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498848"/>
            <a:ext cx="7477601" cy="2580496"/>
          </a:xfrm>
          <a:prstGeom prst="rect">
            <a:avLst/>
          </a:prstGeom>
          <a:noFill/>
          <a:ln/>
        </p:spPr>
        <p:txBody>
          <a:bodyPr wrap="square" rtlCol="0" anchor="t"/>
          <a:lstStyle/>
          <a:p>
            <a:pPr indent="0" marL="0">
              <a:lnSpc>
                <a:spcPts val="6823"/>
              </a:lnSpc>
              <a:buNone/>
            </a:pPr>
            <a:r>
              <a:rPr lang="en-US" sz="5249" dirty="0">
                <a:solidFill>
                  <a:srgbClr val="312F2B"/>
                </a:solidFill>
                <a:latin typeface="Georgia" pitchFamily="34" charset="0"/>
                <a:ea typeface="Georgia" pitchFamily="34" charset="-122"/>
                <a:cs typeface="Georgia" pitchFamily="34" charset="-120"/>
              </a:rPr>
              <a:t>Découvrez Mural, l'outil de collaboration à distance</a:t>
            </a:r>
            <a:endParaRPr lang="en-US" sz="5249" dirty="0"/>
          </a:p>
        </p:txBody>
      </p:sp>
      <p:sp>
        <p:nvSpPr>
          <p:cNvPr id="5" name="Text 2"/>
          <p:cNvSpPr/>
          <p:nvPr/>
        </p:nvSpPr>
        <p:spPr>
          <a:xfrm>
            <a:off x="833199" y="4410149"/>
            <a:ext cx="7477601"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Mural est un outil en ligne qui permet la collaboration en temps réel entre les utilisateurs, peu importe leur localisation géographique. Il est simple d'utilisation et offre de nombreuses fonctionnalités pour vous aider à travailler plus efficacement.</a:t>
            </a:r>
            <a:endParaRPr lang="en-US" sz="1750" dirty="0"/>
          </a:p>
        </p:txBody>
      </p:sp>
      <p:sp>
        <p:nvSpPr>
          <p:cNvPr id="6" name="Shape 3"/>
          <p:cNvSpPr/>
          <p:nvPr/>
        </p:nvSpPr>
        <p:spPr>
          <a:xfrm>
            <a:off x="833199" y="6273250"/>
            <a:ext cx="355402" cy="352788"/>
          </a:xfrm>
          <a:prstGeom prst="roundRect">
            <a:avLst>
              <a:gd name="adj" fmla="val 25916657"/>
            </a:avLst>
          </a:prstGeom>
          <a:noFill/>
          <a:ln w="7620">
            <a:solidFill>
              <a:srgbClr val="FFFFFF"/>
            </a:solidFill>
            <a:prstDash val="solid"/>
          </a:ln>
        </p:spPr>
      </p:sp>
      <p:pic>
        <p:nvPicPr>
          <p:cNvPr id="7" name="Image 1" descr="preencoded.png">    </p:cNvPr>
          <p:cNvPicPr>
            <a:picLocks noChangeAspect="1"/>
          </p:cNvPicPr>
          <p:nvPr/>
        </p:nvPicPr>
        <p:blipFill>
          <a:blip r:embed="rId2"/>
          <a:stretch>
            <a:fillRect/>
          </a:stretch>
        </p:blipFill>
        <p:spPr>
          <a:xfrm>
            <a:off x="840819" y="6280814"/>
            <a:ext cx="340162" cy="337660"/>
          </a:xfrm>
          <a:prstGeom prst="rect">
            <a:avLst/>
          </a:prstGeom>
        </p:spPr>
      </p:pic>
      <p:sp>
        <p:nvSpPr>
          <p:cNvPr id="8" name="Text 4"/>
          <p:cNvSpPr/>
          <p:nvPr/>
        </p:nvSpPr>
        <p:spPr>
          <a:xfrm>
            <a:off x="1299686" y="6278687"/>
            <a:ext cx="1424940" cy="385999"/>
          </a:xfrm>
          <a:prstGeom prst="rect">
            <a:avLst/>
          </a:prstGeom>
          <a:noFill/>
          <a:ln/>
        </p:spPr>
        <p:txBody>
          <a:bodyPr wrap="none" rtlCol="0" anchor="t"/>
          <a:lstStyle/>
          <a:p>
            <a:pPr algn="l" indent="0" marL="0">
              <a:lnSpc>
                <a:spcPts val="3062"/>
              </a:lnSpc>
              <a:buNone/>
            </a:pPr>
            <a:r>
              <a:rPr lang="en-US" sz="2187" b="1" dirty="0">
                <a:solidFill>
                  <a:srgbClr val="272525"/>
                </a:solidFill>
                <a:latin typeface="Lato" pitchFamily="34" charset="0"/>
                <a:ea typeface="Lato" pitchFamily="34" charset="-122"/>
                <a:cs typeface="Lato" pitchFamily="34" charset="-120"/>
              </a:rPr>
              <a:t>by Yann Fnr</a:t>
            </a:r>
            <a:endParaRPr lang="en-US" sz="2187" dirty="0"/>
          </a:p>
        </p:txBody>
      </p:sp>
      <p:pic>
        <p:nvPicPr>
          <p:cNvPr id="9" name="Image 2" descr="preencoded.png">    </p:cNvPr>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839955"/>
            <a:ext cx="746760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Fonctionnalités clés de Mural</a:t>
            </a:r>
            <a:endParaRPr lang="en-US" sz="4374" dirty="0"/>
          </a:p>
        </p:txBody>
      </p:sp>
      <p:pic>
        <p:nvPicPr>
          <p:cNvPr id="5" name="Image 1" descr="preencoded.png">    </p:cNvPr>
          <p:cNvPicPr>
            <a:picLocks noChangeAspect="1"/>
          </p:cNvPicPr>
          <p:nvPr/>
        </p:nvPicPr>
        <p:blipFill>
          <a:blip r:embed="rId2"/>
          <a:stretch>
            <a:fillRect/>
          </a:stretch>
        </p:blipFill>
        <p:spPr>
          <a:xfrm>
            <a:off x="1475542" y="2041917"/>
            <a:ext cx="2888575" cy="2867336"/>
          </a:xfrm>
          <a:prstGeom prst="rect">
            <a:avLst/>
          </a:prstGeom>
        </p:spPr>
      </p:pic>
      <p:sp>
        <p:nvSpPr>
          <p:cNvPr id="6" name="Text 2"/>
          <p:cNvSpPr/>
          <p:nvPr/>
        </p:nvSpPr>
        <p:spPr>
          <a:xfrm>
            <a:off x="1808798" y="5184865"/>
            <a:ext cx="2221944" cy="358343"/>
          </a:xfrm>
          <a:prstGeom prst="rect">
            <a:avLst/>
          </a:prstGeom>
          <a:noFill/>
          <a:ln/>
        </p:spPr>
        <p:txBody>
          <a:bodyPr wrap="none" rtlCol="0" anchor="t"/>
          <a:lstStyle/>
          <a:p>
            <a:pPr algn="ctr" indent="0" marL="0">
              <a:lnSpc>
                <a:spcPts val="2843"/>
              </a:lnSpc>
              <a:buNone/>
            </a:pPr>
            <a:r>
              <a:rPr lang="en-US" sz="2187" dirty="0">
                <a:solidFill>
                  <a:srgbClr val="312F2B"/>
                </a:solidFill>
                <a:latin typeface="Georgia" pitchFamily="34" charset="0"/>
                <a:ea typeface="Georgia" pitchFamily="34" charset="-122"/>
                <a:cs typeface="Georgia" pitchFamily="34" charset="-120"/>
              </a:rPr>
              <a:t>Brainstorming</a:t>
            </a:r>
            <a:endParaRPr lang="en-US" sz="2187" dirty="0"/>
          </a:p>
        </p:txBody>
      </p:sp>
      <p:sp>
        <p:nvSpPr>
          <p:cNvPr id="7" name="Text 3"/>
          <p:cNvSpPr/>
          <p:nvPr/>
        </p:nvSpPr>
        <p:spPr>
          <a:xfrm>
            <a:off x="833199" y="5741645"/>
            <a:ext cx="4173260" cy="1190616"/>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Mural propose une variété d'outils pour la génération d'idées et le travail sur des projets créatifs.</a:t>
            </a:r>
            <a:endParaRPr lang="en-US" sz="1750" dirty="0"/>
          </a:p>
        </p:txBody>
      </p:sp>
      <p:pic>
        <p:nvPicPr>
          <p:cNvPr id="8" name="Image 2" descr="preencoded.png">    </p:cNvPr>
          <p:cNvPicPr>
            <a:picLocks noChangeAspect="1"/>
          </p:cNvPicPr>
          <p:nvPr/>
        </p:nvPicPr>
        <p:blipFill>
          <a:blip r:embed="rId3"/>
          <a:stretch>
            <a:fillRect/>
          </a:stretch>
        </p:blipFill>
        <p:spPr>
          <a:xfrm>
            <a:off x="5870972" y="2041917"/>
            <a:ext cx="2888575" cy="2867336"/>
          </a:xfrm>
          <a:prstGeom prst="rect">
            <a:avLst/>
          </a:prstGeom>
        </p:spPr>
      </p:pic>
      <p:sp>
        <p:nvSpPr>
          <p:cNvPr id="9" name="Text 4"/>
          <p:cNvSpPr/>
          <p:nvPr/>
        </p:nvSpPr>
        <p:spPr>
          <a:xfrm>
            <a:off x="6204228" y="5184865"/>
            <a:ext cx="2221944" cy="358343"/>
          </a:xfrm>
          <a:prstGeom prst="rect">
            <a:avLst/>
          </a:prstGeom>
          <a:noFill/>
          <a:ln/>
        </p:spPr>
        <p:txBody>
          <a:bodyPr wrap="none" rtlCol="0" anchor="t"/>
          <a:lstStyle/>
          <a:p>
            <a:pPr algn="ctr" indent="0" marL="0">
              <a:lnSpc>
                <a:spcPts val="2843"/>
              </a:lnSpc>
              <a:buNone/>
            </a:pPr>
            <a:r>
              <a:rPr lang="en-US" sz="2187" dirty="0">
                <a:solidFill>
                  <a:srgbClr val="312F2B"/>
                </a:solidFill>
                <a:latin typeface="Georgia" pitchFamily="34" charset="0"/>
                <a:ea typeface="Georgia" pitchFamily="34" charset="-122"/>
                <a:cs typeface="Georgia" pitchFamily="34" charset="-120"/>
              </a:rPr>
              <a:t>Post-it virtuels</a:t>
            </a:r>
            <a:endParaRPr lang="en-US" sz="2187" dirty="0"/>
          </a:p>
        </p:txBody>
      </p:sp>
      <p:sp>
        <p:nvSpPr>
          <p:cNvPr id="10" name="Text 5"/>
          <p:cNvSpPr/>
          <p:nvPr/>
        </p:nvSpPr>
        <p:spPr>
          <a:xfrm>
            <a:off x="5228630" y="5741645"/>
            <a:ext cx="4173260" cy="1587488"/>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Les "stickies" sont un outil populaire pour organiser des pensées et échanger des idées. Mural les a intégrés comme outil standard.</a:t>
            </a:r>
            <a:endParaRPr lang="en-US" sz="1750" dirty="0"/>
          </a:p>
        </p:txBody>
      </p:sp>
      <p:pic>
        <p:nvPicPr>
          <p:cNvPr id="11" name="Image 3" descr="preencoded.png">    </p:cNvPr>
          <p:cNvPicPr>
            <a:picLocks noChangeAspect="1"/>
          </p:cNvPicPr>
          <p:nvPr/>
        </p:nvPicPr>
        <p:blipFill>
          <a:blip r:embed="rId4"/>
          <a:stretch>
            <a:fillRect/>
          </a:stretch>
        </p:blipFill>
        <p:spPr>
          <a:xfrm>
            <a:off x="10266402" y="2041917"/>
            <a:ext cx="2888575" cy="2867336"/>
          </a:xfrm>
          <a:prstGeom prst="rect">
            <a:avLst/>
          </a:prstGeom>
        </p:spPr>
      </p:pic>
      <p:sp>
        <p:nvSpPr>
          <p:cNvPr id="12" name="Text 6"/>
          <p:cNvSpPr/>
          <p:nvPr/>
        </p:nvSpPr>
        <p:spPr>
          <a:xfrm>
            <a:off x="10599658" y="5184865"/>
            <a:ext cx="2221944" cy="358343"/>
          </a:xfrm>
          <a:prstGeom prst="rect">
            <a:avLst/>
          </a:prstGeom>
          <a:noFill/>
          <a:ln/>
        </p:spPr>
        <p:txBody>
          <a:bodyPr wrap="none" rtlCol="0" anchor="t"/>
          <a:lstStyle/>
          <a:p>
            <a:pPr algn="ctr" indent="0" marL="0">
              <a:lnSpc>
                <a:spcPts val="2843"/>
              </a:lnSpc>
              <a:buNone/>
            </a:pPr>
            <a:r>
              <a:rPr lang="en-US" sz="2187" dirty="0">
                <a:solidFill>
                  <a:srgbClr val="312F2B"/>
                </a:solidFill>
                <a:latin typeface="Georgia" pitchFamily="34" charset="0"/>
                <a:ea typeface="Georgia" pitchFamily="34" charset="-122"/>
                <a:cs typeface="Georgia" pitchFamily="34" charset="-120"/>
              </a:rPr>
              <a:t>Intégration</a:t>
            </a:r>
            <a:endParaRPr lang="en-US" sz="2187" dirty="0"/>
          </a:p>
        </p:txBody>
      </p:sp>
      <p:sp>
        <p:nvSpPr>
          <p:cNvPr id="13" name="Text 7"/>
          <p:cNvSpPr/>
          <p:nvPr/>
        </p:nvSpPr>
        <p:spPr>
          <a:xfrm>
            <a:off x="9624060" y="5741645"/>
            <a:ext cx="4173260" cy="1587488"/>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Mural peut être utilisé en conjonction avec d'autres outils de gestion de projets et de planification. Les intégrations sont simples et efficaces.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984833"/>
            <a:ext cx="874776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Collaboration à distance sur Mural</a:t>
            </a:r>
            <a:endParaRPr lang="en-US" sz="4374" dirty="0"/>
          </a:p>
        </p:txBody>
      </p:sp>
      <p:sp>
        <p:nvSpPr>
          <p:cNvPr id="5" name="Shape 2"/>
          <p:cNvSpPr/>
          <p:nvPr/>
        </p:nvSpPr>
        <p:spPr>
          <a:xfrm>
            <a:off x="833199" y="3186795"/>
            <a:ext cx="4173260" cy="2997342"/>
          </a:xfrm>
          <a:prstGeom prst="roundRect">
            <a:avLst>
              <a:gd name="adj" fmla="val 1830"/>
            </a:avLst>
          </a:prstGeom>
          <a:solidFill>
            <a:srgbClr val="E8E8E3"/>
          </a:solidFill>
          <a:ln w="7620">
            <a:solidFill>
              <a:srgbClr val="D1D1C7"/>
            </a:solidFill>
            <a:prstDash val="solid"/>
          </a:ln>
        </p:spPr>
      </p:sp>
      <p:sp>
        <p:nvSpPr>
          <p:cNvPr id="6" name="Text 3"/>
          <p:cNvSpPr/>
          <p:nvPr/>
        </p:nvSpPr>
        <p:spPr>
          <a:xfrm>
            <a:off x="1062990" y="3414896"/>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Télétravail</a:t>
            </a:r>
            <a:endParaRPr lang="en-US" sz="2187" dirty="0"/>
          </a:p>
        </p:txBody>
      </p:sp>
      <p:sp>
        <p:nvSpPr>
          <p:cNvPr id="7" name="Text 4"/>
          <p:cNvSpPr/>
          <p:nvPr/>
        </p:nvSpPr>
        <p:spPr>
          <a:xfrm>
            <a:off x="1062990" y="3971675"/>
            <a:ext cx="3713678"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Avec Mural, il est facile de travailler à distance et de collaborer avec des membres de l'équipe qui sont en déplacement.</a:t>
            </a:r>
            <a:endParaRPr lang="en-US" sz="1750" dirty="0"/>
          </a:p>
        </p:txBody>
      </p:sp>
      <p:sp>
        <p:nvSpPr>
          <p:cNvPr id="8" name="Shape 5"/>
          <p:cNvSpPr/>
          <p:nvPr/>
        </p:nvSpPr>
        <p:spPr>
          <a:xfrm>
            <a:off x="5228630" y="3186795"/>
            <a:ext cx="4173260" cy="2997342"/>
          </a:xfrm>
          <a:prstGeom prst="roundRect">
            <a:avLst>
              <a:gd name="adj" fmla="val 1830"/>
            </a:avLst>
          </a:prstGeom>
          <a:solidFill>
            <a:srgbClr val="E8E8E3"/>
          </a:solidFill>
          <a:ln w="7620">
            <a:solidFill>
              <a:srgbClr val="D1D1C7"/>
            </a:solidFill>
            <a:prstDash val="solid"/>
          </a:ln>
        </p:spPr>
      </p:sp>
      <p:sp>
        <p:nvSpPr>
          <p:cNvPr id="9" name="Text 6"/>
          <p:cNvSpPr/>
          <p:nvPr/>
        </p:nvSpPr>
        <p:spPr>
          <a:xfrm>
            <a:off x="5458420" y="3414896"/>
            <a:ext cx="227838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Réunions en ligne</a:t>
            </a:r>
            <a:endParaRPr lang="en-US" sz="2187" dirty="0"/>
          </a:p>
        </p:txBody>
      </p:sp>
      <p:sp>
        <p:nvSpPr>
          <p:cNvPr id="10" name="Text 7"/>
          <p:cNvSpPr/>
          <p:nvPr/>
        </p:nvSpPr>
        <p:spPr>
          <a:xfrm>
            <a:off x="5458420" y="3971675"/>
            <a:ext cx="3713678"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Mural offre une option de vidéoconférence intégrée pour travailler en direct avec les autres membres de votre équipe.</a:t>
            </a:r>
            <a:endParaRPr lang="en-US" sz="1750" dirty="0"/>
          </a:p>
        </p:txBody>
      </p:sp>
      <p:sp>
        <p:nvSpPr>
          <p:cNvPr id="11" name="Shape 8"/>
          <p:cNvSpPr/>
          <p:nvPr/>
        </p:nvSpPr>
        <p:spPr>
          <a:xfrm>
            <a:off x="9624060" y="3186795"/>
            <a:ext cx="4173260" cy="2997342"/>
          </a:xfrm>
          <a:prstGeom prst="roundRect">
            <a:avLst>
              <a:gd name="adj" fmla="val 1830"/>
            </a:avLst>
          </a:prstGeom>
          <a:solidFill>
            <a:srgbClr val="E8E8E3"/>
          </a:solidFill>
          <a:ln w="7620">
            <a:solidFill>
              <a:srgbClr val="D1D1C7"/>
            </a:solidFill>
            <a:prstDash val="solid"/>
          </a:ln>
        </p:spPr>
      </p:sp>
      <p:sp>
        <p:nvSpPr>
          <p:cNvPr id="12" name="Text 9"/>
          <p:cNvSpPr/>
          <p:nvPr/>
        </p:nvSpPr>
        <p:spPr>
          <a:xfrm>
            <a:off x="9853851" y="3414896"/>
            <a:ext cx="357378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Collaboration en temps réel</a:t>
            </a:r>
            <a:endParaRPr lang="en-US" sz="2187" dirty="0"/>
          </a:p>
        </p:txBody>
      </p:sp>
      <p:sp>
        <p:nvSpPr>
          <p:cNvPr id="13" name="Text 10"/>
          <p:cNvSpPr/>
          <p:nvPr/>
        </p:nvSpPr>
        <p:spPr>
          <a:xfrm>
            <a:off x="9853851" y="3971675"/>
            <a:ext cx="3713678" cy="1984360"/>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Tous les membres de l'équipe peuvent travailler sur le même projet en même temps, ce qui permet une collaboration en temps réel et une efficacité accrue.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783193" y="757579"/>
            <a:ext cx="10782300" cy="673666"/>
          </a:xfrm>
          <a:prstGeom prst="rect">
            <a:avLst/>
          </a:prstGeom>
          <a:noFill/>
          <a:ln/>
        </p:spPr>
        <p:txBody>
          <a:bodyPr wrap="none" rtlCol="0" anchor="t"/>
          <a:lstStyle/>
          <a:p>
            <a:pPr indent="0" marL="0">
              <a:lnSpc>
                <a:spcPts val="5345"/>
              </a:lnSpc>
              <a:buNone/>
            </a:pPr>
            <a:r>
              <a:rPr lang="en-US" sz="4111" dirty="0">
                <a:solidFill>
                  <a:srgbClr val="312F2B"/>
                </a:solidFill>
                <a:latin typeface="Georgia" pitchFamily="34" charset="0"/>
                <a:ea typeface="Georgia" pitchFamily="34" charset="-122"/>
                <a:cs typeface="Georgia" pitchFamily="34" charset="-120"/>
              </a:rPr>
              <a:t>Utilisation de Mural pour la gestion de projet</a:t>
            </a:r>
            <a:endParaRPr lang="en-US" sz="4111" dirty="0"/>
          </a:p>
        </p:txBody>
      </p:sp>
      <p:sp>
        <p:nvSpPr>
          <p:cNvPr id="5" name="Shape 2"/>
          <p:cNvSpPr/>
          <p:nvPr/>
        </p:nvSpPr>
        <p:spPr>
          <a:xfrm>
            <a:off x="783193" y="4462861"/>
            <a:ext cx="13064014" cy="41365"/>
          </a:xfrm>
          <a:prstGeom prst="rect">
            <a:avLst/>
          </a:prstGeom>
          <a:solidFill>
            <a:srgbClr val="D1D1C7"/>
          </a:solidFill>
          <a:ln/>
        </p:spPr>
      </p:sp>
      <p:sp>
        <p:nvSpPr>
          <p:cNvPr id="6" name="Shape 3"/>
          <p:cNvSpPr/>
          <p:nvPr/>
        </p:nvSpPr>
        <p:spPr>
          <a:xfrm>
            <a:off x="3312438" y="4462861"/>
            <a:ext cx="41672" cy="725550"/>
          </a:xfrm>
          <a:prstGeom prst="rect">
            <a:avLst/>
          </a:prstGeom>
          <a:solidFill>
            <a:srgbClr val="D1D1C7"/>
          </a:solidFill>
          <a:ln/>
        </p:spPr>
      </p:sp>
      <p:sp>
        <p:nvSpPr>
          <p:cNvPr id="7" name="Shape 4"/>
          <p:cNvSpPr/>
          <p:nvPr/>
        </p:nvSpPr>
        <p:spPr>
          <a:xfrm>
            <a:off x="3098363" y="4229678"/>
            <a:ext cx="469821" cy="466366"/>
          </a:xfrm>
          <a:prstGeom prst="roundRect">
            <a:avLst>
              <a:gd name="adj" fmla="val 11764"/>
            </a:avLst>
          </a:prstGeom>
          <a:solidFill>
            <a:srgbClr val="E8E8E3"/>
          </a:solidFill>
          <a:ln w="7620">
            <a:solidFill>
              <a:srgbClr val="D1D1C7"/>
            </a:solidFill>
            <a:prstDash val="solid"/>
          </a:ln>
        </p:spPr>
      </p:sp>
      <p:sp>
        <p:nvSpPr>
          <p:cNvPr id="8" name="Text 5"/>
          <p:cNvSpPr/>
          <p:nvPr/>
        </p:nvSpPr>
        <p:spPr>
          <a:xfrm>
            <a:off x="3245644" y="4260761"/>
            <a:ext cx="175260" cy="404200"/>
          </a:xfrm>
          <a:prstGeom prst="rect">
            <a:avLst/>
          </a:prstGeom>
          <a:noFill/>
          <a:ln/>
        </p:spPr>
        <p:txBody>
          <a:bodyPr wrap="none" rtlCol="0" anchor="t"/>
          <a:lstStyle/>
          <a:p>
            <a:pPr algn="ctr" indent="0" marL="0">
              <a:lnSpc>
                <a:spcPts val="3207"/>
              </a:lnSpc>
              <a:buNone/>
            </a:pPr>
            <a:r>
              <a:rPr lang="en-US" sz="2467" dirty="0">
                <a:solidFill>
                  <a:srgbClr val="272525"/>
                </a:solidFill>
                <a:latin typeface="Georgia" pitchFamily="34" charset="0"/>
                <a:ea typeface="Georgia" pitchFamily="34" charset="-122"/>
                <a:cs typeface="Georgia" pitchFamily="34" charset="-120"/>
              </a:rPr>
              <a:t>1</a:t>
            </a:r>
            <a:endParaRPr lang="en-US" sz="2467" dirty="0"/>
          </a:p>
        </p:txBody>
      </p:sp>
      <p:sp>
        <p:nvSpPr>
          <p:cNvPr id="9" name="Text 6"/>
          <p:cNvSpPr/>
          <p:nvPr/>
        </p:nvSpPr>
        <p:spPr>
          <a:xfrm>
            <a:off x="2125504" y="5395711"/>
            <a:ext cx="2415540" cy="336833"/>
          </a:xfrm>
          <a:prstGeom prst="rect">
            <a:avLst/>
          </a:prstGeom>
          <a:noFill/>
          <a:ln/>
        </p:spPr>
        <p:txBody>
          <a:bodyPr wrap="none" rtlCol="0" anchor="t"/>
          <a:lstStyle/>
          <a:p>
            <a:pPr algn="ctr" indent="0" marL="0">
              <a:lnSpc>
                <a:spcPts val="2672"/>
              </a:lnSpc>
              <a:buNone/>
            </a:pPr>
            <a:r>
              <a:rPr lang="en-US" sz="2056" dirty="0">
                <a:solidFill>
                  <a:srgbClr val="272525"/>
                </a:solidFill>
                <a:latin typeface="Georgia" pitchFamily="34" charset="0"/>
                <a:ea typeface="Georgia" pitchFamily="34" charset="-122"/>
                <a:cs typeface="Georgia" pitchFamily="34" charset="-120"/>
              </a:rPr>
              <a:t>Planification initiale</a:t>
            </a:r>
            <a:endParaRPr lang="en-US" sz="2056" dirty="0"/>
          </a:p>
        </p:txBody>
      </p:sp>
      <p:sp>
        <p:nvSpPr>
          <p:cNvPr id="10" name="Text 7"/>
          <p:cNvSpPr/>
          <p:nvPr/>
        </p:nvSpPr>
        <p:spPr>
          <a:xfrm>
            <a:off x="992029" y="5919043"/>
            <a:ext cx="4682609" cy="1119349"/>
          </a:xfrm>
          <a:prstGeom prst="rect">
            <a:avLst/>
          </a:prstGeom>
          <a:noFill/>
          <a:ln/>
        </p:spPr>
        <p:txBody>
          <a:bodyPr wrap="square" rtlCol="0" anchor="t"/>
          <a:lstStyle/>
          <a:p>
            <a:pPr algn="ctr" indent="0" marL="0">
              <a:lnSpc>
                <a:spcPts val="2960"/>
              </a:lnSpc>
              <a:buNone/>
            </a:pPr>
            <a:r>
              <a:rPr lang="en-US" sz="1645" dirty="0">
                <a:solidFill>
                  <a:srgbClr val="272525"/>
                </a:solidFill>
                <a:latin typeface="Lato" pitchFamily="34" charset="0"/>
                <a:ea typeface="Lato" pitchFamily="34" charset="-122"/>
                <a:cs typeface="Lato" pitchFamily="34" charset="-120"/>
              </a:rPr>
              <a:t>Cette étape consiste à définir l'objectif du projet et à déterminer les ressources nécessaires pour sa réalisation.</a:t>
            </a:r>
            <a:endParaRPr lang="en-US" sz="1645" dirty="0"/>
          </a:p>
        </p:txBody>
      </p:sp>
      <p:sp>
        <p:nvSpPr>
          <p:cNvPr id="11" name="Shape 8"/>
          <p:cNvSpPr/>
          <p:nvPr/>
        </p:nvSpPr>
        <p:spPr>
          <a:xfrm>
            <a:off x="5966936" y="3737311"/>
            <a:ext cx="41672" cy="725550"/>
          </a:xfrm>
          <a:prstGeom prst="rect">
            <a:avLst/>
          </a:prstGeom>
          <a:solidFill>
            <a:srgbClr val="D1D1C7"/>
          </a:solidFill>
          <a:ln/>
        </p:spPr>
      </p:sp>
      <p:sp>
        <p:nvSpPr>
          <p:cNvPr id="12" name="Shape 9"/>
          <p:cNvSpPr/>
          <p:nvPr/>
        </p:nvSpPr>
        <p:spPr>
          <a:xfrm>
            <a:off x="5752862" y="4229678"/>
            <a:ext cx="469821" cy="466366"/>
          </a:xfrm>
          <a:prstGeom prst="roundRect">
            <a:avLst>
              <a:gd name="adj" fmla="val 11764"/>
            </a:avLst>
          </a:prstGeom>
          <a:solidFill>
            <a:srgbClr val="E8E8E3"/>
          </a:solidFill>
          <a:ln w="7620">
            <a:solidFill>
              <a:srgbClr val="D1D1C7"/>
            </a:solidFill>
            <a:prstDash val="solid"/>
          </a:ln>
        </p:spPr>
      </p:sp>
      <p:sp>
        <p:nvSpPr>
          <p:cNvPr id="13" name="Text 10"/>
          <p:cNvSpPr/>
          <p:nvPr/>
        </p:nvSpPr>
        <p:spPr>
          <a:xfrm>
            <a:off x="5900142" y="4260761"/>
            <a:ext cx="175260" cy="404200"/>
          </a:xfrm>
          <a:prstGeom prst="rect">
            <a:avLst/>
          </a:prstGeom>
          <a:noFill/>
          <a:ln/>
        </p:spPr>
        <p:txBody>
          <a:bodyPr wrap="none" rtlCol="0" anchor="t"/>
          <a:lstStyle/>
          <a:p>
            <a:pPr algn="ctr" indent="0" marL="0">
              <a:lnSpc>
                <a:spcPts val="3207"/>
              </a:lnSpc>
              <a:buNone/>
            </a:pPr>
            <a:r>
              <a:rPr lang="en-US" sz="2467" dirty="0">
                <a:solidFill>
                  <a:srgbClr val="272525"/>
                </a:solidFill>
                <a:latin typeface="Georgia" pitchFamily="34" charset="0"/>
                <a:ea typeface="Georgia" pitchFamily="34" charset="-122"/>
                <a:cs typeface="Georgia" pitchFamily="34" charset="-120"/>
              </a:rPr>
              <a:t>2</a:t>
            </a:r>
            <a:endParaRPr lang="en-US" sz="2467" dirty="0"/>
          </a:p>
        </p:txBody>
      </p:sp>
      <p:sp>
        <p:nvSpPr>
          <p:cNvPr id="14" name="Text 11"/>
          <p:cNvSpPr/>
          <p:nvPr/>
        </p:nvSpPr>
        <p:spPr>
          <a:xfrm>
            <a:off x="3709392" y="2260445"/>
            <a:ext cx="4556760" cy="336833"/>
          </a:xfrm>
          <a:prstGeom prst="rect">
            <a:avLst/>
          </a:prstGeom>
          <a:noFill/>
          <a:ln/>
        </p:spPr>
        <p:txBody>
          <a:bodyPr wrap="none" rtlCol="0" anchor="t"/>
          <a:lstStyle/>
          <a:p>
            <a:pPr algn="ctr" indent="0" marL="0">
              <a:lnSpc>
                <a:spcPts val="2672"/>
              </a:lnSpc>
              <a:buNone/>
            </a:pPr>
            <a:r>
              <a:rPr lang="en-US" sz="2056" dirty="0">
                <a:solidFill>
                  <a:srgbClr val="272525"/>
                </a:solidFill>
                <a:latin typeface="Georgia" pitchFamily="34" charset="0"/>
                <a:ea typeface="Georgia" pitchFamily="34" charset="-122"/>
                <a:cs typeface="Georgia" pitchFamily="34" charset="-120"/>
              </a:rPr>
              <a:t>Organisation et affectation des tâches</a:t>
            </a:r>
            <a:endParaRPr lang="en-US" sz="2056" dirty="0"/>
          </a:p>
        </p:txBody>
      </p:sp>
      <p:sp>
        <p:nvSpPr>
          <p:cNvPr id="15" name="Text 12"/>
          <p:cNvSpPr/>
          <p:nvPr/>
        </p:nvSpPr>
        <p:spPr>
          <a:xfrm>
            <a:off x="3646527" y="2783778"/>
            <a:ext cx="4682609" cy="746233"/>
          </a:xfrm>
          <a:prstGeom prst="rect">
            <a:avLst/>
          </a:prstGeom>
          <a:noFill/>
          <a:ln/>
        </p:spPr>
        <p:txBody>
          <a:bodyPr wrap="square" rtlCol="0" anchor="t"/>
          <a:lstStyle/>
          <a:p>
            <a:pPr algn="ctr" indent="0" marL="0">
              <a:lnSpc>
                <a:spcPts val="2960"/>
              </a:lnSpc>
              <a:buNone/>
            </a:pPr>
            <a:r>
              <a:rPr lang="en-US" sz="1645" dirty="0">
                <a:solidFill>
                  <a:srgbClr val="272525"/>
                </a:solidFill>
                <a:latin typeface="Lato" pitchFamily="34" charset="0"/>
                <a:ea typeface="Lato" pitchFamily="34" charset="-122"/>
                <a:cs typeface="Lato" pitchFamily="34" charset="-120"/>
              </a:rPr>
              <a:t>Il s'agit de la phase où les tâches sont attribuées aux membres de l'équipe et où le calendrier est établi.</a:t>
            </a:r>
            <a:endParaRPr lang="en-US" sz="1645" dirty="0"/>
          </a:p>
        </p:txBody>
      </p:sp>
      <p:sp>
        <p:nvSpPr>
          <p:cNvPr id="16" name="Shape 13"/>
          <p:cNvSpPr/>
          <p:nvPr/>
        </p:nvSpPr>
        <p:spPr>
          <a:xfrm>
            <a:off x="8621554" y="4462861"/>
            <a:ext cx="41672" cy="725550"/>
          </a:xfrm>
          <a:prstGeom prst="rect">
            <a:avLst/>
          </a:prstGeom>
          <a:solidFill>
            <a:srgbClr val="D1D1C7"/>
          </a:solidFill>
          <a:ln/>
        </p:spPr>
      </p:sp>
      <p:sp>
        <p:nvSpPr>
          <p:cNvPr id="17" name="Shape 14"/>
          <p:cNvSpPr/>
          <p:nvPr/>
        </p:nvSpPr>
        <p:spPr>
          <a:xfrm>
            <a:off x="8407479" y="4229678"/>
            <a:ext cx="469821" cy="466366"/>
          </a:xfrm>
          <a:prstGeom prst="roundRect">
            <a:avLst>
              <a:gd name="adj" fmla="val 11764"/>
            </a:avLst>
          </a:prstGeom>
          <a:solidFill>
            <a:srgbClr val="E8E8E3"/>
          </a:solidFill>
          <a:ln w="7620">
            <a:solidFill>
              <a:srgbClr val="D1D1C7"/>
            </a:solidFill>
            <a:prstDash val="solid"/>
          </a:ln>
        </p:spPr>
      </p:sp>
      <p:sp>
        <p:nvSpPr>
          <p:cNvPr id="18" name="Text 15"/>
          <p:cNvSpPr/>
          <p:nvPr/>
        </p:nvSpPr>
        <p:spPr>
          <a:xfrm>
            <a:off x="8554760" y="4260761"/>
            <a:ext cx="175260" cy="404200"/>
          </a:xfrm>
          <a:prstGeom prst="rect">
            <a:avLst/>
          </a:prstGeom>
          <a:noFill/>
          <a:ln/>
        </p:spPr>
        <p:txBody>
          <a:bodyPr wrap="none" rtlCol="0" anchor="t"/>
          <a:lstStyle/>
          <a:p>
            <a:pPr algn="ctr" indent="0" marL="0">
              <a:lnSpc>
                <a:spcPts val="3207"/>
              </a:lnSpc>
              <a:buNone/>
            </a:pPr>
            <a:r>
              <a:rPr lang="en-US" sz="2467" dirty="0">
                <a:solidFill>
                  <a:srgbClr val="272525"/>
                </a:solidFill>
                <a:latin typeface="Georgia" pitchFamily="34" charset="0"/>
                <a:ea typeface="Georgia" pitchFamily="34" charset="-122"/>
                <a:cs typeface="Georgia" pitchFamily="34" charset="-120"/>
              </a:rPr>
              <a:t>3</a:t>
            </a:r>
            <a:endParaRPr lang="en-US" sz="2467" dirty="0"/>
          </a:p>
        </p:txBody>
      </p:sp>
      <p:sp>
        <p:nvSpPr>
          <p:cNvPr id="19" name="Text 16"/>
          <p:cNvSpPr/>
          <p:nvPr/>
        </p:nvSpPr>
        <p:spPr>
          <a:xfrm>
            <a:off x="7598212" y="5395711"/>
            <a:ext cx="2088475" cy="336833"/>
          </a:xfrm>
          <a:prstGeom prst="rect">
            <a:avLst/>
          </a:prstGeom>
          <a:noFill/>
          <a:ln/>
        </p:spPr>
        <p:txBody>
          <a:bodyPr wrap="none" rtlCol="0" anchor="t"/>
          <a:lstStyle/>
          <a:p>
            <a:pPr algn="ctr" indent="0" marL="0">
              <a:lnSpc>
                <a:spcPts val="2672"/>
              </a:lnSpc>
              <a:buNone/>
            </a:pPr>
            <a:r>
              <a:rPr lang="en-US" sz="2056" dirty="0">
                <a:solidFill>
                  <a:srgbClr val="272525"/>
                </a:solidFill>
                <a:latin typeface="Georgia" pitchFamily="34" charset="0"/>
                <a:ea typeface="Georgia" pitchFamily="34" charset="-122"/>
                <a:cs typeface="Georgia" pitchFamily="34" charset="-120"/>
              </a:rPr>
              <a:t>Suivi et révision</a:t>
            </a:r>
            <a:endParaRPr lang="en-US" sz="2056" dirty="0"/>
          </a:p>
        </p:txBody>
      </p:sp>
      <p:sp>
        <p:nvSpPr>
          <p:cNvPr id="20" name="Text 17"/>
          <p:cNvSpPr/>
          <p:nvPr/>
        </p:nvSpPr>
        <p:spPr>
          <a:xfrm>
            <a:off x="6301145" y="5919043"/>
            <a:ext cx="4682609" cy="1492466"/>
          </a:xfrm>
          <a:prstGeom prst="rect">
            <a:avLst/>
          </a:prstGeom>
          <a:noFill/>
          <a:ln/>
        </p:spPr>
        <p:txBody>
          <a:bodyPr wrap="square" rtlCol="0" anchor="t"/>
          <a:lstStyle/>
          <a:p>
            <a:pPr algn="ctr" indent="0" marL="0">
              <a:lnSpc>
                <a:spcPts val="2960"/>
              </a:lnSpc>
              <a:buNone/>
            </a:pPr>
            <a:r>
              <a:rPr lang="en-US" sz="1645" dirty="0">
                <a:solidFill>
                  <a:srgbClr val="272525"/>
                </a:solidFill>
                <a:latin typeface="Lato" pitchFamily="34" charset="0"/>
                <a:ea typeface="Lato" pitchFamily="34" charset="-122"/>
                <a:cs typeface="Lato" pitchFamily="34" charset="-120"/>
              </a:rPr>
              <a:t>Cette étape est consacrée à la supervision des travaux et à la réalisation des ajustements nécessaires pour que le projet avance dans les temps.</a:t>
            </a:r>
            <a:endParaRPr lang="en-US" sz="1645" dirty="0"/>
          </a:p>
        </p:txBody>
      </p:sp>
      <p:sp>
        <p:nvSpPr>
          <p:cNvPr id="21" name="Shape 18"/>
          <p:cNvSpPr/>
          <p:nvPr/>
        </p:nvSpPr>
        <p:spPr>
          <a:xfrm>
            <a:off x="11276171" y="3737311"/>
            <a:ext cx="41672" cy="725550"/>
          </a:xfrm>
          <a:prstGeom prst="rect">
            <a:avLst/>
          </a:prstGeom>
          <a:solidFill>
            <a:srgbClr val="D1D1C7"/>
          </a:solidFill>
          <a:ln/>
        </p:spPr>
      </p:sp>
      <p:sp>
        <p:nvSpPr>
          <p:cNvPr id="22" name="Shape 19"/>
          <p:cNvSpPr/>
          <p:nvPr/>
        </p:nvSpPr>
        <p:spPr>
          <a:xfrm>
            <a:off x="11062097" y="4229678"/>
            <a:ext cx="469821" cy="466366"/>
          </a:xfrm>
          <a:prstGeom prst="roundRect">
            <a:avLst>
              <a:gd name="adj" fmla="val 11764"/>
            </a:avLst>
          </a:prstGeom>
          <a:solidFill>
            <a:srgbClr val="E8E8E3"/>
          </a:solidFill>
          <a:ln w="7620">
            <a:solidFill>
              <a:srgbClr val="D1D1C7"/>
            </a:solidFill>
            <a:prstDash val="solid"/>
          </a:ln>
        </p:spPr>
      </p:sp>
      <p:sp>
        <p:nvSpPr>
          <p:cNvPr id="23" name="Text 20"/>
          <p:cNvSpPr/>
          <p:nvPr/>
        </p:nvSpPr>
        <p:spPr>
          <a:xfrm>
            <a:off x="11209377" y="4260761"/>
            <a:ext cx="175260" cy="404200"/>
          </a:xfrm>
          <a:prstGeom prst="rect">
            <a:avLst/>
          </a:prstGeom>
          <a:noFill/>
          <a:ln/>
        </p:spPr>
        <p:txBody>
          <a:bodyPr wrap="none" rtlCol="0" anchor="t"/>
          <a:lstStyle/>
          <a:p>
            <a:pPr algn="ctr" indent="0" marL="0">
              <a:lnSpc>
                <a:spcPts val="3207"/>
              </a:lnSpc>
              <a:buNone/>
            </a:pPr>
            <a:r>
              <a:rPr lang="en-US" sz="2467" dirty="0">
                <a:solidFill>
                  <a:srgbClr val="272525"/>
                </a:solidFill>
                <a:latin typeface="Georgia" pitchFamily="34" charset="0"/>
                <a:ea typeface="Georgia" pitchFamily="34" charset="-122"/>
                <a:cs typeface="Georgia" pitchFamily="34" charset="-120"/>
              </a:rPr>
              <a:t>4</a:t>
            </a:r>
            <a:endParaRPr lang="en-US" sz="2467" dirty="0"/>
          </a:p>
        </p:txBody>
      </p:sp>
      <p:sp>
        <p:nvSpPr>
          <p:cNvPr id="24" name="Text 21"/>
          <p:cNvSpPr/>
          <p:nvPr/>
        </p:nvSpPr>
        <p:spPr>
          <a:xfrm>
            <a:off x="10252710" y="1887329"/>
            <a:ext cx="2088475" cy="336833"/>
          </a:xfrm>
          <a:prstGeom prst="rect">
            <a:avLst/>
          </a:prstGeom>
          <a:noFill/>
          <a:ln/>
        </p:spPr>
        <p:txBody>
          <a:bodyPr wrap="none" rtlCol="0" anchor="t"/>
          <a:lstStyle/>
          <a:p>
            <a:pPr algn="ctr" indent="0" marL="0">
              <a:lnSpc>
                <a:spcPts val="2672"/>
              </a:lnSpc>
              <a:buNone/>
            </a:pPr>
            <a:r>
              <a:rPr lang="en-US" sz="2056" dirty="0">
                <a:solidFill>
                  <a:srgbClr val="272525"/>
                </a:solidFill>
                <a:latin typeface="Georgia" pitchFamily="34" charset="0"/>
                <a:ea typeface="Georgia" pitchFamily="34" charset="-122"/>
                <a:cs typeface="Georgia" pitchFamily="34" charset="-120"/>
              </a:rPr>
              <a:t>Finalisation</a:t>
            </a:r>
            <a:endParaRPr lang="en-US" sz="2056" dirty="0"/>
          </a:p>
        </p:txBody>
      </p:sp>
      <p:sp>
        <p:nvSpPr>
          <p:cNvPr id="25" name="Text 22"/>
          <p:cNvSpPr/>
          <p:nvPr/>
        </p:nvSpPr>
        <p:spPr>
          <a:xfrm>
            <a:off x="8955643" y="2410661"/>
            <a:ext cx="4682728" cy="1119349"/>
          </a:xfrm>
          <a:prstGeom prst="rect">
            <a:avLst/>
          </a:prstGeom>
          <a:noFill/>
          <a:ln/>
        </p:spPr>
        <p:txBody>
          <a:bodyPr wrap="square" rtlCol="0" anchor="t"/>
          <a:lstStyle/>
          <a:p>
            <a:pPr algn="ctr" indent="0" marL="0">
              <a:lnSpc>
                <a:spcPts val="2960"/>
              </a:lnSpc>
              <a:buNone/>
            </a:pPr>
            <a:r>
              <a:rPr lang="en-US" sz="1645" dirty="0">
                <a:solidFill>
                  <a:srgbClr val="272525"/>
                </a:solidFill>
                <a:latin typeface="Lato" pitchFamily="34" charset="0"/>
                <a:ea typeface="Lato" pitchFamily="34" charset="-122"/>
                <a:cs typeface="Lato" pitchFamily="34" charset="-120"/>
              </a:rPr>
              <a:t>La phase finale du projet comprend la vérification de la qualité, la production de la documentation de fin de projet et la clôture de celui-ci.</a:t>
            </a:r>
            <a:endParaRPr lang="en-US" sz="164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038391"/>
            <a:ext cx="1030224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Intégration de Mural avec d'autres outils</a:t>
            </a:r>
            <a:endParaRPr lang="en-US" sz="4374" dirty="0"/>
          </a:p>
        </p:txBody>
      </p:sp>
      <p:pic>
        <p:nvPicPr>
          <p:cNvPr id="5" name="Image 1" descr="preencoded.png">    </p:cNvPr>
          <p:cNvPicPr>
            <a:picLocks noChangeAspect="1"/>
          </p:cNvPicPr>
          <p:nvPr/>
        </p:nvPicPr>
        <p:blipFill>
          <a:blip r:embed="rId2"/>
          <a:stretch>
            <a:fillRect/>
          </a:stretch>
        </p:blipFill>
        <p:spPr>
          <a:xfrm>
            <a:off x="1475542" y="2240354"/>
            <a:ext cx="2888575" cy="2867336"/>
          </a:xfrm>
          <a:prstGeom prst="rect">
            <a:avLst/>
          </a:prstGeom>
        </p:spPr>
      </p:pic>
      <p:sp>
        <p:nvSpPr>
          <p:cNvPr id="6" name="Text 2"/>
          <p:cNvSpPr/>
          <p:nvPr/>
        </p:nvSpPr>
        <p:spPr>
          <a:xfrm>
            <a:off x="1808798" y="5383302"/>
            <a:ext cx="2221944" cy="358343"/>
          </a:xfrm>
          <a:prstGeom prst="rect">
            <a:avLst/>
          </a:prstGeom>
          <a:noFill/>
          <a:ln/>
        </p:spPr>
        <p:txBody>
          <a:bodyPr wrap="none" rtlCol="0" anchor="t"/>
          <a:lstStyle/>
          <a:p>
            <a:pPr algn="ctr" indent="0" marL="0">
              <a:lnSpc>
                <a:spcPts val="2843"/>
              </a:lnSpc>
              <a:buNone/>
            </a:pPr>
            <a:r>
              <a:rPr lang="en-US" sz="2187" dirty="0">
                <a:solidFill>
                  <a:srgbClr val="312F2B"/>
                </a:solidFill>
                <a:latin typeface="Georgia" pitchFamily="34" charset="0"/>
                <a:ea typeface="Georgia" pitchFamily="34" charset="-122"/>
                <a:cs typeface="Georgia" pitchFamily="34" charset="-120"/>
              </a:rPr>
              <a:t>Slack</a:t>
            </a:r>
            <a:endParaRPr lang="en-US" sz="2187" dirty="0"/>
          </a:p>
        </p:txBody>
      </p:sp>
      <p:sp>
        <p:nvSpPr>
          <p:cNvPr id="7" name="Text 3"/>
          <p:cNvSpPr/>
          <p:nvPr/>
        </p:nvSpPr>
        <p:spPr>
          <a:xfrm>
            <a:off x="833199" y="5940081"/>
            <a:ext cx="4173260" cy="1190616"/>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Intégration en temps réel avec Slack pour une communication fluide entre les membres de l'équipe.</a:t>
            </a:r>
            <a:endParaRPr lang="en-US" sz="1750" dirty="0"/>
          </a:p>
        </p:txBody>
      </p:sp>
      <p:pic>
        <p:nvPicPr>
          <p:cNvPr id="8" name="Image 2" descr="preencoded.png">    </p:cNvPr>
          <p:cNvPicPr>
            <a:picLocks noChangeAspect="1"/>
          </p:cNvPicPr>
          <p:nvPr/>
        </p:nvPicPr>
        <p:blipFill>
          <a:blip r:embed="rId3"/>
          <a:stretch>
            <a:fillRect/>
          </a:stretch>
        </p:blipFill>
        <p:spPr>
          <a:xfrm>
            <a:off x="5870972" y="2240354"/>
            <a:ext cx="2888575" cy="2867336"/>
          </a:xfrm>
          <a:prstGeom prst="rect">
            <a:avLst/>
          </a:prstGeom>
        </p:spPr>
      </p:pic>
      <p:sp>
        <p:nvSpPr>
          <p:cNvPr id="9" name="Text 4"/>
          <p:cNvSpPr/>
          <p:nvPr/>
        </p:nvSpPr>
        <p:spPr>
          <a:xfrm>
            <a:off x="6204228" y="5383302"/>
            <a:ext cx="2221944" cy="358343"/>
          </a:xfrm>
          <a:prstGeom prst="rect">
            <a:avLst/>
          </a:prstGeom>
          <a:noFill/>
          <a:ln/>
        </p:spPr>
        <p:txBody>
          <a:bodyPr wrap="none" rtlCol="0" anchor="t"/>
          <a:lstStyle/>
          <a:p>
            <a:pPr algn="ctr" indent="0" marL="0">
              <a:lnSpc>
                <a:spcPts val="2843"/>
              </a:lnSpc>
              <a:buNone/>
            </a:pPr>
            <a:r>
              <a:rPr lang="en-US" sz="2187" dirty="0">
                <a:solidFill>
                  <a:srgbClr val="312F2B"/>
                </a:solidFill>
                <a:latin typeface="Georgia" pitchFamily="34" charset="0"/>
                <a:ea typeface="Georgia" pitchFamily="34" charset="-122"/>
                <a:cs typeface="Georgia" pitchFamily="34" charset="-120"/>
              </a:rPr>
              <a:t>Trello</a:t>
            </a:r>
            <a:endParaRPr lang="en-US" sz="2187" dirty="0"/>
          </a:p>
        </p:txBody>
      </p:sp>
      <p:sp>
        <p:nvSpPr>
          <p:cNvPr id="10" name="Text 5"/>
          <p:cNvSpPr/>
          <p:nvPr/>
        </p:nvSpPr>
        <p:spPr>
          <a:xfrm>
            <a:off x="5228630" y="5940081"/>
            <a:ext cx="4173260" cy="1190616"/>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Un outil de gestion de projet populaire qui peut être intégré à Mural pour une organisation supplémentaire.</a:t>
            </a:r>
            <a:endParaRPr lang="en-US" sz="1750" dirty="0"/>
          </a:p>
        </p:txBody>
      </p:sp>
      <p:pic>
        <p:nvPicPr>
          <p:cNvPr id="11" name="Image 3" descr="preencoded.png">    </p:cNvPr>
          <p:cNvPicPr>
            <a:picLocks noChangeAspect="1"/>
          </p:cNvPicPr>
          <p:nvPr/>
        </p:nvPicPr>
        <p:blipFill>
          <a:blip r:embed="rId4"/>
          <a:stretch>
            <a:fillRect/>
          </a:stretch>
        </p:blipFill>
        <p:spPr>
          <a:xfrm>
            <a:off x="10266402" y="2240354"/>
            <a:ext cx="2888575" cy="2867336"/>
          </a:xfrm>
          <a:prstGeom prst="rect">
            <a:avLst/>
          </a:prstGeom>
        </p:spPr>
      </p:pic>
      <p:sp>
        <p:nvSpPr>
          <p:cNvPr id="12" name="Text 6"/>
          <p:cNvSpPr/>
          <p:nvPr/>
        </p:nvSpPr>
        <p:spPr>
          <a:xfrm>
            <a:off x="10599658" y="5383302"/>
            <a:ext cx="2221944" cy="358343"/>
          </a:xfrm>
          <a:prstGeom prst="rect">
            <a:avLst/>
          </a:prstGeom>
          <a:noFill/>
          <a:ln/>
        </p:spPr>
        <p:txBody>
          <a:bodyPr wrap="none" rtlCol="0" anchor="t"/>
          <a:lstStyle/>
          <a:p>
            <a:pPr algn="ctr" indent="0" marL="0">
              <a:lnSpc>
                <a:spcPts val="2843"/>
              </a:lnSpc>
              <a:buNone/>
            </a:pPr>
            <a:r>
              <a:rPr lang="en-US" sz="2187" dirty="0">
                <a:solidFill>
                  <a:srgbClr val="312F2B"/>
                </a:solidFill>
                <a:latin typeface="Georgia" pitchFamily="34" charset="0"/>
                <a:ea typeface="Georgia" pitchFamily="34" charset="-122"/>
                <a:cs typeface="Georgia" pitchFamily="34" charset="-120"/>
              </a:rPr>
              <a:t>Drive</a:t>
            </a:r>
            <a:endParaRPr lang="en-US" sz="2187" dirty="0"/>
          </a:p>
        </p:txBody>
      </p:sp>
      <p:sp>
        <p:nvSpPr>
          <p:cNvPr id="13" name="Text 7"/>
          <p:cNvSpPr/>
          <p:nvPr/>
        </p:nvSpPr>
        <p:spPr>
          <a:xfrm>
            <a:off x="9624060" y="5940081"/>
            <a:ext cx="4173260" cy="1190616"/>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Mural peut être intégré facilement avec Drive pour un stockage de fichiers cloud facile et sécurisé.</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229027"/>
            <a:ext cx="649224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Cas d'utilisation de Mural</a:t>
            </a:r>
            <a:endParaRPr lang="en-US" sz="4374" dirty="0"/>
          </a:p>
        </p:txBody>
      </p:sp>
      <p:sp>
        <p:nvSpPr>
          <p:cNvPr id="5" name="Shape 2"/>
          <p:cNvSpPr/>
          <p:nvPr/>
        </p:nvSpPr>
        <p:spPr>
          <a:xfrm>
            <a:off x="833199" y="2483346"/>
            <a:ext cx="499943" cy="496267"/>
          </a:xfrm>
          <a:prstGeom prst="roundRect">
            <a:avLst>
              <a:gd name="adj" fmla="val 11055"/>
            </a:avLst>
          </a:prstGeom>
          <a:solidFill>
            <a:srgbClr val="E8E8E3"/>
          </a:solidFill>
          <a:ln w="7620">
            <a:solidFill>
              <a:srgbClr val="D1D1C7"/>
            </a:solidFill>
            <a:prstDash val="solid"/>
          </a:ln>
        </p:spPr>
      </p:sp>
      <p:sp>
        <p:nvSpPr>
          <p:cNvPr id="6" name="Text 3"/>
          <p:cNvSpPr/>
          <p:nvPr/>
        </p:nvSpPr>
        <p:spPr>
          <a:xfrm>
            <a:off x="991672" y="2516438"/>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7" name="Text 4"/>
          <p:cNvSpPr/>
          <p:nvPr/>
        </p:nvSpPr>
        <p:spPr>
          <a:xfrm>
            <a:off x="1555313" y="2552249"/>
            <a:ext cx="284226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Brainstorming d'idées</a:t>
            </a:r>
            <a:endParaRPr lang="en-US" sz="2187" dirty="0"/>
          </a:p>
        </p:txBody>
      </p:sp>
      <p:sp>
        <p:nvSpPr>
          <p:cNvPr id="8" name="Text 5"/>
          <p:cNvSpPr/>
          <p:nvPr/>
        </p:nvSpPr>
        <p:spPr>
          <a:xfrm>
            <a:off x="1555313" y="3109028"/>
            <a:ext cx="2905601"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Utilisez Mural pour organiser vos pensées et générer des idées pour votre prochain grand projet.</a:t>
            </a:r>
            <a:endParaRPr lang="en-US" sz="1750" dirty="0"/>
          </a:p>
        </p:txBody>
      </p:sp>
      <p:sp>
        <p:nvSpPr>
          <p:cNvPr id="9" name="Shape 6"/>
          <p:cNvSpPr/>
          <p:nvPr/>
        </p:nvSpPr>
        <p:spPr>
          <a:xfrm>
            <a:off x="4683085" y="2483346"/>
            <a:ext cx="499943" cy="496267"/>
          </a:xfrm>
          <a:prstGeom prst="roundRect">
            <a:avLst>
              <a:gd name="adj" fmla="val 11055"/>
            </a:avLst>
          </a:prstGeom>
          <a:solidFill>
            <a:srgbClr val="E8E8E3"/>
          </a:solidFill>
          <a:ln w="7620">
            <a:solidFill>
              <a:srgbClr val="D1D1C7"/>
            </a:solidFill>
            <a:prstDash val="solid"/>
          </a:ln>
        </p:spPr>
      </p:sp>
      <p:sp>
        <p:nvSpPr>
          <p:cNvPr id="10" name="Text 7"/>
          <p:cNvSpPr/>
          <p:nvPr/>
        </p:nvSpPr>
        <p:spPr>
          <a:xfrm>
            <a:off x="4841557" y="2516438"/>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1" name="Text 8"/>
          <p:cNvSpPr/>
          <p:nvPr/>
        </p:nvSpPr>
        <p:spPr>
          <a:xfrm>
            <a:off x="5405199" y="2552249"/>
            <a:ext cx="224028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Tableaux de bord</a:t>
            </a:r>
            <a:endParaRPr lang="en-US" sz="2187" dirty="0"/>
          </a:p>
        </p:txBody>
      </p:sp>
      <p:sp>
        <p:nvSpPr>
          <p:cNvPr id="12" name="Text 9"/>
          <p:cNvSpPr/>
          <p:nvPr/>
        </p:nvSpPr>
        <p:spPr>
          <a:xfrm>
            <a:off x="5405199" y="3109028"/>
            <a:ext cx="2905601"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Mural offre une grande variété de tableaux pour suivre vos projets de manière organisée.</a:t>
            </a:r>
            <a:endParaRPr lang="en-US" sz="1750" dirty="0"/>
          </a:p>
        </p:txBody>
      </p:sp>
      <p:sp>
        <p:nvSpPr>
          <p:cNvPr id="13" name="Shape 10"/>
          <p:cNvSpPr/>
          <p:nvPr/>
        </p:nvSpPr>
        <p:spPr>
          <a:xfrm>
            <a:off x="833199" y="5123763"/>
            <a:ext cx="499943" cy="496267"/>
          </a:xfrm>
          <a:prstGeom prst="roundRect">
            <a:avLst>
              <a:gd name="adj" fmla="val 11055"/>
            </a:avLst>
          </a:prstGeom>
          <a:solidFill>
            <a:srgbClr val="E8E8E3"/>
          </a:solidFill>
          <a:ln w="7620">
            <a:solidFill>
              <a:srgbClr val="D1D1C7"/>
            </a:solidFill>
            <a:prstDash val="solid"/>
          </a:ln>
        </p:spPr>
      </p:sp>
      <p:sp>
        <p:nvSpPr>
          <p:cNvPr id="14" name="Text 11"/>
          <p:cNvSpPr/>
          <p:nvPr/>
        </p:nvSpPr>
        <p:spPr>
          <a:xfrm>
            <a:off x="991672" y="5156855"/>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5" name="Text 12"/>
          <p:cNvSpPr/>
          <p:nvPr/>
        </p:nvSpPr>
        <p:spPr>
          <a:xfrm>
            <a:off x="1555313" y="5192666"/>
            <a:ext cx="362712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Développement de produits</a:t>
            </a:r>
            <a:endParaRPr lang="en-US" sz="2187" dirty="0"/>
          </a:p>
        </p:txBody>
      </p:sp>
      <p:sp>
        <p:nvSpPr>
          <p:cNvPr id="16" name="Text 13"/>
          <p:cNvSpPr/>
          <p:nvPr/>
        </p:nvSpPr>
        <p:spPr>
          <a:xfrm>
            <a:off x="1555313" y="5749445"/>
            <a:ext cx="6755487"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La capacité de Mural à collaborer à distance est très utile pour les développements de produits à distance ou avec des équipes dispersées.</a:t>
            </a:r>
            <a:endParaRPr lang="en-US" sz="1750" dirty="0"/>
          </a:p>
        </p:txBody>
      </p:sp>
      <p:pic>
        <p:nvPicPr>
          <p:cNvPr id="17"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2145449"/>
            <a:ext cx="858774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Conclusions et prochaines étapes</a:t>
            </a:r>
            <a:endParaRPr lang="en-US" sz="4374" dirty="0"/>
          </a:p>
        </p:txBody>
      </p:sp>
      <p:sp>
        <p:nvSpPr>
          <p:cNvPr id="5" name="Text 2"/>
          <p:cNvSpPr/>
          <p:nvPr/>
        </p:nvSpPr>
        <p:spPr>
          <a:xfrm>
            <a:off x="833199" y="3479781"/>
            <a:ext cx="2666286" cy="460220"/>
          </a:xfrm>
          <a:prstGeom prst="rect">
            <a:avLst/>
          </a:prstGeom>
          <a:noFill/>
          <a:ln/>
        </p:spPr>
        <p:txBody>
          <a:bodyPr wrap="none" rtlCol="0" anchor="t"/>
          <a:lstStyle/>
          <a:p>
            <a:pPr indent="0" marL="0">
              <a:lnSpc>
                <a:spcPts val="3412"/>
              </a:lnSpc>
              <a:buNone/>
            </a:pPr>
            <a:r>
              <a:rPr lang="en-US" sz="2624" dirty="0">
                <a:solidFill>
                  <a:srgbClr val="312F2B"/>
                </a:solidFill>
                <a:latin typeface="Georgia" pitchFamily="34" charset="0"/>
                <a:ea typeface="Georgia" pitchFamily="34" charset="-122"/>
                <a:cs typeface="Georgia" pitchFamily="34" charset="-120"/>
              </a:rPr>
              <a:t>Avantages </a:t>
            </a:r>
            <a:pPr indent="0" marL="0">
              <a:lnSpc>
                <a:spcPts val="3412"/>
              </a:lnSpc>
              <a:buNone/>
            </a:pPr>
            <a:r>
              <a:rPr lang="en-US" sz="2624" dirty="0">
                <a:solidFill>
                  <a:srgbClr val="000000"/>
                </a:solidFill>
                <a:latin typeface="Georgia" pitchFamily="34" charset="0"/>
                <a:ea typeface="Georgia" pitchFamily="34" charset="-122"/>
                <a:cs typeface="Georgia" pitchFamily="34" charset="-120"/>
              </a:rPr>
              <a:t>🔥</a:t>
            </a:r>
            <a:endParaRPr lang="en-US" sz="2624" dirty="0"/>
          </a:p>
        </p:txBody>
      </p:sp>
      <p:sp>
        <p:nvSpPr>
          <p:cNvPr id="6" name="Text 3"/>
          <p:cNvSpPr/>
          <p:nvPr/>
        </p:nvSpPr>
        <p:spPr>
          <a:xfrm>
            <a:off x="1188601" y="4215614"/>
            <a:ext cx="3605451" cy="396872"/>
          </a:xfrm>
          <a:prstGeom prst="rect">
            <a:avLst/>
          </a:prstGeom>
          <a:noFill/>
          <a:ln/>
        </p:spPr>
        <p:txBody>
          <a:bodyPr wrap="none" rtlCol="0" anchor="t"/>
          <a:lstStyle/>
          <a:p>
            <a:pPr algn="l" marL="342900" indent="-342900">
              <a:lnSpc>
                <a:spcPts val="3149"/>
              </a:lnSpc>
              <a:buSzPct val="100000"/>
              <a:buChar char="•"/>
            </a:pPr>
            <a:r>
              <a:rPr lang="en-US" sz="1750" dirty="0">
                <a:solidFill>
                  <a:srgbClr val="272525"/>
                </a:solidFill>
                <a:latin typeface="Lato" pitchFamily="34" charset="0"/>
                <a:ea typeface="Lato" pitchFamily="34" charset="-122"/>
                <a:cs typeface="Lato" pitchFamily="34" charset="-120"/>
              </a:rPr>
              <a:t>Collaboration facile et efficace</a:t>
            </a:r>
            <a:endParaRPr lang="en-US" sz="1750" dirty="0"/>
          </a:p>
        </p:txBody>
      </p:sp>
      <p:sp>
        <p:nvSpPr>
          <p:cNvPr id="7" name="Text 4"/>
          <p:cNvSpPr/>
          <p:nvPr/>
        </p:nvSpPr>
        <p:spPr>
          <a:xfrm>
            <a:off x="1188601" y="4722754"/>
            <a:ext cx="3605451" cy="396872"/>
          </a:xfrm>
          <a:prstGeom prst="rect">
            <a:avLst/>
          </a:prstGeom>
          <a:noFill/>
          <a:ln/>
        </p:spPr>
        <p:txBody>
          <a:bodyPr wrap="none" rtlCol="0" anchor="t"/>
          <a:lstStyle/>
          <a:p>
            <a:pPr algn="l" marL="342900" indent="-342900">
              <a:lnSpc>
                <a:spcPts val="3149"/>
              </a:lnSpc>
              <a:buSzPct val="100000"/>
              <a:buChar char="•"/>
            </a:pPr>
            <a:r>
              <a:rPr lang="en-US" sz="1750" dirty="0">
                <a:solidFill>
                  <a:srgbClr val="272525"/>
                </a:solidFill>
                <a:latin typeface="Lato" pitchFamily="34" charset="0"/>
                <a:ea typeface="Lato" pitchFamily="34" charset="-122"/>
                <a:cs typeface="Lato" pitchFamily="34" charset="-120"/>
              </a:rPr>
              <a:t>Idéal pour le travail à distance</a:t>
            </a:r>
            <a:endParaRPr lang="en-US" sz="1750" dirty="0"/>
          </a:p>
        </p:txBody>
      </p:sp>
      <p:sp>
        <p:nvSpPr>
          <p:cNvPr id="8" name="Text 5"/>
          <p:cNvSpPr/>
          <p:nvPr/>
        </p:nvSpPr>
        <p:spPr>
          <a:xfrm>
            <a:off x="5343644" y="3479781"/>
            <a:ext cx="2689860" cy="460220"/>
          </a:xfrm>
          <a:prstGeom prst="rect">
            <a:avLst/>
          </a:prstGeom>
          <a:noFill/>
          <a:ln/>
        </p:spPr>
        <p:txBody>
          <a:bodyPr wrap="none" rtlCol="0" anchor="t"/>
          <a:lstStyle/>
          <a:p>
            <a:pPr indent="0" marL="0">
              <a:lnSpc>
                <a:spcPts val="3412"/>
              </a:lnSpc>
              <a:buNone/>
            </a:pPr>
            <a:r>
              <a:rPr lang="en-US" sz="2624" dirty="0">
                <a:solidFill>
                  <a:srgbClr val="312F2B"/>
                </a:solidFill>
                <a:latin typeface="Georgia" pitchFamily="34" charset="0"/>
                <a:ea typeface="Georgia" pitchFamily="34" charset="-122"/>
                <a:cs typeface="Georgia" pitchFamily="34" charset="-120"/>
              </a:rPr>
              <a:t>Inconvénients </a:t>
            </a:r>
            <a:pPr indent="0" marL="0">
              <a:lnSpc>
                <a:spcPts val="3412"/>
              </a:lnSpc>
              <a:buNone/>
            </a:pPr>
            <a:r>
              <a:rPr lang="en-US" sz="2624" dirty="0">
                <a:solidFill>
                  <a:srgbClr val="000000"/>
                </a:solidFill>
                <a:latin typeface="Georgia" pitchFamily="34" charset="0"/>
                <a:ea typeface="Georgia" pitchFamily="34" charset="-122"/>
                <a:cs typeface="Georgia" pitchFamily="34" charset="-120"/>
              </a:rPr>
              <a:t>💀</a:t>
            </a:r>
            <a:endParaRPr lang="en-US" sz="2624" dirty="0"/>
          </a:p>
        </p:txBody>
      </p:sp>
      <p:sp>
        <p:nvSpPr>
          <p:cNvPr id="9" name="Text 6"/>
          <p:cNvSpPr/>
          <p:nvPr/>
        </p:nvSpPr>
        <p:spPr>
          <a:xfrm>
            <a:off x="5699046" y="4215614"/>
            <a:ext cx="3333988" cy="396872"/>
          </a:xfrm>
          <a:prstGeom prst="rect">
            <a:avLst/>
          </a:prstGeom>
          <a:noFill/>
          <a:ln/>
        </p:spPr>
        <p:txBody>
          <a:bodyPr wrap="none" rtlCol="0" anchor="t"/>
          <a:lstStyle/>
          <a:p>
            <a:pPr algn="l" marL="342900" indent="-342900">
              <a:lnSpc>
                <a:spcPts val="3149"/>
              </a:lnSpc>
              <a:buSzPct val="100000"/>
              <a:buChar char="•"/>
            </a:pPr>
            <a:r>
              <a:rPr lang="en-US" sz="1750" dirty="0">
                <a:solidFill>
                  <a:srgbClr val="272525"/>
                </a:solidFill>
                <a:latin typeface="Lato" pitchFamily="34" charset="0"/>
                <a:ea typeface="Lato" pitchFamily="34" charset="-122"/>
                <a:cs typeface="Lato" pitchFamily="34" charset="-120"/>
              </a:rPr>
              <a:t>Il faut apprendre à utiliser l'outil</a:t>
            </a:r>
            <a:endParaRPr lang="en-US" sz="1750" dirty="0"/>
          </a:p>
        </p:txBody>
      </p:sp>
      <p:sp>
        <p:nvSpPr>
          <p:cNvPr id="10" name="Text 7"/>
          <p:cNvSpPr/>
          <p:nvPr/>
        </p:nvSpPr>
        <p:spPr>
          <a:xfrm>
            <a:off x="5699046" y="4722754"/>
            <a:ext cx="3333988" cy="793744"/>
          </a:xfrm>
          <a:prstGeom prst="rect">
            <a:avLst/>
          </a:prstGeom>
          <a:noFill/>
          <a:ln/>
        </p:spPr>
        <p:txBody>
          <a:bodyPr wrap="square" rtlCol="0" anchor="t"/>
          <a:lstStyle/>
          <a:p>
            <a:pPr algn="l" marL="342900" indent="-342900">
              <a:lnSpc>
                <a:spcPts val="3149"/>
              </a:lnSpc>
              <a:buSzPct val="100000"/>
              <a:buChar char="•"/>
            </a:pPr>
            <a:r>
              <a:rPr lang="en-US" sz="1750" dirty="0">
                <a:solidFill>
                  <a:srgbClr val="272525"/>
                </a:solidFill>
                <a:latin typeface="Lato" pitchFamily="34" charset="0"/>
                <a:ea typeface="Lato" pitchFamily="34" charset="-122"/>
                <a:cs typeface="Lato" pitchFamily="34" charset="-120"/>
              </a:rPr>
              <a:t>Des problèmes de connectivité peuvent se produire</a:t>
            </a:r>
            <a:endParaRPr lang="en-US" sz="1750" dirty="0"/>
          </a:p>
        </p:txBody>
      </p:sp>
      <p:sp>
        <p:nvSpPr>
          <p:cNvPr id="11" name="Text 8"/>
          <p:cNvSpPr/>
          <p:nvPr/>
        </p:nvSpPr>
        <p:spPr>
          <a:xfrm>
            <a:off x="9582626" y="3479781"/>
            <a:ext cx="3345180" cy="460220"/>
          </a:xfrm>
          <a:prstGeom prst="rect">
            <a:avLst/>
          </a:prstGeom>
          <a:noFill/>
          <a:ln/>
        </p:spPr>
        <p:txBody>
          <a:bodyPr wrap="none" rtlCol="0" anchor="t"/>
          <a:lstStyle/>
          <a:p>
            <a:pPr indent="0" marL="0">
              <a:lnSpc>
                <a:spcPts val="3412"/>
              </a:lnSpc>
              <a:buNone/>
            </a:pPr>
            <a:r>
              <a:rPr lang="en-US" sz="2624" dirty="0">
                <a:solidFill>
                  <a:srgbClr val="312F2B"/>
                </a:solidFill>
                <a:latin typeface="Georgia" pitchFamily="34" charset="0"/>
                <a:ea typeface="Georgia" pitchFamily="34" charset="-122"/>
                <a:cs typeface="Georgia" pitchFamily="34" charset="-120"/>
              </a:rPr>
              <a:t>Prochaines étapes </a:t>
            </a:r>
            <a:pPr indent="0" marL="0">
              <a:lnSpc>
                <a:spcPts val="3412"/>
              </a:lnSpc>
              <a:buNone/>
            </a:pPr>
            <a:r>
              <a:rPr lang="en-US" sz="2624" dirty="0">
                <a:solidFill>
                  <a:srgbClr val="000000"/>
                </a:solidFill>
                <a:latin typeface="Georgia" pitchFamily="34" charset="0"/>
                <a:ea typeface="Georgia" pitchFamily="34" charset="-122"/>
                <a:cs typeface="Georgia" pitchFamily="34" charset="-120"/>
              </a:rPr>
              <a:t>🚀</a:t>
            </a:r>
            <a:endParaRPr lang="en-US" sz="2624" dirty="0"/>
          </a:p>
        </p:txBody>
      </p:sp>
      <p:sp>
        <p:nvSpPr>
          <p:cNvPr id="12" name="Text 9"/>
          <p:cNvSpPr/>
          <p:nvPr/>
        </p:nvSpPr>
        <p:spPr>
          <a:xfrm>
            <a:off x="9938028" y="4215614"/>
            <a:ext cx="3874175" cy="396872"/>
          </a:xfrm>
          <a:prstGeom prst="rect">
            <a:avLst/>
          </a:prstGeom>
          <a:noFill/>
          <a:ln/>
        </p:spPr>
        <p:txBody>
          <a:bodyPr wrap="none" rtlCol="0" anchor="t"/>
          <a:lstStyle/>
          <a:p>
            <a:pPr algn="l" marL="342900" indent="-342900">
              <a:lnSpc>
                <a:spcPts val="3149"/>
              </a:lnSpc>
              <a:buSzPct val="100000"/>
              <a:buChar char="•"/>
            </a:pPr>
            <a:r>
              <a:rPr lang="en-US" sz="1750" dirty="0">
                <a:solidFill>
                  <a:srgbClr val="272525"/>
                </a:solidFill>
                <a:latin typeface="Lato" pitchFamily="34" charset="0"/>
                <a:ea typeface="Lato" pitchFamily="34" charset="-122"/>
                <a:cs typeface="Lato" pitchFamily="34" charset="-120"/>
              </a:rPr>
              <a:t>Créez un compte Mural !</a:t>
            </a:r>
            <a:endParaRPr lang="en-US" sz="1750" dirty="0"/>
          </a:p>
        </p:txBody>
      </p:sp>
      <p:sp>
        <p:nvSpPr>
          <p:cNvPr id="13" name="Text 10"/>
          <p:cNvSpPr/>
          <p:nvPr/>
        </p:nvSpPr>
        <p:spPr>
          <a:xfrm>
            <a:off x="9938028" y="4722754"/>
            <a:ext cx="3874175" cy="1190616"/>
          </a:xfrm>
          <a:prstGeom prst="rect">
            <a:avLst/>
          </a:prstGeom>
          <a:noFill/>
          <a:ln/>
        </p:spPr>
        <p:txBody>
          <a:bodyPr wrap="square" rtlCol="0" anchor="t"/>
          <a:lstStyle/>
          <a:p>
            <a:pPr algn="l" marL="342900" indent="-342900">
              <a:lnSpc>
                <a:spcPts val="3149"/>
              </a:lnSpc>
              <a:buSzPct val="100000"/>
              <a:buChar char="•"/>
            </a:pPr>
            <a:r>
              <a:rPr lang="en-US" sz="1750" dirty="0">
                <a:solidFill>
                  <a:srgbClr val="272525"/>
                </a:solidFill>
                <a:latin typeface="Lato" pitchFamily="34" charset="0"/>
                <a:ea typeface="Lato" pitchFamily="34" charset="-122"/>
                <a:cs typeface="Lato" pitchFamily="34" charset="-120"/>
              </a:rPr>
              <a:t>Commencez à expérimenter certaines des fonctionnalités dont vous venez d'apprendre.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593752"/>
            <a:ext cx="953262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Comment se créer un compte Mural ?</a:t>
            </a:r>
            <a:endParaRPr lang="en-US" sz="4374" dirty="0"/>
          </a:p>
        </p:txBody>
      </p:sp>
      <p:sp>
        <p:nvSpPr>
          <p:cNvPr id="5" name="Shape 2"/>
          <p:cNvSpPr/>
          <p:nvPr/>
        </p:nvSpPr>
        <p:spPr>
          <a:xfrm>
            <a:off x="833199" y="2795714"/>
            <a:ext cx="12964001" cy="3779622"/>
          </a:xfrm>
          <a:prstGeom prst="roundRect">
            <a:avLst>
              <a:gd name="adj" fmla="val 1452"/>
            </a:avLst>
          </a:prstGeom>
          <a:noFill/>
          <a:ln w="7620">
            <a:solidFill>
              <a:srgbClr val="000000">
                <a:alpha val="8000"/>
              </a:srgbClr>
            </a:solidFill>
            <a:prstDash val="solid"/>
          </a:ln>
        </p:spPr>
      </p:sp>
      <p:sp>
        <p:nvSpPr>
          <p:cNvPr id="6" name="Shape 3"/>
          <p:cNvSpPr/>
          <p:nvPr/>
        </p:nvSpPr>
        <p:spPr>
          <a:xfrm>
            <a:off x="840819" y="2803278"/>
            <a:ext cx="12948761" cy="742687"/>
          </a:xfrm>
          <a:prstGeom prst="rect">
            <a:avLst/>
          </a:prstGeom>
          <a:solidFill>
            <a:srgbClr val="FFFFFF">
              <a:alpha val="6000"/>
            </a:srgbClr>
          </a:solidFill>
          <a:ln/>
        </p:spPr>
      </p:sp>
      <p:sp>
        <p:nvSpPr>
          <p:cNvPr id="7" name="Text 4"/>
          <p:cNvSpPr/>
          <p:nvPr/>
        </p:nvSpPr>
        <p:spPr>
          <a:xfrm>
            <a:off x="1062990" y="2976186"/>
            <a:ext cx="6026229"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1.</a:t>
            </a:r>
            <a:endParaRPr lang="en-US" sz="1750" dirty="0"/>
          </a:p>
        </p:txBody>
      </p:sp>
      <p:sp>
        <p:nvSpPr>
          <p:cNvPr id="8" name="Text 5"/>
          <p:cNvSpPr/>
          <p:nvPr/>
        </p:nvSpPr>
        <p:spPr>
          <a:xfrm>
            <a:off x="7541181" y="2976186"/>
            <a:ext cx="6026229"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Accédez à Mural.co</a:t>
            </a:r>
            <a:endParaRPr lang="en-US" sz="1750" dirty="0"/>
          </a:p>
        </p:txBody>
      </p:sp>
      <p:sp>
        <p:nvSpPr>
          <p:cNvPr id="9" name="Shape 6"/>
          <p:cNvSpPr/>
          <p:nvPr/>
        </p:nvSpPr>
        <p:spPr>
          <a:xfrm>
            <a:off x="840819" y="3545966"/>
            <a:ext cx="12948761" cy="742687"/>
          </a:xfrm>
          <a:prstGeom prst="rect">
            <a:avLst/>
          </a:prstGeom>
          <a:solidFill>
            <a:srgbClr val="000000">
              <a:alpha val="6000"/>
            </a:srgbClr>
          </a:solidFill>
          <a:ln/>
        </p:spPr>
      </p:sp>
      <p:sp>
        <p:nvSpPr>
          <p:cNvPr id="10" name="Text 7"/>
          <p:cNvSpPr/>
          <p:nvPr/>
        </p:nvSpPr>
        <p:spPr>
          <a:xfrm>
            <a:off x="1062990" y="3718873"/>
            <a:ext cx="6026229"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2.</a:t>
            </a:r>
            <a:endParaRPr lang="en-US" sz="1750" dirty="0"/>
          </a:p>
        </p:txBody>
      </p:sp>
      <p:sp>
        <p:nvSpPr>
          <p:cNvPr id="11" name="Text 8"/>
          <p:cNvSpPr/>
          <p:nvPr/>
        </p:nvSpPr>
        <p:spPr>
          <a:xfrm>
            <a:off x="7541181" y="3718873"/>
            <a:ext cx="6026229"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Cliquez sur "Sign Up for Free"</a:t>
            </a:r>
            <a:endParaRPr lang="en-US" sz="1750" dirty="0"/>
          </a:p>
        </p:txBody>
      </p:sp>
      <p:sp>
        <p:nvSpPr>
          <p:cNvPr id="12" name="Shape 9"/>
          <p:cNvSpPr/>
          <p:nvPr/>
        </p:nvSpPr>
        <p:spPr>
          <a:xfrm>
            <a:off x="840819" y="4288653"/>
            <a:ext cx="12948761" cy="1139559"/>
          </a:xfrm>
          <a:prstGeom prst="rect">
            <a:avLst/>
          </a:prstGeom>
          <a:solidFill>
            <a:srgbClr val="FFFFFF">
              <a:alpha val="6000"/>
            </a:srgbClr>
          </a:solidFill>
          <a:ln/>
        </p:spPr>
      </p:sp>
      <p:sp>
        <p:nvSpPr>
          <p:cNvPr id="13" name="Text 10"/>
          <p:cNvSpPr/>
          <p:nvPr/>
        </p:nvSpPr>
        <p:spPr>
          <a:xfrm>
            <a:off x="1062990" y="4461561"/>
            <a:ext cx="6026229"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3.</a:t>
            </a:r>
            <a:endParaRPr lang="en-US" sz="1750" dirty="0"/>
          </a:p>
        </p:txBody>
      </p:sp>
      <p:sp>
        <p:nvSpPr>
          <p:cNvPr id="14" name="Text 11"/>
          <p:cNvSpPr/>
          <p:nvPr/>
        </p:nvSpPr>
        <p:spPr>
          <a:xfrm>
            <a:off x="7541181" y="4461561"/>
            <a:ext cx="6026229"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Remplissez le formulaire avec vos informations de base et cliquez sur "Créer un compte"</a:t>
            </a:r>
            <a:endParaRPr lang="en-US" sz="1750" dirty="0"/>
          </a:p>
        </p:txBody>
      </p:sp>
      <p:sp>
        <p:nvSpPr>
          <p:cNvPr id="15" name="Shape 12"/>
          <p:cNvSpPr/>
          <p:nvPr/>
        </p:nvSpPr>
        <p:spPr>
          <a:xfrm>
            <a:off x="840819" y="5428213"/>
            <a:ext cx="12948761" cy="1139559"/>
          </a:xfrm>
          <a:prstGeom prst="rect">
            <a:avLst/>
          </a:prstGeom>
          <a:solidFill>
            <a:srgbClr val="000000">
              <a:alpha val="6000"/>
            </a:srgbClr>
          </a:solidFill>
          <a:ln/>
        </p:spPr>
      </p:sp>
      <p:sp>
        <p:nvSpPr>
          <p:cNvPr id="16" name="Text 13"/>
          <p:cNvSpPr/>
          <p:nvPr/>
        </p:nvSpPr>
        <p:spPr>
          <a:xfrm>
            <a:off x="1062990" y="5601120"/>
            <a:ext cx="6026229"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4.</a:t>
            </a:r>
            <a:endParaRPr lang="en-US" sz="1750" dirty="0"/>
          </a:p>
        </p:txBody>
      </p:sp>
      <p:sp>
        <p:nvSpPr>
          <p:cNvPr id="17" name="Text 14"/>
          <p:cNvSpPr/>
          <p:nvPr/>
        </p:nvSpPr>
        <p:spPr>
          <a:xfrm>
            <a:off x="7541181" y="5601120"/>
            <a:ext cx="6026229"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Connectez-vous à votre compte Mural et commencez à travailler !</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2023-07-10T13:29:55Z</dcterms:created>
  <dcterms:modified xsi:type="dcterms:W3CDTF">2023-07-10T13:29:55Z</dcterms:modified>
</cp:coreProperties>
</file>