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slideLayout" Target="../slideLayouts/slideLayout1.xml"/><Relationship Id="rId7"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slideLayout" Target="../slideLayouts/slideLayout1.xml"/><Relationship Id="rId7"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6319599" y="1068765"/>
            <a:ext cx="7477601" cy="3440661"/>
          </a:xfrm>
          <a:prstGeom prst="rect">
            <a:avLst/>
          </a:prstGeom>
          <a:noFill/>
          <a:ln/>
        </p:spPr>
        <p:txBody>
          <a:bodyPr wrap="square" rtlCol="0" anchor="t"/>
          <a:lstStyle/>
          <a:p>
            <a:pPr indent="0" marL="0">
              <a:lnSpc>
                <a:spcPts val="6823"/>
              </a:lnSpc>
              <a:buNone/>
            </a:pPr>
            <a:r>
              <a:rPr lang="en-US" sz="5249" dirty="0">
                <a:solidFill>
                  <a:srgbClr val="312F2B"/>
                </a:solidFill>
                <a:latin typeface="Georgia" pitchFamily="34" charset="0"/>
                <a:ea typeface="Georgia" pitchFamily="34" charset="-122"/>
                <a:cs typeface="Georgia" pitchFamily="34" charset="-120"/>
              </a:rPr>
              <a:t>Xcode: Le Meilleur Environnement de Développement Intégré Pour MacOS</a:t>
            </a:r>
            <a:endParaRPr lang="en-US" sz="5249" dirty="0"/>
          </a:p>
        </p:txBody>
      </p:sp>
      <p:sp>
        <p:nvSpPr>
          <p:cNvPr id="5" name="Text 2"/>
          <p:cNvSpPr/>
          <p:nvPr/>
        </p:nvSpPr>
        <p:spPr>
          <a:xfrm>
            <a:off x="6319599" y="4840232"/>
            <a:ext cx="7477601" cy="1587488"/>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Vous êtes un développeur de logiciels Mac en herbe cherchant l’outil parfait pour votre flux de travail ? Vous cherchez à vous familiariser avec Xcode ? Dans cette présentation, nous allons explorer les fonctionnalités clés de Xcode et la raison pour laquelle il est l'un des meilleurs IDE pour MacOS.</a:t>
            </a:r>
            <a:endParaRPr lang="en-US" sz="1750" dirty="0"/>
          </a:p>
        </p:txBody>
      </p:sp>
      <p:sp>
        <p:nvSpPr>
          <p:cNvPr id="6" name="Shape 3"/>
          <p:cNvSpPr/>
          <p:nvPr/>
        </p:nvSpPr>
        <p:spPr>
          <a:xfrm>
            <a:off x="6319599" y="6703333"/>
            <a:ext cx="355402" cy="352788"/>
          </a:xfrm>
          <a:prstGeom prst="roundRect">
            <a:avLst>
              <a:gd name="adj" fmla="val 25916657"/>
            </a:avLst>
          </a:prstGeom>
          <a:noFill/>
          <a:ln w="7620">
            <a:solidFill>
              <a:srgbClr val="FFFFFF"/>
            </a:solidFill>
            <a:prstDash val="solid"/>
          </a:ln>
        </p:spPr>
      </p:sp>
      <p:pic>
        <p:nvPicPr>
          <p:cNvPr id="7" name="Image 1" descr="preencoded.png">    </p:cNvPr>
          <p:cNvPicPr>
            <a:picLocks noChangeAspect="1"/>
          </p:cNvPicPr>
          <p:nvPr/>
        </p:nvPicPr>
        <p:blipFill>
          <a:blip r:embed="rId2"/>
          <a:stretch>
            <a:fillRect/>
          </a:stretch>
        </p:blipFill>
        <p:spPr>
          <a:xfrm>
            <a:off x="6327219" y="6710897"/>
            <a:ext cx="340162" cy="337660"/>
          </a:xfrm>
          <a:prstGeom prst="rect">
            <a:avLst/>
          </a:prstGeom>
        </p:spPr>
      </p:pic>
      <p:sp>
        <p:nvSpPr>
          <p:cNvPr id="8" name="Text 4"/>
          <p:cNvSpPr/>
          <p:nvPr/>
        </p:nvSpPr>
        <p:spPr>
          <a:xfrm>
            <a:off x="6786086" y="6708769"/>
            <a:ext cx="1424940" cy="385999"/>
          </a:xfrm>
          <a:prstGeom prst="rect">
            <a:avLst/>
          </a:prstGeom>
          <a:noFill/>
          <a:ln/>
        </p:spPr>
        <p:txBody>
          <a:bodyPr wrap="none" rtlCol="0" anchor="t"/>
          <a:lstStyle/>
          <a:p>
            <a:pPr algn="l" indent="0" marL="0">
              <a:lnSpc>
                <a:spcPts val="3062"/>
              </a:lnSpc>
              <a:buNone/>
            </a:pPr>
            <a:r>
              <a:rPr lang="en-US" sz="2187" b="1" dirty="0">
                <a:solidFill>
                  <a:srgbClr val="272525"/>
                </a:solidFill>
                <a:latin typeface="Lato" pitchFamily="34" charset="0"/>
                <a:ea typeface="Lato" pitchFamily="34" charset="-122"/>
                <a:cs typeface="Lato" pitchFamily="34" charset="-120"/>
              </a:rPr>
              <a:t>by Yann Fnr</a:t>
            </a:r>
            <a:endParaRPr lang="en-US" sz="2187" dirty="0"/>
          </a:p>
        </p:txBody>
      </p:sp>
      <p:pic>
        <p:nvPicPr>
          <p:cNvPr id="9" name="Image 2" descr="preencoded.png">    </p:cNvPr>
          <p:cNvPicPr>
            <a:picLocks noChangeAspect="1"/>
          </p:cNvPicPr>
          <p:nvPr/>
        </p:nvPicPr>
        <p:blipFill>
          <a:blip r:embed="rId3"/>
          <a:stretch>
            <a:fillRect/>
          </a:stretch>
        </p:blipFill>
        <p:spPr>
          <a:xfrm>
            <a:off x="0" y="0"/>
            <a:ext cx="5486400" cy="81690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833199" y="635019"/>
            <a:ext cx="5562600" cy="716804"/>
          </a:xfrm>
          <a:prstGeom prst="rect">
            <a:avLst/>
          </a:prstGeom>
          <a:noFill/>
          <a:ln/>
        </p:spPr>
        <p:txBody>
          <a:bodyPr wrap="none" rtlCol="0" anchor="t"/>
          <a:lstStyle/>
          <a:p>
            <a:pPr indent="0" marL="0">
              <a:lnSpc>
                <a:spcPts val="5686"/>
              </a:lnSpc>
              <a:buNone/>
            </a:pPr>
            <a:r>
              <a:rPr lang="en-US" sz="4374" dirty="0">
                <a:solidFill>
                  <a:srgbClr val="312F2B"/>
                </a:solidFill>
                <a:latin typeface="Georgia" pitchFamily="34" charset="0"/>
                <a:ea typeface="Georgia" pitchFamily="34" charset="-122"/>
                <a:cs typeface="Georgia" pitchFamily="34" charset="-120"/>
              </a:rPr>
              <a:t>Qu'est-ce que Xcode ?</a:t>
            </a:r>
            <a:endParaRPr lang="en-US" sz="4374" dirty="0"/>
          </a:p>
        </p:txBody>
      </p:sp>
      <p:sp>
        <p:nvSpPr>
          <p:cNvPr id="5" name="Text 2"/>
          <p:cNvSpPr/>
          <p:nvPr/>
        </p:nvSpPr>
        <p:spPr>
          <a:xfrm>
            <a:off x="833199" y="1836981"/>
            <a:ext cx="12964001" cy="793744"/>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Xcode est un environnement de développement intégré (IDE) développé par Apple pour les développeurs Mac. Il permet de créer des applications pour MacOS, iOS, watchOS et iPadOS.</a:t>
            </a:r>
            <a:endParaRPr lang="en-US" sz="1750" dirty="0"/>
          </a:p>
        </p:txBody>
      </p:sp>
      <p:sp>
        <p:nvSpPr>
          <p:cNvPr id="6" name="Shape 3"/>
          <p:cNvSpPr/>
          <p:nvPr/>
        </p:nvSpPr>
        <p:spPr>
          <a:xfrm>
            <a:off x="833199" y="2906338"/>
            <a:ext cx="4173260" cy="2600469"/>
          </a:xfrm>
          <a:prstGeom prst="roundRect">
            <a:avLst>
              <a:gd name="adj" fmla="val 2110"/>
            </a:avLst>
          </a:prstGeom>
          <a:solidFill>
            <a:srgbClr val="E8E8E3"/>
          </a:solidFill>
          <a:ln w="7620">
            <a:solidFill>
              <a:srgbClr val="D1D1C7"/>
            </a:solidFill>
            <a:prstDash val="solid"/>
          </a:ln>
        </p:spPr>
      </p:sp>
      <p:sp>
        <p:nvSpPr>
          <p:cNvPr id="7" name="Text 4"/>
          <p:cNvSpPr/>
          <p:nvPr/>
        </p:nvSpPr>
        <p:spPr>
          <a:xfrm>
            <a:off x="1062990" y="3134438"/>
            <a:ext cx="2221944" cy="358343"/>
          </a:xfrm>
          <a:prstGeom prst="rect">
            <a:avLst/>
          </a:prstGeom>
          <a:noFill/>
          <a:ln/>
        </p:spPr>
        <p:txBody>
          <a:bodyPr wrap="none" rtlCol="0" anchor="t"/>
          <a:lstStyle/>
          <a:p>
            <a:pPr indent="0" marL="0">
              <a:lnSpc>
                <a:spcPts val="2843"/>
              </a:lnSpc>
              <a:buNone/>
            </a:pPr>
            <a:r>
              <a:rPr lang="en-US" sz="2187" dirty="0">
                <a:solidFill>
                  <a:srgbClr val="272525"/>
                </a:solidFill>
                <a:latin typeface="Georgia" pitchFamily="34" charset="0"/>
                <a:ea typeface="Georgia" pitchFamily="34" charset="-122"/>
                <a:cs typeface="Georgia" pitchFamily="34" charset="-120"/>
              </a:rPr>
              <a:t>IDE puissant</a:t>
            </a:r>
            <a:endParaRPr lang="en-US" sz="2187" dirty="0"/>
          </a:p>
        </p:txBody>
      </p:sp>
      <p:sp>
        <p:nvSpPr>
          <p:cNvPr id="8" name="Text 5"/>
          <p:cNvSpPr/>
          <p:nvPr/>
        </p:nvSpPr>
        <p:spPr>
          <a:xfrm>
            <a:off x="1062990" y="3691218"/>
            <a:ext cx="3713678" cy="1587488"/>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Xcode dispose d'un ensemble complet d'outils pour la programmation, le débogage et le profilage d’applications.</a:t>
            </a:r>
            <a:endParaRPr lang="en-US" sz="1750" dirty="0"/>
          </a:p>
        </p:txBody>
      </p:sp>
      <p:sp>
        <p:nvSpPr>
          <p:cNvPr id="9" name="Shape 6"/>
          <p:cNvSpPr/>
          <p:nvPr/>
        </p:nvSpPr>
        <p:spPr>
          <a:xfrm>
            <a:off x="5228630" y="2906338"/>
            <a:ext cx="4173260" cy="2600469"/>
          </a:xfrm>
          <a:prstGeom prst="roundRect">
            <a:avLst>
              <a:gd name="adj" fmla="val 2110"/>
            </a:avLst>
          </a:prstGeom>
          <a:solidFill>
            <a:srgbClr val="E8E8E3"/>
          </a:solidFill>
          <a:ln w="7620">
            <a:solidFill>
              <a:srgbClr val="D1D1C7"/>
            </a:solidFill>
            <a:prstDash val="solid"/>
          </a:ln>
        </p:spPr>
      </p:sp>
      <p:sp>
        <p:nvSpPr>
          <p:cNvPr id="10" name="Text 7"/>
          <p:cNvSpPr/>
          <p:nvPr/>
        </p:nvSpPr>
        <p:spPr>
          <a:xfrm>
            <a:off x="5458420" y="3134438"/>
            <a:ext cx="2255520" cy="358343"/>
          </a:xfrm>
          <a:prstGeom prst="rect">
            <a:avLst/>
          </a:prstGeom>
          <a:noFill/>
          <a:ln/>
        </p:spPr>
        <p:txBody>
          <a:bodyPr wrap="none" rtlCol="0" anchor="t"/>
          <a:lstStyle/>
          <a:p>
            <a:pPr indent="0" marL="0">
              <a:lnSpc>
                <a:spcPts val="2843"/>
              </a:lnSpc>
              <a:buNone/>
            </a:pPr>
            <a:r>
              <a:rPr lang="en-US" sz="2187" dirty="0">
                <a:solidFill>
                  <a:srgbClr val="272525"/>
                </a:solidFill>
                <a:latin typeface="Georgia" pitchFamily="34" charset="0"/>
                <a:ea typeface="Georgia" pitchFamily="34" charset="-122"/>
                <a:cs typeface="Georgia" pitchFamily="34" charset="-120"/>
              </a:rPr>
              <a:t>Intégration de Git</a:t>
            </a:r>
            <a:endParaRPr lang="en-US" sz="2187" dirty="0"/>
          </a:p>
        </p:txBody>
      </p:sp>
      <p:sp>
        <p:nvSpPr>
          <p:cNvPr id="11" name="Text 8"/>
          <p:cNvSpPr/>
          <p:nvPr/>
        </p:nvSpPr>
        <p:spPr>
          <a:xfrm>
            <a:off x="5458420" y="3691218"/>
            <a:ext cx="3713678" cy="1190616"/>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Il est facile de travailler en équipe, de suivre les changements et de gérer les conflits de code avec Git dans Xcode.</a:t>
            </a:r>
            <a:endParaRPr lang="en-US" sz="1750" dirty="0"/>
          </a:p>
        </p:txBody>
      </p:sp>
      <p:sp>
        <p:nvSpPr>
          <p:cNvPr id="12" name="Shape 9"/>
          <p:cNvSpPr/>
          <p:nvPr/>
        </p:nvSpPr>
        <p:spPr>
          <a:xfrm>
            <a:off x="9624060" y="2906338"/>
            <a:ext cx="4173260" cy="2600469"/>
          </a:xfrm>
          <a:prstGeom prst="roundRect">
            <a:avLst>
              <a:gd name="adj" fmla="val 2110"/>
            </a:avLst>
          </a:prstGeom>
          <a:solidFill>
            <a:srgbClr val="E8E8E3"/>
          </a:solidFill>
          <a:ln w="7620">
            <a:solidFill>
              <a:srgbClr val="D1D1C7"/>
            </a:solidFill>
            <a:prstDash val="solid"/>
          </a:ln>
        </p:spPr>
      </p:sp>
      <p:sp>
        <p:nvSpPr>
          <p:cNvPr id="13" name="Text 10"/>
          <p:cNvSpPr/>
          <p:nvPr/>
        </p:nvSpPr>
        <p:spPr>
          <a:xfrm>
            <a:off x="9853851" y="3134438"/>
            <a:ext cx="3642360" cy="358343"/>
          </a:xfrm>
          <a:prstGeom prst="rect">
            <a:avLst/>
          </a:prstGeom>
          <a:noFill/>
          <a:ln/>
        </p:spPr>
        <p:txBody>
          <a:bodyPr wrap="none" rtlCol="0" anchor="t"/>
          <a:lstStyle/>
          <a:p>
            <a:pPr indent="0" marL="0">
              <a:lnSpc>
                <a:spcPts val="2843"/>
              </a:lnSpc>
              <a:buNone/>
            </a:pPr>
            <a:r>
              <a:rPr lang="en-US" sz="2187" dirty="0">
                <a:solidFill>
                  <a:srgbClr val="272525"/>
                </a:solidFill>
                <a:latin typeface="Georgia" pitchFamily="34" charset="0"/>
                <a:ea typeface="Georgia" pitchFamily="34" charset="-122"/>
                <a:cs typeface="Georgia" pitchFamily="34" charset="-120"/>
              </a:rPr>
              <a:t>Interface utilisateur intégrée</a:t>
            </a:r>
            <a:endParaRPr lang="en-US" sz="2187" dirty="0"/>
          </a:p>
        </p:txBody>
      </p:sp>
      <p:sp>
        <p:nvSpPr>
          <p:cNvPr id="14" name="Text 11"/>
          <p:cNvSpPr/>
          <p:nvPr/>
        </p:nvSpPr>
        <p:spPr>
          <a:xfrm>
            <a:off x="9853851" y="3691218"/>
            <a:ext cx="3713678" cy="1587488"/>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Créez des interfaces utilisateur riches et interactives pour MacOS, iOS, watchOS et iPadOS avec Interface Builder.</a:t>
            </a:r>
            <a:endParaRPr lang="en-US" sz="1750" dirty="0"/>
          </a:p>
        </p:txBody>
      </p:sp>
      <p:sp>
        <p:nvSpPr>
          <p:cNvPr id="15" name="Shape 12"/>
          <p:cNvSpPr/>
          <p:nvPr/>
        </p:nvSpPr>
        <p:spPr>
          <a:xfrm>
            <a:off x="833199" y="5727344"/>
            <a:ext cx="12964001" cy="1806725"/>
          </a:xfrm>
          <a:prstGeom prst="roundRect">
            <a:avLst>
              <a:gd name="adj" fmla="val 3037"/>
            </a:avLst>
          </a:prstGeom>
          <a:solidFill>
            <a:srgbClr val="E8E8E3"/>
          </a:solidFill>
          <a:ln w="7620">
            <a:solidFill>
              <a:srgbClr val="D1D1C7"/>
            </a:solidFill>
            <a:prstDash val="solid"/>
          </a:ln>
        </p:spPr>
      </p:sp>
      <p:sp>
        <p:nvSpPr>
          <p:cNvPr id="16" name="Text 13"/>
          <p:cNvSpPr/>
          <p:nvPr/>
        </p:nvSpPr>
        <p:spPr>
          <a:xfrm>
            <a:off x="1062990" y="5955445"/>
            <a:ext cx="3147060" cy="358343"/>
          </a:xfrm>
          <a:prstGeom prst="rect">
            <a:avLst/>
          </a:prstGeom>
          <a:noFill/>
          <a:ln/>
        </p:spPr>
        <p:txBody>
          <a:bodyPr wrap="none" rtlCol="0" anchor="t"/>
          <a:lstStyle/>
          <a:p>
            <a:pPr indent="0" marL="0">
              <a:lnSpc>
                <a:spcPts val="2843"/>
              </a:lnSpc>
              <a:buNone/>
            </a:pPr>
            <a:r>
              <a:rPr lang="en-US" sz="2187" dirty="0">
                <a:solidFill>
                  <a:srgbClr val="272525"/>
                </a:solidFill>
                <a:latin typeface="Georgia" pitchFamily="34" charset="0"/>
                <a:ea typeface="Georgia" pitchFamily="34" charset="-122"/>
                <a:cs typeface="Georgia" pitchFamily="34" charset="-120"/>
              </a:rPr>
              <a:t>Compatibilité avec Swift</a:t>
            </a:r>
            <a:endParaRPr lang="en-US" sz="2187" dirty="0"/>
          </a:p>
        </p:txBody>
      </p:sp>
      <p:sp>
        <p:nvSpPr>
          <p:cNvPr id="17" name="Text 14"/>
          <p:cNvSpPr/>
          <p:nvPr/>
        </p:nvSpPr>
        <p:spPr>
          <a:xfrm>
            <a:off x="1062990" y="6512224"/>
            <a:ext cx="12504420" cy="793744"/>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Le langage de programmation Swift a été développé par Apple pour une utilisation avec Xcode, rendant le développement d'applications plus efficace pour les développeurs.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833199" y="694349"/>
            <a:ext cx="6355080" cy="716804"/>
          </a:xfrm>
          <a:prstGeom prst="rect">
            <a:avLst/>
          </a:prstGeom>
          <a:noFill/>
          <a:ln/>
        </p:spPr>
        <p:txBody>
          <a:bodyPr wrap="none" rtlCol="0" anchor="t"/>
          <a:lstStyle/>
          <a:p>
            <a:pPr indent="0" marL="0">
              <a:lnSpc>
                <a:spcPts val="5686"/>
              </a:lnSpc>
              <a:buNone/>
            </a:pPr>
            <a:r>
              <a:rPr lang="en-US" sz="4374" dirty="0">
                <a:solidFill>
                  <a:srgbClr val="312F2B"/>
                </a:solidFill>
                <a:latin typeface="Georgia" pitchFamily="34" charset="0"/>
                <a:ea typeface="Georgia" pitchFamily="34" charset="-122"/>
                <a:cs typeface="Georgia" pitchFamily="34" charset="-120"/>
              </a:rPr>
              <a:t>Pourquoi utiliser Xcode ?</a:t>
            </a:r>
            <a:endParaRPr lang="en-US" sz="4374" dirty="0"/>
          </a:p>
        </p:txBody>
      </p:sp>
      <p:sp>
        <p:nvSpPr>
          <p:cNvPr id="5" name="Text 2"/>
          <p:cNvSpPr/>
          <p:nvPr/>
        </p:nvSpPr>
        <p:spPr>
          <a:xfrm>
            <a:off x="833199" y="1741959"/>
            <a:ext cx="7477601" cy="793744"/>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Xcode est l'une des meilleures options pour les développeurs de logiciels Mac pour un certain nombre de raisons :</a:t>
            </a:r>
            <a:endParaRPr lang="en-US" sz="1750" dirty="0"/>
          </a:p>
        </p:txBody>
      </p:sp>
      <p:sp>
        <p:nvSpPr>
          <p:cNvPr id="6" name="Shape 3"/>
          <p:cNvSpPr/>
          <p:nvPr/>
        </p:nvSpPr>
        <p:spPr>
          <a:xfrm>
            <a:off x="833199" y="3018024"/>
            <a:ext cx="499943" cy="496267"/>
          </a:xfrm>
          <a:prstGeom prst="roundRect">
            <a:avLst>
              <a:gd name="adj" fmla="val 11055"/>
            </a:avLst>
          </a:prstGeom>
          <a:solidFill>
            <a:srgbClr val="E8E8E3"/>
          </a:solidFill>
          <a:ln w="7620">
            <a:solidFill>
              <a:srgbClr val="D1D1C7"/>
            </a:solidFill>
            <a:prstDash val="solid"/>
          </a:ln>
        </p:spPr>
      </p:sp>
      <p:sp>
        <p:nvSpPr>
          <p:cNvPr id="7" name="Text 4"/>
          <p:cNvSpPr/>
          <p:nvPr/>
        </p:nvSpPr>
        <p:spPr>
          <a:xfrm>
            <a:off x="991672" y="3051117"/>
            <a:ext cx="182880" cy="429964"/>
          </a:xfrm>
          <a:prstGeom prst="rect">
            <a:avLst/>
          </a:prstGeom>
          <a:noFill/>
          <a:ln/>
        </p:spPr>
        <p:txBody>
          <a:bodyPr wrap="none" rtlCol="0" anchor="t"/>
          <a:lstStyle/>
          <a:p>
            <a:pPr algn="ctr" indent="0" marL="0">
              <a:lnSpc>
                <a:spcPts val="3412"/>
              </a:lnSpc>
              <a:buNone/>
            </a:pPr>
            <a:r>
              <a:rPr lang="en-US" sz="2624" dirty="0">
                <a:solidFill>
                  <a:srgbClr val="272525"/>
                </a:solidFill>
                <a:latin typeface="Georgia" pitchFamily="34" charset="0"/>
                <a:ea typeface="Georgia" pitchFamily="34" charset="-122"/>
                <a:cs typeface="Georgia" pitchFamily="34" charset="-120"/>
              </a:rPr>
              <a:t>1</a:t>
            </a:r>
            <a:endParaRPr lang="en-US" sz="2624" dirty="0"/>
          </a:p>
        </p:txBody>
      </p:sp>
      <p:sp>
        <p:nvSpPr>
          <p:cNvPr id="8" name="Text 5"/>
          <p:cNvSpPr/>
          <p:nvPr/>
        </p:nvSpPr>
        <p:spPr>
          <a:xfrm>
            <a:off x="1555313" y="3086927"/>
            <a:ext cx="2221944" cy="358343"/>
          </a:xfrm>
          <a:prstGeom prst="rect">
            <a:avLst/>
          </a:prstGeom>
          <a:noFill/>
          <a:ln/>
        </p:spPr>
        <p:txBody>
          <a:bodyPr wrap="none" rtlCol="0" anchor="t"/>
          <a:lstStyle/>
          <a:p>
            <a:pPr indent="0" marL="0">
              <a:lnSpc>
                <a:spcPts val="2843"/>
              </a:lnSpc>
              <a:buNone/>
            </a:pPr>
            <a:r>
              <a:rPr lang="en-US" sz="2187" dirty="0">
                <a:solidFill>
                  <a:srgbClr val="272525"/>
                </a:solidFill>
                <a:latin typeface="Georgia" pitchFamily="34" charset="0"/>
                <a:ea typeface="Georgia" pitchFamily="34" charset="-122"/>
                <a:cs typeface="Georgia" pitchFamily="34" charset="-120"/>
              </a:rPr>
              <a:t>Intégration facile</a:t>
            </a:r>
            <a:endParaRPr lang="en-US" sz="2187" dirty="0"/>
          </a:p>
        </p:txBody>
      </p:sp>
      <p:sp>
        <p:nvSpPr>
          <p:cNvPr id="9" name="Text 6"/>
          <p:cNvSpPr/>
          <p:nvPr/>
        </p:nvSpPr>
        <p:spPr>
          <a:xfrm>
            <a:off x="1555313" y="3643706"/>
            <a:ext cx="2905601" cy="2381232"/>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Xcode intègre facilement d’autres outils pour les développeurs, simplifiant ainsi le processus de développement d'applications.</a:t>
            </a:r>
            <a:endParaRPr lang="en-US" sz="1750" dirty="0"/>
          </a:p>
        </p:txBody>
      </p:sp>
      <p:sp>
        <p:nvSpPr>
          <p:cNvPr id="10" name="Shape 7"/>
          <p:cNvSpPr/>
          <p:nvPr/>
        </p:nvSpPr>
        <p:spPr>
          <a:xfrm>
            <a:off x="4683085" y="3018024"/>
            <a:ext cx="499943" cy="496267"/>
          </a:xfrm>
          <a:prstGeom prst="roundRect">
            <a:avLst>
              <a:gd name="adj" fmla="val 11055"/>
            </a:avLst>
          </a:prstGeom>
          <a:solidFill>
            <a:srgbClr val="E8E8E3"/>
          </a:solidFill>
          <a:ln w="7620">
            <a:solidFill>
              <a:srgbClr val="D1D1C7"/>
            </a:solidFill>
            <a:prstDash val="solid"/>
          </a:ln>
        </p:spPr>
      </p:sp>
      <p:sp>
        <p:nvSpPr>
          <p:cNvPr id="11" name="Text 8"/>
          <p:cNvSpPr/>
          <p:nvPr/>
        </p:nvSpPr>
        <p:spPr>
          <a:xfrm>
            <a:off x="4841557" y="3051117"/>
            <a:ext cx="182880" cy="429964"/>
          </a:xfrm>
          <a:prstGeom prst="rect">
            <a:avLst/>
          </a:prstGeom>
          <a:noFill/>
          <a:ln/>
        </p:spPr>
        <p:txBody>
          <a:bodyPr wrap="none" rtlCol="0" anchor="t"/>
          <a:lstStyle/>
          <a:p>
            <a:pPr algn="ctr" indent="0" marL="0">
              <a:lnSpc>
                <a:spcPts val="3412"/>
              </a:lnSpc>
              <a:buNone/>
            </a:pPr>
            <a:r>
              <a:rPr lang="en-US" sz="2624" dirty="0">
                <a:solidFill>
                  <a:srgbClr val="272525"/>
                </a:solidFill>
                <a:latin typeface="Georgia" pitchFamily="34" charset="0"/>
                <a:ea typeface="Georgia" pitchFamily="34" charset="-122"/>
                <a:cs typeface="Georgia" pitchFamily="34" charset="-120"/>
              </a:rPr>
              <a:t>2</a:t>
            </a:r>
            <a:endParaRPr lang="en-US" sz="2624" dirty="0"/>
          </a:p>
        </p:txBody>
      </p:sp>
      <p:sp>
        <p:nvSpPr>
          <p:cNvPr id="12" name="Text 9"/>
          <p:cNvSpPr/>
          <p:nvPr/>
        </p:nvSpPr>
        <p:spPr>
          <a:xfrm>
            <a:off x="5405199" y="3086927"/>
            <a:ext cx="2221944" cy="358343"/>
          </a:xfrm>
          <a:prstGeom prst="rect">
            <a:avLst/>
          </a:prstGeom>
          <a:noFill/>
          <a:ln/>
        </p:spPr>
        <p:txBody>
          <a:bodyPr wrap="none" rtlCol="0" anchor="t"/>
          <a:lstStyle/>
          <a:p>
            <a:pPr indent="0" marL="0">
              <a:lnSpc>
                <a:spcPts val="2843"/>
              </a:lnSpc>
              <a:buNone/>
            </a:pPr>
            <a:r>
              <a:rPr lang="en-US" sz="2187" dirty="0">
                <a:solidFill>
                  <a:srgbClr val="272525"/>
                </a:solidFill>
                <a:latin typeface="Georgia" pitchFamily="34" charset="0"/>
                <a:ea typeface="Georgia" pitchFamily="34" charset="-122"/>
                <a:cs typeface="Georgia" pitchFamily="34" charset="-120"/>
              </a:rPr>
              <a:t>Compatibilité</a:t>
            </a:r>
            <a:endParaRPr lang="en-US" sz="2187" dirty="0"/>
          </a:p>
        </p:txBody>
      </p:sp>
      <p:sp>
        <p:nvSpPr>
          <p:cNvPr id="13" name="Text 10"/>
          <p:cNvSpPr/>
          <p:nvPr/>
        </p:nvSpPr>
        <p:spPr>
          <a:xfrm>
            <a:off x="5405199" y="3643706"/>
            <a:ext cx="2905601" cy="1587488"/>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Il permet aux développeurs de développer pour une variété d'appareils avec des fonctionnalités spécifiques.</a:t>
            </a:r>
            <a:endParaRPr lang="en-US" sz="1750" dirty="0"/>
          </a:p>
        </p:txBody>
      </p:sp>
      <p:sp>
        <p:nvSpPr>
          <p:cNvPr id="14" name="Shape 11"/>
          <p:cNvSpPr/>
          <p:nvPr/>
        </p:nvSpPr>
        <p:spPr>
          <a:xfrm>
            <a:off x="833199" y="6452185"/>
            <a:ext cx="499943" cy="496267"/>
          </a:xfrm>
          <a:prstGeom prst="roundRect">
            <a:avLst>
              <a:gd name="adj" fmla="val 11055"/>
            </a:avLst>
          </a:prstGeom>
          <a:solidFill>
            <a:srgbClr val="E8E8E3"/>
          </a:solidFill>
          <a:ln w="7620">
            <a:solidFill>
              <a:srgbClr val="D1D1C7"/>
            </a:solidFill>
            <a:prstDash val="solid"/>
          </a:ln>
        </p:spPr>
      </p:sp>
      <p:sp>
        <p:nvSpPr>
          <p:cNvPr id="15" name="Text 12"/>
          <p:cNvSpPr/>
          <p:nvPr/>
        </p:nvSpPr>
        <p:spPr>
          <a:xfrm>
            <a:off x="991672" y="6485277"/>
            <a:ext cx="182880" cy="429964"/>
          </a:xfrm>
          <a:prstGeom prst="rect">
            <a:avLst/>
          </a:prstGeom>
          <a:noFill/>
          <a:ln/>
        </p:spPr>
        <p:txBody>
          <a:bodyPr wrap="none" rtlCol="0" anchor="t"/>
          <a:lstStyle/>
          <a:p>
            <a:pPr algn="ctr" indent="0" marL="0">
              <a:lnSpc>
                <a:spcPts val="3412"/>
              </a:lnSpc>
              <a:buNone/>
            </a:pPr>
            <a:r>
              <a:rPr lang="en-US" sz="2624" dirty="0">
                <a:solidFill>
                  <a:srgbClr val="272525"/>
                </a:solidFill>
                <a:latin typeface="Georgia" pitchFamily="34" charset="0"/>
                <a:ea typeface="Georgia" pitchFamily="34" charset="-122"/>
                <a:cs typeface="Georgia" pitchFamily="34" charset="-120"/>
              </a:rPr>
              <a:t>3</a:t>
            </a:r>
            <a:endParaRPr lang="en-US" sz="2624" dirty="0"/>
          </a:p>
        </p:txBody>
      </p:sp>
      <p:sp>
        <p:nvSpPr>
          <p:cNvPr id="16" name="Text 13"/>
          <p:cNvSpPr/>
          <p:nvPr/>
        </p:nvSpPr>
        <p:spPr>
          <a:xfrm>
            <a:off x="1555313" y="6521088"/>
            <a:ext cx="2529840" cy="358343"/>
          </a:xfrm>
          <a:prstGeom prst="rect">
            <a:avLst/>
          </a:prstGeom>
          <a:noFill/>
          <a:ln/>
        </p:spPr>
        <p:txBody>
          <a:bodyPr wrap="none" rtlCol="0" anchor="t"/>
          <a:lstStyle/>
          <a:p>
            <a:pPr indent="0" marL="0">
              <a:lnSpc>
                <a:spcPts val="2843"/>
              </a:lnSpc>
              <a:buNone/>
            </a:pPr>
            <a:r>
              <a:rPr lang="en-US" sz="2187" dirty="0">
                <a:solidFill>
                  <a:srgbClr val="272525"/>
                </a:solidFill>
                <a:latin typeface="Georgia" pitchFamily="34" charset="0"/>
                <a:ea typeface="Georgia" pitchFamily="34" charset="-122"/>
                <a:cs typeface="Georgia" pitchFamily="34" charset="-120"/>
              </a:rPr>
              <a:t>Intégration avec Git</a:t>
            </a:r>
            <a:endParaRPr lang="en-US" sz="2187" dirty="0"/>
          </a:p>
        </p:txBody>
      </p:sp>
      <p:sp>
        <p:nvSpPr>
          <p:cNvPr id="17" name="Text 14"/>
          <p:cNvSpPr/>
          <p:nvPr/>
        </p:nvSpPr>
        <p:spPr>
          <a:xfrm>
            <a:off x="1555313" y="7077867"/>
            <a:ext cx="6755487" cy="396872"/>
          </a:xfrm>
          <a:prstGeom prst="rect">
            <a:avLst/>
          </a:prstGeom>
          <a:noFill/>
          <a:ln/>
        </p:spPr>
        <p:txBody>
          <a:bodyPr wrap="non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Cela permet la collaboration avec d'autres développeurs sur un projet.</a:t>
            </a:r>
            <a:endParaRPr lang="en-US" sz="1750" dirty="0"/>
          </a:p>
        </p:txBody>
      </p:sp>
      <p:pic>
        <p:nvPicPr>
          <p:cNvPr id="18" name="Image 1" descr="preencoded.png">    </p:cNvPr>
          <p:cNvPicPr>
            <a:picLocks noChangeAspect="1"/>
          </p:cNvPicPr>
          <p:nvPr/>
        </p:nvPicPr>
        <p:blipFill>
          <a:blip r:embed="rId2"/>
          <a:stretch>
            <a:fillRect/>
          </a:stretch>
        </p:blipFill>
        <p:spPr>
          <a:xfrm>
            <a:off x="9144000" y="0"/>
            <a:ext cx="5486400" cy="816908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583168" y="1346623"/>
            <a:ext cx="5913120" cy="501704"/>
          </a:xfrm>
          <a:prstGeom prst="rect">
            <a:avLst/>
          </a:prstGeom>
          <a:noFill/>
          <a:ln/>
        </p:spPr>
        <p:txBody>
          <a:bodyPr wrap="none" rtlCol="0" anchor="t"/>
          <a:lstStyle/>
          <a:p>
            <a:pPr indent="0" marL="0">
              <a:lnSpc>
                <a:spcPts val="3980"/>
              </a:lnSpc>
              <a:buNone/>
            </a:pPr>
            <a:r>
              <a:rPr lang="en-US" sz="3062" dirty="0">
                <a:solidFill>
                  <a:srgbClr val="312F2B"/>
                </a:solidFill>
                <a:latin typeface="Georgia" pitchFamily="34" charset="0"/>
                <a:ea typeface="Georgia" pitchFamily="34" charset="-122"/>
                <a:cs typeface="Georgia" pitchFamily="34" charset="-120"/>
              </a:rPr>
              <a:t>Les fonctionnalités clés de Xcode</a:t>
            </a:r>
            <a:endParaRPr lang="en-US" sz="3062" dirty="0"/>
          </a:p>
        </p:txBody>
      </p:sp>
      <p:sp>
        <p:nvSpPr>
          <p:cNvPr id="5" name="Text 2"/>
          <p:cNvSpPr/>
          <p:nvPr/>
        </p:nvSpPr>
        <p:spPr>
          <a:xfrm>
            <a:off x="583168" y="2187997"/>
            <a:ext cx="13464064" cy="277740"/>
          </a:xfrm>
          <a:prstGeom prst="rect">
            <a:avLst/>
          </a:prstGeom>
          <a:noFill/>
          <a:ln/>
        </p:spPr>
        <p:txBody>
          <a:bodyPr wrap="none" rtlCol="0" anchor="t"/>
          <a:lstStyle/>
          <a:p>
            <a:pPr indent="0" marL="0">
              <a:lnSpc>
                <a:spcPts val="2204"/>
              </a:lnSpc>
              <a:buNone/>
            </a:pPr>
            <a:r>
              <a:rPr lang="en-US" sz="1225" dirty="0">
                <a:solidFill>
                  <a:srgbClr val="272525"/>
                </a:solidFill>
                <a:latin typeface="Lato" pitchFamily="34" charset="0"/>
                <a:ea typeface="Lato" pitchFamily="34" charset="-122"/>
                <a:cs typeface="Lato" pitchFamily="34" charset="-120"/>
              </a:rPr>
              <a:t>Voici les principales fonctionnalités de Xcode :</a:t>
            </a:r>
            <a:endParaRPr lang="en-US" sz="1225" dirty="0"/>
          </a:p>
        </p:txBody>
      </p:sp>
      <p:pic>
        <p:nvPicPr>
          <p:cNvPr id="6" name="Image 1" descr="preencoded.png">    </p:cNvPr>
          <p:cNvPicPr>
            <a:picLocks noChangeAspect="1"/>
          </p:cNvPicPr>
          <p:nvPr/>
        </p:nvPicPr>
        <p:blipFill>
          <a:blip r:embed="rId2"/>
          <a:stretch>
            <a:fillRect/>
          </a:stretch>
        </p:blipFill>
        <p:spPr>
          <a:xfrm>
            <a:off x="963454" y="2658617"/>
            <a:ext cx="2488525" cy="2470227"/>
          </a:xfrm>
          <a:prstGeom prst="rect">
            <a:avLst/>
          </a:prstGeom>
        </p:spPr>
      </p:pic>
      <p:sp>
        <p:nvSpPr>
          <p:cNvPr id="7" name="Text 3"/>
          <p:cNvSpPr/>
          <p:nvPr/>
        </p:nvSpPr>
        <p:spPr>
          <a:xfrm>
            <a:off x="583049" y="5321726"/>
            <a:ext cx="3249454" cy="501586"/>
          </a:xfrm>
          <a:prstGeom prst="rect">
            <a:avLst/>
          </a:prstGeom>
          <a:noFill/>
          <a:ln/>
        </p:spPr>
        <p:txBody>
          <a:bodyPr wrap="square" rtlCol="0" anchor="t"/>
          <a:lstStyle/>
          <a:p>
            <a:pPr algn="ctr" indent="0" marL="0">
              <a:lnSpc>
                <a:spcPts val="1990"/>
              </a:lnSpc>
              <a:buNone/>
            </a:pPr>
            <a:r>
              <a:rPr lang="en-US" sz="1531" dirty="0">
                <a:solidFill>
                  <a:srgbClr val="312F2B"/>
                </a:solidFill>
                <a:latin typeface="Georgia" pitchFamily="34" charset="0"/>
                <a:ea typeface="Georgia" pitchFamily="34" charset="-122"/>
                <a:cs typeface="Georgia" pitchFamily="34" charset="-120"/>
              </a:rPr>
              <a:t>Contrôle de version intégré du code source</a:t>
            </a:r>
            <a:endParaRPr lang="en-US" sz="1531" dirty="0"/>
          </a:p>
        </p:txBody>
      </p:sp>
      <p:sp>
        <p:nvSpPr>
          <p:cNvPr id="8" name="Text 4"/>
          <p:cNvSpPr/>
          <p:nvPr/>
        </p:nvSpPr>
        <p:spPr>
          <a:xfrm>
            <a:off x="583049" y="5962182"/>
            <a:ext cx="3249454" cy="555479"/>
          </a:xfrm>
          <a:prstGeom prst="rect">
            <a:avLst/>
          </a:prstGeom>
          <a:noFill/>
          <a:ln/>
        </p:spPr>
        <p:txBody>
          <a:bodyPr wrap="square" rtlCol="0" anchor="t"/>
          <a:lstStyle/>
          <a:p>
            <a:pPr algn="ctr" indent="0" marL="0">
              <a:lnSpc>
                <a:spcPts val="2204"/>
              </a:lnSpc>
              <a:buNone/>
            </a:pPr>
            <a:r>
              <a:rPr lang="en-US" sz="1225" dirty="0">
                <a:solidFill>
                  <a:srgbClr val="272525"/>
                </a:solidFill>
                <a:latin typeface="Lato" pitchFamily="34" charset="0"/>
                <a:ea typeface="Lato" pitchFamily="34" charset="-122"/>
                <a:cs typeface="Lato" pitchFamily="34" charset="-120"/>
              </a:rPr>
              <a:t>Il est livré avec des outils de contrôle de version intégrés pour les projets tels que Git.</a:t>
            </a:r>
            <a:endParaRPr lang="en-US" sz="1225" dirty="0"/>
          </a:p>
        </p:txBody>
      </p:sp>
      <p:pic>
        <p:nvPicPr>
          <p:cNvPr id="9" name="Image 2" descr="preencoded.png">    </p:cNvPr>
          <p:cNvPicPr>
            <a:picLocks noChangeAspect="1"/>
          </p:cNvPicPr>
          <p:nvPr/>
        </p:nvPicPr>
        <p:blipFill>
          <a:blip r:embed="rId3"/>
          <a:stretch>
            <a:fillRect/>
          </a:stretch>
        </p:blipFill>
        <p:spPr>
          <a:xfrm>
            <a:off x="4368403" y="2658617"/>
            <a:ext cx="2488525" cy="2470227"/>
          </a:xfrm>
          <a:prstGeom prst="rect">
            <a:avLst/>
          </a:prstGeom>
        </p:spPr>
      </p:pic>
      <p:sp>
        <p:nvSpPr>
          <p:cNvPr id="10" name="Text 5"/>
          <p:cNvSpPr/>
          <p:nvPr/>
        </p:nvSpPr>
        <p:spPr>
          <a:xfrm>
            <a:off x="4835009" y="5321726"/>
            <a:ext cx="1555313" cy="250793"/>
          </a:xfrm>
          <a:prstGeom prst="rect">
            <a:avLst/>
          </a:prstGeom>
          <a:noFill/>
          <a:ln/>
        </p:spPr>
        <p:txBody>
          <a:bodyPr wrap="none" rtlCol="0" anchor="t"/>
          <a:lstStyle/>
          <a:p>
            <a:pPr algn="ctr" indent="0" marL="0">
              <a:lnSpc>
                <a:spcPts val="1990"/>
              </a:lnSpc>
              <a:buNone/>
            </a:pPr>
            <a:r>
              <a:rPr lang="en-US" sz="1531" dirty="0">
                <a:solidFill>
                  <a:srgbClr val="312F2B"/>
                </a:solidFill>
                <a:latin typeface="Georgia" pitchFamily="34" charset="0"/>
                <a:ea typeface="Georgia" pitchFamily="34" charset="-122"/>
                <a:cs typeface="Georgia" pitchFamily="34" charset="-120"/>
              </a:rPr>
              <a:t>Interface Builder</a:t>
            </a:r>
            <a:endParaRPr lang="en-US" sz="1531" dirty="0"/>
          </a:p>
        </p:txBody>
      </p:sp>
      <p:sp>
        <p:nvSpPr>
          <p:cNvPr id="11" name="Text 6"/>
          <p:cNvSpPr/>
          <p:nvPr/>
        </p:nvSpPr>
        <p:spPr>
          <a:xfrm>
            <a:off x="3987998" y="5711389"/>
            <a:ext cx="3249454" cy="833219"/>
          </a:xfrm>
          <a:prstGeom prst="rect">
            <a:avLst/>
          </a:prstGeom>
          <a:noFill/>
          <a:ln/>
        </p:spPr>
        <p:txBody>
          <a:bodyPr wrap="square" rtlCol="0" anchor="t"/>
          <a:lstStyle/>
          <a:p>
            <a:pPr algn="ctr" indent="0" marL="0">
              <a:lnSpc>
                <a:spcPts val="2204"/>
              </a:lnSpc>
              <a:buNone/>
            </a:pPr>
            <a:r>
              <a:rPr lang="en-US" sz="1225" dirty="0">
                <a:solidFill>
                  <a:srgbClr val="272525"/>
                </a:solidFill>
                <a:latin typeface="Lato" pitchFamily="34" charset="0"/>
                <a:ea typeface="Lato" pitchFamily="34" charset="-122"/>
                <a:cs typeface="Lato" pitchFamily="34" charset="-120"/>
              </a:rPr>
              <a:t>C'est un outil de conception d'interface utilisateur qui vous permet de créer des interfaces utilisateur riches pour vos scripts Python.</a:t>
            </a:r>
            <a:endParaRPr lang="en-US" sz="1225" dirty="0"/>
          </a:p>
        </p:txBody>
      </p:sp>
      <p:pic>
        <p:nvPicPr>
          <p:cNvPr id="12" name="Image 3" descr="preencoded.png">    </p:cNvPr>
          <p:cNvPicPr>
            <a:picLocks noChangeAspect="1"/>
          </p:cNvPicPr>
          <p:nvPr/>
        </p:nvPicPr>
        <p:blipFill>
          <a:blip r:embed="rId4"/>
          <a:stretch>
            <a:fillRect/>
          </a:stretch>
        </p:blipFill>
        <p:spPr>
          <a:xfrm>
            <a:off x="7773352" y="2658617"/>
            <a:ext cx="2488525" cy="2470227"/>
          </a:xfrm>
          <a:prstGeom prst="rect">
            <a:avLst/>
          </a:prstGeom>
        </p:spPr>
      </p:pic>
      <p:sp>
        <p:nvSpPr>
          <p:cNvPr id="13" name="Text 7"/>
          <p:cNvSpPr/>
          <p:nvPr/>
        </p:nvSpPr>
        <p:spPr>
          <a:xfrm>
            <a:off x="8152805" y="5321726"/>
            <a:ext cx="1729740" cy="250793"/>
          </a:xfrm>
          <a:prstGeom prst="rect">
            <a:avLst/>
          </a:prstGeom>
          <a:noFill/>
          <a:ln/>
        </p:spPr>
        <p:txBody>
          <a:bodyPr wrap="none" rtlCol="0" anchor="t"/>
          <a:lstStyle/>
          <a:p>
            <a:pPr algn="ctr" indent="0" marL="0">
              <a:lnSpc>
                <a:spcPts val="1990"/>
              </a:lnSpc>
              <a:buNone/>
            </a:pPr>
            <a:r>
              <a:rPr lang="en-US" sz="1531" dirty="0">
                <a:solidFill>
                  <a:srgbClr val="312F2B"/>
                </a:solidFill>
                <a:latin typeface="Georgia" pitchFamily="34" charset="0"/>
                <a:ea typeface="Georgia" pitchFamily="34" charset="-122"/>
                <a:cs typeface="Georgia" pitchFamily="34" charset="-120"/>
              </a:rPr>
              <a:t>Débogage puissant</a:t>
            </a:r>
            <a:endParaRPr lang="en-US" sz="1531" dirty="0"/>
          </a:p>
        </p:txBody>
      </p:sp>
      <p:sp>
        <p:nvSpPr>
          <p:cNvPr id="14" name="Text 8"/>
          <p:cNvSpPr/>
          <p:nvPr/>
        </p:nvSpPr>
        <p:spPr>
          <a:xfrm>
            <a:off x="7392948" y="5711389"/>
            <a:ext cx="3249454" cy="833219"/>
          </a:xfrm>
          <a:prstGeom prst="rect">
            <a:avLst/>
          </a:prstGeom>
          <a:noFill/>
          <a:ln/>
        </p:spPr>
        <p:txBody>
          <a:bodyPr wrap="square" rtlCol="0" anchor="t"/>
          <a:lstStyle/>
          <a:p>
            <a:pPr algn="ctr" indent="0" marL="0">
              <a:lnSpc>
                <a:spcPts val="2204"/>
              </a:lnSpc>
              <a:buNone/>
            </a:pPr>
            <a:r>
              <a:rPr lang="en-US" sz="1225" dirty="0">
                <a:solidFill>
                  <a:srgbClr val="272525"/>
                </a:solidFill>
                <a:latin typeface="Lato" pitchFamily="34" charset="0"/>
                <a:ea typeface="Lato" pitchFamily="34" charset="-122"/>
                <a:cs typeface="Lato" pitchFamily="34" charset="-120"/>
              </a:rPr>
              <a:t>Le débogueur intégré de Xcode vous aide à identifier les erreurs de code et à corriger les bugs plus facilement.</a:t>
            </a:r>
            <a:endParaRPr lang="en-US" sz="1225" dirty="0"/>
          </a:p>
        </p:txBody>
      </p:sp>
      <p:pic>
        <p:nvPicPr>
          <p:cNvPr id="15" name="Image 4" descr="preencoded.png">    </p:cNvPr>
          <p:cNvPicPr>
            <a:picLocks noChangeAspect="1"/>
          </p:cNvPicPr>
          <p:nvPr/>
        </p:nvPicPr>
        <p:blipFill>
          <a:blip r:embed="rId5"/>
          <a:stretch>
            <a:fillRect/>
          </a:stretch>
        </p:blipFill>
        <p:spPr>
          <a:xfrm>
            <a:off x="11178302" y="2658617"/>
            <a:ext cx="2488525" cy="2470227"/>
          </a:xfrm>
          <a:prstGeom prst="rect">
            <a:avLst/>
          </a:prstGeom>
        </p:spPr>
      </p:pic>
      <p:sp>
        <p:nvSpPr>
          <p:cNvPr id="16" name="Text 9"/>
          <p:cNvSpPr/>
          <p:nvPr/>
        </p:nvSpPr>
        <p:spPr>
          <a:xfrm>
            <a:off x="11123414" y="5321726"/>
            <a:ext cx="2598420" cy="250793"/>
          </a:xfrm>
          <a:prstGeom prst="rect">
            <a:avLst/>
          </a:prstGeom>
          <a:noFill/>
          <a:ln/>
        </p:spPr>
        <p:txBody>
          <a:bodyPr wrap="none" rtlCol="0" anchor="t"/>
          <a:lstStyle/>
          <a:p>
            <a:pPr algn="ctr" indent="0" marL="0">
              <a:lnSpc>
                <a:spcPts val="1990"/>
              </a:lnSpc>
              <a:buNone/>
            </a:pPr>
            <a:r>
              <a:rPr lang="en-US" sz="1531" dirty="0">
                <a:solidFill>
                  <a:srgbClr val="312F2B"/>
                </a:solidFill>
                <a:latin typeface="Georgia" pitchFamily="34" charset="0"/>
                <a:ea typeface="Georgia" pitchFamily="34" charset="-122"/>
                <a:cs typeface="Georgia" pitchFamily="34" charset="-120"/>
              </a:rPr>
              <a:t>Annotateur de code pratique</a:t>
            </a:r>
            <a:endParaRPr lang="en-US" sz="1531" dirty="0"/>
          </a:p>
        </p:txBody>
      </p:sp>
      <p:sp>
        <p:nvSpPr>
          <p:cNvPr id="17" name="Text 10"/>
          <p:cNvSpPr/>
          <p:nvPr/>
        </p:nvSpPr>
        <p:spPr>
          <a:xfrm>
            <a:off x="10797897" y="5711389"/>
            <a:ext cx="3249454" cy="1110958"/>
          </a:xfrm>
          <a:prstGeom prst="rect">
            <a:avLst/>
          </a:prstGeom>
          <a:noFill/>
          <a:ln/>
        </p:spPr>
        <p:txBody>
          <a:bodyPr wrap="square" rtlCol="0" anchor="t"/>
          <a:lstStyle/>
          <a:p>
            <a:pPr algn="ctr" indent="0" marL="0">
              <a:lnSpc>
                <a:spcPts val="2204"/>
              </a:lnSpc>
              <a:buNone/>
            </a:pPr>
            <a:r>
              <a:rPr lang="en-US" sz="1225" dirty="0">
                <a:solidFill>
                  <a:srgbClr val="272525"/>
                </a:solidFill>
                <a:latin typeface="Lato" pitchFamily="34" charset="0"/>
                <a:ea typeface="Lato" pitchFamily="34" charset="-122"/>
                <a:cs typeface="Lato" pitchFamily="34" charset="-120"/>
              </a:rPr>
              <a:t>Il vous permet d'ajouter des notes et des commentaires directement dans le code pour aider d'autres développeurs à comprendre votre travail.</a:t>
            </a:r>
            <a:endParaRPr lang="en-US" sz="122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628412" y="466957"/>
            <a:ext cx="8496300" cy="540588"/>
          </a:xfrm>
          <a:prstGeom prst="rect">
            <a:avLst/>
          </a:prstGeom>
          <a:noFill/>
          <a:ln/>
        </p:spPr>
        <p:txBody>
          <a:bodyPr wrap="none" rtlCol="0" anchor="t"/>
          <a:lstStyle/>
          <a:p>
            <a:pPr indent="0" marL="0">
              <a:lnSpc>
                <a:spcPts val="4288"/>
              </a:lnSpc>
              <a:buNone/>
            </a:pPr>
            <a:r>
              <a:rPr lang="en-US" sz="3299" dirty="0">
                <a:solidFill>
                  <a:srgbClr val="312F2B"/>
                </a:solidFill>
                <a:latin typeface="Georgia" pitchFamily="34" charset="0"/>
                <a:ea typeface="Georgia" pitchFamily="34" charset="-122"/>
                <a:cs typeface="Georgia" pitchFamily="34" charset="-120"/>
              </a:rPr>
              <a:t>Comment configurer un projet dans Xcode ?</a:t>
            </a:r>
            <a:endParaRPr lang="en-US" sz="3299" dirty="0"/>
          </a:p>
        </p:txBody>
      </p:sp>
      <p:sp>
        <p:nvSpPr>
          <p:cNvPr id="5" name="Text 2"/>
          <p:cNvSpPr/>
          <p:nvPr/>
        </p:nvSpPr>
        <p:spPr>
          <a:xfrm>
            <a:off x="628412" y="1373452"/>
            <a:ext cx="13373576" cy="299250"/>
          </a:xfrm>
          <a:prstGeom prst="rect">
            <a:avLst/>
          </a:prstGeom>
          <a:noFill/>
          <a:ln/>
        </p:spPr>
        <p:txBody>
          <a:bodyPr wrap="none" rtlCol="0" anchor="t"/>
          <a:lstStyle/>
          <a:p>
            <a:pPr indent="0" marL="0">
              <a:lnSpc>
                <a:spcPts val="2375"/>
              </a:lnSpc>
              <a:buNone/>
            </a:pPr>
            <a:r>
              <a:rPr lang="en-US" sz="1320" dirty="0">
                <a:solidFill>
                  <a:srgbClr val="272525"/>
                </a:solidFill>
                <a:latin typeface="Lato" pitchFamily="34" charset="0"/>
                <a:ea typeface="Lato" pitchFamily="34" charset="-122"/>
                <a:cs typeface="Lato" pitchFamily="34" charset="-120"/>
              </a:rPr>
              <a:t>Voici un aperçu de la configuration d'un projet dans Xcode :</a:t>
            </a:r>
            <a:endParaRPr lang="en-US" sz="1320" dirty="0"/>
          </a:p>
        </p:txBody>
      </p:sp>
      <p:sp>
        <p:nvSpPr>
          <p:cNvPr id="6" name="Shape 3"/>
          <p:cNvSpPr/>
          <p:nvPr/>
        </p:nvSpPr>
        <p:spPr>
          <a:xfrm>
            <a:off x="863084" y="1880592"/>
            <a:ext cx="33457" cy="5821539"/>
          </a:xfrm>
          <a:prstGeom prst="rect">
            <a:avLst/>
          </a:prstGeom>
          <a:solidFill>
            <a:srgbClr val="D1D1C7"/>
          </a:solidFill>
          <a:ln/>
        </p:spPr>
      </p:sp>
      <p:sp>
        <p:nvSpPr>
          <p:cNvPr id="7" name="Shape 4"/>
          <p:cNvSpPr/>
          <p:nvPr/>
        </p:nvSpPr>
        <p:spPr>
          <a:xfrm>
            <a:off x="1068229" y="2206966"/>
            <a:ext cx="586502" cy="33211"/>
          </a:xfrm>
          <a:prstGeom prst="rect">
            <a:avLst/>
          </a:prstGeom>
          <a:solidFill>
            <a:srgbClr val="D1D1C7"/>
          </a:solidFill>
          <a:ln/>
        </p:spPr>
      </p:sp>
      <p:sp>
        <p:nvSpPr>
          <p:cNvPr id="8" name="Shape 5"/>
          <p:cNvSpPr/>
          <p:nvPr/>
        </p:nvSpPr>
        <p:spPr>
          <a:xfrm>
            <a:off x="691277" y="2036599"/>
            <a:ext cx="376952" cy="374180"/>
          </a:xfrm>
          <a:prstGeom prst="roundRect">
            <a:avLst>
              <a:gd name="adj" fmla="val 14662"/>
            </a:avLst>
          </a:prstGeom>
          <a:solidFill>
            <a:srgbClr val="E8E8E3"/>
          </a:solidFill>
          <a:ln w="7620">
            <a:solidFill>
              <a:srgbClr val="D1D1C7"/>
            </a:solidFill>
            <a:prstDash val="solid"/>
          </a:ln>
        </p:spPr>
      </p:sp>
      <p:sp>
        <p:nvSpPr>
          <p:cNvPr id="9" name="Text 6"/>
          <p:cNvSpPr/>
          <p:nvPr/>
        </p:nvSpPr>
        <p:spPr>
          <a:xfrm>
            <a:off x="811173" y="2061537"/>
            <a:ext cx="137160" cy="324305"/>
          </a:xfrm>
          <a:prstGeom prst="rect">
            <a:avLst/>
          </a:prstGeom>
          <a:noFill/>
          <a:ln/>
        </p:spPr>
        <p:txBody>
          <a:bodyPr wrap="none" rtlCol="0" anchor="t"/>
          <a:lstStyle/>
          <a:p>
            <a:pPr algn="ctr" indent="0" marL="0">
              <a:lnSpc>
                <a:spcPts val="2573"/>
              </a:lnSpc>
              <a:buNone/>
            </a:pPr>
            <a:r>
              <a:rPr lang="en-US" sz="1979" dirty="0">
                <a:solidFill>
                  <a:srgbClr val="272525"/>
                </a:solidFill>
                <a:latin typeface="Georgia" pitchFamily="34" charset="0"/>
                <a:ea typeface="Georgia" pitchFamily="34" charset="-122"/>
                <a:cs typeface="Georgia" pitchFamily="34" charset="-120"/>
              </a:rPr>
              <a:t>1</a:t>
            </a:r>
            <a:endParaRPr lang="en-US" sz="1979" dirty="0"/>
          </a:p>
        </p:txBody>
      </p:sp>
      <p:sp>
        <p:nvSpPr>
          <p:cNvPr id="10" name="Text 7"/>
          <p:cNvSpPr/>
          <p:nvPr/>
        </p:nvSpPr>
        <p:spPr>
          <a:xfrm>
            <a:off x="1801416" y="2046881"/>
            <a:ext cx="1722120" cy="270176"/>
          </a:xfrm>
          <a:prstGeom prst="rect">
            <a:avLst/>
          </a:prstGeom>
          <a:noFill/>
          <a:ln/>
        </p:spPr>
        <p:txBody>
          <a:bodyPr wrap="none" rtlCol="0" anchor="t"/>
          <a:lstStyle/>
          <a:p>
            <a:pPr algn="l" indent="0" marL="0">
              <a:lnSpc>
                <a:spcPts val="2144"/>
              </a:lnSpc>
              <a:buNone/>
            </a:pPr>
            <a:r>
              <a:rPr lang="en-US" sz="1649" dirty="0">
                <a:solidFill>
                  <a:srgbClr val="272525"/>
                </a:solidFill>
                <a:latin typeface="Georgia" pitchFamily="34" charset="0"/>
                <a:ea typeface="Georgia" pitchFamily="34" charset="-122"/>
                <a:cs typeface="Georgia" pitchFamily="34" charset="-120"/>
              </a:rPr>
              <a:t>Nommer le projet</a:t>
            </a:r>
            <a:endParaRPr lang="en-US" sz="1649" dirty="0"/>
          </a:p>
        </p:txBody>
      </p:sp>
      <p:sp>
        <p:nvSpPr>
          <p:cNvPr id="11" name="Text 8"/>
          <p:cNvSpPr/>
          <p:nvPr/>
        </p:nvSpPr>
        <p:spPr>
          <a:xfrm>
            <a:off x="1801416" y="2466682"/>
            <a:ext cx="12200573" cy="299250"/>
          </a:xfrm>
          <a:prstGeom prst="rect">
            <a:avLst/>
          </a:prstGeom>
          <a:noFill/>
          <a:ln/>
        </p:spPr>
        <p:txBody>
          <a:bodyPr wrap="none" rtlCol="0" anchor="t"/>
          <a:lstStyle/>
          <a:p>
            <a:pPr algn="l" indent="0" marL="0">
              <a:lnSpc>
                <a:spcPts val="2375"/>
              </a:lnSpc>
              <a:buNone/>
            </a:pPr>
            <a:r>
              <a:rPr lang="en-US" sz="1320" dirty="0">
                <a:solidFill>
                  <a:srgbClr val="272525"/>
                </a:solidFill>
                <a:latin typeface="Lato" pitchFamily="34" charset="0"/>
                <a:ea typeface="Lato" pitchFamily="34" charset="-122"/>
                <a:cs typeface="Lato" pitchFamily="34" charset="-120"/>
              </a:rPr>
              <a:t>Créez un nouveau Projet en choisissant le modèle d'application approprié et nommez-le.</a:t>
            </a:r>
            <a:endParaRPr lang="en-US" sz="1320" dirty="0"/>
          </a:p>
        </p:txBody>
      </p:sp>
      <p:sp>
        <p:nvSpPr>
          <p:cNvPr id="12" name="Shape 9"/>
          <p:cNvSpPr/>
          <p:nvPr/>
        </p:nvSpPr>
        <p:spPr>
          <a:xfrm>
            <a:off x="1068229" y="3703923"/>
            <a:ext cx="586502" cy="33211"/>
          </a:xfrm>
          <a:prstGeom prst="rect">
            <a:avLst/>
          </a:prstGeom>
          <a:solidFill>
            <a:srgbClr val="D1D1C7"/>
          </a:solidFill>
          <a:ln/>
        </p:spPr>
      </p:sp>
      <p:sp>
        <p:nvSpPr>
          <p:cNvPr id="13" name="Shape 10"/>
          <p:cNvSpPr/>
          <p:nvPr/>
        </p:nvSpPr>
        <p:spPr>
          <a:xfrm>
            <a:off x="691277" y="3533556"/>
            <a:ext cx="376952" cy="374180"/>
          </a:xfrm>
          <a:prstGeom prst="roundRect">
            <a:avLst>
              <a:gd name="adj" fmla="val 14662"/>
            </a:avLst>
          </a:prstGeom>
          <a:solidFill>
            <a:srgbClr val="E8E8E3"/>
          </a:solidFill>
          <a:ln w="7620">
            <a:solidFill>
              <a:srgbClr val="D1D1C7"/>
            </a:solidFill>
            <a:prstDash val="solid"/>
          </a:ln>
        </p:spPr>
      </p:sp>
      <p:sp>
        <p:nvSpPr>
          <p:cNvPr id="14" name="Text 11"/>
          <p:cNvSpPr/>
          <p:nvPr/>
        </p:nvSpPr>
        <p:spPr>
          <a:xfrm>
            <a:off x="811173" y="3558494"/>
            <a:ext cx="137160" cy="324305"/>
          </a:xfrm>
          <a:prstGeom prst="rect">
            <a:avLst/>
          </a:prstGeom>
          <a:noFill/>
          <a:ln/>
        </p:spPr>
        <p:txBody>
          <a:bodyPr wrap="none" rtlCol="0" anchor="t"/>
          <a:lstStyle/>
          <a:p>
            <a:pPr algn="ctr" indent="0" marL="0">
              <a:lnSpc>
                <a:spcPts val="2573"/>
              </a:lnSpc>
              <a:buNone/>
            </a:pPr>
            <a:r>
              <a:rPr lang="en-US" sz="1979" dirty="0">
                <a:solidFill>
                  <a:srgbClr val="272525"/>
                </a:solidFill>
                <a:latin typeface="Georgia" pitchFamily="34" charset="0"/>
                <a:ea typeface="Georgia" pitchFamily="34" charset="-122"/>
                <a:cs typeface="Georgia" pitchFamily="34" charset="-120"/>
              </a:rPr>
              <a:t>2</a:t>
            </a:r>
            <a:endParaRPr lang="en-US" sz="1979" dirty="0"/>
          </a:p>
        </p:txBody>
      </p:sp>
      <p:sp>
        <p:nvSpPr>
          <p:cNvPr id="15" name="Text 12"/>
          <p:cNvSpPr/>
          <p:nvPr/>
        </p:nvSpPr>
        <p:spPr>
          <a:xfrm>
            <a:off x="1801416" y="3543838"/>
            <a:ext cx="3200400" cy="270176"/>
          </a:xfrm>
          <a:prstGeom prst="rect">
            <a:avLst/>
          </a:prstGeom>
          <a:noFill/>
          <a:ln/>
        </p:spPr>
        <p:txBody>
          <a:bodyPr wrap="none" rtlCol="0" anchor="t"/>
          <a:lstStyle/>
          <a:p>
            <a:pPr algn="l" indent="0" marL="0">
              <a:lnSpc>
                <a:spcPts val="2144"/>
              </a:lnSpc>
              <a:buNone/>
            </a:pPr>
            <a:r>
              <a:rPr lang="en-US" sz="1649" dirty="0">
                <a:solidFill>
                  <a:srgbClr val="272525"/>
                </a:solidFill>
                <a:latin typeface="Georgia" pitchFamily="34" charset="0"/>
                <a:ea typeface="Georgia" pitchFamily="34" charset="-122"/>
                <a:cs typeface="Georgia" pitchFamily="34" charset="-120"/>
              </a:rPr>
              <a:t>Créer des fichiers de code source</a:t>
            </a:r>
            <a:endParaRPr lang="en-US" sz="1649" dirty="0"/>
          </a:p>
        </p:txBody>
      </p:sp>
      <p:sp>
        <p:nvSpPr>
          <p:cNvPr id="16" name="Text 13"/>
          <p:cNvSpPr/>
          <p:nvPr/>
        </p:nvSpPr>
        <p:spPr>
          <a:xfrm>
            <a:off x="1801416" y="3963639"/>
            <a:ext cx="12200573" cy="299250"/>
          </a:xfrm>
          <a:prstGeom prst="rect">
            <a:avLst/>
          </a:prstGeom>
          <a:noFill/>
          <a:ln/>
        </p:spPr>
        <p:txBody>
          <a:bodyPr wrap="none" rtlCol="0" anchor="t"/>
          <a:lstStyle/>
          <a:p>
            <a:pPr algn="l" indent="0" marL="0">
              <a:lnSpc>
                <a:spcPts val="2375"/>
              </a:lnSpc>
              <a:buNone/>
            </a:pPr>
            <a:r>
              <a:rPr lang="en-US" sz="1320" dirty="0">
                <a:solidFill>
                  <a:srgbClr val="272525"/>
                </a:solidFill>
                <a:latin typeface="Lato" pitchFamily="34" charset="0"/>
                <a:ea typeface="Lato" pitchFamily="34" charset="-122"/>
                <a:cs typeface="Lato" pitchFamily="34" charset="-120"/>
              </a:rPr>
              <a:t>Créez des fichiers de code source pour contenir du code personnalisé en fonction de vos besoins.</a:t>
            </a:r>
            <a:endParaRPr lang="en-US" sz="1320" dirty="0"/>
          </a:p>
        </p:txBody>
      </p:sp>
      <p:sp>
        <p:nvSpPr>
          <p:cNvPr id="17" name="Shape 14"/>
          <p:cNvSpPr/>
          <p:nvPr/>
        </p:nvSpPr>
        <p:spPr>
          <a:xfrm>
            <a:off x="1068229" y="5200880"/>
            <a:ext cx="586502" cy="33211"/>
          </a:xfrm>
          <a:prstGeom prst="rect">
            <a:avLst/>
          </a:prstGeom>
          <a:solidFill>
            <a:srgbClr val="D1D1C7"/>
          </a:solidFill>
          <a:ln/>
        </p:spPr>
      </p:sp>
      <p:sp>
        <p:nvSpPr>
          <p:cNvPr id="18" name="Shape 15"/>
          <p:cNvSpPr/>
          <p:nvPr/>
        </p:nvSpPr>
        <p:spPr>
          <a:xfrm>
            <a:off x="691277" y="5030513"/>
            <a:ext cx="376952" cy="374180"/>
          </a:xfrm>
          <a:prstGeom prst="roundRect">
            <a:avLst>
              <a:gd name="adj" fmla="val 14662"/>
            </a:avLst>
          </a:prstGeom>
          <a:solidFill>
            <a:srgbClr val="E8E8E3"/>
          </a:solidFill>
          <a:ln w="7620">
            <a:solidFill>
              <a:srgbClr val="D1D1C7"/>
            </a:solidFill>
            <a:prstDash val="solid"/>
          </a:ln>
        </p:spPr>
      </p:sp>
      <p:sp>
        <p:nvSpPr>
          <p:cNvPr id="19" name="Text 16"/>
          <p:cNvSpPr/>
          <p:nvPr/>
        </p:nvSpPr>
        <p:spPr>
          <a:xfrm>
            <a:off x="811173" y="5055451"/>
            <a:ext cx="137160" cy="324305"/>
          </a:xfrm>
          <a:prstGeom prst="rect">
            <a:avLst/>
          </a:prstGeom>
          <a:noFill/>
          <a:ln/>
        </p:spPr>
        <p:txBody>
          <a:bodyPr wrap="none" rtlCol="0" anchor="t"/>
          <a:lstStyle/>
          <a:p>
            <a:pPr algn="ctr" indent="0" marL="0">
              <a:lnSpc>
                <a:spcPts val="2573"/>
              </a:lnSpc>
              <a:buNone/>
            </a:pPr>
            <a:r>
              <a:rPr lang="en-US" sz="1979" dirty="0">
                <a:solidFill>
                  <a:srgbClr val="272525"/>
                </a:solidFill>
                <a:latin typeface="Georgia" pitchFamily="34" charset="0"/>
                <a:ea typeface="Georgia" pitchFamily="34" charset="-122"/>
                <a:cs typeface="Georgia" pitchFamily="34" charset="-120"/>
              </a:rPr>
              <a:t>3</a:t>
            </a:r>
            <a:endParaRPr lang="en-US" sz="1979" dirty="0"/>
          </a:p>
        </p:txBody>
      </p:sp>
      <p:sp>
        <p:nvSpPr>
          <p:cNvPr id="20" name="Text 17"/>
          <p:cNvSpPr/>
          <p:nvPr/>
        </p:nvSpPr>
        <p:spPr>
          <a:xfrm>
            <a:off x="1801416" y="5040795"/>
            <a:ext cx="2903220" cy="270176"/>
          </a:xfrm>
          <a:prstGeom prst="rect">
            <a:avLst/>
          </a:prstGeom>
          <a:noFill/>
          <a:ln/>
        </p:spPr>
        <p:txBody>
          <a:bodyPr wrap="none" rtlCol="0" anchor="t"/>
          <a:lstStyle/>
          <a:p>
            <a:pPr algn="l" indent="0" marL="0">
              <a:lnSpc>
                <a:spcPts val="2144"/>
              </a:lnSpc>
              <a:buNone/>
            </a:pPr>
            <a:r>
              <a:rPr lang="en-US" sz="1649" dirty="0">
                <a:solidFill>
                  <a:srgbClr val="272525"/>
                </a:solidFill>
                <a:latin typeface="Georgia" pitchFamily="34" charset="0"/>
                <a:ea typeface="Georgia" pitchFamily="34" charset="-122"/>
                <a:cs typeface="Georgia" pitchFamily="34" charset="-120"/>
              </a:rPr>
              <a:t>Créer une interface utilisateur</a:t>
            </a:r>
            <a:endParaRPr lang="en-US" sz="1649" dirty="0"/>
          </a:p>
        </p:txBody>
      </p:sp>
      <p:sp>
        <p:nvSpPr>
          <p:cNvPr id="21" name="Text 18"/>
          <p:cNvSpPr/>
          <p:nvPr/>
        </p:nvSpPr>
        <p:spPr>
          <a:xfrm>
            <a:off x="1801416" y="5460596"/>
            <a:ext cx="12200573" cy="299250"/>
          </a:xfrm>
          <a:prstGeom prst="rect">
            <a:avLst/>
          </a:prstGeom>
          <a:noFill/>
          <a:ln/>
        </p:spPr>
        <p:txBody>
          <a:bodyPr wrap="none" rtlCol="0" anchor="t"/>
          <a:lstStyle/>
          <a:p>
            <a:pPr algn="l" indent="0" marL="0">
              <a:lnSpc>
                <a:spcPts val="2375"/>
              </a:lnSpc>
              <a:buNone/>
            </a:pPr>
            <a:r>
              <a:rPr lang="en-US" sz="1320" dirty="0">
                <a:solidFill>
                  <a:srgbClr val="272525"/>
                </a:solidFill>
                <a:latin typeface="Lato" pitchFamily="34" charset="0"/>
                <a:ea typeface="Lato" pitchFamily="34" charset="-122"/>
                <a:cs typeface="Lato" pitchFamily="34" charset="-120"/>
              </a:rPr>
              <a:t>Créez votre interface utilisateur en plaçant des éléments de l'interface utilisateur à partir de votre bibliothèque de composants dans la fenêtre Interface Builder.</a:t>
            </a:r>
            <a:endParaRPr lang="en-US" sz="1320" dirty="0"/>
          </a:p>
        </p:txBody>
      </p:sp>
      <p:sp>
        <p:nvSpPr>
          <p:cNvPr id="22" name="Shape 19"/>
          <p:cNvSpPr/>
          <p:nvPr/>
        </p:nvSpPr>
        <p:spPr>
          <a:xfrm>
            <a:off x="1068229" y="6697837"/>
            <a:ext cx="586502" cy="33211"/>
          </a:xfrm>
          <a:prstGeom prst="rect">
            <a:avLst/>
          </a:prstGeom>
          <a:solidFill>
            <a:srgbClr val="D1D1C7"/>
          </a:solidFill>
          <a:ln/>
        </p:spPr>
      </p:sp>
      <p:sp>
        <p:nvSpPr>
          <p:cNvPr id="23" name="Shape 20"/>
          <p:cNvSpPr/>
          <p:nvPr/>
        </p:nvSpPr>
        <p:spPr>
          <a:xfrm>
            <a:off x="691277" y="6527470"/>
            <a:ext cx="376952" cy="374180"/>
          </a:xfrm>
          <a:prstGeom prst="roundRect">
            <a:avLst>
              <a:gd name="adj" fmla="val 14662"/>
            </a:avLst>
          </a:prstGeom>
          <a:solidFill>
            <a:srgbClr val="E8E8E3"/>
          </a:solidFill>
          <a:ln w="7620">
            <a:solidFill>
              <a:srgbClr val="D1D1C7"/>
            </a:solidFill>
            <a:prstDash val="solid"/>
          </a:ln>
        </p:spPr>
      </p:sp>
      <p:sp>
        <p:nvSpPr>
          <p:cNvPr id="24" name="Text 21"/>
          <p:cNvSpPr/>
          <p:nvPr/>
        </p:nvSpPr>
        <p:spPr>
          <a:xfrm>
            <a:off x="811173" y="6552408"/>
            <a:ext cx="137160" cy="324305"/>
          </a:xfrm>
          <a:prstGeom prst="rect">
            <a:avLst/>
          </a:prstGeom>
          <a:noFill/>
          <a:ln/>
        </p:spPr>
        <p:txBody>
          <a:bodyPr wrap="none" rtlCol="0" anchor="t"/>
          <a:lstStyle/>
          <a:p>
            <a:pPr algn="ctr" indent="0" marL="0">
              <a:lnSpc>
                <a:spcPts val="2573"/>
              </a:lnSpc>
              <a:buNone/>
            </a:pPr>
            <a:r>
              <a:rPr lang="en-US" sz="1979" dirty="0">
                <a:solidFill>
                  <a:srgbClr val="272525"/>
                </a:solidFill>
                <a:latin typeface="Georgia" pitchFamily="34" charset="0"/>
                <a:ea typeface="Georgia" pitchFamily="34" charset="-122"/>
                <a:cs typeface="Georgia" pitchFamily="34" charset="-120"/>
              </a:rPr>
              <a:t>4</a:t>
            </a:r>
            <a:endParaRPr lang="en-US" sz="1979" dirty="0"/>
          </a:p>
        </p:txBody>
      </p:sp>
      <p:sp>
        <p:nvSpPr>
          <p:cNvPr id="25" name="Text 22"/>
          <p:cNvSpPr/>
          <p:nvPr/>
        </p:nvSpPr>
        <p:spPr>
          <a:xfrm>
            <a:off x="1801416" y="6537753"/>
            <a:ext cx="3451860" cy="270176"/>
          </a:xfrm>
          <a:prstGeom prst="rect">
            <a:avLst/>
          </a:prstGeom>
          <a:noFill/>
          <a:ln/>
        </p:spPr>
        <p:txBody>
          <a:bodyPr wrap="none" rtlCol="0" anchor="t"/>
          <a:lstStyle/>
          <a:p>
            <a:pPr algn="l" indent="0" marL="0">
              <a:lnSpc>
                <a:spcPts val="2144"/>
              </a:lnSpc>
              <a:buNone/>
            </a:pPr>
            <a:r>
              <a:rPr lang="en-US" sz="1649" dirty="0">
                <a:solidFill>
                  <a:srgbClr val="272525"/>
                </a:solidFill>
                <a:latin typeface="Georgia" pitchFamily="34" charset="0"/>
                <a:ea typeface="Georgia" pitchFamily="34" charset="-122"/>
                <a:cs typeface="Georgia" pitchFamily="34" charset="-120"/>
              </a:rPr>
              <a:t>Configurer les cibles et les schémas</a:t>
            </a:r>
            <a:endParaRPr lang="en-US" sz="1649" dirty="0"/>
          </a:p>
        </p:txBody>
      </p:sp>
      <p:sp>
        <p:nvSpPr>
          <p:cNvPr id="26" name="Text 23"/>
          <p:cNvSpPr/>
          <p:nvPr/>
        </p:nvSpPr>
        <p:spPr>
          <a:xfrm>
            <a:off x="1801416" y="6957553"/>
            <a:ext cx="12200573" cy="299250"/>
          </a:xfrm>
          <a:prstGeom prst="rect">
            <a:avLst/>
          </a:prstGeom>
          <a:noFill/>
          <a:ln/>
        </p:spPr>
        <p:txBody>
          <a:bodyPr wrap="none" rtlCol="0" anchor="t"/>
          <a:lstStyle/>
          <a:p>
            <a:pPr algn="l" indent="0" marL="0">
              <a:lnSpc>
                <a:spcPts val="2375"/>
              </a:lnSpc>
              <a:buNone/>
            </a:pPr>
            <a:r>
              <a:rPr lang="en-US" sz="1320" dirty="0">
                <a:solidFill>
                  <a:srgbClr val="272525"/>
                </a:solidFill>
                <a:latin typeface="Lato" pitchFamily="34" charset="0"/>
                <a:ea typeface="Lato" pitchFamily="34" charset="-122"/>
                <a:cs typeface="Lato" pitchFamily="34" charset="-120"/>
              </a:rPr>
              <a:t>Configurez votre application pour les différentes cibles et schémas dont vous avez besoin pour les tests.</a:t>
            </a:r>
            <a:endParaRPr lang="en-US" sz="132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583168" y="1346623"/>
            <a:ext cx="7574280" cy="501704"/>
          </a:xfrm>
          <a:prstGeom prst="rect">
            <a:avLst/>
          </a:prstGeom>
          <a:noFill/>
          <a:ln/>
        </p:spPr>
        <p:txBody>
          <a:bodyPr wrap="none" rtlCol="0" anchor="t"/>
          <a:lstStyle/>
          <a:p>
            <a:pPr indent="0" marL="0">
              <a:lnSpc>
                <a:spcPts val="3980"/>
              </a:lnSpc>
              <a:buNone/>
            </a:pPr>
            <a:r>
              <a:rPr lang="en-US" sz="3062" dirty="0">
                <a:solidFill>
                  <a:srgbClr val="312F2B"/>
                </a:solidFill>
                <a:latin typeface="Georgia" pitchFamily="34" charset="0"/>
                <a:ea typeface="Georgia" pitchFamily="34" charset="-122"/>
                <a:cs typeface="Georgia" pitchFamily="34" charset="-120"/>
              </a:rPr>
              <a:t>La compilation et le débogage dans Xcode</a:t>
            </a:r>
            <a:endParaRPr lang="en-US" sz="3062" dirty="0"/>
          </a:p>
        </p:txBody>
      </p:sp>
      <p:sp>
        <p:nvSpPr>
          <p:cNvPr id="5" name="Text 2"/>
          <p:cNvSpPr/>
          <p:nvPr/>
        </p:nvSpPr>
        <p:spPr>
          <a:xfrm>
            <a:off x="583168" y="2187997"/>
            <a:ext cx="13464064" cy="277740"/>
          </a:xfrm>
          <a:prstGeom prst="rect">
            <a:avLst/>
          </a:prstGeom>
          <a:noFill/>
          <a:ln/>
        </p:spPr>
        <p:txBody>
          <a:bodyPr wrap="none" rtlCol="0" anchor="t"/>
          <a:lstStyle/>
          <a:p>
            <a:pPr indent="0" marL="0">
              <a:lnSpc>
                <a:spcPts val="2204"/>
              </a:lnSpc>
              <a:buNone/>
            </a:pPr>
            <a:r>
              <a:rPr lang="en-US" sz="1225" dirty="0">
                <a:solidFill>
                  <a:srgbClr val="272525"/>
                </a:solidFill>
                <a:latin typeface="Lato" pitchFamily="34" charset="0"/>
                <a:ea typeface="Lato" pitchFamily="34" charset="-122"/>
                <a:cs typeface="Lato" pitchFamily="34" charset="-120"/>
              </a:rPr>
              <a:t>Xcode dispose d'un ensemble complet d'outils pour la compilation et le débogage de votre application. En voici quelques-uns :</a:t>
            </a:r>
            <a:endParaRPr lang="en-US" sz="1225" dirty="0"/>
          </a:p>
        </p:txBody>
      </p:sp>
      <p:pic>
        <p:nvPicPr>
          <p:cNvPr id="6" name="Image 1" descr="preencoded.png">    </p:cNvPr>
          <p:cNvPicPr>
            <a:picLocks noChangeAspect="1"/>
          </p:cNvPicPr>
          <p:nvPr/>
        </p:nvPicPr>
        <p:blipFill>
          <a:blip r:embed="rId2"/>
          <a:stretch>
            <a:fillRect/>
          </a:stretch>
        </p:blipFill>
        <p:spPr>
          <a:xfrm>
            <a:off x="963454" y="2658617"/>
            <a:ext cx="2488525" cy="2470227"/>
          </a:xfrm>
          <a:prstGeom prst="rect">
            <a:avLst/>
          </a:prstGeom>
        </p:spPr>
      </p:pic>
      <p:sp>
        <p:nvSpPr>
          <p:cNvPr id="7" name="Text 3"/>
          <p:cNvSpPr/>
          <p:nvPr/>
        </p:nvSpPr>
        <p:spPr>
          <a:xfrm>
            <a:off x="1430060" y="5321726"/>
            <a:ext cx="1555313" cy="250793"/>
          </a:xfrm>
          <a:prstGeom prst="rect">
            <a:avLst/>
          </a:prstGeom>
          <a:noFill/>
          <a:ln/>
        </p:spPr>
        <p:txBody>
          <a:bodyPr wrap="none" rtlCol="0" anchor="t"/>
          <a:lstStyle/>
          <a:p>
            <a:pPr algn="ctr" indent="0" marL="0">
              <a:lnSpc>
                <a:spcPts val="1990"/>
              </a:lnSpc>
              <a:buNone/>
            </a:pPr>
            <a:r>
              <a:rPr lang="en-US" sz="1531" dirty="0">
                <a:solidFill>
                  <a:srgbClr val="312F2B"/>
                </a:solidFill>
                <a:latin typeface="Georgia" pitchFamily="34" charset="0"/>
                <a:ea typeface="Georgia" pitchFamily="34" charset="-122"/>
                <a:cs typeface="Georgia" pitchFamily="34" charset="-120"/>
              </a:rPr>
              <a:t>Build &amp; Run</a:t>
            </a:r>
            <a:endParaRPr lang="en-US" sz="1531" dirty="0"/>
          </a:p>
        </p:txBody>
      </p:sp>
      <p:sp>
        <p:nvSpPr>
          <p:cNvPr id="8" name="Text 4"/>
          <p:cNvSpPr/>
          <p:nvPr/>
        </p:nvSpPr>
        <p:spPr>
          <a:xfrm>
            <a:off x="583049" y="5711389"/>
            <a:ext cx="3249454" cy="833219"/>
          </a:xfrm>
          <a:prstGeom prst="rect">
            <a:avLst/>
          </a:prstGeom>
          <a:noFill/>
          <a:ln/>
        </p:spPr>
        <p:txBody>
          <a:bodyPr wrap="square" rtlCol="0" anchor="t"/>
          <a:lstStyle/>
          <a:p>
            <a:pPr algn="ctr" indent="0" marL="0">
              <a:lnSpc>
                <a:spcPts val="2204"/>
              </a:lnSpc>
              <a:buNone/>
            </a:pPr>
            <a:r>
              <a:rPr lang="en-US" sz="1225" dirty="0">
                <a:solidFill>
                  <a:srgbClr val="272525"/>
                </a:solidFill>
                <a:latin typeface="Lato" pitchFamily="34" charset="0"/>
                <a:ea typeface="Lato" pitchFamily="34" charset="-122"/>
                <a:cs typeface="Lato" pitchFamily="34" charset="-120"/>
              </a:rPr>
              <a:t>Avec un seul clic, vous pouvez compiler et exécuter votre application dans le simulateur, l'émulateur ou sur un appareil réel.</a:t>
            </a:r>
            <a:endParaRPr lang="en-US" sz="1225" dirty="0"/>
          </a:p>
        </p:txBody>
      </p:sp>
      <p:pic>
        <p:nvPicPr>
          <p:cNvPr id="9" name="Image 2" descr="preencoded.png">    </p:cNvPr>
          <p:cNvPicPr>
            <a:picLocks noChangeAspect="1"/>
          </p:cNvPicPr>
          <p:nvPr/>
        </p:nvPicPr>
        <p:blipFill>
          <a:blip r:embed="rId3"/>
          <a:stretch>
            <a:fillRect/>
          </a:stretch>
        </p:blipFill>
        <p:spPr>
          <a:xfrm>
            <a:off x="4368403" y="2658617"/>
            <a:ext cx="2488525" cy="2470227"/>
          </a:xfrm>
          <a:prstGeom prst="rect">
            <a:avLst/>
          </a:prstGeom>
        </p:spPr>
      </p:pic>
      <p:sp>
        <p:nvSpPr>
          <p:cNvPr id="10" name="Text 5"/>
          <p:cNvSpPr/>
          <p:nvPr/>
        </p:nvSpPr>
        <p:spPr>
          <a:xfrm>
            <a:off x="4835009" y="5321726"/>
            <a:ext cx="1555313" cy="250793"/>
          </a:xfrm>
          <a:prstGeom prst="rect">
            <a:avLst/>
          </a:prstGeom>
          <a:noFill/>
          <a:ln/>
        </p:spPr>
        <p:txBody>
          <a:bodyPr wrap="none" rtlCol="0" anchor="t"/>
          <a:lstStyle/>
          <a:p>
            <a:pPr algn="ctr" indent="0" marL="0">
              <a:lnSpc>
                <a:spcPts val="1990"/>
              </a:lnSpc>
              <a:buNone/>
            </a:pPr>
            <a:r>
              <a:rPr lang="en-US" sz="1531" dirty="0">
                <a:solidFill>
                  <a:srgbClr val="312F2B"/>
                </a:solidFill>
                <a:latin typeface="Georgia" pitchFamily="34" charset="0"/>
                <a:ea typeface="Georgia" pitchFamily="34" charset="-122"/>
                <a:cs typeface="Georgia" pitchFamily="34" charset="-120"/>
              </a:rPr>
              <a:t>Points d'arrêt</a:t>
            </a:r>
            <a:endParaRPr lang="en-US" sz="1531" dirty="0"/>
          </a:p>
        </p:txBody>
      </p:sp>
      <p:sp>
        <p:nvSpPr>
          <p:cNvPr id="11" name="Text 6"/>
          <p:cNvSpPr/>
          <p:nvPr/>
        </p:nvSpPr>
        <p:spPr>
          <a:xfrm>
            <a:off x="3987998" y="5711389"/>
            <a:ext cx="3249454" cy="1110958"/>
          </a:xfrm>
          <a:prstGeom prst="rect">
            <a:avLst/>
          </a:prstGeom>
          <a:noFill/>
          <a:ln/>
        </p:spPr>
        <p:txBody>
          <a:bodyPr wrap="square" rtlCol="0" anchor="t"/>
          <a:lstStyle/>
          <a:p>
            <a:pPr algn="ctr" indent="0" marL="0">
              <a:lnSpc>
                <a:spcPts val="2204"/>
              </a:lnSpc>
              <a:buNone/>
            </a:pPr>
            <a:r>
              <a:rPr lang="en-US" sz="1225" dirty="0">
                <a:solidFill>
                  <a:srgbClr val="272525"/>
                </a:solidFill>
                <a:latin typeface="Lato" pitchFamily="34" charset="0"/>
                <a:ea typeface="Lato" pitchFamily="34" charset="-122"/>
                <a:cs typeface="Lato" pitchFamily="34" charset="-120"/>
              </a:rPr>
              <a:t>Les points d'arrêt permettent de suspendre l'exécution de votre application à des moments clés pour vous aider à identifier les erreurs de code.</a:t>
            </a:r>
            <a:endParaRPr lang="en-US" sz="1225" dirty="0"/>
          </a:p>
        </p:txBody>
      </p:sp>
      <p:pic>
        <p:nvPicPr>
          <p:cNvPr id="12" name="Image 3" descr="preencoded.png">    </p:cNvPr>
          <p:cNvPicPr>
            <a:picLocks noChangeAspect="1"/>
          </p:cNvPicPr>
          <p:nvPr/>
        </p:nvPicPr>
        <p:blipFill>
          <a:blip r:embed="rId4"/>
          <a:stretch>
            <a:fillRect/>
          </a:stretch>
        </p:blipFill>
        <p:spPr>
          <a:xfrm>
            <a:off x="7773352" y="2658617"/>
            <a:ext cx="2488525" cy="2470227"/>
          </a:xfrm>
          <a:prstGeom prst="rect">
            <a:avLst/>
          </a:prstGeom>
        </p:spPr>
      </p:pic>
      <p:sp>
        <p:nvSpPr>
          <p:cNvPr id="13" name="Text 7"/>
          <p:cNvSpPr/>
          <p:nvPr/>
        </p:nvSpPr>
        <p:spPr>
          <a:xfrm>
            <a:off x="8239958" y="5321726"/>
            <a:ext cx="1555313" cy="250793"/>
          </a:xfrm>
          <a:prstGeom prst="rect">
            <a:avLst/>
          </a:prstGeom>
          <a:noFill/>
          <a:ln/>
        </p:spPr>
        <p:txBody>
          <a:bodyPr wrap="none" rtlCol="0" anchor="t"/>
          <a:lstStyle/>
          <a:p>
            <a:pPr algn="ctr" indent="0" marL="0">
              <a:lnSpc>
                <a:spcPts val="1990"/>
              </a:lnSpc>
              <a:buNone/>
            </a:pPr>
            <a:r>
              <a:rPr lang="en-US" sz="1531" dirty="0">
                <a:solidFill>
                  <a:srgbClr val="312F2B"/>
                </a:solidFill>
                <a:latin typeface="Georgia" pitchFamily="34" charset="0"/>
                <a:ea typeface="Georgia" pitchFamily="34" charset="-122"/>
                <a:cs typeface="Georgia" pitchFamily="34" charset="-120"/>
              </a:rPr>
              <a:t>Navigator Debug</a:t>
            </a:r>
            <a:endParaRPr lang="en-US" sz="1531" dirty="0"/>
          </a:p>
        </p:txBody>
      </p:sp>
      <p:sp>
        <p:nvSpPr>
          <p:cNvPr id="14" name="Text 8"/>
          <p:cNvSpPr/>
          <p:nvPr/>
        </p:nvSpPr>
        <p:spPr>
          <a:xfrm>
            <a:off x="7392948" y="5711389"/>
            <a:ext cx="3249454" cy="555479"/>
          </a:xfrm>
          <a:prstGeom prst="rect">
            <a:avLst/>
          </a:prstGeom>
          <a:noFill/>
          <a:ln/>
        </p:spPr>
        <p:txBody>
          <a:bodyPr wrap="square" rtlCol="0" anchor="t"/>
          <a:lstStyle/>
          <a:p>
            <a:pPr algn="ctr" indent="0" marL="0">
              <a:lnSpc>
                <a:spcPts val="2204"/>
              </a:lnSpc>
              <a:buNone/>
            </a:pPr>
            <a:r>
              <a:rPr lang="en-US" sz="1225" dirty="0">
                <a:solidFill>
                  <a:srgbClr val="272525"/>
                </a:solidFill>
                <a:latin typeface="Lato" pitchFamily="34" charset="0"/>
                <a:ea typeface="Lato" pitchFamily="34" charset="-122"/>
                <a:cs typeface="Lato" pitchFamily="34" charset="-120"/>
              </a:rPr>
              <a:t>Le navigateur Debug vous aide à naviguer dans les différentes étapes du processus de débogage.</a:t>
            </a:r>
            <a:endParaRPr lang="en-US" sz="1225" dirty="0"/>
          </a:p>
        </p:txBody>
      </p:sp>
      <p:pic>
        <p:nvPicPr>
          <p:cNvPr id="15" name="Image 4" descr="preencoded.png">    </p:cNvPr>
          <p:cNvPicPr>
            <a:picLocks noChangeAspect="1"/>
          </p:cNvPicPr>
          <p:nvPr/>
        </p:nvPicPr>
        <p:blipFill>
          <a:blip r:embed="rId5"/>
          <a:stretch>
            <a:fillRect/>
          </a:stretch>
        </p:blipFill>
        <p:spPr>
          <a:xfrm>
            <a:off x="11178302" y="2658617"/>
            <a:ext cx="2488525" cy="2470227"/>
          </a:xfrm>
          <a:prstGeom prst="rect">
            <a:avLst/>
          </a:prstGeom>
        </p:spPr>
      </p:pic>
      <p:sp>
        <p:nvSpPr>
          <p:cNvPr id="16" name="Text 9"/>
          <p:cNvSpPr/>
          <p:nvPr/>
        </p:nvSpPr>
        <p:spPr>
          <a:xfrm>
            <a:off x="11644908" y="5321726"/>
            <a:ext cx="1555313" cy="250793"/>
          </a:xfrm>
          <a:prstGeom prst="rect">
            <a:avLst/>
          </a:prstGeom>
          <a:noFill/>
          <a:ln/>
        </p:spPr>
        <p:txBody>
          <a:bodyPr wrap="none" rtlCol="0" anchor="t"/>
          <a:lstStyle/>
          <a:p>
            <a:pPr algn="ctr" indent="0" marL="0">
              <a:lnSpc>
                <a:spcPts val="1990"/>
              </a:lnSpc>
              <a:buNone/>
            </a:pPr>
            <a:r>
              <a:rPr lang="en-US" sz="1531" dirty="0">
                <a:solidFill>
                  <a:srgbClr val="312F2B"/>
                </a:solidFill>
                <a:latin typeface="Georgia" pitchFamily="34" charset="0"/>
                <a:ea typeface="Georgia" pitchFamily="34" charset="-122"/>
                <a:cs typeface="Georgia" pitchFamily="34" charset="-120"/>
              </a:rPr>
              <a:t>Profiling Tool</a:t>
            </a:r>
            <a:endParaRPr lang="en-US" sz="1531" dirty="0"/>
          </a:p>
        </p:txBody>
      </p:sp>
      <p:sp>
        <p:nvSpPr>
          <p:cNvPr id="17" name="Text 10"/>
          <p:cNvSpPr/>
          <p:nvPr/>
        </p:nvSpPr>
        <p:spPr>
          <a:xfrm>
            <a:off x="10797897" y="5711389"/>
            <a:ext cx="3249454" cy="833219"/>
          </a:xfrm>
          <a:prstGeom prst="rect">
            <a:avLst/>
          </a:prstGeom>
          <a:noFill/>
          <a:ln/>
        </p:spPr>
        <p:txBody>
          <a:bodyPr wrap="square" rtlCol="0" anchor="t"/>
          <a:lstStyle/>
          <a:p>
            <a:pPr algn="ctr" indent="0" marL="0">
              <a:lnSpc>
                <a:spcPts val="2204"/>
              </a:lnSpc>
              <a:buNone/>
            </a:pPr>
            <a:r>
              <a:rPr lang="en-US" sz="1225" dirty="0">
                <a:solidFill>
                  <a:srgbClr val="272525"/>
                </a:solidFill>
                <a:latin typeface="Lato" pitchFamily="34" charset="0"/>
                <a:ea typeface="Lato" pitchFamily="34" charset="-122"/>
                <a:cs typeface="Lato" pitchFamily="34" charset="-120"/>
              </a:rPr>
              <a:t>Cet outil vous permet d'analyser les performances de votre application en identifiant les aspects qui ralentissent votre application.</a:t>
            </a:r>
            <a:endParaRPr lang="en-US" sz="122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810697" y="1132350"/>
            <a:ext cx="12824460" cy="697540"/>
          </a:xfrm>
          <a:prstGeom prst="rect">
            <a:avLst/>
          </a:prstGeom>
          <a:noFill/>
          <a:ln/>
        </p:spPr>
        <p:txBody>
          <a:bodyPr wrap="none" rtlCol="0" anchor="t"/>
          <a:lstStyle/>
          <a:p>
            <a:pPr indent="0" marL="0">
              <a:lnSpc>
                <a:spcPts val="5533"/>
              </a:lnSpc>
              <a:buNone/>
            </a:pPr>
            <a:r>
              <a:rPr lang="en-US" sz="4256" dirty="0">
                <a:solidFill>
                  <a:srgbClr val="312F2B"/>
                </a:solidFill>
                <a:latin typeface="Georgia" pitchFamily="34" charset="0"/>
                <a:ea typeface="Georgia" pitchFamily="34" charset="-122"/>
                <a:cs typeface="Georgia" pitchFamily="34" charset="-120"/>
              </a:rPr>
              <a:t>Les meilleures pratiques pour l'utilisation de Xcode</a:t>
            </a:r>
            <a:endParaRPr lang="en-US" sz="4256" dirty="0"/>
          </a:p>
        </p:txBody>
      </p:sp>
      <p:sp>
        <p:nvSpPr>
          <p:cNvPr id="5" name="Text 2"/>
          <p:cNvSpPr/>
          <p:nvPr/>
        </p:nvSpPr>
        <p:spPr>
          <a:xfrm>
            <a:off x="810697" y="2301929"/>
            <a:ext cx="13009007" cy="386235"/>
          </a:xfrm>
          <a:prstGeom prst="rect">
            <a:avLst/>
          </a:prstGeom>
          <a:noFill/>
          <a:ln/>
        </p:spPr>
        <p:txBody>
          <a:bodyPr wrap="none" rtlCol="0" anchor="t"/>
          <a:lstStyle/>
          <a:p>
            <a:pPr indent="0" marL="0">
              <a:lnSpc>
                <a:spcPts val="3064"/>
              </a:lnSpc>
              <a:buNone/>
            </a:pPr>
            <a:r>
              <a:rPr lang="en-US" sz="1702" dirty="0">
                <a:solidFill>
                  <a:srgbClr val="272525"/>
                </a:solidFill>
                <a:latin typeface="Lato" pitchFamily="34" charset="0"/>
                <a:ea typeface="Lato" pitchFamily="34" charset="-122"/>
                <a:cs typeface="Lato" pitchFamily="34" charset="-120"/>
              </a:rPr>
              <a:t>Voici quelques meilleures pratiques que nous avons rassemblées :</a:t>
            </a:r>
            <a:endParaRPr lang="en-US" sz="1702" dirty="0"/>
          </a:p>
        </p:txBody>
      </p:sp>
      <p:sp>
        <p:nvSpPr>
          <p:cNvPr id="6" name="Shape 3"/>
          <p:cNvSpPr/>
          <p:nvPr/>
        </p:nvSpPr>
        <p:spPr>
          <a:xfrm>
            <a:off x="810697" y="2956331"/>
            <a:ext cx="4192310" cy="2493510"/>
          </a:xfrm>
          <a:prstGeom prst="roundRect">
            <a:avLst>
              <a:gd name="adj" fmla="val 2200"/>
            </a:avLst>
          </a:prstGeom>
          <a:solidFill>
            <a:srgbClr val="E8E8E3"/>
          </a:solidFill>
          <a:ln w="7620">
            <a:solidFill>
              <a:srgbClr val="D1D1C7"/>
            </a:solidFill>
            <a:prstDash val="solid"/>
          </a:ln>
        </p:spPr>
      </p:sp>
      <p:sp>
        <p:nvSpPr>
          <p:cNvPr id="7" name="Text 4"/>
          <p:cNvSpPr/>
          <p:nvPr/>
        </p:nvSpPr>
        <p:spPr>
          <a:xfrm>
            <a:off x="1034415" y="3178404"/>
            <a:ext cx="2161937" cy="348770"/>
          </a:xfrm>
          <a:prstGeom prst="rect">
            <a:avLst/>
          </a:prstGeom>
          <a:noFill/>
          <a:ln/>
        </p:spPr>
        <p:txBody>
          <a:bodyPr wrap="none" rtlCol="0" anchor="t"/>
          <a:lstStyle/>
          <a:p>
            <a:pPr indent="0" marL="0">
              <a:lnSpc>
                <a:spcPts val="2766"/>
              </a:lnSpc>
              <a:buNone/>
            </a:pPr>
            <a:r>
              <a:rPr lang="en-US" sz="2128" dirty="0">
                <a:solidFill>
                  <a:srgbClr val="272525"/>
                </a:solidFill>
                <a:latin typeface="Georgia" pitchFamily="34" charset="0"/>
                <a:ea typeface="Georgia" pitchFamily="34" charset="-122"/>
                <a:cs typeface="Georgia" pitchFamily="34" charset="-120"/>
              </a:rPr>
              <a:t>Rester organisé</a:t>
            </a:r>
            <a:endParaRPr lang="en-US" sz="2128" dirty="0"/>
          </a:p>
        </p:txBody>
      </p:sp>
      <p:sp>
        <p:nvSpPr>
          <p:cNvPr id="8" name="Text 5"/>
          <p:cNvSpPr/>
          <p:nvPr/>
        </p:nvSpPr>
        <p:spPr>
          <a:xfrm>
            <a:off x="1034415" y="3720292"/>
            <a:ext cx="3744873" cy="1158706"/>
          </a:xfrm>
          <a:prstGeom prst="rect">
            <a:avLst/>
          </a:prstGeom>
          <a:noFill/>
          <a:ln/>
        </p:spPr>
        <p:txBody>
          <a:bodyPr wrap="square" rtlCol="0" anchor="t"/>
          <a:lstStyle/>
          <a:p>
            <a:pPr indent="0" marL="0">
              <a:lnSpc>
                <a:spcPts val="3064"/>
              </a:lnSpc>
              <a:buNone/>
            </a:pPr>
            <a:r>
              <a:rPr lang="en-US" sz="1702" dirty="0">
                <a:solidFill>
                  <a:srgbClr val="272525"/>
                </a:solidFill>
                <a:latin typeface="Lato" pitchFamily="34" charset="0"/>
                <a:ea typeface="Lato" pitchFamily="34" charset="-122"/>
                <a:cs typeface="Lato" pitchFamily="34" charset="-120"/>
              </a:rPr>
              <a:t>Organisez les fichiers de votre projet pour faciliter la lecture et la maintenance à long terme.</a:t>
            </a:r>
            <a:endParaRPr lang="en-US" sz="1702" dirty="0"/>
          </a:p>
        </p:txBody>
      </p:sp>
      <p:sp>
        <p:nvSpPr>
          <p:cNvPr id="9" name="Shape 6"/>
          <p:cNvSpPr/>
          <p:nvPr/>
        </p:nvSpPr>
        <p:spPr>
          <a:xfrm>
            <a:off x="5219105" y="2956331"/>
            <a:ext cx="4192310" cy="2493510"/>
          </a:xfrm>
          <a:prstGeom prst="roundRect">
            <a:avLst>
              <a:gd name="adj" fmla="val 2200"/>
            </a:avLst>
          </a:prstGeom>
          <a:solidFill>
            <a:srgbClr val="E8E8E3"/>
          </a:solidFill>
          <a:ln w="7620">
            <a:solidFill>
              <a:srgbClr val="D1D1C7"/>
            </a:solidFill>
            <a:prstDash val="solid"/>
          </a:ln>
        </p:spPr>
      </p:sp>
      <p:sp>
        <p:nvSpPr>
          <p:cNvPr id="10" name="Text 7"/>
          <p:cNvSpPr/>
          <p:nvPr/>
        </p:nvSpPr>
        <p:spPr>
          <a:xfrm>
            <a:off x="5442823" y="3178404"/>
            <a:ext cx="3744873" cy="697540"/>
          </a:xfrm>
          <a:prstGeom prst="rect">
            <a:avLst/>
          </a:prstGeom>
          <a:noFill/>
          <a:ln/>
        </p:spPr>
        <p:txBody>
          <a:bodyPr wrap="square" rtlCol="0" anchor="t"/>
          <a:lstStyle/>
          <a:p>
            <a:pPr indent="0" marL="0">
              <a:lnSpc>
                <a:spcPts val="2766"/>
              </a:lnSpc>
              <a:buNone/>
            </a:pPr>
            <a:r>
              <a:rPr lang="en-US" sz="2128" dirty="0">
                <a:solidFill>
                  <a:srgbClr val="272525"/>
                </a:solidFill>
                <a:latin typeface="Georgia" pitchFamily="34" charset="0"/>
                <a:ea typeface="Georgia" pitchFamily="34" charset="-122"/>
                <a:cs typeface="Georgia" pitchFamily="34" charset="-120"/>
              </a:rPr>
              <a:t>Utiliser des contrôles de version</a:t>
            </a:r>
            <a:endParaRPr lang="en-US" sz="2128" dirty="0"/>
          </a:p>
        </p:txBody>
      </p:sp>
      <p:sp>
        <p:nvSpPr>
          <p:cNvPr id="11" name="Text 8"/>
          <p:cNvSpPr/>
          <p:nvPr/>
        </p:nvSpPr>
        <p:spPr>
          <a:xfrm>
            <a:off x="5442823" y="4069062"/>
            <a:ext cx="3744873" cy="1158706"/>
          </a:xfrm>
          <a:prstGeom prst="rect">
            <a:avLst/>
          </a:prstGeom>
          <a:noFill/>
          <a:ln/>
        </p:spPr>
        <p:txBody>
          <a:bodyPr wrap="square" rtlCol="0" anchor="t"/>
          <a:lstStyle/>
          <a:p>
            <a:pPr indent="0" marL="0">
              <a:lnSpc>
                <a:spcPts val="3064"/>
              </a:lnSpc>
              <a:buNone/>
            </a:pPr>
            <a:r>
              <a:rPr lang="en-US" sz="1702" dirty="0">
                <a:solidFill>
                  <a:srgbClr val="272525"/>
                </a:solidFill>
                <a:latin typeface="Lato" pitchFamily="34" charset="0"/>
                <a:ea typeface="Lato" pitchFamily="34" charset="-122"/>
                <a:cs typeface="Lato" pitchFamily="34" charset="-120"/>
              </a:rPr>
              <a:t>Utilisez un système de contrôle de version pour la collaboration en équipe et la chronologie de votre travail.</a:t>
            </a:r>
            <a:endParaRPr lang="en-US" sz="1702" dirty="0"/>
          </a:p>
        </p:txBody>
      </p:sp>
      <p:sp>
        <p:nvSpPr>
          <p:cNvPr id="12" name="Shape 9"/>
          <p:cNvSpPr/>
          <p:nvPr/>
        </p:nvSpPr>
        <p:spPr>
          <a:xfrm>
            <a:off x="9627513" y="2956331"/>
            <a:ext cx="4192310" cy="2493510"/>
          </a:xfrm>
          <a:prstGeom prst="roundRect">
            <a:avLst>
              <a:gd name="adj" fmla="val 2200"/>
            </a:avLst>
          </a:prstGeom>
          <a:solidFill>
            <a:srgbClr val="E8E8E3"/>
          </a:solidFill>
          <a:ln w="7620">
            <a:solidFill>
              <a:srgbClr val="D1D1C7"/>
            </a:solidFill>
            <a:prstDash val="solid"/>
          </a:ln>
        </p:spPr>
      </p:sp>
      <p:sp>
        <p:nvSpPr>
          <p:cNvPr id="13" name="Text 10"/>
          <p:cNvSpPr/>
          <p:nvPr/>
        </p:nvSpPr>
        <p:spPr>
          <a:xfrm>
            <a:off x="9851231" y="3178404"/>
            <a:ext cx="3744873" cy="697540"/>
          </a:xfrm>
          <a:prstGeom prst="rect">
            <a:avLst/>
          </a:prstGeom>
          <a:noFill/>
          <a:ln/>
        </p:spPr>
        <p:txBody>
          <a:bodyPr wrap="square" rtlCol="0" anchor="t"/>
          <a:lstStyle/>
          <a:p>
            <a:pPr indent="0" marL="0">
              <a:lnSpc>
                <a:spcPts val="2766"/>
              </a:lnSpc>
              <a:buNone/>
            </a:pPr>
            <a:r>
              <a:rPr lang="en-US" sz="2128" dirty="0">
                <a:solidFill>
                  <a:srgbClr val="272525"/>
                </a:solidFill>
                <a:latin typeface="Georgia" pitchFamily="34" charset="0"/>
                <a:ea typeface="Georgia" pitchFamily="34" charset="-122"/>
                <a:cs typeface="Georgia" pitchFamily="34" charset="-120"/>
              </a:rPr>
              <a:t>Effectuer des tests régulièrement</a:t>
            </a:r>
            <a:endParaRPr lang="en-US" sz="2128" dirty="0"/>
          </a:p>
        </p:txBody>
      </p:sp>
      <p:sp>
        <p:nvSpPr>
          <p:cNvPr id="14" name="Text 11"/>
          <p:cNvSpPr/>
          <p:nvPr/>
        </p:nvSpPr>
        <p:spPr>
          <a:xfrm>
            <a:off x="9851231" y="4069062"/>
            <a:ext cx="3744873" cy="1158706"/>
          </a:xfrm>
          <a:prstGeom prst="rect">
            <a:avLst/>
          </a:prstGeom>
          <a:noFill/>
          <a:ln/>
        </p:spPr>
        <p:txBody>
          <a:bodyPr wrap="square" rtlCol="0" anchor="t"/>
          <a:lstStyle/>
          <a:p>
            <a:pPr indent="0" marL="0">
              <a:lnSpc>
                <a:spcPts val="3064"/>
              </a:lnSpc>
              <a:buNone/>
            </a:pPr>
            <a:r>
              <a:rPr lang="en-US" sz="1702" dirty="0">
                <a:solidFill>
                  <a:srgbClr val="272525"/>
                </a:solidFill>
                <a:latin typeface="Lato" pitchFamily="34" charset="0"/>
                <a:ea typeface="Lato" pitchFamily="34" charset="-122"/>
                <a:cs typeface="Lato" pitchFamily="34" charset="-120"/>
              </a:rPr>
              <a:t>Exécutez des tests régulièrement pour vérifier les changements apportés pour éviter les erreurs de code.</a:t>
            </a:r>
            <a:endParaRPr lang="en-US" sz="1702" dirty="0"/>
          </a:p>
        </p:txBody>
      </p:sp>
      <p:sp>
        <p:nvSpPr>
          <p:cNvPr id="15" name="Shape 12"/>
          <p:cNvSpPr/>
          <p:nvPr/>
        </p:nvSpPr>
        <p:spPr>
          <a:xfrm>
            <a:off x="810697" y="5664350"/>
            <a:ext cx="13009007" cy="1372270"/>
          </a:xfrm>
          <a:prstGeom prst="roundRect">
            <a:avLst>
              <a:gd name="adj" fmla="val 3998"/>
            </a:avLst>
          </a:prstGeom>
          <a:solidFill>
            <a:srgbClr val="E8E8E3"/>
          </a:solidFill>
          <a:ln w="7620">
            <a:solidFill>
              <a:srgbClr val="D1D1C7"/>
            </a:solidFill>
            <a:prstDash val="solid"/>
          </a:ln>
        </p:spPr>
      </p:sp>
      <p:sp>
        <p:nvSpPr>
          <p:cNvPr id="16" name="Text 13"/>
          <p:cNvSpPr/>
          <p:nvPr/>
        </p:nvSpPr>
        <p:spPr>
          <a:xfrm>
            <a:off x="1034415" y="5886424"/>
            <a:ext cx="4023360" cy="348770"/>
          </a:xfrm>
          <a:prstGeom prst="rect">
            <a:avLst/>
          </a:prstGeom>
          <a:noFill/>
          <a:ln/>
        </p:spPr>
        <p:txBody>
          <a:bodyPr wrap="none" rtlCol="0" anchor="t"/>
          <a:lstStyle/>
          <a:p>
            <a:pPr indent="0" marL="0">
              <a:lnSpc>
                <a:spcPts val="2766"/>
              </a:lnSpc>
              <a:buNone/>
            </a:pPr>
            <a:r>
              <a:rPr lang="en-US" sz="2128" dirty="0">
                <a:solidFill>
                  <a:srgbClr val="272525"/>
                </a:solidFill>
                <a:latin typeface="Georgia" pitchFamily="34" charset="0"/>
                <a:ea typeface="Georgia" pitchFamily="34" charset="-122"/>
                <a:cs typeface="Georgia" pitchFamily="34" charset="-120"/>
              </a:rPr>
              <a:t>Apprendre les raccourcis clavier</a:t>
            </a:r>
            <a:endParaRPr lang="en-US" sz="2128" dirty="0"/>
          </a:p>
        </p:txBody>
      </p:sp>
      <p:sp>
        <p:nvSpPr>
          <p:cNvPr id="17" name="Text 14"/>
          <p:cNvSpPr/>
          <p:nvPr/>
        </p:nvSpPr>
        <p:spPr>
          <a:xfrm>
            <a:off x="1034415" y="6428311"/>
            <a:ext cx="12561570" cy="386235"/>
          </a:xfrm>
          <a:prstGeom prst="rect">
            <a:avLst/>
          </a:prstGeom>
          <a:noFill/>
          <a:ln/>
        </p:spPr>
        <p:txBody>
          <a:bodyPr wrap="none" rtlCol="0" anchor="t"/>
          <a:lstStyle/>
          <a:p>
            <a:pPr indent="0" marL="0">
              <a:lnSpc>
                <a:spcPts val="3064"/>
              </a:lnSpc>
              <a:buNone/>
            </a:pPr>
            <a:r>
              <a:rPr lang="en-US" sz="1702" dirty="0">
                <a:solidFill>
                  <a:srgbClr val="272525"/>
                </a:solidFill>
                <a:latin typeface="Lato" pitchFamily="34" charset="0"/>
                <a:ea typeface="Lato" pitchFamily="34" charset="-122"/>
                <a:cs typeface="Lato" pitchFamily="34" charset="-120"/>
              </a:rPr>
              <a:t>Apprenez les raccourcis clavier de Xcode pour travailler efficacement et économiser du temps.</a:t>
            </a:r>
            <a:endParaRPr lang="en-US" sz="1702"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6319599" y="2766995"/>
            <a:ext cx="4443889" cy="716804"/>
          </a:xfrm>
          <a:prstGeom prst="rect">
            <a:avLst/>
          </a:prstGeom>
          <a:noFill/>
          <a:ln/>
        </p:spPr>
        <p:txBody>
          <a:bodyPr wrap="none" rtlCol="0" anchor="t"/>
          <a:lstStyle/>
          <a:p>
            <a:pPr indent="0" marL="0">
              <a:lnSpc>
                <a:spcPts val="5686"/>
              </a:lnSpc>
              <a:buNone/>
            </a:pPr>
            <a:r>
              <a:rPr lang="en-US" sz="4374" dirty="0">
                <a:solidFill>
                  <a:srgbClr val="312F2B"/>
                </a:solidFill>
                <a:latin typeface="Georgia" pitchFamily="34" charset="0"/>
                <a:ea typeface="Georgia" pitchFamily="34" charset="-122"/>
                <a:cs typeface="Georgia" pitchFamily="34" charset="-120"/>
              </a:rPr>
              <a:t>Conclusion</a:t>
            </a:r>
            <a:endParaRPr lang="en-US" sz="4374" dirty="0"/>
          </a:p>
        </p:txBody>
      </p:sp>
      <p:sp>
        <p:nvSpPr>
          <p:cNvPr id="5" name="Text 2"/>
          <p:cNvSpPr/>
          <p:nvPr/>
        </p:nvSpPr>
        <p:spPr>
          <a:xfrm>
            <a:off x="6319599" y="3814605"/>
            <a:ext cx="7477601" cy="1587488"/>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Xcode est un puissant IDE pour la programmation et le développement d'applications sur MacOS. En utilisant les fonctionnalités clés de Xcode, vous pouvez créer rapidement et facilement des applications pour une variété de plateformes.</a:t>
            </a:r>
            <a:endParaRPr lang="en-US" sz="1750" dirty="0"/>
          </a:p>
        </p:txBody>
      </p:sp>
      <p:pic>
        <p:nvPicPr>
          <p:cNvPr id="6" name="Image 1" descr="preencoded.png">    </p:cNvPr>
          <p:cNvPicPr>
            <a:picLocks noChangeAspect="1"/>
          </p:cNvPicPr>
          <p:nvPr/>
        </p:nvPicPr>
        <p:blipFill>
          <a:blip r:embed="rId2"/>
          <a:stretch>
            <a:fillRect/>
          </a:stretch>
        </p:blipFill>
        <p:spPr>
          <a:xfrm>
            <a:off x="0" y="0"/>
            <a:ext cx="5486400" cy="816908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2023-07-10T13:52:30Z</dcterms:created>
  <dcterms:modified xsi:type="dcterms:W3CDTF">2023-07-10T13:52:30Z</dcterms:modified>
</cp:coreProperties>
</file>