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Lato" panose="020F0502020204030203" pitchFamily="34" charset="0"/>
      <p:regular r:id="rId44"/>
      <p:bold r:id="rId45"/>
      <p:italic r:id="rId46"/>
      <p:boldItalic r:id="rId47"/>
    </p:embeddedFont>
    <p:embeddedFont>
      <p:font typeface="Raleway" panose="020B0604020202020204"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5AC8D6-76F5-4F0A-95A9-61AE6027F500}">
  <a:tblStyle styleId="{C85AC8D6-76F5-4F0A-95A9-61AE6027F5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b61e5da757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b61e5da75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0e2bd5ca1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0e2bd5ca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61e5da757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b61e5da75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0e2bd5ca1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0e2bd5ca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0e2bd5ca1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0e2bd5ca1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e2bd5ca1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0e2bd5ca1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0e2bd5ca1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0e2bd5ca1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0e2bd5ca18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0e2bd5ca1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b61e5da75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b61e5da75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b61e5da75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b61e5da75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d6adac16e8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d6adac16e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b61e5da757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b61e5da75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0e2bd5ca18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0e2bd5ca18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0e2bd5ca18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0e2bd5ca18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0e2bd5ca1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0e2bd5ca1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0e2bd5ca1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0e2bd5ca1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0e2bd5ca18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0e2bd5ca1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e2bd5ca1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0e2bd5ca1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0e2bd5ca18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0e2bd5ca18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0e2bd5ca18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0e2bd5ca18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0e2bd5ca18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0e2bd5ca1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fedda1cf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fedda1cf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0e2bd5ca18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0e2bd5ca1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0e2bd5ca18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0e2bd5ca18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0e2bd5ca18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0e2bd5ca18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0e2bd5ca18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0e2bd5ca1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0e2bd5ca18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0e2bd5ca1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0e2bd5ca18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0e2bd5ca18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0fedda1cf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0fedda1cf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0fedda1cf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0fedda1cf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0fedda1cf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0fedda1cf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0fedda1cf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0fedda1cf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39bcf470f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39bcf470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b61e5da7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b61e5da7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0fedda1cf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0fedda1cf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8cdc979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8cdc979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e2bd5ca1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0e2bd5ca1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b61e5da75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b61e5da75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0e2bd5ca1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0e2bd5ca1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e2bd5ca18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e2bd5ca18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Bases de données Relationnelles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fr"/>
              <a:t>ESGF </a:t>
            </a:r>
            <a:endParaRPr/>
          </a:p>
          <a:p>
            <a:pPr marL="0" lvl="0" indent="0" algn="l" rtl="0">
              <a:spcBef>
                <a:spcPts val="0"/>
              </a:spcBef>
              <a:spcAft>
                <a:spcPts val="0"/>
              </a:spcAft>
              <a:buNone/>
            </a:pPr>
            <a:r>
              <a:rPr lang="fr"/>
              <a:t>Un cours de Yann FORNIER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a:t>
            </a:r>
            <a:endParaRPr/>
          </a:p>
        </p:txBody>
      </p:sp>
      <p:sp>
        <p:nvSpPr>
          <p:cNvPr id="148" name="Google Shape;148;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Il existe aujourd’hui 2 grands types de bases de données : </a:t>
            </a:r>
            <a:r>
              <a:rPr lang="fr" b="1"/>
              <a:t>Relationnelles </a:t>
            </a:r>
            <a:r>
              <a:rPr lang="fr"/>
              <a:t>et </a:t>
            </a:r>
            <a:r>
              <a:rPr lang="fr" b="1"/>
              <a:t>Non Relationnelles.</a:t>
            </a:r>
            <a:endParaRPr b="1"/>
          </a:p>
        </p:txBody>
      </p:sp>
      <p:sp>
        <p:nvSpPr>
          <p:cNvPr id="149" name="Google Shape;149;p22"/>
          <p:cNvSpPr/>
          <p:nvPr/>
        </p:nvSpPr>
        <p:spPr>
          <a:xfrm>
            <a:off x="782925" y="2606425"/>
            <a:ext cx="7769700" cy="191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Bases de données</a:t>
            </a:r>
            <a:endParaRPr/>
          </a:p>
        </p:txBody>
      </p:sp>
      <p:sp>
        <p:nvSpPr>
          <p:cNvPr id="150" name="Google Shape;150;p22"/>
          <p:cNvSpPr/>
          <p:nvPr/>
        </p:nvSpPr>
        <p:spPr>
          <a:xfrm>
            <a:off x="1476650" y="3359650"/>
            <a:ext cx="2477700" cy="921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Bases de données Relationnelles</a:t>
            </a:r>
            <a:endParaRPr/>
          </a:p>
        </p:txBody>
      </p:sp>
      <p:sp>
        <p:nvSpPr>
          <p:cNvPr id="151" name="Google Shape;151;p22"/>
          <p:cNvSpPr/>
          <p:nvPr/>
        </p:nvSpPr>
        <p:spPr>
          <a:xfrm>
            <a:off x="5573375" y="3359650"/>
            <a:ext cx="2477700" cy="921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Bases de données </a:t>
            </a:r>
            <a:endParaRPr/>
          </a:p>
          <a:p>
            <a:pPr marL="0" lvl="0" indent="0" algn="ctr" rtl="0">
              <a:spcBef>
                <a:spcPts val="0"/>
              </a:spcBef>
              <a:spcAft>
                <a:spcPts val="0"/>
              </a:spcAft>
              <a:buNone/>
            </a:pPr>
            <a:r>
              <a:rPr lang="fr"/>
              <a:t>Non Relationnelles</a:t>
            </a:r>
            <a:endParaRPr/>
          </a:p>
        </p:txBody>
      </p:sp>
      <p:sp>
        <p:nvSpPr>
          <p:cNvPr id="152" name="Google Shape;152;p22"/>
          <p:cNvSpPr/>
          <p:nvPr/>
        </p:nvSpPr>
        <p:spPr>
          <a:xfrm>
            <a:off x="1367625" y="2973125"/>
            <a:ext cx="2715600" cy="14271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rgbClr val="FF0000"/>
                </a:solidFill>
              </a:rPr>
              <a:t>Focus pour le cours</a:t>
            </a:r>
            <a:endParaRPr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Problématique des bases de données</a:t>
            </a:r>
            <a:endParaRPr/>
          </a:p>
        </p:txBody>
      </p:sp>
      <p:sp>
        <p:nvSpPr>
          <p:cNvPr id="158" name="Google Shape;158;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fr" sz="1500" b="1"/>
              <a:t>“Pourquoi utiliser plusieurs bases de données reliées entre elles plutôt qu’une grande base de données avec toutes les informations à l'intérieur ?”</a:t>
            </a:r>
            <a:endParaRPr sz="15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64" name="Google Shape;164;p24"/>
          <p:cNvSpPr txBox="1">
            <a:spLocks noGrp="1"/>
          </p:cNvSpPr>
          <p:nvPr>
            <p:ph type="body" idx="1"/>
          </p:nvPr>
        </p:nvSpPr>
        <p:spPr>
          <a:xfrm>
            <a:off x="729450" y="2078875"/>
            <a:ext cx="7688700" cy="6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 principal problème des bases de données dites relationnelles provient notamment de la redondance des informations dans une table. Prenons un exemple :</a:t>
            </a:r>
            <a:endParaRPr/>
          </a:p>
        </p:txBody>
      </p:sp>
      <p:graphicFrame>
        <p:nvGraphicFramePr>
          <p:cNvPr id="165" name="Google Shape;165;p24"/>
          <p:cNvGraphicFramePr/>
          <p:nvPr/>
        </p:nvGraphicFramePr>
        <p:xfrm>
          <a:off x="660450" y="2928525"/>
          <a:ext cx="3000000" cy="3000000"/>
        </p:xfrm>
        <a:graphic>
          <a:graphicData uri="http://schemas.openxmlformats.org/drawingml/2006/table">
            <a:tbl>
              <a:tblPr>
                <a:noFill/>
                <a:tableStyleId>{C85AC8D6-76F5-4F0A-95A9-61AE6027F500}</a:tableStyleId>
              </a:tblPr>
              <a:tblGrid>
                <a:gridCol w="1304450">
                  <a:extLst>
                    <a:ext uri="{9D8B030D-6E8A-4147-A177-3AD203B41FA5}">
                      <a16:colId xmlns:a16="http://schemas.microsoft.com/office/drawing/2014/main" val="20000"/>
                    </a:ext>
                  </a:extLst>
                </a:gridCol>
                <a:gridCol w="1304450">
                  <a:extLst>
                    <a:ext uri="{9D8B030D-6E8A-4147-A177-3AD203B41FA5}">
                      <a16:colId xmlns:a16="http://schemas.microsoft.com/office/drawing/2014/main" val="20001"/>
                    </a:ext>
                  </a:extLst>
                </a:gridCol>
                <a:gridCol w="1304450">
                  <a:extLst>
                    <a:ext uri="{9D8B030D-6E8A-4147-A177-3AD203B41FA5}">
                      <a16:colId xmlns:a16="http://schemas.microsoft.com/office/drawing/2014/main" val="20002"/>
                    </a:ext>
                  </a:extLst>
                </a:gridCol>
                <a:gridCol w="1304450">
                  <a:extLst>
                    <a:ext uri="{9D8B030D-6E8A-4147-A177-3AD203B41FA5}">
                      <a16:colId xmlns:a16="http://schemas.microsoft.com/office/drawing/2014/main" val="20003"/>
                    </a:ext>
                  </a:extLst>
                </a:gridCol>
                <a:gridCol w="1304450">
                  <a:extLst>
                    <a:ext uri="{9D8B030D-6E8A-4147-A177-3AD203B41FA5}">
                      <a16:colId xmlns:a16="http://schemas.microsoft.com/office/drawing/2014/main" val="20004"/>
                    </a:ext>
                  </a:extLst>
                </a:gridCol>
                <a:gridCol w="1304450">
                  <a:extLst>
                    <a:ext uri="{9D8B030D-6E8A-4147-A177-3AD203B41FA5}">
                      <a16:colId xmlns:a16="http://schemas.microsoft.com/office/drawing/2014/main" val="20005"/>
                    </a:ext>
                  </a:extLst>
                </a:gridCol>
              </a:tblGrid>
              <a:tr h="362375">
                <a:tc>
                  <a:txBody>
                    <a:bodyPr/>
                    <a:lstStyle/>
                    <a:p>
                      <a:pPr marL="0" lvl="0" indent="0" algn="ctr" rtl="0">
                        <a:spcBef>
                          <a:spcPts val="0"/>
                        </a:spcBef>
                        <a:spcAft>
                          <a:spcPts val="0"/>
                        </a:spcAft>
                        <a:buNone/>
                      </a:pPr>
                      <a:r>
                        <a:rPr lang="fr"/>
                        <a:t>ID</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Délégué</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Club1</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Club2</a:t>
                      </a:r>
                      <a:endParaRPr/>
                    </a:p>
                  </a:txBody>
                  <a:tcPr marL="91425" marR="91425" marT="91425" marB="91425">
                    <a:solidFill>
                      <a:schemeClr val="lt2"/>
                    </a:solidFill>
                  </a:tcPr>
                </a:tc>
                <a:extLst>
                  <a:ext uri="{0D108BD9-81ED-4DB2-BD59-A6C34878D82A}">
                    <a16:rowId xmlns:a16="http://schemas.microsoft.com/office/drawing/2014/main" val="10000"/>
                  </a:ext>
                </a:extLst>
              </a:tr>
              <a:tr h="474675">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Charles</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Finance</a:t>
                      </a:r>
                      <a:endParaRPr/>
                    </a:p>
                  </a:txBody>
                  <a:tcPr marL="91425" marR="91425" marT="91425" marB="91425"/>
                </a:tc>
                <a:extLst>
                  <a:ext uri="{0D108BD9-81ED-4DB2-BD59-A6C34878D82A}">
                    <a16:rowId xmlns:a16="http://schemas.microsoft.com/office/drawing/2014/main" val="10001"/>
                  </a:ext>
                </a:extLst>
              </a:tr>
              <a:tr h="474675">
                <a:tc>
                  <a:txBody>
                    <a:bodyPr/>
                    <a:lstStyle/>
                    <a:p>
                      <a:pPr marL="0" lvl="0" indent="0" algn="l" rtl="0">
                        <a:spcBef>
                          <a:spcPts val="0"/>
                        </a:spcBef>
                        <a:spcAft>
                          <a:spcPts val="0"/>
                        </a:spcAft>
                        <a:buNone/>
                      </a:pPr>
                      <a:r>
                        <a:rPr lang="fr"/>
                        <a:t>1001246</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Antoine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Photo</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2"/>
                  </a:ext>
                </a:extLst>
              </a:tr>
              <a:tr h="474675">
                <a:tc>
                  <a:txBody>
                    <a:bodyPr/>
                    <a:lstStyle/>
                    <a:p>
                      <a:pPr marL="0" lvl="0" indent="0" algn="l" rtl="0">
                        <a:spcBef>
                          <a:spcPts val="0"/>
                        </a:spcBef>
                        <a:spcAft>
                          <a:spcPts val="0"/>
                        </a:spcAft>
                        <a:buNone/>
                      </a:pPr>
                      <a:r>
                        <a:rPr lang="fr"/>
                        <a:t>1001247</a:t>
                      </a:r>
                      <a:endParaRPr/>
                    </a:p>
                  </a:txBody>
                  <a:tcPr marL="91425" marR="91425" marT="91425" marB="91425"/>
                </a:tc>
                <a:tc>
                  <a:txBody>
                    <a:bodyPr/>
                    <a:lstStyle/>
                    <a:p>
                      <a:pPr marL="0" lvl="0" indent="0" algn="l" rtl="0">
                        <a:spcBef>
                          <a:spcPts val="0"/>
                        </a:spcBef>
                        <a:spcAft>
                          <a:spcPts val="0"/>
                        </a:spcAft>
                        <a:buNone/>
                      </a:pPr>
                      <a:r>
                        <a:rPr lang="fr"/>
                        <a:t>Dupont</a:t>
                      </a:r>
                      <a:endParaRPr/>
                    </a:p>
                  </a:txBody>
                  <a:tcPr marL="91425" marR="91425" marT="91425" marB="91425"/>
                </a:tc>
                <a:tc>
                  <a:txBody>
                    <a:bodyPr/>
                    <a:lstStyle/>
                    <a:p>
                      <a:pPr marL="0" lvl="0" indent="0" algn="l" rtl="0">
                        <a:spcBef>
                          <a:spcPts val="0"/>
                        </a:spcBef>
                        <a:spcAft>
                          <a:spcPts val="0"/>
                        </a:spcAft>
                        <a:buNone/>
                      </a:pPr>
                      <a:r>
                        <a:rPr lang="fr"/>
                        <a:t>Marie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71" name="Google Shape;171;p25"/>
          <p:cNvSpPr txBox="1">
            <a:spLocks noGrp="1"/>
          </p:cNvSpPr>
          <p:nvPr>
            <p:ph type="body" idx="1"/>
          </p:nvPr>
        </p:nvSpPr>
        <p:spPr>
          <a:xfrm>
            <a:off x="729450" y="21284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A l’ajout et à la suppression d’informations d’une base de données, il peut exister des </a:t>
            </a:r>
            <a:r>
              <a:rPr lang="fr" b="1"/>
              <a:t>anomalies.</a:t>
            </a:r>
            <a:endParaRPr b="1"/>
          </a:p>
        </p:txBody>
      </p:sp>
      <p:sp>
        <p:nvSpPr>
          <p:cNvPr id="172" name="Google Shape;172;p25"/>
          <p:cNvSpPr/>
          <p:nvPr/>
        </p:nvSpPr>
        <p:spPr>
          <a:xfrm>
            <a:off x="3387750" y="2571750"/>
            <a:ext cx="23685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Anomalie d’insertion</a:t>
            </a:r>
            <a:endParaRPr/>
          </a:p>
        </p:txBody>
      </p:sp>
      <p:sp>
        <p:nvSpPr>
          <p:cNvPr id="173" name="Google Shape;173;p25"/>
          <p:cNvSpPr/>
          <p:nvPr/>
        </p:nvSpPr>
        <p:spPr>
          <a:xfrm>
            <a:off x="3387750" y="3180025"/>
            <a:ext cx="23685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Anomalie de suppression</a:t>
            </a:r>
            <a:endParaRPr/>
          </a:p>
        </p:txBody>
      </p:sp>
      <p:sp>
        <p:nvSpPr>
          <p:cNvPr id="174" name="Google Shape;174;p25"/>
          <p:cNvSpPr/>
          <p:nvPr/>
        </p:nvSpPr>
        <p:spPr>
          <a:xfrm>
            <a:off x="3387750" y="3788300"/>
            <a:ext cx="2368500" cy="53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Anomalie de modification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80" name="Google Shape;180;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b="1"/>
              <a:t>Insertion </a:t>
            </a:r>
            <a:r>
              <a:rPr lang="fr"/>
              <a:t>: Si on ajoute un étudiant, ce dernier devra forcément rejoindre 2 clubs.</a:t>
            </a:r>
            <a:endParaRPr/>
          </a:p>
        </p:txBody>
      </p:sp>
      <p:graphicFrame>
        <p:nvGraphicFramePr>
          <p:cNvPr id="181" name="Google Shape;181;p26"/>
          <p:cNvGraphicFramePr/>
          <p:nvPr/>
        </p:nvGraphicFramePr>
        <p:xfrm>
          <a:off x="591450" y="2571750"/>
          <a:ext cx="3000000" cy="3000000"/>
        </p:xfrm>
        <a:graphic>
          <a:graphicData uri="http://schemas.openxmlformats.org/drawingml/2006/table">
            <a:tbl>
              <a:tblPr>
                <a:noFill/>
                <a:tableStyleId>{C85AC8D6-76F5-4F0A-95A9-61AE6027F500}</a:tableStyleId>
              </a:tblPr>
              <a:tblGrid>
                <a:gridCol w="1304450">
                  <a:extLst>
                    <a:ext uri="{9D8B030D-6E8A-4147-A177-3AD203B41FA5}">
                      <a16:colId xmlns:a16="http://schemas.microsoft.com/office/drawing/2014/main" val="20000"/>
                    </a:ext>
                  </a:extLst>
                </a:gridCol>
                <a:gridCol w="1304450">
                  <a:extLst>
                    <a:ext uri="{9D8B030D-6E8A-4147-A177-3AD203B41FA5}">
                      <a16:colId xmlns:a16="http://schemas.microsoft.com/office/drawing/2014/main" val="20001"/>
                    </a:ext>
                  </a:extLst>
                </a:gridCol>
                <a:gridCol w="1304450">
                  <a:extLst>
                    <a:ext uri="{9D8B030D-6E8A-4147-A177-3AD203B41FA5}">
                      <a16:colId xmlns:a16="http://schemas.microsoft.com/office/drawing/2014/main" val="20002"/>
                    </a:ext>
                  </a:extLst>
                </a:gridCol>
                <a:gridCol w="1304450">
                  <a:extLst>
                    <a:ext uri="{9D8B030D-6E8A-4147-A177-3AD203B41FA5}">
                      <a16:colId xmlns:a16="http://schemas.microsoft.com/office/drawing/2014/main" val="20003"/>
                    </a:ext>
                  </a:extLst>
                </a:gridCol>
                <a:gridCol w="1304450">
                  <a:extLst>
                    <a:ext uri="{9D8B030D-6E8A-4147-A177-3AD203B41FA5}">
                      <a16:colId xmlns:a16="http://schemas.microsoft.com/office/drawing/2014/main" val="20004"/>
                    </a:ext>
                  </a:extLst>
                </a:gridCol>
                <a:gridCol w="1304450">
                  <a:extLst>
                    <a:ext uri="{9D8B030D-6E8A-4147-A177-3AD203B41FA5}">
                      <a16:colId xmlns:a16="http://schemas.microsoft.com/office/drawing/2014/main" val="20005"/>
                    </a:ext>
                  </a:extLst>
                </a:gridCol>
              </a:tblGrid>
              <a:tr h="362375">
                <a:tc>
                  <a:txBody>
                    <a:bodyPr/>
                    <a:lstStyle/>
                    <a:p>
                      <a:pPr marL="0" lvl="0" indent="0" algn="ctr" rtl="0">
                        <a:spcBef>
                          <a:spcPts val="0"/>
                        </a:spcBef>
                        <a:spcAft>
                          <a:spcPts val="0"/>
                        </a:spcAft>
                        <a:buNone/>
                      </a:pPr>
                      <a:r>
                        <a:rPr lang="fr"/>
                        <a:t>ID</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Délégué</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Club1</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Club2</a:t>
                      </a:r>
                      <a:endParaRPr/>
                    </a:p>
                  </a:txBody>
                  <a:tcPr marL="91425" marR="91425" marT="91425" marB="91425">
                    <a:solidFill>
                      <a:schemeClr val="lt2"/>
                    </a:solidFill>
                  </a:tcPr>
                </a:tc>
                <a:extLst>
                  <a:ext uri="{0D108BD9-81ED-4DB2-BD59-A6C34878D82A}">
                    <a16:rowId xmlns:a16="http://schemas.microsoft.com/office/drawing/2014/main" val="10000"/>
                  </a:ext>
                </a:extLst>
              </a:tr>
              <a:tr h="474675">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Charles</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Finance</a:t>
                      </a:r>
                      <a:endParaRPr/>
                    </a:p>
                  </a:txBody>
                  <a:tcPr marL="91425" marR="91425" marT="91425" marB="91425"/>
                </a:tc>
                <a:extLst>
                  <a:ext uri="{0D108BD9-81ED-4DB2-BD59-A6C34878D82A}">
                    <a16:rowId xmlns:a16="http://schemas.microsoft.com/office/drawing/2014/main" val="10001"/>
                  </a:ext>
                </a:extLst>
              </a:tr>
              <a:tr h="474675">
                <a:tc>
                  <a:txBody>
                    <a:bodyPr/>
                    <a:lstStyle/>
                    <a:p>
                      <a:pPr marL="0" lvl="0" indent="0" algn="l" rtl="0">
                        <a:spcBef>
                          <a:spcPts val="0"/>
                        </a:spcBef>
                        <a:spcAft>
                          <a:spcPts val="0"/>
                        </a:spcAft>
                        <a:buNone/>
                      </a:pPr>
                      <a:r>
                        <a:rPr lang="fr"/>
                        <a:t>1001246</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Antoine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Photo</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2"/>
                  </a:ext>
                </a:extLst>
              </a:tr>
              <a:tr h="474675">
                <a:tc>
                  <a:txBody>
                    <a:bodyPr/>
                    <a:lstStyle/>
                    <a:p>
                      <a:pPr marL="0" lvl="0" indent="0" algn="l" rtl="0">
                        <a:spcBef>
                          <a:spcPts val="0"/>
                        </a:spcBef>
                        <a:spcAft>
                          <a:spcPts val="0"/>
                        </a:spcAft>
                        <a:buNone/>
                      </a:pPr>
                      <a:r>
                        <a:rPr lang="fr"/>
                        <a:t>1001247</a:t>
                      </a:r>
                      <a:endParaRPr/>
                    </a:p>
                  </a:txBody>
                  <a:tcPr marL="91425" marR="91425" marT="91425" marB="91425"/>
                </a:tc>
                <a:tc>
                  <a:txBody>
                    <a:bodyPr/>
                    <a:lstStyle/>
                    <a:p>
                      <a:pPr marL="0" lvl="0" indent="0" algn="l" rtl="0">
                        <a:spcBef>
                          <a:spcPts val="0"/>
                        </a:spcBef>
                        <a:spcAft>
                          <a:spcPts val="0"/>
                        </a:spcAft>
                        <a:buNone/>
                      </a:pPr>
                      <a:r>
                        <a:rPr lang="fr"/>
                        <a:t>Dupont</a:t>
                      </a:r>
                      <a:endParaRPr/>
                    </a:p>
                  </a:txBody>
                  <a:tcPr marL="91425" marR="91425" marT="91425" marB="91425"/>
                </a:tc>
                <a:tc>
                  <a:txBody>
                    <a:bodyPr/>
                    <a:lstStyle/>
                    <a:p>
                      <a:pPr marL="0" lvl="0" indent="0" algn="l" rtl="0">
                        <a:spcBef>
                          <a:spcPts val="0"/>
                        </a:spcBef>
                        <a:spcAft>
                          <a:spcPts val="0"/>
                        </a:spcAft>
                        <a:buNone/>
                      </a:pPr>
                      <a:r>
                        <a:rPr lang="fr"/>
                        <a:t>Marie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3"/>
                  </a:ext>
                </a:extLst>
              </a:tr>
              <a:tr h="474675">
                <a:tc>
                  <a:txBody>
                    <a:bodyPr/>
                    <a:lstStyle/>
                    <a:p>
                      <a:pPr marL="0" lvl="0" indent="0" algn="l" rtl="0">
                        <a:spcBef>
                          <a:spcPts val="0"/>
                        </a:spcBef>
                        <a:spcAft>
                          <a:spcPts val="0"/>
                        </a:spcAft>
                        <a:buNone/>
                      </a:pPr>
                      <a:r>
                        <a:rPr lang="fr" b="1">
                          <a:solidFill>
                            <a:srgbClr val="FF0000"/>
                          </a:solidFill>
                        </a:rPr>
                        <a:t>1001248</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Azevedo</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Pierre</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Dufour</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a:t>
                      </a:r>
                      <a:endParaRPr b="1">
                        <a:solidFill>
                          <a:srgbClr val="FF0000"/>
                        </a:solidFill>
                      </a:endParaRPr>
                    </a:p>
                  </a:txBody>
                  <a:tcPr marL="91425" marR="91425" marT="91425" marB="91425"/>
                </a:tc>
                <a:tc>
                  <a:txBody>
                    <a:bodyPr/>
                    <a:lstStyle/>
                    <a:p>
                      <a:pPr marL="0" lvl="0" indent="0" algn="l" rtl="0">
                        <a:spcBef>
                          <a:spcPts val="0"/>
                        </a:spcBef>
                        <a:spcAft>
                          <a:spcPts val="0"/>
                        </a:spcAft>
                        <a:buNone/>
                      </a:pPr>
                      <a:r>
                        <a:rPr lang="fr" b="1">
                          <a:solidFill>
                            <a:srgbClr val="FF0000"/>
                          </a:solidFill>
                        </a:rPr>
                        <a:t>?</a:t>
                      </a:r>
                      <a:endParaRPr b="1">
                        <a:solidFill>
                          <a:srgbClr val="FF0000"/>
                        </a:solidFill>
                      </a:endParaRPr>
                    </a:p>
                  </a:txBody>
                  <a:tcPr marL="91425" marR="91425" marT="91425" marB="91425"/>
                </a:tc>
                <a:extLst>
                  <a:ext uri="{0D108BD9-81ED-4DB2-BD59-A6C34878D82A}">
                    <a16:rowId xmlns:a16="http://schemas.microsoft.com/office/drawing/2014/main" val="10004"/>
                  </a:ext>
                </a:extLst>
              </a:tr>
            </a:tbl>
          </a:graphicData>
        </a:graphic>
      </p:graphicFrame>
      <p:sp>
        <p:nvSpPr>
          <p:cNvPr id="182" name="Google Shape;182;p26"/>
          <p:cNvSpPr/>
          <p:nvPr/>
        </p:nvSpPr>
        <p:spPr>
          <a:xfrm>
            <a:off x="538450" y="4391975"/>
            <a:ext cx="7984500" cy="4746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88" name="Google Shape;188;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b="1"/>
              <a:t>Suppression </a:t>
            </a:r>
            <a:r>
              <a:rPr lang="fr"/>
              <a:t>: Si le dernier étudiant d’un club est supprimé, ce dernier est automatiquement supprimé</a:t>
            </a:r>
            <a:endParaRPr/>
          </a:p>
        </p:txBody>
      </p:sp>
      <p:sp>
        <p:nvSpPr>
          <p:cNvPr id="189" name="Google Shape;189;p27"/>
          <p:cNvSpPr/>
          <p:nvPr/>
        </p:nvSpPr>
        <p:spPr>
          <a:xfrm>
            <a:off x="660450" y="3561550"/>
            <a:ext cx="7826700" cy="4746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190" name="Google Shape;190;p27"/>
          <p:cNvSpPr txBox="1"/>
          <p:nvPr/>
        </p:nvSpPr>
        <p:spPr>
          <a:xfrm>
            <a:off x="7667400" y="4510900"/>
            <a:ext cx="147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a:solidFill>
                  <a:srgbClr val="FF0000"/>
                </a:solidFill>
                <a:latin typeface="Lato"/>
                <a:ea typeface="Lato"/>
                <a:cs typeface="Lato"/>
                <a:sym typeface="Lato"/>
              </a:rPr>
              <a:t>Le club Photo disparaît</a:t>
            </a:r>
            <a:endParaRPr b="1">
              <a:solidFill>
                <a:srgbClr val="FF0000"/>
              </a:solidFill>
              <a:latin typeface="Lato"/>
              <a:ea typeface="Lato"/>
              <a:cs typeface="Lato"/>
              <a:sym typeface="Lato"/>
            </a:endParaRPr>
          </a:p>
        </p:txBody>
      </p:sp>
      <p:graphicFrame>
        <p:nvGraphicFramePr>
          <p:cNvPr id="191" name="Google Shape;191;p27"/>
          <p:cNvGraphicFramePr/>
          <p:nvPr/>
        </p:nvGraphicFramePr>
        <p:xfrm>
          <a:off x="660450" y="2690675"/>
          <a:ext cx="3000000" cy="3000000"/>
        </p:xfrm>
        <a:graphic>
          <a:graphicData uri="http://schemas.openxmlformats.org/drawingml/2006/table">
            <a:tbl>
              <a:tblPr>
                <a:noFill/>
                <a:tableStyleId>{C85AC8D6-76F5-4F0A-95A9-61AE6027F500}</a:tableStyleId>
              </a:tblPr>
              <a:tblGrid>
                <a:gridCol w="1304450">
                  <a:extLst>
                    <a:ext uri="{9D8B030D-6E8A-4147-A177-3AD203B41FA5}">
                      <a16:colId xmlns:a16="http://schemas.microsoft.com/office/drawing/2014/main" val="20000"/>
                    </a:ext>
                  </a:extLst>
                </a:gridCol>
                <a:gridCol w="1304450">
                  <a:extLst>
                    <a:ext uri="{9D8B030D-6E8A-4147-A177-3AD203B41FA5}">
                      <a16:colId xmlns:a16="http://schemas.microsoft.com/office/drawing/2014/main" val="20001"/>
                    </a:ext>
                  </a:extLst>
                </a:gridCol>
                <a:gridCol w="1304450">
                  <a:extLst>
                    <a:ext uri="{9D8B030D-6E8A-4147-A177-3AD203B41FA5}">
                      <a16:colId xmlns:a16="http://schemas.microsoft.com/office/drawing/2014/main" val="20002"/>
                    </a:ext>
                  </a:extLst>
                </a:gridCol>
                <a:gridCol w="1304450">
                  <a:extLst>
                    <a:ext uri="{9D8B030D-6E8A-4147-A177-3AD203B41FA5}">
                      <a16:colId xmlns:a16="http://schemas.microsoft.com/office/drawing/2014/main" val="20003"/>
                    </a:ext>
                  </a:extLst>
                </a:gridCol>
                <a:gridCol w="1304450">
                  <a:extLst>
                    <a:ext uri="{9D8B030D-6E8A-4147-A177-3AD203B41FA5}">
                      <a16:colId xmlns:a16="http://schemas.microsoft.com/office/drawing/2014/main" val="20004"/>
                    </a:ext>
                  </a:extLst>
                </a:gridCol>
                <a:gridCol w="1304450">
                  <a:extLst>
                    <a:ext uri="{9D8B030D-6E8A-4147-A177-3AD203B41FA5}">
                      <a16:colId xmlns:a16="http://schemas.microsoft.com/office/drawing/2014/main" val="20005"/>
                    </a:ext>
                  </a:extLst>
                </a:gridCol>
              </a:tblGrid>
              <a:tr h="362375">
                <a:tc>
                  <a:txBody>
                    <a:bodyPr/>
                    <a:lstStyle/>
                    <a:p>
                      <a:pPr marL="0" lvl="0" indent="0" algn="ctr" rtl="0">
                        <a:spcBef>
                          <a:spcPts val="0"/>
                        </a:spcBef>
                        <a:spcAft>
                          <a:spcPts val="0"/>
                        </a:spcAft>
                        <a:buNone/>
                      </a:pPr>
                      <a:r>
                        <a:rPr lang="fr"/>
                        <a:t>ID</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Délégué</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Club1</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Club2</a:t>
                      </a:r>
                      <a:endParaRPr/>
                    </a:p>
                  </a:txBody>
                  <a:tcPr marL="91425" marR="91425" marT="91425" marB="91425">
                    <a:solidFill>
                      <a:schemeClr val="lt2"/>
                    </a:solidFill>
                  </a:tcPr>
                </a:tc>
                <a:extLst>
                  <a:ext uri="{0D108BD9-81ED-4DB2-BD59-A6C34878D82A}">
                    <a16:rowId xmlns:a16="http://schemas.microsoft.com/office/drawing/2014/main" val="10000"/>
                  </a:ext>
                </a:extLst>
              </a:tr>
              <a:tr h="474675">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Charles</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Finance</a:t>
                      </a:r>
                      <a:endParaRPr/>
                    </a:p>
                  </a:txBody>
                  <a:tcPr marL="91425" marR="91425" marT="91425" marB="91425"/>
                </a:tc>
                <a:extLst>
                  <a:ext uri="{0D108BD9-81ED-4DB2-BD59-A6C34878D82A}">
                    <a16:rowId xmlns:a16="http://schemas.microsoft.com/office/drawing/2014/main" val="10001"/>
                  </a:ext>
                </a:extLst>
              </a:tr>
              <a:tr h="474675">
                <a:tc>
                  <a:txBody>
                    <a:bodyPr/>
                    <a:lstStyle/>
                    <a:p>
                      <a:pPr marL="0" lvl="0" indent="0" algn="l" rtl="0">
                        <a:spcBef>
                          <a:spcPts val="0"/>
                        </a:spcBef>
                        <a:spcAft>
                          <a:spcPts val="0"/>
                        </a:spcAft>
                        <a:buNone/>
                      </a:pPr>
                      <a:r>
                        <a:rPr lang="fr"/>
                        <a:t>1001246</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Antoine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Photo</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2"/>
                  </a:ext>
                </a:extLst>
              </a:tr>
              <a:tr h="474675">
                <a:tc>
                  <a:txBody>
                    <a:bodyPr/>
                    <a:lstStyle/>
                    <a:p>
                      <a:pPr marL="0" lvl="0" indent="0" algn="l" rtl="0">
                        <a:spcBef>
                          <a:spcPts val="0"/>
                        </a:spcBef>
                        <a:spcAft>
                          <a:spcPts val="0"/>
                        </a:spcAft>
                        <a:buNone/>
                      </a:pPr>
                      <a:r>
                        <a:rPr lang="fr"/>
                        <a:t>1001247</a:t>
                      </a:r>
                      <a:endParaRPr/>
                    </a:p>
                  </a:txBody>
                  <a:tcPr marL="91425" marR="91425" marT="91425" marB="91425"/>
                </a:tc>
                <a:tc>
                  <a:txBody>
                    <a:bodyPr/>
                    <a:lstStyle/>
                    <a:p>
                      <a:pPr marL="0" lvl="0" indent="0" algn="l" rtl="0">
                        <a:spcBef>
                          <a:spcPts val="0"/>
                        </a:spcBef>
                        <a:spcAft>
                          <a:spcPts val="0"/>
                        </a:spcAft>
                        <a:buNone/>
                      </a:pPr>
                      <a:r>
                        <a:rPr lang="fr"/>
                        <a:t>Dupont</a:t>
                      </a:r>
                      <a:endParaRPr/>
                    </a:p>
                  </a:txBody>
                  <a:tcPr marL="91425" marR="91425" marT="91425" marB="91425"/>
                </a:tc>
                <a:tc>
                  <a:txBody>
                    <a:bodyPr/>
                    <a:lstStyle/>
                    <a:p>
                      <a:pPr marL="0" lvl="0" indent="0" algn="l" rtl="0">
                        <a:spcBef>
                          <a:spcPts val="0"/>
                        </a:spcBef>
                        <a:spcAft>
                          <a:spcPts val="0"/>
                        </a:spcAft>
                        <a:buNone/>
                      </a:pPr>
                      <a:r>
                        <a:rPr lang="fr"/>
                        <a:t>Marie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 relationnelles</a:t>
            </a:r>
            <a:endParaRPr/>
          </a:p>
        </p:txBody>
      </p:sp>
      <p:sp>
        <p:nvSpPr>
          <p:cNvPr id="197" name="Google Shape;197;p28"/>
          <p:cNvSpPr txBox="1">
            <a:spLocks noGrp="1"/>
          </p:cNvSpPr>
          <p:nvPr>
            <p:ph type="body" idx="1"/>
          </p:nvPr>
        </p:nvSpPr>
        <p:spPr>
          <a:xfrm>
            <a:off x="729450" y="2078875"/>
            <a:ext cx="7688700" cy="474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b="1"/>
              <a:t>Modification </a:t>
            </a:r>
            <a:r>
              <a:rPr lang="fr"/>
              <a:t>: Si une propriété associée à une classe est modifiée, par exemple le délégué</a:t>
            </a:r>
            <a:endParaRPr/>
          </a:p>
        </p:txBody>
      </p:sp>
      <p:sp>
        <p:nvSpPr>
          <p:cNvPr id="198" name="Google Shape;198;p28"/>
          <p:cNvSpPr/>
          <p:nvPr/>
        </p:nvSpPr>
        <p:spPr>
          <a:xfrm>
            <a:off x="4504800" y="2967975"/>
            <a:ext cx="1304400" cy="13581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199" name="Google Shape;199;p28"/>
          <p:cNvSpPr txBox="1"/>
          <p:nvPr/>
        </p:nvSpPr>
        <p:spPr>
          <a:xfrm>
            <a:off x="5080800" y="4326075"/>
            <a:ext cx="147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a:solidFill>
                  <a:srgbClr val="FF0000"/>
                </a:solidFill>
                <a:latin typeface="Lato"/>
                <a:ea typeface="Lato"/>
                <a:cs typeface="Lato"/>
                <a:sym typeface="Lato"/>
              </a:rPr>
              <a:t>Modifier le nom du délégué</a:t>
            </a:r>
            <a:endParaRPr b="1">
              <a:solidFill>
                <a:srgbClr val="FF0000"/>
              </a:solidFill>
              <a:latin typeface="Lato"/>
              <a:ea typeface="Lato"/>
              <a:cs typeface="Lato"/>
              <a:sym typeface="Lato"/>
            </a:endParaRPr>
          </a:p>
        </p:txBody>
      </p:sp>
      <p:graphicFrame>
        <p:nvGraphicFramePr>
          <p:cNvPr id="200" name="Google Shape;200;p28"/>
          <p:cNvGraphicFramePr/>
          <p:nvPr/>
        </p:nvGraphicFramePr>
        <p:xfrm>
          <a:off x="591450" y="2571760"/>
          <a:ext cx="3000000" cy="3000000"/>
        </p:xfrm>
        <a:graphic>
          <a:graphicData uri="http://schemas.openxmlformats.org/drawingml/2006/table">
            <a:tbl>
              <a:tblPr>
                <a:noFill/>
                <a:tableStyleId>{C85AC8D6-76F5-4F0A-95A9-61AE6027F500}</a:tableStyleId>
              </a:tblPr>
              <a:tblGrid>
                <a:gridCol w="1304450">
                  <a:extLst>
                    <a:ext uri="{9D8B030D-6E8A-4147-A177-3AD203B41FA5}">
                      <a16:colId xmlns:a16="http://schemas.microsoft.com/office/drawing/2014/main" val="20000"/>
                    </a:ext>
                  </a:extLst>
                </a:gridCol>
                <a:gridCol w="1304450">
                  <a:extLst>
                    <a:ext uri="{9D8B030D-6E8A-4147-A177-3AD203B41FA5}">
                      <a16:colId xmlns:a16="http://schemas.microsoft.com/office/drawing/2014/main" val="20001"/>
                    </a:ext>
                  </a:extLst>
                </a:gridCol>
                <a:gridCol w="1304450">
                  <a:extLst>
                    <a:ext uri="{9D8B030D-6E8A-4147-A177-3AD203B41FA5}">
                      <a16:colId xmlns:a16="http://schemas.microsoft.com/office/drawing/2014/main" val="20002"/>
                    </a:ext>
                  </a:extLst>
                </a:gridCol>
                <a:gridCol w="1304450">
                  <a:extLst>
                    <a:ext uri="{9D8B030D-6E8A-4147-A177-3AD203B41FA5}">
                      <a16:colId xmlns:a16="http://schemas.microsoft.com/office/drawing/2014/main" val="20003"/>
                    </a:ext>
                  </a:extLst>
                </a:gridCol>
                <a:gridCol w="1304450">
                  <a:extLst>
                    <a:ext uri="{9D8B030D-6E8A-4147-A177-3AD203B41FA5}">
                      <a16:colId xmlns:a16="http://schemas.microsoft.com/office/drawing/2014/main" val="20004"/>
                    </a:ext>
                  </a:extLst>
                </a:gridCol>
                <a:gridCol w="1304450">
                  <a:extLst>
                    <a:ext uri="{9D8B030D-6E8A-4147-A177-3AD203B41FA5}">
                      <a16:colId xmlns:a16="http://schemas.microsoft.com/office/drawing/2014/main" val="20005"/>
                    </a:ext>
                  </a:extLst>
                </a:gridCol>
              </a:tblGrid>
              <a:tr h="377875">
                <a:tc>
                  <a:txBody>
                    <a:bodyPr/>
                    <a:lstStyle/>
                    <a:p>
                      <a:pPr marL="0" lvl="0" indent="0" algn="ctr" rtl="0">
                        <a:spcBef>
                          <a:spcPts val="0"/>
                        </a:spcBef>
                        <a:spcAft>
                          <a:spcPts val="0"/>
                        </a:spcAft>
                        <a:buNone/>
                      </a:pPr>
                      <a:r>
                        <a:rPr lang="fr"/>
                        <a:t>ID</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Délégué</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Club1</a:t>
                      </a:r>
                      <a:endParaRPr/>
                    </a:p>
                  </a:txBody>
                  <a:tcPr marL="91425" marR="91425" marT="91425" marB="91425">
                    <a:solidFill>
                      <a:schemeClr val="lt2"/>
                    </a:solidFill>
                  </a:tcPr>
                </a:tc>
                <a:tc>
                  <a:txBody>
                    <a:bodyPr/>
                    <a:lstStyle/>
                    <a:p>
                      <a:pPr marL="0" lvl="0" indent="0" algn="ctr" rtl="0">
                        <a:spcBef>
                          <a:spcPts val="0"/>
                        </a:spcBef>
                        <a:spcAft>
                          <a:spcPts val="0"/>
                        </a:spcAft>
                        <a:buNone/>
                      </a:pPr>
                      <a:r>
                        <a:rPr lang="fr"/>
                        <a:t>Club2</a:t>
                      </a:r>
                      <a:endParaRPr/>
                    </a:p>
                  </a:txBody>
                  <a:tcPr marL="91425" marR="91425" marT="91425" marB="91425">
                    <a:solidFill>
                      <a:schemeClr val="lt2"/>
                    </a:solidFill>
                  </a:tcPr>
                </a:tc>
                <a:extLst>
                  <a:ext uri="{0D108BD9-81ED-4DB2-BD59-A6C34878D82A}">
                    <a16:rowId xmlns:a16="http://schemas.microsoft.com/office/drawing/2014/main" val="10000"/>
                  </a:ext>
                </a:extLst>
              </a:tr>
              <a:tr h="452700">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Charles</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Finance</a:t>
                      </a:r>
                      <a:endParaRPr/>
                    </a:p>
                  </a:txBody>
                  <a:tcPr marL="91425" marR="91425" marT="91425" marB="91425"/>
                </a:tc>
                <a:extLst>
                  <a:ext uri="{0D108BD9-81ED-4DB2-BD59-A6C34878D82A}">
                    <a16:rowId xmlns:a16="http://schemas.microsoft.com/office/drawing/2014/main" val="10001"/>
                  </a:ext>
                </a:extLst>
              </a:tr>
              <a:tr h="452700">
                <a:tc>
                  <a:txBody>
                    <a:bodyPr/>
                    <a:lstStyle/>
                    <a:p>
                      <a:pPr marL="0" lvl="0" indent="0" algn="l" rtl="0">
                        <a:spcBef>
                          <a:spcPts val="0"/>
                        </a:spcBef>
                        <a:spcAft>
                          <a:spcPts val="0"/>
                        </a:spcAft>
                        <a:buNone/>
                      </a:pPr>
                      <a:r>
                        <a:rPr lang="fr"/>
                        <a:t>1001246</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Antoine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Photo</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2"/>
                  </a:ext>
                </a:extLst>
              </a:tr>
              <a:tr h="452700">
                <a:tc>
                  <a:txBody>
                    <a:bodyPr/>
                    <a:lstStyle/>
                    <a:p>
                      <a:pPr marL="0" lvl="0" indent="0" algn="l" rtl="0">
                        <a:spcBef>
                          <a:spcPts val="0"/>
                        </a:spcBef>
                        <a:spcAft>
                          <a:spcPts val="0"/>
                        </a:spcAft>
                        <a:buNone/>
                      </a:pPr>
                      <a:r>
                        <a:rPr lang="fr"/>
                        <a:t>1001247</a:t>
                      </a:r>
                      <a:endParaRPr/>
                    </a:p>
                  </a:txBody>
                  <a:tcPr marL="91425" marR="91425" marT="91425" marB="91425"/>
                </a:tc>
                <a:tc>
                  <a:txBody>
                    <a:bodyPr/>
                    <a:lstStyle/>
                    <a:p>
                      <a:pPr marL="0" lvl="0" indent="0" algn="l" rtl="0">
                        <a:spcBef>
                          <a:spcPts val="0"/>
                        </a:spcBef>
                        <a:spcAft>
                          <a:spcPts val="0"/>
                        </a:spcAft>
                        <a:buNone/>
                      </a:pPr>
                      <a:r>
                        <a:rPr lang="fr"/>
                        <a:t>Dupont</a:t>
                      </a:r>
                      <a:endParaRPr/>
                    </a:p>
                  </a:txBody>
                  <a:tcPr marL="91425" marR="91425" marT="91425" marB="91425"/>
                </a:tc>
                <a:tc>
                  <a:txBody>
                    <a:bodyPr/>
                    <a:lstStyle/>
                    <a:p>
                      <a:pPr marL="0" lvl="0" indent="0" algn="l" rtl="0">
                        <a:spcBef>
                          <a:spcPts val="0"/>
                        </a:spcBef>
                        <a:spcAft>
                          <a:spcPts val="0"/>
                        </a:spcAft>
                        <a:buNone/>
                      </a:pPr>
                      <a:r>
                        <a:rPr lang="fr"/>
                        <a:t>Marie</a:t>
                      </a:r>
                      <a:endParaRPr/>
                    </a:p>
                  </a:txBody>
                  <a:tcPr marL="91425" marR="91425" marT="91425" marB="91425"/>
                </a:tc>
                <a:tc>
                  <a:txBody>
                    <a:bodyPr/>
                    <a:lstStyle/>
                    <a:p>
                      <a:pPr marL="0" lvl="0" indent="0" algn="l" rtl="0">
                        <a:spcBef>
                          <a:spcPts val="0"/>
                        </a:spcBef>
                        <a:spcAft>
                          <a:spcPts val="0"/>
                        </a:spcAft>
                        <a:buNone/>
                      </a:pPr>
                      <a:r>
                        <a:rPr lang="fr"/>
                        <a:t>Dufour</a:t>
                      </a:r>
                      <a:endParaRPr/>
                    </a:p>
                  </a:txBody>
                  <a:tcPr marL="91425" marR="91425" marT="91425" marB="91425"/>
                </a:tc>
                <a:tc>
                  <a:txBody>
                    <a:bodyPr/>
                    <a:lstStyle/>
                    <a:p>
                      <a:pPr marL="0" lvl="0" indent="0" algn="l" rtl="0">
                        <a:spcBef>
                          <a:spcPts val="0"/>
                        </a:spcBef>
                        <a:spcAft>
                          <a:spcPts val="0"/>
                        </a:spcAft>
                        <a:buNone/>
                      </a:pPr>
                      <a:r>
                        <a:rPr lang="fr"/>
                        <a:t>Poker</a:t>
                      </a:r>
                      <a:endParaRPr/>
                    </a:p>
                  </a:txBody>
                  <a:tcPr marL="91425" marR="91425" marT="91425" marB="91425"/>
                </a:tc>
                <a:tc>
                  <a:txBody>
                    <a:bodyPr/>
                    <a:lstStyle/>
                    <a:p>
                      <a:pPr marL="0" lvl="0" indent="0" algn="l" rtl="0">
                        <a:spcBef>
                          <a:spcPts val="0"/>
                        </a:spcBef>
                        <a:spcAft>
                          <a:spcPts val="0"/>
                        </a:spcAft>
                        <a:buNone/>
                      </a:pPr>
                      <a:r>
                        <a:rPr lang="fr"/>
                        <a:t>Sport</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Solution</a:t>
            </a:r>
            <a:endParaRPr/>
          </a:p>
        </p:txBody>
      </p:sp>
      <p:sp>
        <p:nvSpPr>
          <p:cNvPr id="206" name="Google Shape;20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a:t>Pour pallier aux problématiques d’anomalies, on a décomposé les bases de données en plus petits éléments : En Entité et en Association d’entités. Le modèle qui en résulte se nomme :</a:t>
            </a:r>
            <a:endParaRPr/>
          </a:p>
          <a:p>
            <a:pPr marL="0" lvl="0" indent="0" algn="l" rtl="0">
              <a:spcBef>
                <a:spcPts val="1200"/>
              </a:spcBef>
              <a:spcAft>
                <a:spcPts val="0"/>
              </a:spcAft>
              <a:buNone/>
            </a:pPr>
            <a:endParaRPr/>
          </a:p>
          <a:p>
            <a:pPr marL="0" lvl="0" indent="0" algn="ctr" rtl="0">
              <a:spcBef>
                <a:spcPts val="1200"/>
              </a:spcBef>
              <a:spcAft>
                <a:spcPts val="0"/>
              </a:spcAft>
              <a:buNone/>
            </a:pPr>
            <a:r>
              <a:rPr lang="fr" sz="1600" b="1"/>
              <a:t>Le Modèle Entité Association</a:t>
            </a:r>
            <a:endParaRPr sz="1600" b="1"/>
          </a:p>
          <a:p>
            <a:pPr marL="0" lvl="0" indent="0" algn="ctr" rtl="0">
              <a:spcBef>
                <a:spcPts val="1200"/>
              </a:spcBef>
              <a:spcAft>
                <a:spcPts val="1200"/>
              </a:spcAft>
              <a:buNone/>
            </a:pPr>
            <a:r>
              <a:rPr lang="fr" sz="1600" b="1" i="1"/>
              <a:t>(ou Modèle Conceptuel de Données (MCD)</a:t>
            </a:r>
            <a:endParaRPr sz="1600" b="1"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727650" y="13483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p:txBody>
      </p:sp>
      <p:sp>
        <p:nvSpPr>
          <p:cNvPr id="212" name="Google Shape;212;p30"/>
          <p:cNvSpPr/>
          <p:nvPr/>
        </p:nvSpPr>
        <p:spPr>
          <a:xfrm>
            <a:off x="1636550" y="222480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Entité</a:t>
            </a:r>
            <a:endParaRPr/>
          </a:p>
        </p:txBody>
      </p:sp>
      <p:sp>
        <p:nvSpPr>
          <p:cNvPr id="213" name="Google Shape;213;p30"/>
          <p:cNvSpPr/>
          <p:nvPr/>
        </p:nvSpPr>
        <p:spPr>
          <a:xfrm>
            <a:off x="1884350" y="26509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1</a:t>
            </a:r>
            <a:endParaRPr/>
          </a:p>
        </p:txBody>
      </p:sp>
      <p:sp>
        <p:nvSpPr>
          <p:cNvPr id="214" name="Google Shape;214;p30"/>
          <p:cNvSpPr/>
          <p:nvPr/>
        </p:nvSpPr>
        <p:spPr>
          <a:xfrm>
            <a:off x="1884350" y="29780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2</a:t>
            </a:r>
            <a:endParaRPr/>
          </a:p>
        </p:txBody>
      </p:sp>
      <p:sp>
        <p:nvSpPr>
          <p:cNvPr id="215" name="Google Shape;215;p30"/>
          <p:cNvSpPr/>
          <p:nvPr/>
        </p:nvSpPr>
        <p:spPr>
          <a:xfrm>
            <a:off x="1884350" y="33051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3</a:t>
            </a:r>
            <a:endParaRPr/>
          </a:p>
        </p:txBody>
      </p:sp>
      <p:sp>
        <p:nvSpPr>
          <p:cNvPr id="216" name="Google Shape;216;p30"/>
          <p:cNvSpPr/>
          <p:nvPr/>
        </p:nvSpPr>
        <p:spPr>
          <a:xfrm>
            <a:off x="5941425" y="222480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Entité</a:t>
            </a:r>
            <a:endParaRPr/>
          </a:p>
        </p:txBody>
      </p:sp>
      <p:sp>
        <p:nvSpPr>
          <p:cNvPr id="217" name="Google Shape;217;p30"/>
          <p:cNvSpPr/>
          <p:nvPr/>
        </p:nvSpPr>
        <p:spPr>
          <a:xfrm>
            <a:off x="6189225" y="26509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1</a:t>
            </a:r>
            <a:endParaRPr/>
          </a:p>
        </p:txBody>
      </p:sp>
      <p:sp>
        <p:nvSpPr>
          <p:cNvPr id="218" name="Google Shape;218;p30"/>
          <p:cNvSpPr/>
          <p:nvPr/>
        </p:nvSpPr>
        <p:spPr>
          <a:xfrm>
            <a:off x="6189225" y="29780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2</a:t>
            </a:r>
            <a:endParaRPr/>
          </a:p>
        </p:txBody>
      </p:sp>
      <p:sp>
        <p:nvSpPr>
          <p:cNvPr id="219" name="Google Shape;219;p30"/>
          <p:cNvSpPr/>
          <p:nvPr/>
        </p:nvSpPr>
        <p:spPr>
          <a:xfrm>
            <a:off x="6189225" y="33051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3</a:t>
            </a:r>
            <a:endParaRPr/>
          </a:p>
        </p:txBody>
      </p:sp>
      <p:sp>
        <p:nvSpPr>
          <p:cNvPr id="220" name="Google Shape;220;p30"/>
          <p:cNvSpPr/>
          <p:nvPr/>
        </p:nvSpPr>
        <p:spPr>
          <a:xfrm>
            <a:off x="3841799" y="279960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300"/>
              <a:t>Association</a:t>
            </a:r>
            <a:endParaRPr sz="1300"/>
          </a:p>
        </p:txBody>
      </p:sp>
      <p:cxnSp>
        <p:nvCxnSpPr>
          <p:cNvPr id="221" name="Google Shape;221;p30"/>
          <p:cNvCxnSpPr>
            <a:stCxn id="212" idx="3"/>
            <a:endCxn id="220" idx="2"/>
          </p:cNvCxnSpPr>
          <p:nvPr/>
        </p:nvCxnSpPr>
        <p:spPr>
          <a:xfrm>
            <a:off x="3202550" y="306720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30"/>
          <p:cNvCxnSpPr>
            <a:stCxn id="220" idx="6"/>
            <a:endCxn id="216" idx="1"/>
          </p:cNvCxnSpPr>
          <p:nvPr/>
        </p:nvCxnSpPr>
        <p:spPr>
          <a:xfrm>
            <a:off x="5302199" y="3067200"/>
            <a:ext cx="639300" cy="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30"/>
          <p:cNvSpPr/>
          <p:nvPr/>
        </p:nvSpPr>
        <p:spPr>
          <a:xfrm>
            <a:off x="5031163" y="33348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Cardinalité</a:t>
            </a:r>
            <a:endParaRPr sz="1100">
              <a:solidFill>
                <a:schemeClr val="lt1"/>
              </a:solidFill>
            </a:endParaRPr>
          </a:p>
        </p:txBody>
      </p:sp>
      <p:sp>
        <p:nvSpPr>
          <p:cNvPr id="224" name="Google Shape;224;p30"/>
          <p:cNvSpPr/>
          <p:nvPr/>
        </p:nvSpPr>
        <p:spPr>
          <a:xfrm>
            <a:off x="3202563" y="33348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Cardinalité</a:t>
            </a:r>
            <a:endParaRPr sz="1100">
              <a:solidFill>
                <a:schemeClr val="lt1"/>
              </a:solidFill>
            </a:endParaRPr>
          </a:p>
        </p:txBody>
      </p:sp>
      <p:sp>
        <p:nvSpPr>
          <p:cNvPr id="225" name="Google Shape;225;p30"/>
          <p:cNvSpPr txBox="1"/>
          <p:nvPr/>
        </p:nvSpPr>
        <p:spPr>
          <a:xfrm>
            <a:off x="2557038" y="3988925"/>
            <a:ext cx="4033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Un exemple de modèle Entité Association (E/A)</a:t>
            </a:r>
            <a:endParaRPr sz="1200" i="1">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xfrm>
            <a:off x="727650" y="13483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p:txBody>
      </p:sp>
      <p:sp>
        <p:nvSpPr>
          <p:cNvPr id="231" name="Google Shape;231;p31"/>
          <p:cNvSpPr txBox="1">
            <a:spLocks noGrp="1"/>
          </p:cNvSpPr>
          <p:nvPr>
            <p:ph type="body" idx="1"/>
          </p:nvPr>
        </p:nvSpPr>
        <p:spPr>
          <a:xfrm>
            <a:off x="729450" y="2078875"/>
            <a:ext cx="7688700" cy="68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Essayons de concrétiser cet exemple…</a:t>
            </a:r>
            <a:endParaRPr/>
          </a:p>
        </p:txBody>
      </p:sp>
      <p:sp>
        <p:nvSpPr>
          <p:cNvPr id="232" name="Google Shape;232;p31"/>
          <p:cNvSpPr/>
          <p:nvPr/>
        </p:nvSpPr>
        <p:spPr>
          <a:xfrm>
            <a:off x="1636563" y="284430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Etudiant</a:t>
            </a:r>
            <a:endParaRPr/>
          </a:p>
        </p:txBody>
      </p:sp>
      <p:sp>
        <p:nvSpPr>
          <p:cNvPr id="233" name="Google Shape;233;p31"/>
          <p:cNvSpPr/>
          <p:nvPr/>
        </p:nvSpPr>
        <p:spPr>
          <a:xfrm>
            <a:off x="1884363" y="32704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t>Id_Etudiant</a:t>
            </a:r>
            <a:endParaRPr sz="1300"/>
          </a:p>
        </p:txBody>
      </p:sp>
      <p:sp>
        <p:nvSpPr>
          <p:cNvPr id="234" name="Google Shape;234;p31"/>
          <p:cNvSpPr/>
          <p:nvPr/>
        </p:nvSpPr>
        <p:spPr>
          <a:xfrm>
            <a:off x="1884363" y="35975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Nom</a:t>
            </a:r>
            <a:endParaRPr/>
          </a:p>
        </p:txBody>
      </p:sp>
      <p:sp>
        <p:nvSpPr>
          <p:cNvPr id="235" name="Google Shape;235;p31"/>
          <p:cNvSpPr/>
          <p:nvPr/>
        </p:nvSpPr>
        <p:spPr>
          <a:xfrm>
            <a:off x="1884363" y="39246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Note BDD</a:t>
            </a:r>
            <a:endParaRPr/>
          </a:p>
        </p:txBody>
      </p:sp>
      <p:sp>
        <p:nvSpPr>
          <p:cNvPr id="236" name="Google Shape;236;p31"/>
          <p:cNvSpPr/>
          <p:nvPr/>
        </p:nvSpPr>
        <p:spPr>
          <a:xfrm>
            <a:off x="5941438" y="284430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Classe</a:t>
            </a:r>
            <a:endParaRPr/>
          </a:p>
        </p:txBody>
      </p:sp>
      <p:sp>
        <p:nvSpPr>
          <p:cNvPr id="237" name="Google Shape;237;p31"/>
          <p:cNvSpPr/>
          <p:nvPr/>
        </p:nvSpPr>
        <p:spPr>
          <a:xfrm>
            <a:off x="6189238" y="32704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Nom_classe</a:t>
            </a:r>
            <a:endParaRPr sz="1200"/>
          </a:p>
        </p:txBody>
      </p:sp>
      <p:sp>
        <p:nvSpPr>
          <p:cNvPr id="238" name="Google Shape;238;p31"/>
          <p:cNvSpPr/>
          <p:nvPr/>
        </p:nvSpPr>
        <p:spPr>
          <a:xfrm>
            <a:off x="6189238" y="35975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Nb_Etu</a:t>
            </a:r>
            <a:endParaRPr/>
          </a:p>
        </p:txBody>
      </p:sp>
      <p:sp>
        <p:nvSpPr>
          <p:cNvPr id="239" name="Google Shape;239;p31"/>
          <p:cNvSpPr/>
          <p:nvPr/>
        </p:nvSpPr>
        <p:spPr>
          <a:xfrm>
            <a:off x="6189238" y="39246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Moyenne</a:t>
            </a:r>
            <a:endParaRPr/>
          </a:p>
        </p:txBody>
      </p:sp>
      <p:sp>
        <p:nvSpPr>
          <p:cNvPr id="240" name="Google Shape;240;p31"/>
          <p:cNvSpPr/>
          <p:nvPr/>
        </p:nvSpPr>
        <p:spPr>
          <a:xfrm>
            <a:off x="3841812" y="341910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“Appartient à”</a:t>
            </a:r>
            <a:endParaRPr sz="1200"/>
          </a:p>
        </p:txBody>
      </p:sp>
      <p:cxnSp>
        <p:nvCxnSpPr>
          <p:cNvPr id="241" name="Google Shape;241;p31"/>
          <p:cNvCxnSpPr>
            <a:stCxn id="232" idx="3"/>
            <a:endCxn id="240" idx="2"/>
          </p:cNvCxnSpPr>
          <p:nvPr/>
        </p:nvCxnSpPr>
        <p:spPr>
          <a:xfrm>
            <a:off x="3202563" y="368670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31"/>
          <p:cNvCxnSpPr>
            <a:stCxn id="240" idx="6"/>
            <a:endCxn id="236" idx="1"/>
          </p:cNvCxnSpPr>
          <p:nvPr/>
        </p:nvCxnSpPr>
        <p:spPr>
          <a:xfrm>
            <a:off x="5302212" y="3686700"/>
            <a:ext cx="639300" cy="0"/>
          </a:xfrm>
          <a:prstGeom prst="straightConnector1">
            <a:avLst/>
          </a:prstGeom>
          <a:noFill/>
          <a:ln w="9525" cap="flat" cmpd="sng">
            <a:solidFill>
              <a:schemeClr val="dk2"/>
            </a:solidFill>
            <a:prstDash val="solid"/>
            <a:round/>
            <a:headEnd type="none" w="med" len="med"/>
            <a:tailEnd type="none" w="med" len="med"/>
          </a:ln>
        </p:spPr>
      </p:cxnSp>
      <p:sp>
        <p:nvSpPr>
          <p:cNvPr id="243" name="Google Shape;243;p31"/>
          <p:cNvSpPr/>
          <p:nvPr/>
        </p:nvSpPr>
        <p:spPr>
          <a:xfrm>
            <a:off x="5031175" y="39543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0..m</a:t>
            </a:r>
            <a:endParaRPr sz="1100">
              <a:solidFill>
                <a:schemeClr val="lt1"/>
              </a:solidFill>
            </a:endParaRPr>
          </a:p>
        </p:txBody>
      </p:sp>
      <p:sp>
        <p:nvSpPr>
          <p:cNvPr id="244" name="Google Shape;244;p31"/>
          <p:cNvSpPr/>
          <p:nvPr/>
        </p:nvSpPr>
        <p:spPr>
          <a:xfrm>
            <a:off x="3202575" y="39543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1...n</a:t>
            </a:r>
            <a:endParaRPr sz="11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Yann FORNIER (28 ans)</a:t>
            </a:r>
            <a:endParaRPr/>
          </a:p>
          <a:p>
            <a:pPr marL="0" lvl="0" indent="0" algn="l" rtl="0">
              <a:spcBef>
                <a:spcPts val="1200"/>
              </a:spcBef>
              <a:spcAft>
                <a:spcPts val="0"/>
              </a:spcAft>
              <a:buNone/>
            </a:pPr>
            <a:r>
              <a:rPr lang="fr"/>
              <a:t>Ingénieur en Aérospatial</a:t>
            </a:r>
            <a:endParaRPr/>
          </a:p>
          <a:p>
            <a:pPr marL="0" lvl="0" indent="0" algn="l" rtl="0">
              <a:spcBef>
                <a:spcPts val="1200"/>
              </a:spcBef>
              <a:spcAft>
                <a:spcPts val="0"/>
              </a:spcAft>
              <a:buNone/>
            </a:pPr>
            <a:r>
              <a:rPr lang="fr"/>
              <a:t>Investisseur dans la finance traditionnelle et dans la DeFi</a:t>
            </a:r>
            <a:endParaRPr/>
          </a:p>
          <a:p>
            <a:pPr marL="0" lvl="0" indent="0" algn="l" rtl="0">
              <a:spcBef>
                <a:spcPts val="1200"/>
              </a:spcBef>
              <a:spcAft>
                <a:spcPts val="1200"/>
              </a:spcAft>
              <a:buNone/>
            </a:pPr>
            <a:r>
              <a:rPr lang="fr"/>
              <a:t>Enseignant dans l’enseignement supérieur (Informatique)</a:t>
            </a:r>
            <a:endParaRPr/>
          </a:p>
        </p:txBody>
      </p:sp>
      <p:pic>
        <p:nvPicPr>
          <p:cNvPr id="94" name="Google Shape;94;p14"/>
          <p:cNvPicPr preferRelativeResize="0"/>
          <p:nvPr/>
        </p:nvPicPr>
        <p:blipFill>
          <a:blip r:embed="rId3">
            <a:alphaModFix/>
          </a:blip>
          <a:stretch>
            <a:fillRect/>
          </a:stretch>
        </p:blipFill>
        <p:spPr>
          <a:xfrm>
            <a:off x="6095525" y="1500050"/>
            <a:ext cx="2143400" cy="214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p:txBody>
      </p:sp>
      <p:sp>
        <p:nvSpPr>
          <p:cNvPr id="250" name="Google Shape;250;p32"/>
          <p:cNvSpPr txBox="1">
            <a:spLocks noGrp="1"/>
          </p:cNvSpPr>
          <p:nvPr>
            <p:ph type="body" idx="1"/>
          </p:nvPr>
        </p:nvSpPr>
        <p:spPr>
          <a:xfrm>
            <a:off x="888000" y="1950025"/>
            <a:ext cx="7688700" cy="369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fr"/>
              <a:t>L’entité représente un objet abstrait qui peut contenir un ensemble d’attributs qui lui sont dédiés.</a:t>
            </a:r>
            <a:endParaRPr/>
          </a:p>
        </p:txBody>
      </p:sp>
      <p:sp>
        <p:nvSpPr>
          <p:cNvPr id="251" name="Google Shape;251;p32"/>
          <p:cNvSpPr/>
          <p:nvPr/>
        </p:nvSpPr>
        <p:spPr>
          <a:xfrm>
            <a:off x="932938" y="27046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Entité</a:t>
            </a:r>
            <a:endParaRPr/>
          </a:p>
        </p:txBody>
      </p:sp>
      <p:sp>
        <p:nvSpPr>
          <p:cNvPr id="252" name="Google Shape;252;p32"/>
          <p:cNvSpPr/>
          <p:nvPr/>
        </p:nvSpPr>
        <p:spPr>
          <a:xfrm>
            <a:off x="1180738" y="31308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1</a:t>
            </a:r>
            <a:endParaRPr/>
          </a:p>
        </p:txBody>
      </p:sp>
      <p:sp>
        <p:nvSpPr>
          <p:cNvPr id="253" name="Google Shape;253;p32"/>
          <p:cNvSpPr/>
          <p:nvPr/>
        </p:nvSpPr>
        <p:spPr>
          <a:xfrm>
            <a:off x="1180738" y="34578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2</a:t>
            </a:r>
            <a:endParaRPr/>
          </a:p>
        </p:txBody>
      </p:sp>
      <p:sp>
        <p:nvSpPr>
          <p:cNvPr id="254" name="Google Shape;254;p32"/>
          <p:cNvSpPr/>
          <p:nvPr/>
        </p:nvSpPr>
        <p:spPr>
          <a:xfrm>
            <a:off x="1180738" y="37849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 3</a:t>
            </a:r>
            <a:endParaRPr/>
          </a:p>
        </p:txBody>
      </p:sp>
      <p:graphicFrame>
        <p:nvGraphicFramePr>
          <p:cNvPr id="255" name="Google Shape;255;p32"/>
          <p:cNvGraphicFramePr/>
          <p:nvPr/>
        </p:nvGraphicFramePr>
        <p:xfrm>
          <a:off x="3762125" y="2815950"/>
          <a:ext cx="3000000" cy="3000000"/>
        </p:xfrm>
        <a:graphic>
          <a:graphicData uri="http://schemas.openxmlformats.org/drawingml/2006/table">
            <a:tbl>
              <a:tblPr>
                <a:noFill/>
                <a:tableStyleId>{C85AC8D6-76F5-4F0A-95A9-61AE6027F500}</a:tableStyleId>
              </a:tblPr>
              <a:tblGrid>
                <a:gridCol w="1654850">
                  <a:extLst>
                    <a:ext uri="{9D8B030D-6E8A-4147-A177-3AD203B41FA5}">
                      <a16:colId xmlns:a16="http://schemas.microsoft.com/office/drawing/2014/main" val="20000"/>
                    </a:ext>
                  </a:extLst>
                </a:gridCol>
                <a:gridCol w="1654850">
                  <a:extLst>
                    <a:ext uri="{9D8B030D-6E8A-4147-A177-3AD203B41FA5}">
                      <a16:colId xmlns:a16="http://schemas.microsoft.com/office/drawing/2014/main" val="20001"/>
                    </a:ext>
                  </a:extLst>
                </a:gridCol>
                <a:gridCol w="165485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fr"/>
                        <a:t>ID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fr"/>
                        <a:t>Nom</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fr"/>
                        <a:t>Prénom</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fr"/>
                        <a:t>1001245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Jean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Charles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fr"/>
                        <a:t>1001246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Dufour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Antoine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fr"/>
                        <a:t>1001247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Dupont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
                        <a:t>Marie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256" name="Google Shape;256;p32"/>
          <p:cNvCxnSpPr>
            <a:stCxn id="251" idx="3"/>
            <a:endCxn id="257" idx="1"/>
          </p:cNvCxnSpPr>
          <p:nvPr/>
        </p:nvCxnSpPr>
        <p:spPr>
          <a:xfrm>
            <a:off x="2498938" y="3547050"/>
            <a:ext cx="1197600" cy="0"/>
          </a:xfrm>
          <a:prstGeom prst="straightConnector1">
            <a:avLst/>
          </a:prstGeom>
          <a:noFill/>
          <a:ln w="76200" cap="flat" cmpd="sng">
            <a:solidFill>
              <a:schemeClr val="dk2"/>
            </a:solidFill>
            <a:prstDash val="solid"/>
            <a:round/>
            <a:headEnd type="none" w="med" len="med"/>
            <a:tailEnd type="triangle" w="med" len="med"/>
          </a:ln>
        </p:spPr>
      </p:cxnSp>
      <p:sp>
        <p:nvSpPr>
          <p:cNvPr id="257" name="Google Shape;257;p32"/>
          <p:cNvSpPr/>
          <p:nvPr/>
        </p:nvSpPr>
        <p:spPr>
          <a:xfrm>
            <a:off x="3696575" y="2416500"/>
            <a:ext cx="5094000" cy="2261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L’Entité ou la Table Élève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attributs dans le modèle Entité Association</a:t>
            </a:r>
            <a:endParaRPr/>
          </a:p>
        </p:txBody>
      </p:sp>
      <p:sp>
        <p:nvSpPr>
          <p:cNvPr id="263" name="Google Shape;263;p33"/>
          <p:cNvSpPr txBox="1">
            <a:spLocks noGrp="1"/>
          </p:cNvSpPr>
          <p:nvPr>
            <p:ph type="body" idx="1"/>
          </p:nvPr>
        </p:nvSpPr>
        <p:spPr>
          <a:xfrm>
            <a:off x="729450" y="2078875"/>
            <a:ext cx="7688700" cy="39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attributs peuvent être de différentes formes :</a:t>
            </a:r>
            <a:endParaRPr/>
          </a:p>
        </p:txBody>
      </p:sp>
      <p:sp>
        <p:nvSpPr>
          <p:cNvPr id="264" name="Google Shape;264;p33"/>
          <p:cNvSpPr/>
          <p:nvPr/>
        </p:nvSpPr>
        <p:spPr>
          <a:xfrm>
            <a:off x="742625" y="3363400"/>
            <a:ext cx="85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a:t>
            </a:r>
            <a:endParaRPr/>
          </a:p>
        </p:txBody>
      </p:sp>
      <p:sp>
        <p:nvSpPr>
          <p:cNvPr id="265" name="Google Shape;265;p33"/>
          <p:cNvSpPr/>
          <p:nvPr/>
        </p:nvSpPr>
        <p:spPr>
          <a:xfrm>
            <a:off x="2055200" y="280225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Simple</a:t>
            </a:r>
            <a:endParaRPr/>
          </a:p>
        </p:txBody>
      </p:sp>
      <p:sp>
        <p:nvSpPr>
          <p:cNvPr id="266" name="Google Shape;266;p33"/>
          <p:cNvSpPr/>
          <p:nvPr/>
        </p:nvSpPr>
        <p:spPr>
          <a:xfrm>
            <a:off x="2055200" y="336340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Composé</a:t>
            </a:r>
            <a:endParaRPr/>
          </a:p>
        </p:txBody>
      </p:sp>
      <p:sp>
        <p:nvSpPr>
          <p:cNvPr id="267" name="Google Shape;267;p33"/>
          <p:cNvSpPr/>
          <p:nvPr/>
        </p:nvSpPr>
        <p:spPr>
          <a:xfrm>
            <a:off x="2055200" y="392455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Multi-Valué</a:t>
            </a:r>
            <a:endParaRPr/>
          </a:p>
        </p:txBody>
      </p:sp>
      <p:cxnSp>
        <p:nvCxnSpPr>
          <p:cNvPr id="268" name="Google Shape;268;p33"/>
          <p:cNvCxnSpPr>
            <a:stCxn id="264" idx="3"/>
            <a:endCxn id="265" idx="1"/>
          </p:cNvCxnSpPr>
          <p:nvPr/>
        </p:nvCxnSpPr>
        <p:spPr>
          <a:xfrm rot="10800000" flipH="1">
            <a:off x="1594925" y="2980450"/>
            <a:ext cx="460200" cy="561300"/>
          </a:xfrm>
          <a:prstGeom prst="curvedConnector3">
            <a:avLst>
              <a:gd name="adj1" fmla="val 50008"/>
            </a:avLst>
          </a:prstGeom>
          <a:noFill/>
          <a:ln w="9525" cap="flat" cmpd="sng">
            <a:solidFill>
              <a:schemeClr val="dk2"/>
            </a:solidFill>
            <a:prstDash val="solid"/>
            <a:round/>
            <a:headEnd type="none" w="med" len="med"/>
            <a:tailEnd type="none" w="med" len="med"/>
          </a:ln>
        </p:spPr>
      </p:cxnSp>
      <p:cxnSp>
        <p:nvCxnSpPr>
          <p:cNvPr id="269" name="Google Shape;269;p33"/>
          <p:cNvCxnSpPr>
            <a:stCxn id="264" idx="3"/>
            <a:endCxn id="266" idx="1"/>
          </p:cNvCxnSpPr>
          <p:nvPr/>
        </p:nvCxnSpPr>
        <p:spPr>
          <a:xfrm>
            <a:off x="1594925" y="3541750"/>
            <a:ext cx="460200" cy="600"/>
          </a:xfrm>
          <a:prstGeom prst="curvedConnector3">
            <a:avLst>
              <a:gd name="adj1" fmla="val 50008"/>
            </a:avLst>
          </a:prstGeom>
          <a:noFill/>
          <a:ln w="9525" cap="flat" cmpd="sng">
            <a:solidFill>
              <a:schemeClr val="dk2"/>
            </a:solidFill>
            <a:prstDash val="solid"/>
            <a:round/>
            <a:headEnd type="none" w="med" len="med"/>
            <a:tailEnd type="none" w="med" len="med"/>
          </a:ln>
        </p:spPr>
      </p:cxnSp>
      <p:cxnSp>
        <p:nvCxnSpPr>
          <p:cNvPr id="270" name="Google Shape;270;p33"/>
          <p:cNvCxnSpPr>
            <a:stCxn id="264" idx="3"/>
            <a:endCxn id="267" idx="1"/>
          </p:cNvCxnSpPr>
          <p:nvPr/>
        </p:nvCxnSpPr>
        <p:spPr>
          <a:xfrm>
            <a:off x="1594925" y="3541750"/>
            <a:ext cx="460200" cy="561300"/>
          </a:xfrm>
          <a:prstGeom prst="curvedConnector3">
            <a:avLst>
              <a:gd name="adj1" fmla="val 50008"/>
            </a:avLst>
          </a:prstGeom>
          <a:noFill/>
          <a:ln w="9525" cap="flat" cmpd="sng">
            <a:solidFill>
              <a:schemeClr val="dk2"/>
            </a:solidFill>
            <a:prstDash val="solid"/>
            <a:round/>
            <a:headEnd type="none" w="med" len="med"/>
            <a:tailEnd type="none" w="med" len="med"/>
          </a:ln>
        </p:spPr>
      </p:cxnSp>
      <p:sp>
        <p:nvSpPr>
          <p:cNvPr id="271" name="Google Shape;271;p33"/>
          <p:cNvSpPr/>
          <p:nvPr/>
        </p:nvSpPr>
        <p:spPr>
          <a:xfrm>
            <a:off x="3674350" y="280225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Possède une valeur d’un type de base (int, string, float..)</a:t>
            </a:r>
            <a:endParaRPr/>
          </a:p>
        </p:txBody>
      </p:sp>
      <p:sp>
        <p:nvSpPr>
          <p:cNvPr id="272" name="Google Shape;272;p33"/>
          <p:cNvSpPr/>
          <p:nvPr/>
        </p:nvSpPr>
        <p:spPr>
          <a:xfrm>
            <a:off x="3674350" y="336340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Constitué d’un groupe d’attributs</a:t>
            </a:r>
            <a:endParaRPr/>
          </a:p>
        </p:txBody>
      </p:sp>
      <p:sp>
        <p:nvSpPr>
          <p:cNvPr id="273" name="Google Shape;273;p33"/>
          <p:cNvSpPr/>
          <p:nvPr/>
        </p:nvSpPr>
        <p:spPr>
          <a:xfrm>
            <a:off x="3674350" y="392455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Peut avoir plus d’une valeur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attributs dans le modèle Entité Association</a:t>
            </a:r>
            <a:endParaRPr/>
          </a:p>
        </p:txBody>
      </p:sp>
      <p:sp>
        <p:nvSpPr>
          <p:cNvPr id="279" name="Google Shape;279;p34"/>
          <p:cNvSpPr txBox="1">
            <a:spLocks noGrp="1"/>
          </p:cNvSpPr>
          <p:nvPr>
            <p:ph type="body" idx="1"/>
          </p:nvPr>
        </p:nvSpPr>
        <p:spPr>
          <a:xfrm>
            <a:off x="729450" y="2078875"/>
            <a:ext cx="7688700" cy="398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attributs peuvent être de différentes formes :</a:t>
            </a:r>
            <a:endParaRPr/>
          </a:p>
        </p:txBody>
      </p:sp>
      <p:sp>
        <p:nvSpPr>
          <p:cNvPr id="280" name="Google Shape;280;p34"/>
          <p:cNvSpPr/>
          <p:nvPr/>
        </p:nvSpPr>
        <p:spPr>
          <a:xfrm>
            <a:off x="742625" y="3363400"/>
            <a:ext cx="85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Attribut</a:t>
            </a:r>
            <a:endParaRPr/>
          </a:p>
        </p:txBody>
      </p:sp>
      <p:sp>
        <p:nvSpPr>
          <p:cNvPr id="281" name="Google Shape;281;p34"/>
          <p:cNvSpPr/>
          <p:nvPr/>
        </p:nvSpPr>
        <p:spPr>
          <a:xfrm>
            <a:off x="2055200" y="280225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Simple</a:t>
            </a:r>
            <a:endParaRPr/>
          </a:p>
        </p:txBody>
      </p:sp>
      <p:sp>
        <p:nvSpPr>
          <p:cNvPr id="282" name="Google Shape;282;p34"/>
          <p:cNvSpPr/>
          <p:nvPr/>
        </p:nvSpPr>
        <p:spPr>
          <a:xfrm>
            <a:off x="2055200" y="336340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Composé</a:t>
            </a:r>
            <a:endParaRPr/>
          </a:p>
        </p:txBody>
      </p:sp>
      <p:sp>
        <p:nvSpPr>
          <p:cNvPr id="283" name="Google Shape;283;p34"/>
          <p:cNvSpPr/>
          <p:nvPr/>
        </p:nvSpPr>
        <p:spPr>
          <a:xfrm>
            <a:off x="2055200" y="3924550"/>
            <a:ext cx="15423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Multi-Valué</a:t>
            </a:r>
            <a:endParaRPr/>
          </a:p>
        </p:txBody>
      </p:sp>
      <p:cxnSp>
        <p:nvCxnSpPr>
          <p:cNvPr id="284" name="Google Shape;284;p34"/>
          <p:cNvCxnSpPr>
            <a:stCxn id="280" idx="3"/>
            <a:endCxn id="281" idx="1"/>
          </p:cNvCxnSpPr>
          <p:nvPr/>
        </p:nvCxnSpPr>
        <p:spPr>
          <a:xfrm rot="10800000" flipH="1">
            <a:off x="1594925" y="2980450"/>
            <a:ext cx="460200" cy="561300"/>
          </a:xfrm>
          <a:prstGeom prst="curvedConnector3">
            <a:avLst>
              <a:gd name="adj1" fmla="val 50008"/>
            </a:avLst>
          </a:prstGeom>
          <a:noFill/>
          <a:ln w="9525" cap="flat" cmpd="sng">
            <a:solidFill>
              <a:schemeClr val="dk2"/>
            </a:solidFill>
            <a:prstDash val="solid"/>
            <a:round/>
            <a:headEnd type="none" w="med" len="med"/>
            <a:tailEnd type="none" w="med" len="med"/>
          </a:ln>
        </p:spPr>
      </p:cxnSp>
      <p:cxnSp>
        <p:nvCxnSpPr>
          <p:cNvPr id="285" name="Google Shape;285;p34"/>
          <p:cNvCxnSpPr>
            <a:stCxn id="280" idx="3"/>
            <a:endCxn id="282" idx="1"/>
          </p:cNvCxnSpPr>
          <p:nvPr/>
        </p:nvCxnSpPr>
        <p:spPr>
          <a:xfrm>
            <a:off x="1594925" y="3541750"/>
            <a:ext cx="460200" cy="600"/>
          </a:xfrm>
          <a:prstGeom prst="curvedConnector3">
            <a:avLst>
              <a:gd name="adj1" fmla="val 50008"/>
            </a:avLst>
          </a:prstGeom>
          <a:noFill/>
          <a:ln w="9525" cap="flat" cmpd="sng">
            <a:solidFill>
              <a:schemeClr val="dk2"/>
            </a:solidFill>
            <a:prstDash val="solid"/>
            <a:round/>
            <a:headEnd type="none" w="med" len="med"/>
            <a:tailEnd type="none" w="med" len="med"/>
          </a:ln>
        </p:spPr>
      </p:cxnSp>
      <p:cxnSp>
        <p:nvCxnSpPr>
          <p:cNvPr id="286" name="Google Shape;286;p34"/>
          <p:cNvCxnSpPr>
            <a:stCxn id="280" idx="3"/>
            <a:endCxn id="283" idx="1"/>
          </p:cNvCxnSpPr>
          <p:nvPr/>
        </p:nvCxnSpPr>
        <p:spPr>
          <a:xfrm>
            <a:off x="1594925" y="3541750"/>
            <a:ext cx="460200" cy="561300"/>
          </a:xfrm>
          <a:prstGeom prst="curvedConnector3">
            <a:avLst>
              <a:gd name="adj1" fmla="val 50008"/>
            </a:avLst>
          </a:prstGeom>
          <a:noFill/>
          <a:ln w="9525" cap="flat" cmpd="sng">
            <a:solidFill>
              <a:schemeClr val="dk2"/>
            </a:solidFill>
            <a:prstDash val="solid"/>
            <a:round/>
            <a:headEnd type="none" w="med" len="med"/>
            <a:tailEnd type="none" w="med" len="med"/>
          </a:ln>
        </p:spPr>
      </p:cxnSp>
      <p:sp>
        <p:nvSpPr>
          <p:cNvPr id="287" name="Google Shape;287;p34"/>
          <p:cNvSpPr/>
          <p:nvPr/>
        </p:nvSpPr>
        <p:spPr>
          <a:xfrm>
            <a:off x="3674350" y="280225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“Charles”</a:t>
            </a:r>
            <a:endParaRPr/>
          </a:p>
        </p:txBody>
      </p:sp>
      <p:sp>
        <p:nvSpPr>
          <p:cNvPr id="288" name="Google Shape;288;p34"/>
          <p:cNvSpPr/>
          <p:nvPr/>
        </p:nvSpPr>
        <p:spPr>
          <a:xfrm>
            <a:off x="3674350" y="336340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14 rue du Bonheur, 12450, France</a:t>
            </a:r>
            <a:endParaRPr/>
          </a:p>
        </p:txBody>
      </p:sp>
      <p:sp>
        <p:nvSpPr>
          <p:cNvPr id="289" name="Google Shape;289;p34"/>
          <p:cNvSpPr/>
          <p:nvPr/>
        </p:nvSpPr>
        <p:spPr>
          <a:xfrm>
            <a:off x="3674350" y="3924550"/>
            <a:ext cx="4868400" cy="35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i="1"/>
              <a:t>(Notes de BDD) </a:t>
            </a:r>
            <a:r>
              <a:rPr lang="fr"/>
              <a:t>: 12.1, 14.6, 8.2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p:txBody>
      </p:sp>
      <p:sp>
        <p:nvSpPr>
          <p:cNvPr id="295" name="Google Shape;295;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L’association est ce qui va permettre de faire le lien entre 2 bases de données dans le modèle Entité Association. Il prend la forme d’un verbe à l’actif.</a:t>
            </a:r>
            <a:endParaRPr/>
          </a:p>
          <a:p>
            <a:pPr marL="0" lvl="0" indent="0" algn="l" rtl="0">
              <a:spcBef>
                <a:spcPts val="1200"/>
              </a:spcBef>
              <a:spcAft>
                <a:spcPts val="1200"/>
              </a:spcAft>
              <a:buNone/>
            </a:pPr>
            <a:r>
              <a:rPr lang="fr"/>
              <a:t>“Appartient à”, “possède”, “passe” etc..</a:t>
            </a:r>
            <a:endParaRPr/>
          </a:p>
        </p:txBody>
      </p:sp>
      <p:sp>
        <p:nvSpPr>
          <p:cNvPr id="296" name="Google Shape;296;p35"/>
          <p:cNvSpPr/>
          <p:nvPr/>
        </p:nvSpPr>
        <p:spPr>
          <a:xfrm>
            <a:off x="3841812" y="341910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“Appartient à”</a:t>
            </a:r>
            <a:endParaRPr sz="1200"/>
          </a:p>
        </p:txBody>
      </p:sp>
      <p:cxnSp>
        <p:nvCxnSpPr>
          <p:cNvPr id="297" name="Google Shape;297;p35"/>
          <p:cNvCxnSpPr>
            <a:endCxn id="296" idx="2"/>
          </p:cNvCxnSpPr>
          <p:nvPr/>
        </p:nvCxnSpPr>
        <p:spPr>
          <a:xfrm>
            <a:off x="3202512" y="368670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35"/>
          <p:cNvCxnSpPr>
            <a:stCxn id="296" idx="6"/>
          </p:cNvCxnSpPr>
          <p:nvPr/>
        </p:nvCxnSpPr>
        <p:spPr>
          <a:xfrm>
            <a:off x="5302212" y="3686700"/>
            <a:ext cx="6393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d’Entité Association</a:t>
            </a:r>
            <a:endParaRPr/>
          </a:p>
          <a:p>
            <a:pPr marL="0" lvl="0" indent="0" algn="l" rtl="0">
              <a:spcBef>
                <a:spcPts val="0"/>
              </a:spcBef>
              <a:spcAft>
                <a:spcPts val="0"/>
              </a:spcAft>
              <a:buNone/>
            </a:pPr>
            <a:endParaRPr/>
          </a:p>
        </p:txBody>
      </p:sp>
      <p:sp>
        <p:nvSpPr>
          <p:cNvPr id="304" name="Google Shape;304;p36"/>
          <p:cNvSpPr txBox="1">
            <a:spLocks noGrp="1"/>
          </p:cNvSpPr>
          <p:nvPr>
            <p:ph type="body" idx="1"/>
          </p:nvPr>
        </p:nvSpPr>
        <p:spPr>
          <a:xfrm>
            <a:off x="729450" y="1926475"/>
            <a:ext cx="7902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Lié à l’association, la cardinalité représente un couple de valeurs qui impose une contrainte sur le modèle Entité/Association.</a:t>
            </a:r>
            <a:endParaRPr/>
          </a:p>
          <a:p>
            <a:pPr marL="0" lvl="0" indent="0" algn="l" rtl="0">
              <a:spcBef>
                <a:spcPts val="1200"/>
              </a:spcBef>
              <a:spcAft>
                <a:spcPts val="1200"/>
              </a:spcAft>
              <a:buNone/>
            </a:pPr>
            <a:r>
              <a:rPr lang="fr"/>
              <a:t>Les cardinalités possibles sont : </a:t>
            </a:r>
            <a:endParaRPr/>
          </a:p>
        </p:txBody>
      </p:sp>
      <p:sp>
        <p:nvSpPr>
          <p:cNvPr id="305" name="Google Shape;305;p36"/>
          <p:cNvSpPr/>
          <p:nvPr/>
        </p:nvSpPr>
        <p:spPr>
          <a:xfrm>
            <a:off x="5031175" y="29571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0..1</a:t>
            </a:r>
            <a:endParaRPr sz="1100">
              <a:solidFill>
                <a:schemeClr val="lt1"/>
              </a:solidFill>
            </a:endParaRPr>
          </a:p>
        </p:txBody>
      </p:sp>
      <p:sp>
        <p:nvSpPr>
          <p:cNvPr id="306" name="Google Shape;306;p36"/>
          <p:cNvSpPr/>
          <p:nvPr/>
        </p:nvSpPr>
        <p:spPr>
          <a:xfrm>
            <a:off x="3202575" y="295710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1...n</a:t>
            </a:r>
            <a:endParaRPr sz="1100">
              <a:solidFill>
                <a:schemeClr val="lt1"/>
              </a:solidFill>
            </a:endParaRPr>
          </a:p>
        </p:txBody>
      </p:sp>
      <p:sp>
        <p:nvSpPr>
          <p:cNvPr id="307" name="Google Shape;307;p36"/>
          <p:cNvSpPr/>
          <p:nvPr/>
        </p:nvSpPr>
        <p:spPr>
          <a:xfrm>
            <a:off x="5031175" y="3426625"/>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1..1</a:t>
            </a:r>
            <a:endParaRPr sz="1100">
              <a:solidFill>
                <a:schemeClr val="lt1"/>
              </a:solidFill>
            </a:endParaRPr>
          </a:p>
        </p:txBody>
      </p:sp>
      <p:sp>
        <p:nvSpPr>
          <p:cNvPr id="308" name="Google Shape;308;p36"/>
          <p:cNvSpPr/>
          <p:nvPr/>
        </p:nvSpPr>
        <p:spPr>
          <a:xfrm>
            <a:off x="3202575" y="3426625"/>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0...n</a:t>
            </a:r>
            <a:endParaRPr sz="11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Association n-aire</a:t>
            </a:r>
            <a:endParaRPr/>
          </a:p>
        </p:txBody>
      </p:sp>
      <p:sp>
        <p:nvSpPr>
          <p:cNvPr id="314" name="Google Shape;314;p37"/>
          <p:cNvSpPr txBox="1">
            <a:spLocks noGrp="1"/>
          </p:cNvSpPr>
          <p:nvPr>
            <p:ph type="body" idx="1"/>
          </p:nvPr>
        </p:nvSpPr>
        <p:spPr>
          <a:xfrm>
            <a:off x="729450" y="2078875"/>
            <a:ext cx="7688700" cy="673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Si la cardinalité de chaque entité est identique de chaque côté de l’association, on peut attribuer à l’association une entité.</a:t>
            </a:r>
            <a:endParaRPr/>
          </a:p>
        </p:txBody>
      </p:sp>
      <p:sp>
        <p:nvSpPr>
          <p:cNvPr id="315" name="Google Shape;315;p37"/>
          <p:cNvSpPr/>
          <p:nvPr/>
        </p:nvSpPr>
        <p:spPr>
          <a:xfrm>
            <a:off x="1575750" y="2943375"/>
            <a:ext cx="1377600" cy="67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Enseignant</a:t>
            </a:r>
            <a:endParaRPr/>
          </a:p>
        </p:txBody>
      </p:sp>
      <p:sp>
        <p:nvSpPr>
          <p:cNvPr id="316" name="Google Shape;316;p37"/>
          <p:cNvSpPr/>
          <p:nvPr/>
        </p:nvSpPr>
        <p:spPr>
          <a:xfrm>
            <a:off x="5642750" y="2943375"/>
            <a:ext cx="1377600" cy="67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Matière</a:t>
            </a:r>
            <a:endParaRPr/>
          </a:p>
        </p:txBody>
      </p:sp>
      <p:sp>
        <p:nvSpPr>
          <p:cNvPr id="317" name="Google Shape;317;p37"/>
          <p:cNvSpPr/>
          <p:nvPr/>
        </p:nvSpPr>
        <p:spPr>
          <a:xfrm>
            <a:off x="3606167" y="4185912"/>
            <a:ext cx="1377600" cy="67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Classe</a:t>
            </a:r>
            <a:endParaRPr/>
          </a:p>
        </p:txBody>
      </p:sp>
      <p:sp>
        <p:nvSpPr>
          <p:cNvPr id="318" name="Google Shape;318;p37"/>
          <p:cNvSpPr/>
          <p:nvPr/>
        </p:nvSpPr>
        <p:spPr>
          <a:xfrm>
            <a:off x="3567849" y="3012675"/>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Passe cours</a:t>
            </a:r>
            <a:endParaRPr sz="1200"/>
          </a:p>
        </p:txBody>
      </p:sp>
      <p:cxnSp>
        <p:nvCxnSpPr>
          <p:cNvPr id="319" name="Google Shape;319;p37"/>
          <p:cNvCxnSpPr>
            <a:stCxn id="315" idx="3"/>
            <a:endCxn id="318" idx="2"/>
          </p:cNvCxnSpPr>
          <p:nvPr/>
        </p:nvCxnSpPr>
        <p:spPr>
          <a:xfrm>
            <a:off x="2953350" y="3280275"/>
            <a:ext cx="614400" cy="0"/>
          </a:xfrm>
          <a:prstGeom prst="straightConnector1">
            <a:avLst/>
          </a:prstGeom>
          <a:noFill/>
          <a:ln w="28575" cap="flat" cmpd="sng">
            <a:solidFill>
              <a:schemeClr val="dk2"/>
            </a:solidFill>
            <a:prstDash val="solid"/>
            <a:round/>
            <a:headEnd type="none" w="med" len="med"/>
            <a:tailEnd type="none" w="med" len="med"/>
          </a:ln>
        </p:spPr>
      </p:cxnSp>
      <p:cxnSp>
        <p:nvCxnSpPr>
          <p:cNvPr id="320" name="Google Shape;320;p37"/>
          <p:cNvCxnSpPr>
            <a:stCxn id="318" idx="6"/>
            <a:endCxn id="316" idx="1"/>
          </p:cNvCxnSpPr>
          <p:nvPr/>
        </p:nvCxnSpPr>
        <p:spPr>
          <a:xfrm>
            <a:off x="5028249" y="3280275"/>
            <a:ext cx="614400" cy="0"/>
          </a:xfrm>
          <a:prstGeom prst="straightConnector1">
            <a:avLst/>
          </a:prstGeom>
          <a:noFill/>
          <a:ln w="28575" cap="flat" cmpd="sng">
            <a:solidFill>
              <a:schemeClr val="dk2"/>
            </a:solidFill>
            <a:prstDash val="solid"/>
            <a:round/>
            <a:headEnd type="none" w="med" len="med"/>
            <a:tailEnd type="none" w="med" len="med"/>
          </a:ln>
        </p:spPr>
      </p:cxnSp>
      <p:cxnSp>
        <p:nvCxnSpPr>
          <p:cNvPr id="321" name="Google Shape;321;p37"/>
          <p:cNvCxnSpPr>
            <a:stCxn id="318" idx="4"/>
            <a:endCxn id="317" idx="0"/>
          </p:cNvCxnSpPr>
          <p:nvPr/>
        </p:nvCxnSpPr>
        <p:spPr>
          <a:xfrm flipH="1">
            <a:off x="4295049" y="3547875"/>
            <a:ext cx="3000" cy="638100"/>
          </a:xfrm>
          <a:prstGeom prst="straightConnector1">
            <a:avLst/>
          </a:prstGeom>
          <a:noFill/>
          <a:ln w="28575" cap="flat" cmpd="sng">
            <a:solidFill>
              <a:schemeClr val="dk2"/>
            </a:solidFill>
            <a:prstDash val="solid"/>
            <a:round/>
            <a:headEnd type="none" w="med" len="med"/>
            <a:tailEnd type="none" w="med" len="med"/>
          </a:ln>
        </p:spPr>
      </p:cxnSp>
      <p:sp>
        <p:nvSpPr>
          <p:cNvPr id="322" name="Google Shape;322;p37"/>
          <p:cNvSpPr txBox="1"/>
          <p:nvPr/>
        </p:nvSpPr>
        <p:spPr>
          <a:xfrm>
            <a:off x="2893888" y="3017342"/>
            <a:ext cx="475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Lato"/>
                <a:ea typeface="Lato"/>
                <a:cs typeface="Lato"/>
                <a:sym typeface="Lato"/>
              </a:rPr>
              <a:t>1..n</a:t>
            </a:r>
            <a:endParaRPr sz="900">
              <a:latin typeface="Lato"/>
              <a:ea typeface="Lato"/>
              <a:cs typeface="Lato"/>
              <a:sym typeface="Lato"/>
            </a:endParaRPr>
          </a:p>
        </p:txBody>
      </p:sp>
      <p:sp>
        <p:nvSpPr>
          <p:cNvPr id="323" name="Google Shape;323;p37"/>
          <p:cNvSpPr txBox="1"/>
          <p:nvPr/>
        </p:nvSpPr>
        <p:spPr>
          <a:xfrm>
            <a:off x="5335414" y="3027260"/>
            <a:ext cx="475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Lato"/>
                <a:ea typeface="Lato"/>
                <a:cs typeface="Lato"/>
                <a:sym typeface="Lato"/>
              </a:rPr>
              <a:t>1..n</a:t>
            </a:r>
            <a:endParaRPr sz="900">
              <a:latin typeface="Lato"/>
              <a:ea typeface="Lato"/>
              <a:cs typeface="Lato"/>
              <a:sym typeface="Lato"/>
            </a:endParaRPr>
          </a:p>
        </p:txBody>
      </p:sp>
      <p:sp>
        <p:nvSpPr>
          <p:cNvPr id="324" name="Google Shape;324;p37"/>
          <p:cNvSpPr txBox="1"/>
          <p:nvPr/>
        </p:nvSpPr>
        <p:spPr>
          <a:xfrm>
            <a:off x="3970900" y="3917175"/>
            <a:ext cx="369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900">
                <a:latin typeface="Lato"/>
                <a:ea typeface="Lato"/>
                <a:cs typeface="Lato"/>
                <a:sym typeface="Lato"/>
              </a:rPr>
              <a:t>1..n</a:t>
            </a:r>
            <a:endParaRPr sz="900">
              <a:latin typeface="Lato"/>
              <a:ea typeface="Lato"/>
              <a:cs typeface="Lato"/>
              <a:sym typeface="Lato"/>
            </a:endParaRPr>
          </a:p>
        </p:txBody>
      </p:sp>
      <p:sp>
        <p:nvSpPr>
          <p:cNvPr id="325" name="Google Shape;325;p37"/>
          <p:cNvSpPr txBox="1"/>
          <p:nvPr/>
        </p:nvSpPr>
        <p:spPr>
          <a:xfrm>
            <a:off x="4057200" y="3498325"/>
            <a:ext cx="1347600" cy="6465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rgbClr val="FF0000"/>
              </a:buClr>
              <a:buSzPts val="1000"/>
              <a:buFont typeface="Lato"/>
              <a:buChar char="-"/>
            </a:pPr>
            <a:r>
              <a:rPr lang="fr" sz="1000">
                <a:solidFill>
                  <a:srgbClr val="FF0000"/>
                </a:solidFill>
                <a:latin typeface="Lato"/>
                <a:ea typeface="Lato"/>
                <a:cs typeface="Lato"/>
                <a:sym typeface="Lato"/>
              </a:rPr>
              <a:t> Jour</a:t>
            </a:r>
            <a:endParaRPr sz="1000">
              <a:solidFill>
                <a:srgbClr val="FF0000"/>
              </a:solidFill>
              <a:latin typeface="Lato"/>
              <a:ea typeface="Lato"/>
              <a:cs typeface="Lato"/>
              <a:sym typeface="Lato"/>
            </a:endParaRPr>
          </a:p>
          <a:p>
            <a:pPr marL="457200" lvl="0" indent="-292100" algn="l" rtl="0">
              <a:spcBef>
                <a:spcPts val="0"/>
              </a:spcBef>
              <a:spcAft>
                <a:spcPts val="0"/>
              </a:spcAft>
              <a:buClr>
                <a:srgbClr val="FF0000"/>
              </a:buClr>
              <a:buSzPts val="1000"/>
              <a:buFont typeface="Lato"/>
              <a:buChar char="-"/>
            </a:pPr>
            <a:r>
              <a:rPr lang="fr" sz="1000">
                <a:solidFill>
                  <a:srgbClr val="FF0000"/>
                </a:solidFill>
                <a:latin typeface="Lato"/>
                <a:ea typeface="Lato"/>
                <a:cs typeface="Lato"/>
                <a:sym typeface="Lato"/>
              </a:rPr>
              <a:t>HeureDebut</a:t>
            </a:r>
            <a:endParaRPr sz="1000">
              <a:solidFill>
                <a:srgbClr val="FF0000"/>
              </a:solidFill>
              <a:latin typeface="Lato"/>
              <a:ea typeface="Lato"/>
              <a:cs typeface="Lato"/>
              <a:sym typeface="Lato"/>
            </a:endParaRPr>
          </a:p>
          <a:p>
            <a:pPr marL="457200" lvl="0" indent="-292100" algn="l" rtl="0">
              <a:spcBef>
                <a:spcPts val="0"/>
              </a:spcBef>
              <a:spcAft>
                <a:spcPts val="0"/>
              </a:spcAft>
              <a:buClr>
                <a:srgbClr val="FF0000"/>
              </a:buClr>
              <a:buSzPts val="1000"/>
              <a:buFont typeface="Lato"/>
              <a:buChar char="-"/>
            </a:pPr>
            <a:r>
              <a:rPr lang="fr" sz="1000">
                <a:solidFill>
                  <a:srgbClr val="FF0000"/>
                </a:solidFill>
                <a:latin typeface="Lato"/>
                <a:ea typeface="Lato"/>
                <a:cs typeface="Lato"/>
                <a:sym typeface="Lato"/>
              </a:rPr>
              <a:t>HeureFin</a:t>
            </a:r>
            <a:endParaRPr sz="1000">
              <a:solidFill>
                <a:srgbClr val="FF0000"/>
              </a:solidFill>
              <a:latin typeface="Lato"/>
              <a:ea typeface="Lato"/>
              <a:cs typeface="Lato"/>
              <a:sym typeface="Lato"/>
            </a:endParaRPr>
          </a:p>
        </p:txBody>
      </p:sp>
      <p:sp>
        <p:nvSpPr>
          <p:cNvPr id="326" name="Google Shape;326;p37"/>
          <p:cNvSpPr/>
          <p:nvPr/>
        </p:nvSpPr>
        <p:spPr>
          <a:xfrm>
            <a:off x="2675775" y="3027250"/>
            <a:ext cx="783000" cy="32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5137325" y="3013502"/>
            <a:ext cx="783000" cy="32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3874975" y="3917175"/>
            <a:ext cx="572400" cy="32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8"/>
          <p:cNvSpPr/>
          <p:nvPr/>
        </p:nvSpPr>
        <p:spPr>
          <a:xfrm>
            <a:off x="1506375" y="1853850"/>
            <a:ext cx="6104700" cy="18129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334" name="Google Shape;334;p38"/>
          <p:cNvSpPr/>
          <p:nvPr/>
        </p:nvSpPr>
        <p:spPr>
          <a:xfrm>
            <a:off x="1506375" y="4092450"/>
            <a:ext cx="6104700" cy="6942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335" name="Google Shape;335;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 Schéma Relationnel</a:t>
            </a:r>
            <a:endParaRPr/>
          </a:p>
        </p:txBody>
      </p:sp>
      <p:sp>
        <p:nvSpPr>
          <p:cNvPr id="336" name="Google Shape;336;p38"/>
          <p:cNvSpPr/>
          <p:nvPr/>
        </p:nvSpPr>
        <p:spPr>
          <a:xfrm>
            <a:off x="1636550" y="18538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Etudiant</a:t>
            </a:r>
            <a:endParaRPr/>
          </a:p>
        </p:txBody>
      </p:sp>
      <p:sp>
        <p:nvSpPr>
          <p:cNvPr id="337" name="Google Shape;337;p38"/>
          <p:cNvSpPr/>
          <p:nvPr/>
        </p:nvSpPr>
        <p:spPr>
          <a:xfrm>
            <a:off x="1884350" y="22800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t>Id_Etudiant</a:t>
            </a:r>
            <a:endParaRPr sz="1300"/>
          </a:p>
        </p:txBody>
      </p:sp>
      <p:sp>
        <p:nvSpPr>
          <p:cNvPr id="338" name="Google Shape;338;p38"/>
          <p:cNvSpPr/>
          <p:nvPr/>
        </p:nvSpPr>
        <p:spPr>
          <a:xfrm>
            <a:off x="1884350" y="26070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Nom</a:t>
            </a:r>
            <a:endParaRPr/>
          </a:p>
        </p:txBody>
      </p:sp>
      <p:sp>
        <p:nvSpPr>
          <p:cNvPr id="339" name="Google Shape;339;p38"/>
          <p:cNvSpPr/>
          <p:nvPr/>
        </p:nvSpPr>
        <p:spPr>
          <a:xfrm>
            <a:off x="1884350" y="29341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Note BDD</a:t>
            </a:r>
            <a:endParaRPr/>
          </a:p>
        </p:txBody>
      </p:sp>
      <p:sp>
        <p:nvSpPr>
          <p:cNvPr id="340" name="Google Shape;340;p38"/>
          <p:cNvSpPr/>
          <p:nvPr/>
        </p:nvSpPr>
        <p:spPr>
          <a:xfrm>
            <a:off x="5941425" y="18538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Classe</a:t>
            </a:r>
            <a:endParaRPr/>
          </a:p>
        </p:txBody>
      </p:sp>
      <p:sp>
        <p:nvSpPr>
          <p:cNvPr id="341" name="Google Shape;341;p38"/>
          <p:cNvSpPr/>
          <p:nvPr/>
        </p:nvSpPr>
        <p:spPr>
          <a:xfrm>
            <a:off x="6189225" y="22800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Nom_classe</a:t>
            </a:r>
            <a:endParaRPr sz="1200"/>
          </a:p>
        </p:txBody>
      </p:sp>
      <p:sp>
        <p:nvSpPr>
          <p:cNvPr id="342" name="Google Shape;342;p38"/>
          <p:cNvSpPr/>
          <p:nvPr/>
        </p:nvSpPr>
        <p:spPr>
          <a:xfrm>
            <a:off x="6189225" y="26070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Nb_Etu</a:t>
            </a:r>
            <a:endParaRPr/>
          </a:p>
        </p:txBody>
      </p:sp>
      <p:sp>
        <p:nvSpPr>
          <p:cNvPr id="343" name="Google Shape;343;p38"/>
          <p:cNvSpPr/>
          <p:nvPr/>
        </p:nvSpPr>
        <p:spPr>
          <a:xfrm>
            <a:off x="6189225" y="29341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Moyenne</a:t>
            </a:r>
            <a:endParaRPr/>
          </a:p>
        </p:txBody>
      </p:sp>
      <p:sp>
        <p:nvSpPr>
          <p:cNvPr id="344" name="Google Shape;344;p38"/>
          <p:cNvSpPr/>
          <p:nvPr/>
        </p:nvSpPr>
        <p:spPr>
          <a:xfrm>
            <a:off x="3841799" y="242865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“Appartient à”</a:t>
            </a:r>
            <a:endParaRPr sz="1200"/>
          </a:p>
        </p:txBody>
      </p:sp>
      <p:cxnSp>
        <p:nvCxnSpPr>
          <p:cNvPr id="345" name="Google Shape;345;p38"/>
          <p:cNvCxnSpPr>
            <a:stCxn id="336" idx="3"/>
            <a:endCxn id="344" idx="2"/>
          </p:cNvCxnSpPr>
          <p:nvPr/>
        </p:nvCxnSpPr>
        <p:spPr>
          <a:xfrm>
            <a:off x="3202550" y="269625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38"/>
          <p:cNvCxnSpPr>
            <a:stCxn id="344" idx="6"/>
            <a:endCxn id="340" idx="1"/>
          </p:cNvCxnSpPr>
          <p:nvPr/>
        </p:nvCxnSpPr>
        <p:spPr>
          <a:xfrm>
            <a:off x="5302199" y="2696250"/>
            <a:ext cx="639300" cy="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38"/>
          <p:cNvSpPr/>
          <p:nvPr/>
        </p:nvSpPr>
        <p:spPr>
          <a:xfrm>
            <a:off x="5031163" y="296385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0..m</a:t>
            </a:r>
            <a:endParaRPr sz="1100">
              <a:solidFill>
                <a:schemeClr val="lt1"/>
              </a:solidFill>
            </a:endParaRPr>
          </a:p>
        </p:txBody>
      </p:sp>
      <p:sp>
        <p:nvSpPr>
          <p:cNvPr id="348" name="Google Shape;348;p38"/>
          <p:cNvSpPr/>
          <p:nvPr/>
        </p:nvSpPr>
        <p:spPr>
          <a:xfrm>
            <a:off x="3202563" y="296385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1...n</a:t>
            </a:r>
            <a:endParaRPr sz="1100">
              <a:solidFill>
                <a:schemeClr val="lt1"/>
              </a:solidFill>
            </a:endParaRPr>
          </a:p>
        </p:txBody>
      </p:sp>
      <p:sp>
        <p:nvSpPr>
          <p:cNvPr id="349" name="Google Shape;349;p38"/>
          <p:cNvSpPr txBox="1"/>
          <p:nvPr/>
        </p:nvSpPr>
        <p:spPr>
          <a:xfrm>
            <a:off x="1375950" y="4092450"/>
            <a:ext cx="6392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Etudiant (</a:t>
            </a:r>
            <a:r>
              <a:rPr lang="fr" u="sng">
                <a:latin typeface="Lato"/>
                <a:ea typeface="Lato"/>
                <a:cs typeface="Lato"/>
                <a:sym typeface="Lato"/>
              </a:rPr>
              <a:t>Id_Etudiant</a:t>
            </a:r>
            <a:r>
              <a:rPr lang="fr">
                <a:latin typeface="Lato"/>
                <a:ea typeface="Lato"/>
                <a:cs typeface="Lato"/>
                <a:sym typeface="Lato"/>
              </a:rPr>
              <a:t>, Nom, Note BDD, #Nom_classe)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Classe(</a:t>
            </a:r>
            <a:r>
              <a:rPr lang="fr" u="sng">
                <a:latin typeface="Lato"/>
                <a:ea typeface="Lato"/>
                <a:cs typeface="Lato"/>
                <a:sym typeface="Lato"/>
              </a:rPr>
              <a:t>Nom_classe</a:t>
            </a:r>
            <a:r>
              <a:rPr lang="fr">
                <a:latin typeface="Lato"/>
                <a:ea typeface="Lato"/>
                <a:cs typeface="Lato"/>
                <a:sym typeface="Lato"/>
              </a:rPr>
              <a:t>, Nb_Etu, Moyenne)</a:t>
            </a:r>
            <a:endParaRPr>
              <a:latin typeface="Lato"/>
              <a:ea typeface="Lato"/>
              <a:cs typeface="Lato"/>
              <a:sym typeface="Lato"/>
            </a:endParaRPr>
          </a:p>
        </p:txBody>
      </p:sp>
      <p:sp>
        <p:nvSpPr>
          <p:cNvPr id="350" name="Google Shape;350;p38"/>
          <p:cNvSpPr/>
          <p:nvPr/>
        </p:nvSpPr>
        <p:spPr>
          <a:xfrm>
            <a:off x="4429950" y="3442646"/>
            <a:ext cx="310500" cy="7533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txBox="1"/>
          <p:nvPr/>
        </p:nvSpPr>
        <p:spPr>
          <a:xfrm>
            <a:off x="6090075" y="1576527"/>
            <a:ext cx="2105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b="1">
                <a:solidFill>
                  <a:srgbClr val="FF0000"/>
                </a:solidFill>
                <a:latin typeface="Lato"/>
                <a:ea typeface="Lato"/>
                <a:cs typeface="Lato"/>
                <a:sym typeface="Lato"/>
              </a:rPr>
              <a:t>Modèle Entité Association</a:t>
            </a:r>
            <a:endParaRPr sz="1200" b="1">
              <a:solidFill>
                <a:srgbClr val="FF0000"/>
              </a:solidFill>
              <a:latin typeface="Lato"/>
              <a:ea typeface="Lato"/>
              <a:cs typeface="Lato"/>
              <a:sym typeface="Lato"/>
            </a:endParaRPr>
          </a:p>
        </p:txBody>
      </p:sp>
      <p:sp>
        <p:nvSpPr>
          <p:cNvPr id="352" name="Google Shape;352;p38"/>
          <p:cNvSpPr txBox="1"/>
          <p:nvPr/>
        </p:nvSpPr>
        <p:spPr>
          <a:xfrm>
            <a:off x="6298825" y="3826650"/>
            <a:ext cx="156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b="1">
                <a:solidFill>
                  <a:srgbClr val="FF0000"/>
                </a:solidFill>
                <a:latin typeface="Lato"/>
                <a:ea typeface="Lato"/>
                <a:cs typeface="Lato"/>
                <a:sym typeface="Lato"/>
              </a:rPr>
              <a:t>Schéma Relationnel</a:t>
            </a:r>
            <a:endParaRPr sz="1200" b="1">
              <a:solidFill>
                <a:srgbClr val="FF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Concept de Schéma Relationnel</a:t>
            </a:r>
            <a:endParaRPr/>
          </a:p>
        </p:txBody>
      </p:sp>
      <p:sp>
        <p:nvSpPr>
          <p:cNvPr id="358" name="Google Shape;358;p39"/>
          <p:cNvSpPr txBox="1">
            <a:spLocks noGrp="1"/>
          </p:cNvSpPr>
          <p:nvPr>
            <p:ph type="body" idx="1"/>
          </p:nvPr>
        </p:nvSpPr>
        <p:spPr>
          <a:xfrm>
            <a:off x="574800" y="2078875"/>
            <a:ext cx="8275500" cy="1158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 concept de</a:t>
            </a:r>
            <a:r>
              <a:rPr lang="fr" b="1"/>
              <a:t> Schéma Relationnel </a:t>
            </a:r>
            <a:r>
              <a:rPr lang="fr"/>
              <a:t>se rapproche davantage de la conception informatique des bases de données </a:t>
            </a:r>
            <a:endParaRPr/>
          </a:p>
        </p:txBody>
      </p:sp>
      <p:sp>
        <p:nvSpPr>
          <p:cNvPr id="359" name="Google Shape;359;p39"/>
          <p:cNvSpPr txBox="1"/>
          <p:nvPr/>
        </p:nvSpPr>
        <p:spPr>
          <a:xfrm>
            <a:off x="1593975" y="2462463"/>
            <a:ext cx="6392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Etudiant (</a:t>
            </a:r>
            <a:r>
              <a:rPr lang="fr" u="sng">
                <a:latin typeface="Lato"/>
                <a:ea typeface="Lato"/>
                <a:cs typeface="Lato"/>
                <a:sym typeface="Lato"/>
              </a:rPr>
              <a:t>Id_Etudiant</a:t>
            </a:r>
            <a:r>
              <a:rPr lang="fr">
                <a:latin typeface="Lato"/>
                <a:ea typeface="Lato"/>
                <a:cs typeface="Lato"/>
                <a:sym typeface="Lato"/>
              </a:rPr>
              <a:t>, Nom, Note BDD, #Nom_classe)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Classe(</a:t>
            </a:r>
            <a:r>
              <a:rPr lang="fr" u="sng">
                <a:latin typeface="Lato"/>
                <a:ea typeface="Lato"/>
                <a:cs typeface="Lato"/>
                <a:sym typeface="Lato"/>
              </a:rPr>
              <a:t>Nom_classe</a:t>
            </a:r>
            <a:r>
              <a:rPr lang="fr">
                <a:latin typeface="Lato"/>
                <a:ea typeface="Lato"/>
                <a:cs typeface="Lato"/>
                <a:sym typeface="Lato"/>
              </a:rPr>
              <a:t>, Nb_Etu, Moyenne)</a:t>
            </a:r>
            <a:endParaRPr>
              <a:latin typeface="Lato"/>
              <a:ea typeface="Lato"/>
              <a:cs typeface="Lato"/>
              <a:sym typeface="Lato"/>
            </a:endParaRPr>
          </a:p>
        </p:txBody>
      </p:sp>
      <p:sp>
        <p:nvSpPr>
          <p:cNvPr id="360" name="Google Shape;360;p39"/>
          <p:cNvSpPr/>
          <p:nvPr/>
        </p:nvSpPr>
        <p:spPr>
          <a:xfrm>
            <a:off x="4463000" y="3078075"/>
            <a:ext cx="310500" cy="5352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61" name="Google Shape;361;p39"/>
          <p:cNvGraphicFramePr/>
          <p:nvPr/>
        </p:nvGraphicFramePr>
        <p:xfrm>
          <a:off x="130925" y="3779180"/>
          <a:ext cx="3000000" cy="3000000"/>
        </p:xfrm>
        <a:graphic>
          <a:graphicData uri="http://schemas.openxmlformats.org/drawingml/2006/table">
            <a:tbl>
              <a:tblPr>
                <a:noFill/>
                <a:tableStyleId>{C85AC8D6-76F5-4F0A-95A9-61AE6027F500}</a:tableStyleId>
              </a:tblPr>
              <a:tblGrid>
                <a:gridCol w="1008275">
                  <a:extLst>
                    <a:ext uri="{9D8B030D-6E8A-4147-A177-3AD203B41FA5}">
                      <a16:colId xmlns:a16="http://schemas.microsoft.com/office/drawing/2014/main" val="20000"/>
                    </a:ext>
                  </a:extLst>
                </a:gridCol>
                <a:gridCol w="1008275">
                  <a:extLst>
                    <a:ext uri="{9D8B030D-6E8A-4147-A177-3AD203B41FA5}">
                      <a16:colId xmlns:a16="http://schemas.microsoft.com/office/drawing/2014/main" val="20001"/>
                    </a:ext>
                  </a:extLst>
                </a:gridCol>
                <a:gridCol w="929000">
                  <a:extLst>
                    <a:ext uri="{9D8B030D-6E8A-4147-A177-3AD203B41FA5}">
                      <a16:colId xmlns:a16="http://schemas.microsoft.com/office/drawing/2014/main" val="20002"/>
                    </a:ext>
                  </a:extLst>
                </a:gridCol>
                <a:gridCol w="1087550">
                  <a:extLst>
                    <a:ext uri="{9D8B030D-6E8A-4147-A177-3AD203B41FA5}">
                      <a16:colId xmlns:a16="http://schemas.microsoft.com/office/drawing/2014/main" val="20003"/>
                    </a:ext>
                  </a:extLst>
                </a:gridCol>
              </a:tblGrid>
              <a:tr h="554850">
                <a:tc>
                  <a:txBody>
                    <a:bodyPr/>
                    <a:lstStyle/>
                    <a:p>
                      <a:pPr marL="0" lvl="0" indent="0" algn="l" rtl="0">
                        <a:spcBef>
                          <a:spcPts val="0"/>
                        </a:spcBef>
                        <a:spcAft>
                          <a:spcPts val="0"/>
                        </a:spcAft>
                        <a:buNone/>
                      </a:pPr>
                      <a:r>
                        <a:rPr lang="fr" sz="1200"/>
                        <a:t>Id_Etudiant</a:t>
                      </a:r>
                      <a:endParaRPr sz="1200"/>
                    </a:p>
                  </a:txBody>
                  <a:tcPr marL="91425" marR="91425" marT="91425" marB="91425"/>
                </a:tc>
                <a:tc>
                  <a:txBody>
                    <a:bodyPr/>
                    <a:lstStyle/>
                    <a:p>
                      <a:pPr marL="0" lvl="0" indent="0" algn="l" rtl="0">
                        <a:spcBef>
                          <a:spcPts val="0"/>
                        </a:spcBef>
                        <a:spcAft>
                          <a:spcPts val="0"/>
                        </a:spcAft>
                        <a:buNone/>
                      </a:pPr>
                      <a:r>
                        <a:rPr lang="fr" sz="1200"/>
                        <a:t>Nom</a:t>
                      </a:r>
                      <a:endParaRPr sz="1200"/>
                    </a:p>
                  </a:txBody>
                  <a:tcPr marL="91425" marR="91425" marT="91425" marB="91425"/>
                </a:tc>
                <a:tc>
                  <a:txBody>
                    <a:bodyPr/>
                    <a:lstStyle/>
                    <a:p>
                      <a:pPr marL="0" lvl="0" indent="0" algn="l" rtl="0">
                        <a:spcBef>
                          <a:spcPts val="0"/>
                        </a:spcBef>
                        <a:spcAft>
                          <a:spcPts val="0"/>
                        </a:spcAft>
                        <a:buNone/>
                      </a:pPr>
                      <a:r>
                        <a:rPr lang="fr" sz="1200"/>
                        <a:t>Note BDD</a:t>
                      </a:r>
                      <a:endParaRPr sz="1200"/>
                    </a:p>
                  </a:txBody>
                  <a:tcPr marL="91425" marR="91425" marT="91425" marB="91425"/>
                </a:tc>
                <a:tc>
                  <a:txBody>
                    <a:bodyPr/>
                    <a:lstStyle/>
                    <a:p>
                      <a:pPr marL="0" lvl="0" indent="0" algn="l" rtl="0">
                        <a:spcBef>
                          <a:spcPts val="0"/>
                        </a:spcBef>
                        <a:spcAft>
                          <a:spcPts val="0"/>
                        </a:spcAft>
                        <a:buNone/>
                      </a:pPr>
                      <a:r>
                        <a:rPr lang="fr" sz="1200"/>
                        <a:t>Nom_Classe</a:t>
                      </a:r>
                      <a:endParaRPr sz="1200"/>
                    </a:p>
                  </a:txBody>
                  <a:tcPr marL="91425" marR="91425" marT="91425" marB="91425"/>
                </a:tc>
                <a:extLst>
                  <a:ext uri="{0D108BD9-81ED-4DB2-BD59-A6C34878D82A}">
                    <a16:rowId xmlns:a16="http://schemas.microsoft.com/office/drawing/2014/main" val="10000"/>
                  </a:ext>
                </a:extLst>
              </a:tr>
              <a:tr h="364750">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12.5</a:t>
                      </a:r>
                      <a:endParaRPr/>
                    </a:p>
                  </a:txBody>
                  <a:tcPr marL="91425" marR="91425" marT="91425" marB="91425"/>
                </a:tc>
                <a:tc>
                  <a:txBody>
                    <a:bodyPr/>
                    <a:lstStyle/>
                    <a:p>
                      <a:pPr marL="0" lvl="0" indent="0" algn="l" rtl="0">
                        <a:spcBef>
                          <a:spcPts val="0"/>
                        </a:spcBef>
                        <a:spcAft>
                          <a:spcPts val="0"/>
                        </a:spcAft>
                        <a:buNone/>
                      </a:pPr>
                      <a:r>
                        <a:rPr lang="fr"/>
                        <a:t>3A</a:t>
                      </a:r>
                      <a:endParaRPr/>
                    </a:p>
                  </a:txBody>
                  <a:tcPr marL="91425" marR="91425" marT="91425" marB="91425"/>
                </a:tc>
                <a:extLst>
                  <a:ext uri="{0D108BD9-81ED-4DB2-BD59-A6C34878D82A}">
                    <a16:rowId xmlns:a16="http://schemas.microsoft.com/office/drawing/2014/main" val="10001"/>
                  </a:ext>
                </a:extLst>
              </a:tr>
              <a:tr h="400725">
                <a:tc>
                  <a:txBody>
                    <a:bodyPr/>
                    <a:lstStyle/>
                    <a:p>
                      <a:pPr marL="0" lvl="0" indent="0" algn="l" rtl="0">
                        <a:spcBef>
                          <a:spcPts val="0"/>
                        </a:spcBef>
                        <a:spcAft>
                          <a:spcPts val="0"/>
                        </a:spcAft>
                        <a:buNone/>
                      </a:pPr>
                      <a:r>
                        <a:rPr lang="fr"/>
                        <a:t>1002213</a:t>
                      </a:r>
                      <a:endParaRPr/>
                    </a:p>
                  </a:txBody>
                  <a:tcPr marL="91425" marR="91425" marT="91425" marB="91425"/>
                </a:tc>
                <a:tc>
                  <a:txBody>
                    <a:bodyPr/>
                    <a:lstStyle/>
                    <a:p>
                      <a:pPr marL="0" lvl="0" indent="0" algn="l" rtl="0">
                        <a:spcBef>
                          <a:spcPts val="0"/>
                        </a:spcBef>
                        <a:spcAft>
                          <a:spcPts val="0"/>
                        </a:spcAft>
                        <a:buNone/>
                      </a:pPr>
                      <a:r>
                        <a:rPr lang="fr"/>
                        <a:t>Patrick</a:t>
                      </a:r>
                      <a:endParaRPr/>
                    </a:p>
                  </a:txBody>
                  <a:tcPr marL="91425" marR="91425" marT="91425" marB="91425"/>
                </a:tc>
                <a:tc>
                  <a:txBody>
                    <a:bodyPr/>
                    <a:lstStyle/>
                    <a:p>
                      <a:pPr marL="0" lvl="0" indent="0" algn="l" rtl="0">
                        <a:spcBef>
                          <a:spcPts val="0"/>
                        </a:spcBef>
                        <a:spcAft>
                          <a:spcPts val="0"/>
                        </a:spcAft>
                        <a:buNone/>
                      </a:pPr>
                      <a:r>
                        <a:rPr lang="fr"/>
                        <a:t>14.1</a:t>
                      </a:r>
                      <a:endParaRPr/>
                    </a:p>
                  </a:txBody>
                  <a:tcPr marL="91425" marR="91425" marT="91425" marB="91425"/>
                </a:tc>
                <a:tc>
                  <a:txBody>
                    <a:bodyPr/>
                    <a:lstStyle/>
                    <a:p>
                      <a:pPr marL="0" lvl="0" indent="0" algn="l" rtl="0">
                        <a:spcBef>
                          <a:spcPts val="0"/>
                        </a:spcBef>
                        <a:spcAft>
                          <a:spcPts val="0"/>
                        </a:spcAft>
                        <a:buNone/>
                      </a:pPr>
                      <a:r>
                        <a:rPr lang="fr"/>
                        <a:t>2A</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362" name="Google Shape;362;p39"/>
          <p:cNvGraphicFramePr/>
          <p:nvPr/>
        </p:nvGraphicFramePr>
        <p:xfrm>
          <a:off x="4961100" y="3942350"/>
          <a:ext cx="3000000" cy="3000000"/>
        </p:xfrm>
        <a:graphic>
          <a:graphicData uri="http://schemas.openxmlformats.org/drawingml/2006/table">
            <a:tbl>
              <a:tblPr>
                <a:noFill/>
                <a:tableStyleId>{C85AC8D6-76F5-4F0A-95A9-61AE6027F500}</a:tableStyleId>
              </a:tblPr>
              <a:tblGrid>
                <a:gridCol w="1344375">
                  <a:extLst>
                    <a:ext uri="{9D8B030D-6E8A-4147-A177-3AD203B41FA5}">
                      <a16:colId xmlns:a16="http://schemas.microsoft.com/office/drawing/2014/main" val="20000"/>
                    </a:ext>
                  </a:extLst>
                </a:gridCol>
                <a:gridCol w="1344375">
                  <a:extLst>
                    <a:ext uri="{9D8B030D-6E8A-4147-A177-3AD203B41FA5}">
                      <a16:colId xmlns:a16="http://schemas.microsoft.com/office/drawing/2014/main" val="20001"/>
                    </a:ext>
                  </a:extLst>
                </a:gridCol>
                <a:gridCol w="1344375">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fr" sz="1200"/>
                        <a:t>Nom_Classe</a:t>
                      </a:r>
                      <a:endParaRPr sz="1200"/>
                    </a:p>
                  </a:txBody>
                  <a:tcPr marL="91425" marR="91425" marT="91425" marB="91425"/>
                </a:tc>
                <a:tc>
                  <a:txBody>
                    <a:bodyPr/>
                    <a:lstStyle/>
                    <a:p>
                      <a:pPr marL="0" lvl="0" indent="0" algn="l" rtl="0">
                        <a:spcBef>
                          <a:spcPts val="0"/>
                        </a:spcBef>
                        <a:spcAft>
                          <a:spcPts val="0"/>
                        </a:spcAft>
                        <a:buNone/>
                      </a:pPr>
                      <a:r>
                        <a:rPr lang="fr"/>
                        <a:t>Nb_Etu</a:t>
                      </a:r>
                      <a:endParaRPr/>
                    </a:p>
                  </a:txBody>
                  <a:tcPr marL="91425" marR="91425" marT="91425" marB="91425"/>
                </a:tc>
                <a:tc>
                  <a:txBody>
                    <a:bodyPr/>
                    <a:lstStyle/>
                    <a:p>
                      <a:pPr marL="0" lvl="0" indent="0" algn="l" rtl="0">
                        <a:spcBef>
                          <a:spcPts val="0"/>
                        </a:spcBef>
                        <a:spcAft>
                          <a:spcPts val="0"/>
                        </a:spcAft>
                        <a:buNone/>
                      </a:pPr>
                      <a:r>
                        <a:rPr lang="fr"/>
                        <a:t>Moyenne</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fr"/>
                        <a:t>3A</a:t>
                      </a:r>
                      <a:endParaRPr/>
                    </a:p>
                  </a:txBody>
                  <a:tcPr marL="91425" marR="91425" marT="91425" marB="91425"/>
                </a:tc>
                <a:tc>
                  <a:txBody>
                    <a:bodyPr/>
                    <a:lstStyle/>
                    <a:p>
                      <a:pPr marL="0" lvl="0" indent="0" algn="l" rtl="0">
                        <a:spcBef>
                          <a:spcPts val="0"/>
                        </a:spcBef>
                        <a:spcAft>
                          <a:spcPts val="0"/>
                        </a:spcAft>
                        <a:buNone/>
                      </a:pPr>
                      <a:r>
                        <a:rPr lang="fr"/>
                        <a:t>35</a:t>
                      </a:r>
                      <a:endParaRPr/>
                    </a:p>
                  </a:txBody>
                  <a:tcPr marL="91425" marR="91425" marT="91425" marB="91425"/>
                </a:tc>
                <a:tc>
                  <a:txBody>
                    <a:bodyPr/>
                    <a:lstStyle/>
                    <a:p>
                      <a:pPr marL="0" lvl="0" indent="0" algn="l" rtl="0">
                        <a:spcBef>
                          <a:spcPts val="0"/>
                        </a:spcBef>
                        <a:spcAft>
                          <a:spcPts val="0"/>
                        </a:spcAft>
                        <a:buNone/>
                      </a:pPr>
                      <a:r>
                        <a:rPr lang="fr"/>
                        <a:t>12.76</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fr"/>
                        <a:t>2A</a:t>
                      </a:r>
                      <a:endParaRPr/>
                    </a:p>
                  </a:txBody>
                  <a:tcPr marL="91425" marR="91425" marT="91425" marB="91425"/>
                </a:tc>
                <a:tc>
                  <a:txBody>
                    <a:bodyPr/>
                    <a:lstStyle/>
                    <a:p>
                      <a:pPr marL="0" lvl="0" indent="0" algn="l" rtl="0">
                        <a:spcBef>
                          <a:spcPts val="0"/>
                        </a:spcBef>
                        <a:spcAft>
                          <a:spcPts val="0"/>
                        </a:spcAft>
                        <a:buNone/>
                      </a:pPr>
                      <a:r>
                        <a:rPr lang="fr"/>
                        <a:t>31</a:t>
                      </a:r>
                      <a:endParaRPr/>
                    </a:p>
                  </a:txBody>
                  <a:tcPr marL="91425" marR="91425" marT="91425" marB="91425"/>
                </a:tc>
                <a:tc>
                  <a:txBody>
                    <a:bodyPr/>
                    <a:lstStyle/>
                    <a:p>
                      <a:pPr marL="0" lvl="0" indent="0" algn="l" rtl="0">
                        <a:spcBef>
                          <a:spcPts val="0"/>
                        </a:spcBef>
                        <a:spcAft>
                          <a:spcPts val="0"/>
                        </a:spcAft>
                        <a:buNone/>
                      </a:pPr>
                      <a:r>
                        <a:rPr lang="fr"/>
                        <a:t>13.31</a:t>
                      </a:r>
                      <a:endParaRPr/>
                    </a:p>
                  </a:txBody>
                  <a:tcPr marL="91425" marR="91425" marT="91425" marB="91425"/>
                </a:tc>
                <a:extLst>
                  <a:ext uri="{0D108BD9-81ED-4DB2-BD59-A6C34878D82A}">
                    <a16:rowId xmlns:a16="http://schemas.microsoft.com/office/drawing/2014/main" val="10002"/>
                  </a:ext>
                </a:extLst>
              </a:tr>
            </a:tbl>
          </a:graphicData>
        </a:graphic>
      </p:graphicFrame>
      <p:sp>
        <p:nvSpPr>
          <p:cNvPr id="363" name="Google Shape;363;p39"/>
          <p:cNvSpPr txBox="1"/>
          <p:nvPr/>
        </p:nvSpPr>
        <p:spPr>
          <a:xfrm>
            <a:off x="1427100" y="3462200"/>
            <a:ext cx="144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Table Etudiant</a:t>
            </a:r>
            <a:endParaRPr>
              <a:latin typeface="Lato"/>
              <a:ea typeface="Lato"/>
              <a:cs typeface="Lato"/>
              <a:sym typeface="Lato"/>
            </a:endParaRPr>
          </a:p>
        </p:txBody>
      </p:sp>
      <p:sp>
        <p:nvSpPr>
          <p:cNvPr id="364" name="Google Shape;364;p39"/>
          <p:cNvSpPr txBox="1"/>
          <p:nvPr/>
        </p:nvSpPr>
        <p:spPr>
          <a:xfrm>
            <a:off x="6254213" y="3624525"/>
            <a:ext cx="144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Table Classe</a:t>
            </a:r>
            <a:endParaRPr>
              <a:latin typeface="Lato"/>
              <a:ea typeface="Lato"/>
              <a:cs typeface="Lato"/>
              <a:sym typeface="Lato"/>
            </a:endParaRPr>
          </a:p>
        </p:txBody>
      </p:sp>
      <p:sp>
        <p:nvSpPr>
          <p:cNvPr id="365" name="Google Shape;365;p39"/>
          <p:cNvSpPr/>
          <p:nvPr/>
        </p:nvSpPr>
        <p:spPr>
          <a:xfrm>
            <a:off x="3076475" y="3686675"/>
            <a:ext cx="3177900" cy="1529700"/>
          </a:xfrm>
          <a:prstGeom prst="ellipse">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clés primaires (Identifiants) et clés étrangères</a:t>
            </a:r>
            <a:endParaRPr/>
          </a:p>
        </p:txBody>
      </p:sp>
      <p:sp>
        <p:nvSpPr>
          <p:cNvPr id="371" name="Google Shape;371;p40"/>
          <p:cNvSpPr txBox="1">
            <a:spLocks noGrp="1"/>
          </p:cNvSpPr>
          <p:nvPr>
            <p:ph type="body" idx="1"/>
          </p:nvPr>
        </p:nvSpPr>
        <p:spPr>
          <a:xfrm>
            <a:off x="798825" y="2059050"/>
            <a:ext cx="7688700" cy="11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clé primaire (appelée aussi “identifiant”) est un attribut qui permet de retrouver une instance unique parmi toutes celles de la table. </a:t>
            </a:r>
            <a:endParaRPr/>
          </a:p>
          <a:p>
            <a:pPr marL="0" lvl="0" indent="0" algn="l" rtl="0">
              <a:spcBef>
                <a:spcPts val="1200"/>
              </a:spcBef>
              <a:spcAft>
                <a:spcPts val="1200"/>
              </a:spcAft>
              <a:buNone/>
            </a:pPr>
            <a:r>
              <a:rPr lang="fr"/>
              <a:t>Un identifiant peut être constitué de plusieurs attributs.</a:t>
            </a:r>
            <a:endParaRPr/>
          </a:p>
        </p:txBody>
      </p:sp>
      <p:sp>
        <p:nvSpPr>
          <p:cNvPr id="372" name="Google Shape;372;p40"/>
          <p:cNvSpPr txBox="1"/>
          <p:nvPr/>
        </p:nvSpPr>
        <p:spPr>
          <a:xfrm>
            <a:off x="342100" y="3114475"/>
            <a:ext cx="508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a:latin typeface="Lato"/>
                <a:ea typeface="Lato"/>
                <a:cs typeface="Lato"/>
                <a:sym typeface="Lato"/>
              </a:rPr>
              <a:t>Etudiant (</a:t>
            </a:r>
            <a:r>
              <a:rPr lang="fr" sz="1200" u="sng">
                <a:latin typeface="Lato"/>
                <a:ea typeface="Lato"/>
                <a:cs typeface="Lato"/>
                <a:sym typeface="Lato"/>
              </a:rPr>
              <a:t>Id_Etudiant</a:t>
            </a:r>
            <a:r>
              <a:rPr lang="fr" sz="1200">
                <a:latin typeface="Lato"/>
                <a:ea typeface="Lato"/>
                <a:cs typeface="Lato"/>
                <a:sym typeface="Lato"/>
              </a:rPr>
              <a:t>, Nom, Note BDD, #Nom_classe)</a:t>
            </a:r>
            <a:endParaRPr sz="1200">
              <a:latin typeface="Lato"/>
              <a:ea typeface="Lato"/>
              <a:cs typeface="Lato"/>
              <a:sym typeface="Lato"/>
            </a:endParaRPr>
          </a:p>
        </p:txBody>
      </p:sp>
      <p:sp>
        <p:nvSpPr>
          <p:cNvPr id="373" name="Google Shape;373;p40"/>
          <p:cNvSpPr/>
          <p:nvPr/>
        </p:nvSpPr>
        <p:spPr>
          <a:xfrm>
            <a:off x="1991975" y="3444125"/>
            <a:ext cx="336900" cy="4560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txBox="1"/>
          <p:nvPr/>
        </p:nvSpPr>
        <p:spPr>
          <a:xfrm>
            <a:off x="1352675" y="3900125"/>
            <a:ext cx="1615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Une clé primaire</a:t>
            </a:r>
            <a:endParaRPr sz="1200" i="1">
              <a:latin typeface="Lato"/>
              <a:ea typeface="Lato"/>
              <a:cs typeface="Lato"/>
              <a:sym typeface="Lato"/>
            </a:endParaRPr>
          </a:p>
        </p:txBody>
      </p:sp>
      <p:cxnSp>
        <p:nvCxnSpPr>
          <p:cNvPr id="375" name="Google Shape;375;p40"/>
          <p:cNvCxnSpPr/>
          <p:nvPr/>
        </p:nvCxnSpPr>
        <p:spPr>
          <a:xfrm>
            <a:off x="4945300" y="3042500"/>
            <a:ext cx="0" cy="1704600"/>
          </a:xfrm>
          <a:prstGeom prst="straightConnector1">
            <a:avLst/>
          </a:prstGeom>
          <a:noFill/>
          <a:ln w="28575" cap="flat" cmpd="sng">
            <a:solidFill>
              <a:schemeClr val="dk2"/>
            </a:solidFill>
            <a:prstDash val="solid"/>
            <a:round/>
            <a:headEnd type="none" w="med" len="med"/>
            <a:tailEnd type="none" w="med" len="med"/>
          </a:ln>
        </p:spPr>
      </p:cxnSp>
      <p:sp>
        <p:nvSpPr>
          <p:cNvPr id="376" name="Google Shape;376;p40"/>
          <p:cNvSpPr txBox="1"/>
          <p:nvPr/>
        </p:nvSpPr>
        <p:spPr>
          <a:xfrm>
            <a:off x="5337300" y="3114475"/>
            <a:ext cx="2967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a:latin typeface="Lato"/>
                <a:ea typeface="Lato"/>
                <a:cs typeface="Lato"/>
                <a:sym typeface="Lato"/>
              </a:rPr>
              <a:t>Maison (</a:t>
            </a:r>
            <a:r>
              <a:rPr lang="fr" sz="1200" u="sng">
                <a:latin typeface="Lato"/>
                <a:ea typeface="Lato"/>
                <a:cs typeface="Lato"/>
                <a:sym typeface="Lato"/>
              </a:rPr>
              <a:t>N°, Rue, Ville</a:t>
            </a:r>
            <a:r>
              <a:rPr lang="fr" sz="1200">
                <a:latin typeface="Lato"/>
                <a:ea typeface="Lato"/>
                <a:cs typeface="Lato"/>
                <a:sym typeface="Lato"/>
              </a:rPr>
              <a:t>, taille, prix)</a:t>
            </a:r>
            <a:endParaRPr sz="1200">
              <a:latin typeface="Lato"/>
              <a:ea typeface="Lato"/>
              <a:cs typeface="Lato"/>
              <a:sym typeface="Lato"/>
            </a:endParaRPr>
          </a:p>
        </p:txBody>
      </p:sp>
      <p:sp>
        <p:nvSpPr>
          <p:cNvPr id="377" name="Google Shape;377;p40"/>
          <p:cNvSpPr/>
          <p:nvPr/>
        </p:nvSpPr>
        <p:spPr>
          <a:xfrm>
            <a:off x="6589750" y="3444125"/>
            <a:ext cx="336900" cy="456000"/>
          </a:xfrm>
          <a:prstGeom prst="up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txBox="1"/>
          <p:nvPr/>
        </p:nvSpPr>
        <p:spPr>
          <a:xfrm>
            <a:off x="5756650" y="3900125"/>
            <a:ext cx="2003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i="1">
                <a:latin typeface="Lato"/>
                <a:ea typeface="Lato"/>
                <a:cs typeface="Lato"/>
                <a:sym typeface="Lato"/>
              </a:rPr>
              <a:t>Une clé primaire composée</a:t>
            </a:r>
            <a:endParaRPr sz="1200" i="1">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clés primaires (Identifiants) et clés étrangères</a:t>
            </a:r>
            <a:endParaRPr/>
          </a:p>
        </p:txBody>
      </p:sp>
      <p:sp>
        <p:nvSpPr>
          <p:cNvPr id="384" name="Google Shape;384;p41"/>
          <p:cNvSpPr txBox="1">
            <a:spLocks noGrp="1"/>
          </p:cNvSpPr>
          <p:nvPr>
            <p:ph type="body" idx="1"/>
          </p:nvPr>
        </p:nvSpPr>
        <p:spPr>
          <a:xfrm>
            <a:off x="729450" y="1767150"/>
            <a:ext cx="7688700" cy="80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clés étrangères sont des clés primaires qui n’appartiennent pas nativement à l’entité qui la possède.</a:t>
            </a:r>
            <a:endParaRPr/>
          </a:p>
          <a:p>
            <a:pPr marL="0" lvl="0" indent="0" algn="l" rtl="0">
              <a:spcBef>
                <a:spcPts val="1200"/>
              </a:spcBef>
              <a:spcAft>
                <a:spcPts val="1200"/>
              </a:spcAft>
              <a:buNone/>
            </a:pPr>
            <a:r>
              <a:rPr lang="fr"/>
              <a:t>Elle permet de faire une jointure entre 2 tables.</a:t>
            </a:r>
            <a:endParaRPr/>
          </a:p>
        </p:txBody>
      </p:sp>
      <p:sp>
        <p:nvSpPr>
          <p:cNvPr id="385" name="Google Shape;385;p41"/>
          <p:cNvSpPr txBox="1"/>
          <p:nvPr/>
        </p:nvSpPr>
        <p:spPr>
          <a:xfrm>
            <a:off x="1593975" y="2462463"/>
            <a:ext cx="6392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Etudiant (</a:t>
            </a:r>
            <a:r>
              <a:rPr lang="fr" u="sng">
                <a:latin typeface="Lato"/>
                <a:ea typeface="Lato"/>
                <a:cs typeface="Lato"/>
                <a:sym typeface="Lato"/>
              </a:rPr>
              <a:t>Id_Etudiant</a:t>
            </a:r>
            <a:r>
              <a:rPr lang="fr">
                <a:latin typeface="Lato"/>
                <a:ea typeface="Lato"/>
                <a:cs typeface="Lato"/>
                <a:sym typeface="Lato"/>
              </a:rPr>
              <a:t>, Nom, Note BDD, </a:t>
            </a:r>
            <a:r>
              <a:rPr lang="fr">
                <a:highlight>
                  <a:srgbClr val="FFFF00"/>
                </a:highlight>
                <a:latin typeface="Lato"/>
                <a:ea typeface="Lato"/>
                <a:cs typeface="Lato"/>
                <a:sym typeface="Lato"/>
              </a:rPr>
              <a:t>#Nom_classe</a:t>
            </a:r>
            <a:r>
              <a:rPr lang="fr">
                <a:latin typeface="Lato"/>
                <a:ea typeface="Lato"/>
                <a:cs typeface="Lato"/>
                <a:sym typeface="Lato"/>
              </a:rPr>
              <a:t>)</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Classe(</a:t>
            </a:r>
            <a:r>
              <a:rPr lang="fr" u="sng">
                <a:latin typeface="Lato"/>
                <a:ea typeface="Lato"/>
                <a:cs typeface="Lato"/>
                <a:sym typeface="Lato"/>
              </a:rPr>
              <a:t>Nom_classe</a:t>
            </a:r>
            <a:r>
              <a:rPr lang="fr">
                <a:latin typeface="Lato"/>
                <a:ea typeface="Lato"/>
                <a:cs typeface="Lato"/>
                <a:sym typeface="Lato"/>
              </a:rPr>
              <a:t>, Nb_Etu, Moyenne)</a:t>
            </a:r>
            <a:endParaRPr>
              <a:latin typeface="Lato"/>
              <a:ea typeface="Lato"/>
              <a:cs typeface="Lato"/>
              <a:sym typeface="Lato"/>
            </a:endParaRPr>
          </a:p>
        </p:txBody>
      </p:sp>
      <p:sp>
        <p:nvSpPr>
          <p:cNvPr id="386" name="Google Shape;386;p41"/>
          <p:cNvSpPr/>
          <p:nvPr/>
        </p:nvSpPr>
        <p:spPr>
          <a:xfrm>
            <a:off x="4463000" y="3078075"/>
            <a:ext cx="310500" cy="5352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87" name="Google Shape;387;p41"/>
          <p:cNvGraphicFramePr/>
          <p:nvPr/>
        </p:nvGraphicFramePr>
        <p:xfrm>
          <a:off x="130925" y="3779180"/>
          <a:ext cx="3000000" cy="3000000"/>
        </p:xfrm>
        <a:graphic>
          <a:graphicData uri="http://schemas.openxmlformats.org/drawingml/2006/table">
            <a:tbl>
              <a:tblPr>
                <a:noFill/>
                <a:tableStyleId>{C85AC8D6-76F5-4F0A-95A9-61AE6027F500}</a:tableStyleId>
              </a:tblPr>
              <a:tblGrid>
                <a:gridCol w="1008275">
                  <a:extLst>
                    <a:ext uri="{9D8B030D-6E8A-4147-A177-3AD203B41FA5}">
                      <a16:colId xmlns:a16="http://schemas.microsoft.com/office/drawing/2014/main" val="20000"/>
                    </a:ext>
                  </a:extLst>
                </a:gridCol>
                <a:gridCol w="1008275">
                  <a:extLst>
                    <a:ext uri="{9D8B030D-6E8A-4147-A177-3AD203B41FA5}">
                      <a16:colId xmlns:a16="http://schemas.microsoft.com/office/drawing/2014/main" val="20001"/>
                    </a:ext>
                  </a:extLst>
                </a:gridCol>
                <a:gridCol w="929000">
                  <a:extLst>
                    <a:ext uri="{9D8B030D-6E8A-4147-A177-3AD203B41FA5}">
                      <a16:colId xmlns:a16="http://schemas.microsoft.com/office/drawing/2014/main" val="20002"/>
                    </a:ext>
                  </a:extLst>
                </a:gridCol>
                <a:gridCol w="1087550">
                  <a:extLst>
                    <a:ext uri="{9D8B030D-6E8A-4147-A177-3AD203B41FA5}">
                      <a16:colId xmlns:a16="http://schemas.microsoft.com/office/drawing/2014/main" val="20003"/>
                    </a:ext>
                  </a:extLst>
                </a:gridCol>
              </a:tblGrid>
              <a:tr h="554850">
                <a:tc>
                  <a:txBody>
                    <a:bodyPr/>
                    <a:lstStyle/>
                    <a:p>
                      <a:pPr marL="0" lvl="0" indent="0" algn="l" rtl="0">
                        <a:spcBef>
                          <a:spcPts val="0"/>
                        </a:spcBef>
                        <a:spcAft>
                          <a:spcPts val="0"/>
                        </a:spcAft>
                        <a:buNone/>
                      </a:pPr>
                      <a:r>
                        <a:rPr lang="fr" sz="1200"/>
                        <a:t>Id_Etudiant</a:t>
                      </a:r>
                      <a:endParaRPr sz="1200"/>
                    </a:p>
                  </a:txBody>
                  <a:tcPr marL="91425" marR="91425" marT="91425" marB="91425"/>
                </a:tc>
                <a:tc>
                  <a:txBody>
                    <a:bodyPr/>
                    <a:lstStyle/>
                    <a:p>
                      <a:pPr marL="0" lvl="0" indent="0" algn="l" rtl="0">
                        <a:spcBef>
                          <a:spcPts val="0"/>
                        </a:spcBef>
                        <a:spcAft>
                          <a:spcPts val="0"/>
                        </a:spcAft>
                        <a:buNone/>
                      </a:pPr>
                      <a:r>
                        <a:rPr lang="fr" sz="1200"/>
                        <a:t>Nom</a:t>
                      </a:r>
                      <a:endParaRPr sz="1200"/>
                    </a:p>
                  </a:txBody>
                  <a:tcPr marL="91425" marR="91425" marT="91425" marB="91425"/>
                </a:tc>
                <a:tc>
                  <a:txBody>
                    <a:bodyPr/>
                    <a:lstStyle/>
                    <a:p>
                      <a:pPr marL="0" lvl="0" indent="0" algn="l" rtl="0">
                        <a:spcBef>
                          <a:spcPts val="0"/>
                        </a:spcBef>
                        <a:spcAft>
                          <a:spcPts val="0"/>
                        </a:spcAft>
                        <a:buNone/>
                      </a:pPr>
                      <a:r>
                        <a:rPr lang="fr" sz="1200"/>
                        <a:t>Note BDD</a:t>
                      </a:r>
                      <a:endParaRPr sz="1200"/>
                    </a:p>
                  </a:txBody>
                  <a:tcPr marL="91425" marR="91425" marT="91425" marB="91425"/>
                </a:tc>
                <a:tc>
                  <a:txBody>
                    <a:bodyPr/>
                    <a:lstStyle/>
                    <a:p>
                      <a:pPr marL="0" lvl="0" indent="0" algn="l" rtl="0">
                        <a:spcBef>
                          <a:spcPts val="0"/>
                        </a:spcBef>
                        <a:spcAft>
                          <a:spcPts val="0"/>
                        </a:spcAft>
                        <a:buNone/>
                      </a:pPr>
                      <a:r>
                        <a:rPr lang="fr" sz="1200"/>
                        <a:t>Nom_Classe</a:t>
                      </a:r>
                      <a:endParaRPr sz="1200"/>
                    </a:p>
                  </a:txBody>
                  <a:tcPr marL="91425" marR="91425" marT="91425" marB="91425"/>
                </a:tc>
                <a:extLst>
                  <a:ext uri="{0D108BD9-81ED-4DB2-BD59-A6C34878D82A}">
                    <a16:rowId xmlns:a16="http://schemas.microsoft.com/office/drawing/2014/main" val="10000"/>
                  </a:ext>
                </a:extLst>
              </a:tr>
              <a:tr h="364750">
                <a:tc>
                  <a:txBody>
                    <a:bodyPr/>
                    <a:lstStyle/>
                    <a:p>
                      <a:pPr marL="0" lvl="0" indent="0" algn="l" rtl="0">
                        <a:spcBef>
                          <a:spcPts val="0"/>
                        </a:spcBef>
                        <a:spcAft>
                          <a:spcPts val="0"/>
                        </a:spcAft>
                        <a:buNone/>
                      </a:pPr>
                      <a:r>
                        <a:rPr lang="fr"/>
                        <a:t>1001245</a:t>
                      </a:r>
                      <a:endParaRPr/>
                    </a:p>
                  </a:txBody>
                  <a:tcPr marL="91425" marR="91425" marT="91425" marB="91425"/>
                </a:tc>
                <a:tc>
                  <a:txBody>
                    <a:bodyPr/>
                    <a:lstStyle/>
                    <a:p>
                      <a:pPr marL="0" lvl="0" indent="0" algn="l" rtl="0">
                        <a:spcBef>
                          <a:spcPts val="0"/>
                        </a:spcBef>
                        <a:spcAft>
                          <a:spcPts val="0"/>
                        </a:spcAft>
                        <a:buNone/>
                      </a:pPr>
                      <a:r>
                        <a:rPr lang="fr"/>
                        <a:t>Jean</a:t>
                      </a:r>
                      <a:endParaRPr/>
                    </a:p>
                  </a:txBody>
                  <a:tcPr marL="91425" marR="91425" marT="91425" marB="91425"/>
                </a:tc>
                <a:tc>
                  <a:txBody>
                    <a:bodyPr/>
                    <a:lstStyle/>
                    <a:p>
                      <a:pPr marL="0" lvl="0" indent="0" algn="l" rtl="0">
                        <a:spcBef>
                          <a:spcPts val="0"/>
                        </a:spcBef>
                        <a:spcAft>
                          <a:spcPts val="0"/>
                        </a:spcAft>
                        <a:buNone/>
                      </a:pPr>
                      <a:r>
                        <a:rPr lang="fr"/>
                        <a:t>12.5</a:t>
                      </a:r>
                      <a:endParaRPr/>
                    </a:p>
                  </a:txBody>
                  <a:tcPr marL="91425" marR="91425" marT="91425" marB="91425"/>
                </a:tc>
                <a:tc>
                  <a:txBody>
                    <a:bodyPr/>
                    <a:lstStyle/>
                    <a:p>
                      <a:pPr marL="0" lvl="0" indent="0" algn="l" rtl="0">
                        <a:spcBef>
                          <a:spcPts val="0"/>
                        </a:spcBef>
                        <a:spcAft>
                          <a:spcPts val="0"/>
                        </a:spcAft>
                        <a:buNone/>
                      </a:pPr>
                      <a:r>
                        <a:rPr lang="fr"/>
                        <a:t>3A</a:t>
                      </a:r>
                      <a:endParaRPr/>
                    </a:p>
                  </a:txBody>
                  <a:tcPr marL="91425" marR="91425" marT="91425" marB="91425"/>
                </a:tc>
                <a:extLst>
                  <a:ext uri="{0D108BD9-81ED-4DB2-BD59-A6C34878D82A}">
                    <a16:rowId xmlns:a16="http://schemas.microsoft.com/office/drawing/2014/main" val="10001"/>
                  </a:ext>
                </a:extLst>
              </a:tr>
              <a:tr h="400725">
                <a:tc>
                  <a:txBody>
                    <a:bodyPr/>
                    <a:lstStyle/>
                    <a:p>
                      <a:pPr marL="0" lvl="0" indent="0" algn="l" rtl="0">
                        <a:spcBef>
                          <a:spcPts val="0"/>
                        </a:spcBef>
                        <a:spcAft>
                          <a:spcPts val="0"/>
                        </a:spcAft>
                        <a:buNone/>
                      </a:pPr>
                      <a:r>
                        <a:rPr lang="fr"/>
                        <a:t>1002213</a:t>
                      </a:r>
                      <a:endParaRPr/>
                    </a:p>
                  </a:txBody>
                  <a:tcPr marL="91425" marR="91425" marT="91425" marB="91425"/>
                </a:tc>
                <a:tc>
                  <a:txBody>
                    <a:bodyPr/>
                    <a:lstStyle/>
                    <a:p>
                      <a:pPr marL="0" lvl="0" indent="0" algn="l" rtl="0">
                        <a:spcBef>
                          <a:spcPts val="0"/>
                        </a:spcBef>
                        <a:spcAft>
                          <a:spcPts val="0"/>
                        </a:spcAft>
                        <a:buNone/>
                      </a:pPr>
                      <a:r>
                        <a:rPr lang="fr"/>
                        <a:t>Patrick</a:t>
                      </a:r>
                      <a:endParaRPr/>
                    </a:p>
                  </a:txBody>
                  <a:tcPr marL="91425" marR="91425" marT="91425" marB="91425"/>
                </a:tc>
                <a:tc>
                  <a:txBody>
                    <a:bodyPr/>
                    <a:lstStyle/>
                    <a:p>
                      <a:pPr marL="0" lvl="0" indent="0" algn="l" rtl="0">
                        <a:spcBef>
                          <a:spcPts val="0"/>
                        </a:spcBef>
                        <a:spcAft>
                          <a:spcPts val="0"/>
                        </a:spcAft>
                        <a:buNone/>
                      </a:pPr>
                      <a:r>
                        <a:rPr lang="fr"/>
                        <a:t>14.1</a:t>
                      </a:r>
                      <a:endParaRPr/>
                    </a:p>
                  </a:txBody>
                  <a:tcPr marL="91425" marR="91425" marT="91425" marB="91425"/>
                </a:tc>
                <a:tc>
                  <a:txBody>
                    <a:bodyPr/>
                    <a:lstStyle/>
                    <a:p>
                      <a:pPr marL="0" lvl="0" indent="0" algn="l" rtl="0">
                        <a:spcBef>
                          <a:spcPts val="0"/>
                        </a:spcBef>
                        <a:spcAft>
                          <a:spcPts val="0"/>
                        </a:spcAft>
                        <a:buNone/>
                      </a:pPr>
                      <a:r>
                        <a:rPr lang="fr"/>
                        <a:t>2A</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388" name="Google Shape;388;p41"/>
          <p:cNvGraphicFramePr/>
          <p:nvPr/>
        </p:nvGraphicFramePr>
        <p:xfrm>
          <a:off x="4961100" y="3942350"/>
          <a:ext cx="3000000" cy="3000000"/>
        </p:xfrm>
        <a:graphic>
          <a:graphicData uri="http://schemas.openxmlformats.org/drawingml/2006/table">
            <a:tbl>
              <a:tblPr>
                <a:noFill/>
                <a:tableStyleId>{C85AC8D6-76F5-4F0A-95A9-61AE6027F500}</a:tableStyleId>
              </a:tblPr>
              <a:tblGrid>
                <a:gridCol w="1344375">
                  <a:extLst>
                    <a:ext uri="{9D8B030D-6E8A-4147-A177-3AD203B41FA5}">
                      <a16:colId xmlns:a16="http://schemas.microsoft.com/office/drawing/2014/main" val="20000"/>
                    </a:ext>
                  </a:extLst>
                </a:gridCol>
                <a:gridCol w="1344375">
                  <a:extLst>
                    <a:ext uri="{9D8B030D-6E8A-4147-A177-3AD203B41FA5}">
                      <a16:colId xmlns:a16="http://schemas.microsoft.com/office/drawing/2014/main" val="20001"/>
                    </a:ext>
                  </a:extLst>
                </a:gridCol>
                <a:gridCol w="1344375">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fr" sz="1200"/>
                        <a:t>Nom_Classe</a:t>
                      </a:r>
                      <a:endParaRPr sz="1200"/>
                    </a:p>
                  </a:txBody>
                  <a:tcPr marL="91425" marR="91425" marT="91425" marB="91425"/>
                </a:tc>
                <a:tc>
                  <a:txBody>
                    <a:bodyPr/>
                    <a:lstStyle/>
                    <a:p>
                      <a:pPr marL="0" lvl="0" indent="0" algn="l" rtl="0">
                        <a:spcBef>
                          <a:spcPts val="0"/>
                        </a:spcBef>
                        <a:spcAft>
                          <a:spcPts val="0"/>
                        </a:spcAft>
                        <a:buNone/>
                      </a:pPr>
                      <a:r>
                        <a:rPr lang="fr"/>
                        <a:t>Nb_Etu</a:t>
                      </a:r>
                      <a:endParaRPr/>
                    </a:p>
                  </a:txBody>
                  <a:tcPr marL="91425" marR="91425" marT="91425" marB="91425"/>
                </a:tc>
                <a:tc>
                  <a:txBody>
                    <a:bodyPr/>
                    <a:lstStyle/>
                    <a:p>
                      <a:pPr marL="0" lvl="0" indent="0" algn="l" rtl="0">
                        <a:spcBef>
                          <a:spcPts val="0"/>
                        </a:spcBef>
                        <a:spcAft>
                          <a:spcPts val="0"/>
                        </a:spcAft>
                        <a:buNone/>
                      </a:pPr>
                      <a:r>
                        <a:rPr lang="fr"/>
                        <a:t>Moyenne</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fr"/>
                        <a:t>3A</a:t>
                      </a:r>
                      <a:endParaRPr/>
                    </a:p>
                  </a:txBody>
                  <a:tcPr marL="91425" marR="91425" marT="91425" marB="91425"/>
                </a:tc>
                <a:tc>
                  <a:txBody>
                    <a:bodyPr/>
                    <a:lstStyle/>
                    <a:p>
                      <a:pPr marL="0" lvl="0" indent="0" algn="l" rtl="0">
                        <a:spcBef>
                          <a:spcPts val="0"/>
                        </a:spcBef>
                        <a:spcAft>
                          <a:spcPts val="0"/>
                        </a:spcAft>
                        <a:buNone/>
                      </a:pPr>
                      <a:r>
                        <a:rPr lang="fr"/>
                        <a:t>35</a:t>
                      </a:r>
                      <a:endParaRPr/>
                    </a:p>
                  </a:txBody>
                  <a:tcPr marL="91425" marR="91425" marT="91425" marB="91425"/>
                </a:tc>
                <a:tc>
                  <a:txBody>
                    <a:bodyPr/>
                    <a:lstStyle/>
                    <a:p>
                      <a:pPr marL="0" lvl="0" indent="0" algn="l" rtl="0">
                        <a:spcBef>
                          <a:spcPts val="0"/>
                        </a:spcBef>
                        <a:spcAft>
                          <a:spcPts val="0"/>
                        </a:spcAft>
                        <a:buNone/>
                      </a:pPr>
                      <a:r>
                        <a:rPr lang="fr"/>
                        <a:t>12.76</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fr"/>
                        <a:t>2A</a:t>
                      </a:r>
                      <a:endParaRPr/>
                    </a:p>
                  </a:txBody>
                  <a:tcPr marL="91425" marR="91425" marT="91425" marB="91425"/>
                </a:tc>
                <a:tc>
                  <a:txBody>
                    <a:bodyPr/>
                    <a:lstStyle/>
                    <a:p>
                      <a:pPr marL="0" lvl="0" indent="0" algn="l" rtl="0">
                        <a:spcBef>
                          <a:spcPts val="0"/>
                        </a:spcBef>
                        <a:spcAft>
                          <a:spcPts val="0"/>
                        </a:spcAft>
                        <a:buNone/>
                      </a:pPr>
                      <a:r>
                        <a:rPr lang="fr"/>
                        <a:t>31</a:t>
                      </a:r>
                      <a:endParaRPr/>
                    </a:p>
                  </a:txBody>
                  <a:tcPr marL="91425" marR="91425" marT="91425" marB="91425"/>
                </a:tc>
                <a:tc>
                  <a:txBody>
                    <a:bodyPr/>
                    <a:lstStyle/>
                    <a:p>
                      <a:pPr marL="0" lvl="0" indent="0" algn="l" rtl="0">
                        <a:spcBef>
                          <a:spcPts val="0"/>
                        </a:spcBef>
                        <a:spcAft>
                          <a:spcPts val="0"/>
                        </a:spcAft>
                        <a:buNone/>
                      </a:pPr>
                      <a:r>
                        <a:rPr lang="fr"/>
                        <a:t>13.31</a:t>
                      </a:r>
                      <a:endParaRPr/>
                    </a:p>
                  </a:txBody>
                  <a:tcPr marL="91425" marR="91425" marT="91425" marB="91425"/>
                </a:tc>
                <a:extLst>
                  <a:ext uri="{0D108BD9-81ED-4DB2-BD59-A6C34878D82A}">
                    <a16:rowId xmlns:a16="http://schemas.microsoft.com/office/drawing/2014/main" val="10002"/>
                  </a:ext>
                </a:extLst>
              </a:tr>
            </a:tbl>
          </a:graphicData>
        </a:graphic>
      </p:graphicFrame>
      <p:sp>
        <p:nvSpPr>
          <p:cNvPr id="389" name="Google Shape;389;p41"/>
          <p:cNvSpPr/>
          <p:nvPr/>
        </p:nvSpPr>
        <p:spPr>
          <a:xfrm>
            <a:off x="3076475" y="3686675"/>
            <a:ext cx="3177900" cy="1529700"/>
          </a:xfrm>
          <a:prstGeom prst="ellipse">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Architecture du cours et des fichiers</a:t>
            </a:r>
            <a:endParaRPr/>
          </a:p>
        </p:txBody>
      </p:sp>
      <p:sp>
        <p:nvSpPr>
          <p:cNvPr id="100" name="Google Shape;100;p15"/>
          <p:cNvSpPr/>
          <p:nvPr/>
        </p:nvSpPr>
        <p:spPr>
          <a:xfrm>
            <a:off x="729450" y="2715425"/>
            <a:ext cx="1516200" cy="80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PPT Cours</a:t>
            </a:r>
            <a:endParaRPr/>
          </a:p>
        </p:txBody>
      </p:sp>
      <p:sp>
        <p:nvSpPr>
          <p:cNvPr id="101" name="Google Shape;101;p15"/>
          <p:cNvSpPr/>
          <p:nvPr/>
        </p:nvSpPr>
        <p:spPr>
          <a:xfrm>
            <a:off x="2983025" y="2715425"/>
            <a:ext cx="1189200" cy="80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Cahier d’exercices</a:t>
            </a:r>
            <a:endParaRPr/>
          </a:p>
          <a:p>
            <a:pPr marL="0" lvl="0" indent="0" algn="ctr" rtl="0">
              <a:spcBef>
                <a:spcPts val="0"/>
              </a:spcBef>
              <a:spcAft>
                <a:spcPts val="0"/>
              </a:spcAft>
              <a:buNone/>
            </a:pPr>
            <a:r>
              <a:rPr lang="fr"/>
              <a:t>TD/TP</a:t>
            </a:r>
            <a:endParaRPr/>
          </a:p>
        </p:txBody>
      </p:sp>
      <p:cxnSp>
        <p:nvCxnSpPr>
          <p:cNvPr id="102" name="Google Shape;102;p15"/>
          <p:cNvCxnSpPr>
            <a:stCxn id="100" idx="3"/>
            <a:endCxn id="101" idx="1"/>
          </p:cNvCxnSpPr>
          <p:nvPr/>
        </p:nvCxnSpPr>
        <p:spPr>
          <a:xfrm>
            <a:off x="2245650" y="3116825"/>
            <a:ext cx="737400" cy="0"/>
          </a:xfrm>
          <a:prstGeom prst="straightConnector1">
            <a:avLst/>
          </a:prstGeom>
          <a:noFill/>
          <a:ln w="9525" cap="flat" cmpd="sng">
            <a:solidFill>
              <a:schemeClr val="dk2"/>
            </a:solidFill>
            <a:prstDash val="solid"/>
            <a:round/>
            <a:headEnd type="none" w="med" len="med"/>
            <a:tailEnd type="triangle" w="med" len="med"/>
          </a:ln>
        </p:spPr>
      </p:cxnSp>
      <p:sp>
        <p:nvSpPr>
          <p:cNvPr id="103" name="Google Shape;103;p15"/>
          <p:cNvSpPr/>
          <p:nvPr/>
        </p:nvSpPr>
        <p:spPr>
          <a:xfrm>
            <a:off x="4909600" y="2715425"/>
            <a:ext cx="1189200" cy="80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Script SQL</a:t>
            </a:r>
            <a:endParaRPr/>
          </a:p>
        </p:txBody>
      </p:sp>
      <p:cxnSp>
        <p:nvCxnSpPr>
          <p:cNvPr id="104" name="Google Shape;104;p15"/>
          <p:cNvCxnSpPr>
            <a:stCxn id="101" idx="3"/>
            <a:endCxn id="103" idx="1"/>
          </p:cNvCxnSpPr>
          <p:nvPr/>
        </p:nvCxnSpPr>
        <p:spPr>
          <a:xfrm>
            <a:off x="4172225" y="3116825"/>
            <a:ext cx="7374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Les clés primaires (Identifiants) et clés étrangères</a:t>
            </a:r>
            <a:endParaRPr/>
          </a:p>
        </p:txBody>
      </p:sp>
      <p:sp>
        <p:nvSpPr>
          <p:cNvPr id="395" name="Google Shape;395;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fr" sz="1400">
                <a:solidFill>
                  <a:srgbClr val="000000"/>
                </a:solidFill>
              </a:rPr>
              <a:t>Etudiant (</a:t>
            </a:r>
            <a:r>
              <a:rPr lang="fr" sz="1400" u="sng">
                <a:solidFill>
                  <a:srgbClr val="000000"/>
                </a:solidFill>
              </a:rPr>
              <a:t>Id_Etudiant</a:t>
            </a:r>
            <a:r>
              <a:rPr lang="fr" sz="1400">
                <a:solidFill>
                  <a:srgbClr val="000000"/>
                </a:solidFill>
              </a:rPr>
              <a:t>, Nom, Note BDD, </a:t>
            </a:r>
            <a:r>
              <a:rPr lang="fr" sz="1400">
                <a:solidFill>
                  <a:srgbClr val="000000"/>
                </a:solidFill>
                <a:highlight>
                  <a:srgbClr val="FFFF00"/>
                </a:highlight>
              </a:rPr>
              <a:t>#Nom_classe</a:t>
            </a:r>
            <a:r>
              <a:rPr lang="fr" sz="1400">
                <a:solidFill>
                  <a:srgbClr val="000000"/>
                </a:solidFill>
              </a:rPr>
              <a:t>)</a:t>
            </a:r>
            <a:endParaRPr sz="1400">
              <a:solidFill>
                <a:srgbClr val="000000"/>
              </a:solidFill>
            </a:endParaRPr>
          </a:p>
          <a:p>
            <a:pPr marL="0" lvl="0" indent="0" algn="ctr" rtl="0">
              <a:lnSpc>
                <a:spcPct val="100000"/>
              </a:lnSpc>
              <a:spcBef>
                <a:spcPts val="0"/>
              </a:spcBef>
              <a:spcAft>
                <a:spcPts val="0"/>
              </a:spcAft>
              <a:buNone/>
            </a:pPr>
            <a:r>
              <a:rPr lang="fr" sz="1400">
                <a:solidFill>
                  <a:srgbClr val="000000"/>
                </a:solidFill>
              </a:rPr>
              <a:t>Classe(</a:t>
            </a:r>
            <a:r>
              <a:rPr lang="fr" sz="1400" u="sng">
                <a:solidFill>
                  <a:srgbClr val="000000"/>
                </a:solidFill>
              </a:rPr>
              <a:t>Nom_classe</a:t>
            </a:r>
            <a:r>
              <a:rPr lang="fr" sz="1400">
                <a:solidFill>
                  <a:srgbClr val="000000"/>
                </a:solidFill>
              </a:rPr>
              <a:t>, Nb_Etu, Moyenne)</a:t>
            </a:r>
            <a:endParaRPr sz="1400">
              <a:solidFill>
                <a:srgbClr val="000000"/>
              </a:solidFill>
            </a:endParaRPr>
          </a:p>
          <a:p>
            <a:pPr marL="0" lvl="0" indent="0" algn="l" rtl="0">
              <a:spcBef>
                <a:spcPts val="0"/>
              </a:spcBef>
              <a:spcAft>
                <a:spcPts val="0"/>
              </a:spcAft>
              <a:buNone/>
            </a:pPr>
            <a:endParaRPr/>
          </a:p>
          <a:p>
            <a:pPr marL="0" lvl="0" indent="0" algn="l" rtl="0">
              <a:spcBef>
                <a:spcPts val="1200"/>
              </a:spcBef>
              <a:spcAft>
                <a:spcPts val="1200"/>
              </a:spcAft>
              <a:buNone/>
            </a:pPr>
            <a:r>
              <a:rPr lang="fr"/>
              <a:t>Ici, “Nom_Classe” est la clé primaire de l’entité “Classe” mais est la clé étrangère de l’entité “Etudiant”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3"/>
          <p:cNvSpPr txBox="1">
            <a:spLocks noGrp="1"/>
          </p:cNvSpPr>
          <p:nvPr>
            <p:ph type="body" idx="1"/>
          </p:nvPr>
        </p:nvSpPr>
        <p:spPr>
          <a:xfrm>
            <a:off x="727650" y="1441200"/>
            <a:ext cx="7688700" cy="22611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fr" sz="1700" b="1"/>
              <a:t>Le modèle Entité Association NE PEUT PAS CONTENIR de clé ÉTRANGÈRES</a:t>
            </a:r>
            <a:endParaRPr sz="1700" b="1"/>
          </a:p>
        </p:txBody>
      </p:sp>
      <p:pic>
        <p:nvPicPr>
          <p:cNvPr id="401" name="Google Shape;401;p43"/>
          <p:cNvPicPr preferRelativeResize="0"/>
          <p:nvPr/>
        </p:nvPicPr>
        <p:blipFill>
          <a:blip r:embed="rId3">
            <a:alphaModFix/>
          </a:blip>
          <a:stretch>
            <a:fillRect/>
          </a:stretch>
        </p:blipFill>
        <p:spPr>
          <a:xfrm>
            <a:off x="53300" y="63200"/>
            <a:ext cx="1774075" cy="1774075"/>
          </a:xfrm>
          <a:prstGeom prst="rect">
            <a:avLst/>
          </a:prstGeom>
          <a:noFill/>
          <a:ln>
            <a:noFill/>
          </a:ln>
        </p:spPr>
      </p:pic>
      <p:pic>
        <p:nvPicPr>
          <p:cNvPr id="402" name="Google Shape;402;p43"/>
          <p:cNvPicPr preferRelativeResize="0"/>
          <p:nvPr/>
        </p:nvPicPr>
        <p:blipFill>
          <a:blip r:embed="rId3">
            <a:alphaModFix/>
          </a:blip>
          <a:stretch>
            <a:fillRect/>
          </a:stretch>
        </p:blipFill>
        <p:spPr>
          <a:xfrm>
            <a:off x="7262025" y="102850"/>
            <a:ext cx="1774075" cy="1774075"/>
          </a:xfrm>
          <a:prstGeom prst="rect">
            <a:avLst/>
          </a:prstGeom>
          <a:noFill/>
          <a:ln>
            <a:noFill/>
          </a:ln>
        </p:spPr>
      </p:pic>
      <p:pic>
        <p:nvPicPr>
          <p:cNvPr id="403" name="Google Shape;403;p43"/>
          <p:cNvPicPr preferRelativeResize="0"/>
          <p:nvPr/>
        </p:nvPicPr>
        <p:blipFill>
          <a:blip r:embed="rId3">
            <a:alphaModFix/>
          </a:blip>
          <a:stretch>
            <a:fillRect/>
          </a:stretch>
        </p:blipFill>
        <p:spPr>
          <a:xfrm>
            <a:off x="53300" y="3303925"/>
            <a:ext cx="1774075" cy="1774075"/>
          </a:xfrm>
          <a:prstGeom prst="rect">
            <a:avLst/>
          </a:prstGeom>
          <a:noFill/>
          <a:ln>
            <a:noFill/>
          </a:ln>
        </p:spPr>
      </p:pic>
      <p:pic>
        <p:nvPicPr>
          <p:cNvPr id="404" name="Google Shape;404;p43"/>
          <p:cNvPicPr preferRelativeResize="0"/>
          <p:nvPr/>
        </p:nvPicPr>
        <p:blipFill>
          <a:blip r:embed="rId3">
            <a:alphaModFix/>
          </a:blip>
          <a:stretch>
            <a:fillRect/>
          </a:stretch>
        </p:blipFill>
        <p:spPr>
          <a:xfrm>
            <a:off x="7262025" y="3303925"/>
            <a:ext cx="1774075" cy="1774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4"/>
          <p:cNvSpPr/>
          <p:nvPr/>
        </p:nvSpPr>
        <p:spPr>
          <a:xfrm>
            <a:off x="579750" y="1472850"/>
            <a:ext cx="7984500" cy="18129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410" name="Google Shape;410;p44"/>
          <p:cNvSpPr/>
          <p:nvPr/>
        </p:nvSpPr>
        <p:spPr>
          <a:xfrm>
            <a:off x="579750" y="3711450"/>
            <a:ext cx="7984500" cy="6942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FF0000"/>
              </a:solidFill>
            </a:endParaRPr>
          </a:p>
        </p:txBody>
      </p:sp>
      <p:sp>
        <p:nvSpPr>
          <p:cNvPr id="411" name="Google Shape;411;p44"/>
          <p:cNvSpPr/>
          <p:nvPr/>
        </p:nvSpPr>
        <p:spPr>
          <a:xfrm>
            <a:off x="1636550" y="14728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Etudiant</a:t>
            </a:r>
            <a:endParaRPr/>
          </a:p>
        </p:txBody>
      </p:sp>
      <p:sp>
        <p:nvSpPr>
          <p:cNvPr id="412" name="Google Shape;412;p44"/>
          <p:cNvSpPr/>
          <p:nvPr/>
        </p:nvSpPr>
        <p:spPr>
          <a:xfrm>
            <a:off x="1884350" y="18990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t>Id_Etudiant</a:t>
            </a:r>
            <a:endParaRPr sz="1300"/>
          </a:p>
        </p:txBody>
      </p:sp>
      <p:sp>
        <p:nvSpPr>
          <p:cNvPr id="413" name="Google Shape;413;p44"/>
          <p:cNvSpPr/>
          <p:nvPr/>
        </p:nvSpPr>
        <p:spPr>
          <a:xfrm>
            <a:off x="1884350" y="22260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Nom</a:t>
            </a:r>
            <a:endParaRPr/>
          </a:p>
        </p:txBody>
      </p:sp>
      <p:sp>
        <p:nvSpPr>
          <p:cNvPr id="414" name="Google Shape;414;p44"/>
          <p:cNvSpPr/>
          <p:nvPr/>
        </p:nvSpPr>
        <p:spPr>
          <a:xfrm>
            <a:off x="1884350" y="25531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Note BDD</a:t>
            </a:r>
            <a:endParaRPr/>
          </a:p>
        </p:txBody>
      </p:sp>
      <p:sp>
        <p:nvSpPr>
          <p:cNvPr id="415" name="Google Shape;415;p44"/>
          <p:cNvSpPr/>
          <p:nvPr/>
        </p:nvSpPr>
        <p:spPr>
          <a:xfrm>
            <a:off x="5941425" y="1472850"/>
            <a:ext cx="1566000" cy="168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Classe</a:t>
            </a:r>
            <a:endParaRPr/>
          </a:p>
        </p:txBody>
      </p:sp>
      <p:sp>
        <p:nvSpPr>
          <p:cNvPr id="416" name="Google Shape;416;p44"/>
          <p:cNvSpPr/>
          <p:nvPr/>
        </p:nvSpPr>
        <p:spPr>
          <a:xfrm>
            <a:off x="6189225" y="18990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Nom_classe</a:t>
            </a:r>
            <a:endParaRPr sz="1200"/>
          </a:p>
        </p:txBody>
      </p:sp>
      <p:sp>
        <p:nvSpPr>
          <p:cNvPr id="417" name="Google Shape;417;p44"/>
          <p:cNvSpPr/>
          <p:nvPr/>
        </p:nvSpPr>
        <p:spPr>
          <a:xfrm>
            <a:off x="6189225" y="22260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Nb_Etu</a:t>
            </a:r>
            <a:endParaRPr/>
          </a:p>
        </p:txBody>
      </p:sp>
      <p:sp>
        <p:nvSpPr>
          <p:cNvPr id="418" name="Google Shape;418;p44"/>
          <p:cNvSpPr/>
          <p:nvPr/>
        </p:nvSpPr>
        <p:spPr>
          <a:xfrm>
            <a:off x="6189225" y="25531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Moyenne</a:t>
            </a:r>
            <a:endParaRPr/>
          </a:p>
        </p:txBody>
      </p:sp>
      <p:sp>
        <p:nvSpPr>
          <p:cNvPr id="419" name="Google Shape;419;p44"/>
          <p:cNvSpPr/>
          <p:nvPr/>
        </p:nvSpPr>
        <p:spPr>
          <a:xfrm>
            <a:off x="3841799" y="2047650"/>
            <a:ext cx="1460400" cy="535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t>“Appartient à”</a:t>
            </a:r>
            <a:endParaRPr sz="1200"/>
          </a:p>
        </p:txBody>
      </p:sp>
      <p:cxnSp>
        <p:nvCxnSpPr>
          <p:cNvPr id="420" name="Google Shape;420;p44"/>
          <p:cNvCxnSpPr>
            <a:stCxn id="411" idx="3"/>
            <a:endCxn id="419" idx="2"/>
          </p:cNvCxnSpPr>
          <p:nvPr/>
        </p:nvCxnSpPr>
        <p:spPr>
          <a:xfrm>
            <a:off x="3202550" y="2315250"/>
            <a:ext cx="639300" cy="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44"/>
          <p:cNvCxnSpPr>
            <a:stCxn id="419" idx="6"/>
            <a:endCxn id="415" idx="1"/>
          </p:cNvCxnSpPr>
          <p:nvPr/>
        </p:nvCxnSpPr>
        <p:spPr>
          <a:xfrm>
            <a:off x="5302199" y="2315250"/>
            <a:ext cx="639300" cy="0"/>
          </a:xfrm>
          <a:prstGeom prst="straightConnector1">
            <a:avLst/>
          </a:prstGeom>
          <a:noFill/>
          <a:ln w="9525" cap="flat" cmpd="sng">
            <a:solidFill>
              <a:schemeClr val="dk2"/>
            </a:solidFill>
            <a:prstDash val="solid"/>
            <a:round/>
            <a:headEnd type="none" w="med" len="med"/>
            <a:tailEnd type="none" w="med" len="med"/>
          </a:ln>
        </p:spPr>
      </p:cxnSp>
      <p:sp>
        <p:nvSpPr>
          <p:cNvPr id="422" name="Google Shape;422;p44"/>
          <p:cNvSpPr/>
          <p:nvPr/>
        </p:nvSpPr>
        <p:spPr>
          <a:xfrm>
            <a:off x="5031163" y="258285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0..m</a:t>
            </a:r>
            <a:endParaRPr sz="1100">
              <a:solidFill>
                <a:schemeClr val="lt1"/>
              </a:solidFill>
            </a:endParaRPr>
          </a:p>
        </p:txBody>
      </p:sp>
      <p:sp>
        <p:nvSpPr>
          <p:cNvPr id="423" name="Google Shape;423;p44"/>
          <p:cNvSpPr/>
          <p:nvPr/>
        </p:nvSpPr>
        <p:spPr>
          <a:xfrm>
            <a:off x="3202563" y="2582850"/>
            <a:ext cx="910250" cy="336950"/>
          </a:xfrm>
          <a:prstGeom prst="flowChartProcess">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solidFill>
                  <a:schemeClr val="lt1"/>
                </a:solidFill>
              </a:rPr>
              <a:t>1...n</a:t>
            </a:r>
            <a:endParaRPr sz="1100">
              <a:solidFill>
                <a:schemeClr val="lt1"/>
              </a:solidFill>
            </a:endParaRPr>
          </a:p>
        </p:txBody>
      </p:sp>
      <p:sp>
        <p:nvSpPr>
          <p:cNvPr id="424" name="Google Shape;424;p44"/>
          <p:cNvSpPr txBox="1"/>
          <p:nvPr/>
        </p:nvSpPr>
        <p:spPr>
          <a:xfrm>
            <a:off x="1375950" y="3711450"/>
            <a:ext cx="6392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latin typeface="Lato"/>
                <a:ea typeface="Lato"/>
                <a:cs typeface="Lato"/>
                <a:sym typeface="Lato"/>
              </a:rPr>
              <a:t>Etudiant (</a:t>
            </a:r>
            <a:r>
              <a:rPr lang="fr" u="sng">
                <a:latin typeface="Lato"/>
                <a:ea typeface="Lato"/>
                <a:cs typeface="Lato"/>
                <a:sym typeface="Lato"/>
              </a:rPr>
              <a:t>Id_Etudiant</a:t>
            </a:r>
            <a:r>
              <a:rPr lang="fr">
                <a:latin typeface="Lato"/>
                <a:ea typeface="Lato"/>
                <a:cs typeface="Lato"/>
                <a:sym typeface="Lato"/>
              </a:rPr>
              <a:t>, Nom, Note BDD, #Nom_classe)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Classe(</a:t>
            </a:r>
            <a:r>
              <a:rPr lang="fr" u="sng">
                <a:latin typeface="Lato"/>
                <a:ea typeface="Lato"/>
                <a:cs typeface="Lato"/>
                <a:sym typeface="Lato"/>
              </a:rPr>
              <a:t>Nom_classe</a:t>
            </a:r>
            <a:r>
              <a:rPr lang="fr">
                <a:latin typeface="Lato"/>
                <a:ea typeface="Lato"/>
                <a:cs typeface="Lato"/>
                <a:sym typeface="Lato"/>
              </a:rPr>
              <a:t>, Nb_Etu, Moyenne)</a:t>
            </a:r>
            <a:endParaRPr>
              <a:latin typeface="Lato"/>
              <a:ea typeface="Lato"/>
              <a:cs typeface="Lato"/>
              <a:sym typeface="Lato"/>
            </a:endParaRPr>
          </a:p>
        </p:txBody>
      </p:sp>
      <p:sp>
        <p:nvSpPr>
          <p:cNvPr id="425" name="Google Shape;425;p44"/>
          <p:cNvSpPr/>
          <p:nvPr/>
        </p:nvSpPr>
        <p:spPr>
          <a:xfrm>
            <a:off x="4429950" y="3061646"/>
            <a:ext cx="310500" cy="7533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4"/>
          <p:cNvSpPr txBox="1"/>
          <p:nvPr/>
        </p:nvSpPr>
        <p:spPr>
          <a:xfrm>
            <a:off x="6090075" y="1195527"/>
            <a:ext cx="2105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b="1">
                <a:solidFill>
                  <a:srgbClr val="FF0000"/>
                </a:solidFill>
                <a:latin typeface="Lato"/>
                <a:ea typeface="Lato"/>
                <a:cs typeface="Lato"/>
                <a:sym typeface="Lato"/>
              </a:rPr>
              <a:t>Modèle Entité Association</a:t>
            </a:r>
            <a:endParaRPr sz="1200" b="1">
              <a:solidFill>
                <a:srgbClr val="FF0000"/>
              </a:solidFill>
              <a:latin typeface="Lato"/>
              <a:ea typeface="Lato"/>
              <a:cs typeface="Lato"/>
              <a:sym typeface="Lato"/>
            </a:endParaRPr>
          </a:p>
        </p:txBody>
      </p:sp>
      <p:sp>
        <p:nvSpPr>
          <p:cNvPr id="427" name="Google Shape;427;p44"/>
          <p:cNvSpPr txBox="1"/>
          <p:nvPr/>
        </p:nvSpPr>
        <p:spPr>
          <a:xfrm>
            <a:off x="6298825" y="3445650"/>
            <a:ext cx="1566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b="1">
                <a:solidFill>
                  <a:srgbClr val="FF0000"/>
                </a:solidFill>
                <a:latin typeface="Lato"/>
                <a:ea typeface="Lato"/>
                <a:cs typeface="Lato"/>
                <a:sym typeface="Lato"/>
              </a:rPr>
              <a:t>Schéma Relationnel</a:t>
            </a:r>
            <a:endParaRPr sz="1200" b="1">
              <a:solidFill>
                <a:srgbClr val="FF0000"/>
              </a:solidFill>
              <a:latin typeface="Lato"/>
              <a:ea typeface="Lato"/>
              <a:cs typeface="Lato"/>
              <a:sym typeface="Lato"/>
            </a:endParaRPr>
          </a:p>
        </p:txBody>
      </p:sp>
      <p:sp>
        <p:nvSpPr>
          <p:cNvPr id="428" name="Google Shape;428;p44"/>
          <p:cNvSpPr/>
          <p:nvPr/>
        </p:nvSpPr>
        <p:spPr>
          <a:xfrm>
            <a:off x="3240700" y="1452425"/>
            <a:ext cx="2700600" cy="1942500"/>
          </a:xfrm>
          <a:prstGeom prst="ellipse">
            <a:avLst/>
          </a:prstGeom>
          <a:noFill/>
          <a:ln w="38100" cap="flat" cmpd="sng">
            <a:solidFill>
              <a:srgbClr val="3366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4"/>
          <p:cNvSpPr/>
          <p:nvPr/>
        </p:nvSpPr>
        <p:spPr>
          <a:xfrm>
            <a:off x="5440800" y="3711450"/>
            <a:ext cx="1367700" cy="369300"/>
          </a:xfrm>
          <a:prstGeom prst="ellipse">
            <a:avLst/>
          </a:prstGeom>
          <a:noFill/>
          <a:ln w="38100" cap="flat" cmpd="sng">
            <a:solidFill>
              <a:srgbClr val="3366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5"/>
          <p:cNvSpPr/>
          <p:nvPr/>
        </p:nvSpPr>
        <p:spPr>
          <a:xfrm>
            <a:off x="2716775" y="1879175"/>
            <a:ext cx="1566000" cy="222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t>Etudiant</a:t>
            </a:r>
            <a:endParaRPr/>
          </a:p>
        </p:txBody>
      </p:sp>
      <p:sp>
        <p:nvSpPr>
          <p:cNvPr id="435" name="Google Shape;435;p45"/>
          <p:cNvSpPr/>
          <p:nvPr/>
        </p:nvSpPr>
        <p:spPr>
          <a:xfrm>
            <a:off x="2964575" y="230532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t>Id_Etudiant</a:t>
            </a:r>
            <a:endParaRPr sz="1300"/>
          </a:p>
        </p:txBody>
      </p:sp>
      <p:sp>
        <p:nvSpPr>
          <p:cNvPr id="436" name="Google Shape;436;p45"/>
          <p:cNvSpPr/>
          <p:nvPr/>
        </p:nvSpPr>
        <p:spPr>
          <a:xfrm>
            <a:off x="2964575" y="263240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Nom</a:t>
            </a:r>
            <a:endParaRPr/>
          </a:p>
        </p:txBody>
      </p:sp>
      <p:sp>
        <p:nvSpPr>
          <p:cNvPr id="437" name="Google Shape;437;p45"/>
          <p:cNvSpPr/>
          <p:nvPr/>
        </p:nvSpPr>
        <p:spPr>
          <a:xfrm>
            <a:off x="2964575" y="2959475"/>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t>Note BDD</a:t>
            </a:r>
            <a:endParaRPr/>
          </a:p>
        </p:txBody>
      </p:sp>
      <p:cxnSp>
        <p:nvCxnSpPr>
          <p:cNvPr id="438" name="Google Shape;438;p45"/>
          <p:cNvCxnSpPr>
            <a:stCxn id="434" idx="3"/>
          </p:cNvCxnSpPr>
          <p:nvPr/>
        </p:nvCxnSpPr>
        <p:spPr>
          <a:xfrm>
            <a:off x="4282775" y="2990975"/>
            <a:ext cx="2297700" cy="3900"/>
          </a:xfrm>
          <a:prstGeom prst="straightConnector1">
            <a:avLst/>
          </a:prstGeom>
          <a:noFill/>
          <a:ln w="9525" cap="flat" cmpd="sng">
            <a:solidFill>
              <a:schemeClr val="dk2"/>
            </a:solidFill>
            <a:prstDash val="solid"/>
            <a:round/>
            <a:headEnd type="none" w="med" len="med"/>
            <a:tailEnd type="none" w="med" len="med"/>
          </a:ln>
        </p:spPr>
      </p:cxnSp>
      <p:sp>
        <p:nvSpPr>
          <p:cNvPr id="439" name="Google Shape;439;p45"/>
          <p:cNvSpPr/>
          <p:nvPr/>
        </p:nvSpPr>
        <p:spPr>
          <a:xfrm>
            <a:off x="2964575" y="3286550"/>
            <a:ext cx="1070400" cy="257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t>#Nom_classe</a:t>
            </a:r>
            <a:endParaRPr sz="1100"/>
          </a:p>
        </p:txBody>
      </p:sp>
      <p:cxnSp>
        <p:nvCxnSpPr>
          <p:cNvPr id="440" name="Google Shape;440;p45"/>
          <p:cNvCxnSpPr/>
          <p:nvPr/>
        </p:nvCxnSpPr>
        <p:spPr>
          <a:xfrm flipH="1">
            <a:off x="1252475" y="1350875"/>
            <a:ext cx="4112700" cy="3280200"/>
          </a:xfrm>
          <a:prstGeom prst="straightConnector1">
            <a:avLst/>
          </a:prstGeom>
          <a:noFill/>
          <a:ln w="76200" cap="flat" cmpd="sng">
            <a:solidFill>
              <a:srgbClr val="FF0000"/>
            </a:solidFill>
            <a:prstDash val="solid"/>
            <a:round/>
            <a:headEnd type="none" w="med" len="med"/>
            <a:tailEnd type="none" w="med" len="med"/>
          </a:ln>
        </p:spPr>
      </p:cxnSp>
      <p:cxnSp>
        <p:nvCxnSpPr>
          <p:cNvPr id="441" name="Google Shape;441;p45"/>
          <p:cNvCxnSpPr/>
          <p:nvPr/>
        </p:nvCxnSpPr>
        <p:spPr>
          <a:xfrm>
            <a:off x="1688500" y="1152575"/>
            <a:ext cx="3785700" cy="3478500"/>
          </a:xfrm>
          <a:prstGeom prst="straightConnector1">
            <a:avLst/>
          </a:prstGeom>
          <a:noFill/>
          <a:ln w="76200" cap="flat" cmpd="sng">
            <a:solidFill>
              <a:srgbClr val="FF0000"/>
            </a:solidFill>
            <a:prstDash val="solid"/>
            <a:round/>
            <a:headEnd type="none" w="med" len="med"/>
            <a:tailEnd type="none" w="med" len="med"/>
          </a:ln>
        </p:spPr>
      </p:cxnSp>
      <p:sp>
        <p:nvSpPr>
          <p:cNvPr id="442" name="Google Shape;442;p45"/>
          <p:cNvSpPr txBox="1"/>
          <p:nvPr/>
        </p:nvSpPr>
        <p:spPr>
          <a:xfrm>
            <a:off x="5474200" y="1744225"/>
            <a:ext cx="1070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solidFill>
                  <a:srgbClr val="FF0000"/>
                </a:solidFill>
                <a:latin typeface="Lato"/>
                <a:ea typeface="Lato"/>
                <a:cs typeface="Lato"/>
                <a:sym typeface="Lato"/>
              </a:rPr>
              <a:t>0/20</a:t>
            </a:r>
            <a:endParaRPr sz="3000" b="1">
              <a:solidFill>
                <a:srgbClr val="FF0000"/>
              </a:solidFill>
              <a:latin typeface="Lato"/>
              <a:ea typeface="Lato"/>
              <a:cs typeface="Lato"/>
              <a:sym typeface="Lato"/>
            </a:endParaRPr>
          </a:p>
        </p:txBody>
      </p:sp>
      <p:sp>
        <p:nvSpPr>
          <p:cNvPr id="443" name="Google Shape;443;p45"/>
          <p:cNvSpPr/>
          <p:nvPr/>
        </p:nvSpPr>
        <p:spPr>
          <a:xfrm>
            <a:off x="6342675" y="3171325"/>
            <a:ext cx="1635300" cy="1526100"/>
          </a:xfrm>
          <a:prstGeom prst="smileyFace">
            <a:avLst>
              <a:gd name="adj" fmla="val -465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Énoncé classique de DST</a:t>
            </a:r>
            <a:endParaRPr/>
          </a:p>
        </p:txBody>
      </p:sp>
      <p:sp>
        <p:nvSpPr>
          <p:cNvPr id="449" name="Google Shape;449;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[Texte descriptif de la situation]</a:t>
            </a:r>
            <a:endParaRPr/>
          </a:p>
          <a:p>
            <a:pPr marL="0" lvl="0" indent="0" algn="l" rtl="0">
              <a:spcBef>
                <a:spcPts val="1200"/>
              </a:spcBef>
              <a:spcAft>
                <a:spcPts val="0"/>
              </a:spcAft>
              <a:buNone/>
            </a:pPr>
            <a:r>
              <a:rPr lang="fr"/>
              <a:t>Q1 : “Donner le modèle Entité Association correspondant à la description du texte ci dessus.”</a:t>
            </a:r>
            <a:endParaRPr/>
          </a:p>
          <a:p>
            <a:pPr marL="0" lvl="0" indent="0" algn="l" rtl="0">
              <a:spcBef>
                <a:spcPts val="1200"/>
              </a:spcBef>
              <a:spcAft>
                <a:spcPts val="1200"/>
              </a:spcAft>
              <a:buNone/>
            </a:pPr>
            <a:r>
              <a:rPr lang="fr"/>
              <a:t>Q2 : “En déduire le schéma relationnel associé”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Exercice d’application</a:t>
            </a:r>
            <a:endParaRPr/>
          </a:p>
        </p:txBody>
      </p:sp>
      <p:sp>
        <p:nvSpPr>
          <p:cNvPr id="455" name="Google Shape;455;p47"/>
          <p:cNvSpPr txBox="1">
            <a:spLocks noGrp="1"/>
          </p:cNvSpPr>
          <p:nvPr>
            <p:ph type="body" idx="1"/>
          </p:nvPr>
        </p:nvSpPr>
        <p:spPr>
          <a:xfrm>
            <a:off x="729450" y="2078875"/>
            <a:ext cx="7688700" cy="2797200"/>
          </a:xfrm>
          <a:prstGeom prst="rect">
            <a:avLst/>
          </a:prstGeom>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None/>
            </a:pPr>
            <a:r>
              <a:rPr lang="fr"/>
              <a:t>Enoncé : Un client a un numéro de sécurité sociale, un nom, un prénom, un bonus et un malus</a:t>
            </a:r>
            <a:endParaRPr/>
          </a:p>
          <a:p>
            <a:pPr marL="0" marR="0" lvl="0" indent="0" algn="l" rtl="0">
              <a:lnSpc>
                <a:spcPct val="115000"/>
              </a:lnSpc>
              <a:spcBef>
                <a:spcPts val="1200"/>
              </a:spcBef>
              <a:spcAft>
                <a:spcPts val="0"/>
              </a:spcAft>
              <a:buNone/>
            </a:pPr>
            <a:r>
              <a:rPr lang="fr"/>
              <a:t>Il passe un contrat avec un agent pour chacun de ses véhicules, pour certains risques couverts. Un véhicule est caractérisé par un numéro, une puissance, une marque, un type et une couleur. Les clients ont parfois des sinistres avec des tierces personnes. Les tierces personnes ont un numéro de sécurité sociale et sont assurées auprès d’une compagnie d’assurance. Une compagnie d’assurance a un nom et une adresse. On doit connaître le lieu et la date du sinistre.</a:t>
            </a:r>
            <a:endParaRPr/>
          </a:p>
          <a:p>
            <a:pPr marL="0" lvl="0" indent="0" algn="l" rtl="0">
              <a:spcBef>
                <a:spcPts val="1200"/>
              </a:spcBef>
              <a:spcAft>
                <a:spcPts val="0"/>
              </a:spcAft>
              <a:buNone/>
            </a:pPr>
            <a:r>
              <a:rPr lang="fr"/>
              <a:t>Q1 : “Donner le modèle Entité Association correspondant à la description du texte ci dessus.”</a:t>
            </a:r>
            <a:endParaRPr/>
          </a:p>
          <a:p>
            <a:pPr marL="0" lvl="0" indent="0" algn="l" rtl="0">
              <a:spcBef>
                <a:spcPts val="1200"/>
              </a:spcBef>
              <a:spcAft>
                <a:spcPts val="0"/>
              </a:spcAft>
              <a:buNone/>
            </a:pPr>
            <a:r>
              <a:rPr lang="fr"/>
              <a:t>Q2 : “En déduire le schéma relationnel associé”  </a:t>
            </a:r>
            <a:endParaRPr/>
          </a:p>
          <a:p>
            <a:pPr marL="0" marR="0" lvl="0" indent="0" algn="l" rtl="0">
              <a:lnSpc>
                <a:spcPct val="115000"/>
              </a:lnSpc>
              <a:spcBef>
                <a:spcPts val="12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Exercice d’application</a:t>
            </a:r>
            <a:endParaRPr/>
          </a:p>
        </p:txBody>
      </p:sp>
      <p:sp>
        <p:nvSpPr>
          <p:cNvPr id="461" name="Google Shape;461;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lnSpc>
                <a:spcPct val="181818"/>
              </a:lnSpc>
              <a:spcBef>
                <a:spcPts val="500"/>
              </a:spcBef>
              <a:spcAft>
                <a:spcPts val="0"/>
              </a:spcAft>
              <a:buNone/>
            </a:pPr>
            <a:r>
              <a:rPr lang="fr">
                <a:solidFill>
                  <a:srgbClr val="333399"/>
                </a:solidFill>
              </a:rPr>
              <a:t>Un </a:t>
            </a:r>
            <a:r>
              <a:rPr lang="fr">
                <a:solidFill>
                  <a:srgbClr val="FF0000"/>
                </a:solidFill>
              </a:rPr>
              <a:t>client</a:t>
            </a:r>
            <a:r>
              <a:rPr lang="fr">
                <a:solidFill>
                  <a:srgbClr val="333399"/>
                </a:solidFill>
              </a:rPr>
              <a:t> a un </a:t>
            </a:r>
            <a:r>
              <a:rPr lang="fr">
                <a:solidFill>
                  <a:srgbClr val="00E4A8"/>
                </a:solidFill>
              </a:rPr>
              <a:t>numéro de sécurité sociale</a:t>
            </a:r>
            <a:r>
              <a:rPr lang="fr">
                <a:solidFill>
                  <a:srgbClr val="333399"/>
                </a:solidFill>
              </a:rPr>
              <a:t>, un </a:t>
            </a:r>
            <a:r>
              <a:rPr lang="fr">
                <a:solidFill>
                  <a:srgbClr val="00E4A8"/>
                </a:solidFill>
              </a:rPr>
              <a:t>nom</a:t>
            </a:r>
            <a:r>
              <a:rPr lang="fr">
                <a:solidFill>
                  <a:srgbClr val="333399"/>
                </a:solidFill>
              </a:rPr>
              <a:t>, un </a:t>
            </a:r>
            <a:r>
              <a:rPr lang="fr">
                <a:solidFill>
                  <a:srgbClr val="00E4A8"/>
                </a:solidFill>
              </a:rPr>
              <a:t>prénom</a:t>
            </a:r>
            <a:r>
              <a:rPr lang="fr">
                <a:solidFill>
                  <a:srgbClr val="333399"/>
                </a:solidFill>
              </a:rPr>
              <a:t>, un </a:t>
            </a:r>
            <a:r>
              <a:rPr lang="fr">
                <a:solidFill>
                  <a:srgbClr val="00E4A8"/>
                </a:solidFill>
              </a:rPr>
              <a:t>bonus</a:t>
            </a:r>
            <a:r>
              <a:rPr lang="fr">
                <a:solidFill>
                  <a:srgbClr val="333399"/>
                </a:solidFill>
              </a:rPr>
              <a:t> et </a:t>
            </a:r>
            <a:r>
              <a:rPr lang="fr">
                <a:solidFill>
                  <a:srgbClr val="00E4A8"/>
                </a:solidFill>
              </a:rPr>
              <a:t>un malus</a:t>
            </a:r>
            <a:endParaRPr>
              <a:solidFill>
                <a:srgbClr val="00E4A8"/>
              </a:solidFill>
            </a:endParaRPr>
          </a:p>
          <a:p>
            <a:pPr marL="0" lvl="0" indent="0" algn="just" rtl="0">
              <a:lnSpc>
                <a:spcPct val="181818"/>
              </a:lnSpc>
              <a:spcBef>
                <a:spcPts val="500"/>
              </a:spcBef>
              <a:spcAft>
                <a:spcPts val="0"/>
              </a:spcAft>
              <a:buNone/>
            </a:pPr>
            <a:r>
              <a:rPr lang="fr">
                <a:solidFill>
                  <a:srgbClr val="333399"/>
                </a:solidFill>
              </a:rPr>
              <a:t>Il </a:t>
            </a:r>
            <a:r>
              <a:rPr lang="fr">
                <a:solidFill>
                  <a:srgbClr val="FFC000"/>
                </a:solidFill>
              </a:rPr>
              <a:t>passe</a:t>
            </a:r>
            <a:r>
              <a:rPr lang="fr">
                <a:solidFill>
                  <a:srgbClr val="333399"/>
                </a:solidFill>
              </a:rPr>
              <a:t> un </a:t>
            </a:r>
            <a:r>
              <a:rPr lang="fr">
                <a:solidFill>
                  <a:srgbClr val="FF0000"/>
                </a:solidFill>
              </a:rPr>
              <a:t>contrat</a:t>
            </a:r>
            <a:r>
              <a:rPr lang="fr">
                <a:solidFill>
                  <a:srgbClr val="333399"/>
                </a:solidFill>
              </a:rPr>
              <a:t> avec un </a:t>
            </a:r>
            <a:r>
              <a:rPr lang="fr">
                <a:solidFill>
                  <a:srgbClr val="FF0000"/>
                </a:solidFill>
              </a:rPr>
              <a:t>agent </a:t>
            </a:r>
            <a:r>
              <a:rPr lang="fr">
                <a:solidFill>
                  <a:srgbClr val="333399"/>
                </a:solidFill>
              </a:rPr>
              <a:t>pour chacun de ses </a:t>
            </a:r>
            <a:r>
              <a:rPr lang="fr">
                <a:solidFill>
                  <a:srgbClr val="FF0000"/>
                </a:solidFill>
              </a:rPr>
              <a:t>véhicules</a:t>
            </a:r>
            <a:r>
              <a:rPr lang="fr">
                <a:solidFill>
                  <a:srgbClr val="333399"/>
                </a:solidFill>
              </a:rPr>
              <a:t>, pour certains </a:t>
            </a:r>
            <a:r>
              <a:rPr lang="fr">
                <a:solidFill>
                  <a:srgbClr val="FF0000"/>
                </a:solidFill>
              </a:rPr>
              <a:t>risques couverts</a:t>
            </a:r>
            <a:r>
              <a:rPr lang="fr">
                <a:solidFill>
                  <a:srgbClr val="333399"/>
                </a:solidFill>
              </a:rPr>
              <a:t>. Un véhicule est caractérisé par un </a:t>
            </a:r>
            <a:r>
              <a:rPr lang="fr">
                <a:solidFill>
                  <a:srgbClr val="00E4A8"/>
                </a:solidFill>
              </a:rPr>
              <a:t>numéro,</a:t>
            </a:r>
            <a:r>
              <a:rPr lang="fr">
                <a:solidFill>
                  <a:srgbClr val="333399"/>
                </a:solidFill>
              </a:rPr>
              <a:t> une </a:t>
            </a:r>
            <a:r>
              <a:rPr lang="fr">
                <a:solidFill>
                  <a:srgbClr val="00E4A8"/>
                </a:solidFill>
              </a:rPr>
              <a:t>puissance</a:t>
            </a:r>
            <a:r>
              <a:rPr lang="fr">
                <a:solidFill>
                  <a:srgbClr val="333399"/>
                </a:solidFill>
              </a:rPr>
              <a:t>, une </a:t>
            </a:r>
            <a:r>
              <a:rPr lang="fr">
                <a:solidFill>
                  <a:srgbClr val="00E4A8"/>
                </a:solidFill>
              </a:rPr>
              <a:t>marque</a:t>
            </a:r>
            <a:r>
              <a:rPr lang="fr">
                <a:solidFill>
                  <a:srgbClr val="333399"/>
                </a:solidFill>
              </a:rPr>
              <a:t>, un </a:t>
            </a:r>
            <a:r>
              <a:rPr lang="fr">
                <a:solidFill>
                  <a:srgbClr val="00E4A8"/>
                </a:solidFill>
              </a:rPr>
              <a:t>type </a:t>
            </a:r>
            <a:r>
              <a:rPr lang="fr">
                <a:solidFill>
                  <a:srgbClr val="333399"/>
                </a:solidFill>
              </a:rPr>
              <a:t>et une </a:t>
            </a:r>
            <a:r>
              <a:rPr lang="fr">
                <a:solidFill>
                  <a:srgbClr val="00E4A8"/>
                </a:solidFill>
              </a:rPr>
              <a:t>couleur</a:t>
            </a:r>
            <a:r>
              <a:rPr lang="fr">
                <a:solidFill>
                  <a:srgbClr val="333399"/>
                </a:solidFill>
              </a:rPr>
              <a:t>. Les clients ont parfois des </a:t>
            </a:r>
            <a:r>
              <a:rPr lang="fr">
                <a:solidFill>
                  <a:srgbClr val="FF0000"/>
                </a:solidFill>
              </a:rPr>
              <a:t>sinistres</a:t>
            </a:r>
            <a:r>
              <a:rPr lang="fr">
                <a:solidFill>
                  <a:srgbClr val="333399"/>
                </a:solidFill>
              </a:rPr>
              <a:t> avec des </a:t>
            </a:r>
            <a:r>
              <a:rPr lang="fr">
                <a:solidFill>
                  <a:srgbClr val="FF0000"/>
                </a:solidFill>
              </a:rPr>
              <a:t>tierces personnes</a:t>
            </a:r>
            <a:r>
              <a:rPr lang="fr">
                <a:solidFill>
                  <a:srgbClr val="333399"/>
                </a:solidFill>
              </a:rPr>
              <a:t>. Les tierces personnes ont un </a:t>
            </a:r>
            <a:r>
              <a:rPr lang="fr">
                <a:solidFill>
                  <a:srgbClr val="00E4A8"/>
                </a:solidFill>
              </a:rPr>
              <a:t>numéro de sécurité sociale </a:t>
            </a:r>
            <a:r>
              <a:rPr lang="fr">
                <a:solidFill>
                  <a:srgbClr val="333399"/>
                </a:solidFill>
              </a:rPr>
              <a:t>et </a:t>
            </a:r>
            <a:r>
              <a:rPr lang="fr">
                <a:solidFill>
                  <a:srgbClr val="FFC000"/>
                </a:solidFill>
              </a:rPr>
              <a:t>sont</a:t>
            </a:r>
            <a:r>
              <a:rPr lang="fr">
                <a:solidFill>
                  <a:srgbClr val="333399"/>
                </a:solidFill>
              </a:rPr>
              <a:t> </a:t>
            </a:r>
            <a:r>
              <a:rPr lang="fr">
                <a:solidFill>
                  <a:srgbClr val="FFC000"/>
                </a:solidFill>
              </a:rPr>
              <a:t>assurées</a:t>
            </a:r>
            <a:r>
              <a:rPr lang="fr">
                <a:solidFill>
                  <a:srgbClr val="333399"/>
                </a:solidFill>
              </a:rPr>
              <a:t> auprès d’une compagnie d’assurance. Une </a:t>
            </a:r>
            <a:r>
              <a:rPr lang="fr">
                <a:solidFill>
                  <a:srgbClr val="FF0000"/>
                </a:solidFill>
              </a:rPr>
              <a:t>compagnie d’assurance </a:t>
            </a:r>
            <a:r>
              <a:rPr lang="fr">
                <a:solidFill>
                  <a:srgbClr val="333399"/>
                </a:solidFill>
              </a:rPr>
              <a:t>a un </a:t>
            </a:r>
            <a:r>
              <a:rPr lang="fr">
                <a:solidFill>
                  <a:srgbClr val="00E4A8"/>
                </a:solidFill>
              </a:rPr>
              <a:t>nom</a:t>
            </a:r>
            <a:r>
              <a:rPr lang="fr">
                <a:solidFill>
                  <a:srgbClr val="333399"/>
                </a:solidFill>
              </a:rPr>
              <a:t> et une </a:t>
            </a:r>
            <a:r>
              <a:rPr lang="fr">
                <a:solidFill>
                  <a:srgbClr val="00E4A8"/>
                </a:solidFill>
              </a:rPr>
              <a:t>adresse</a:t>
            </a:r>
            <a:r>
              <a:rPr lang="fr">
                <a:solidFill>
                  <a:srgbClr val="333399"/>
                </a:solidFill>
              </a:rPr>
              <a:t>. On doit connaître le </a:t>
            </a:r>
            <a:r>
              <a:rPr lang="fr">
                <a:solidFill>
                  <a:srgbClr val="00E4A8"/>
                </a:solidFill>
              </a:rPr>
              <a:t>lieu</a:t>
            </a:r>
            <a:r>
              <a:rPr lang="fr">
                <a:solidFill>
                  <a:srgbClr val="333399"/>
                </a:solidFill>
              </a:rPr>
              <a:t> et la </a:t>
            </a:r>
            <a:r>
              <a:rPr lang="fr">
                <a:solidFill>
                  <a:srgbClr val="00E4A8"/>
                </a:solidFill>
              </a:rPr>
              <a:t>date du sinistre.</a:t>
            </a:r>
            <a:endParaRPr>
              <a:solidFill>
                <a:srgbClr val="00E4A8"/>
              </a:solidFill>
            </a:endParaRPr>
          </a:p>
          <a:p>
            <a:pPr marL="0" lvl="0" indent="0" algn="l" rtl="0">
              <a:spcBef>
                <a:spcPts val="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466" name="Google Shape;466;p49"/>
          <p:cNvPicPr preferRelativeResize="0"/>
          <p:nvPr/>
        </p:nvPicPr>
        <p:blipFill>
          <a:blip r:embed="rId3">
            <a:alphaModFix/>
          </a:blip>
          <a:stretch>
            <a:fillRect/>
          </a:stretch>
        </p:blipFill>
        <p:spPr>
          <a:xfrm>
            <a:off x="1500175" y="304800"/>
            <a:ext cx="6483584" cy="483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50"/>
          <p:cNvPicPr preferRelativeResize="0"/>
          <p:nvPr/>
        </p:nvPicPr>
        <p:blipFill>
          <a:blip r:embed="rId3">
            <a:alphaModFix/>
          </a:blip>
          <a:stretch>
            <a:fillRect/>
          </a:stretch>
        </p:blipFill>
        <p:spPr>
          <a:xfrm>
            <a:off x="1010850" y="707376"/>
            <a:ext cx="7633875" cy="4079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1"/>
          <p:cNvSpPr txBox="1">
            <a:spLocks noGrp="1"/>
          </p:cNvSpPr>
          <p:nvPr>
            <p:ph type="body" idx="1"/>
          </p:nvPr>
        </p:nvSpPr>
        <p:spPr>
          <a:xfrm>
            <a:off x="574825" y="1900500"/>
            <a:ext cx="8106600" cy="2261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sz="1600" b="1"/>
              <a:t>Pour un système d’informations particulier, il n’existe pas de modèle conceptuel unique.</a:t>
            </a:r>
            <a:endParaRPr sz="1600" b="1"/>
          </a:p>
          <a:p>
            <a:pPr marL="0" lvl="0" indent="0" algn="ctr" rtl="0">
              <a:spcBef>
                <a:spcPts val="1200"/>
              </a:spcBef>
              <a:spcAft>
                <a:spcPts val="1200"/>
              </a:spcAft>
              <a:buNone/>
            </a:pPr>
            <a:r>
              <a:rPr lang="fr" sz="1600" b="1"/>
              <a:t>Le bon modèle est celui validé par l’ensemble des membres du projet.</a:t>
            </a:r>
            <a:endParaRPr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1</a:t>
            </a:r>
            <a:endParaRPr/>
          </a:p>
        </p:txBody>
      </p:sp>
      <p:sp>
        <p:nvSpPr>
          <p:cNvPr id="110" name="Google Shape;110;p16"/>
          <p:cNvSpPr txBox="1">
            <a:spLocks noGrp="1"/>
          </p:cNvSpPr>
          <p:nvPr>
            <p:ph type="title"/>
          </p:nvPr>
        </p:nvSpPr>
        <p:spPr>
          <a:xfrm>
            <a:off x="769100" y="271602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a:t>PRÉSENTATION DES BASES DE DONNÉES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2"/>
          <p:cNvSpPr txBox="1">
            <a:spLocks noGrp="1"/>
          </p:cNvSpPr>
          <p:nvPr>
            <p:ph type="title"/>
          </p:nvPr>
        </p:nvSpPr>
        <p:spPr>
          <a:xfrm>
            <a:off x="729450" y="1288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2</a:t>
            </a:r>
            <a:endParaRPr/>
          </a:p>
        </p:txBody>
      </p:sp>
      <p:sp>
        <p:nvSpPr>
          <p:cNvPr id="482" name="Google Shape;482;p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TD1  </a:t>
            </a:r>
            <a:endParaRPr sz="2400" b="1">
              <a:solidFill>
                <a:schemeClr val="dk2"/>
              </a:solidFill>
              <a:latin typeface="Raleway"/>
              <a:ea typeface="Raleway"/>
              <a:cs typeface="Raleway"/>
              <a:sym typeface="Raleway"/>
            </a:endParaRPr>
          </a:p>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Exercices modèle Entité Association  </a:t>
            </a:r>
            <a:endParaRPr sz="2400" b="1">
              <a:solidFill>
                <a:schemeClr val="dk2"/>
              </a:solidFill>
              <a:latin typeface="Raleway"/>
              <a:ea typeface="Raleway"/>
              <a:cs typeface="Raleway"/>
              <a:sym typeface="Raleway"/>
            </a:endParaRPr>
          </a:p>
          <a:p>
            <a:pPr marL="0" marR="0" lvl="0" indent="0" algn="ctr" rtl="0">
              <a:lnSpc>
                <a:spcPct val="100000"/>
              </a:lnSpc>
              <a:spcBef>
                <a:spcPts val="0"/>
              </a:spcBef>
              <a:spcAft>
                <a:spcPts val="0"/>
              </a:spcAft>
              <a:buNone/>
            </a:pPr>
            <a:r>
              <a:rPr lang="fr" sz="2400" b="1">
                <a:solidFill>
                  <a:schemeClr val="dk2"/>
                </a:solidFill>
                <a:latin typeface="Raleway"/>
                <a:ea typeface="Raleway"/>
                <a:cs typeface="Raleway"/>
                <a:sym typeface="Raleway"/>
              </a:rPr>
              <a:t>Schéma relationnel</a:t>
            </a:r>
            <a:endParaRPr sz="2400" b="1">
              <a:solidFill>
                <a:schemeClr val="dk2"/>
              </a:solidFill>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TD/TP1</a:t>
            </a:r>
            <a:endParaRPr/>
          </a:p>
        </p:txBody>
      </p:sp>
      <p:sp>
        <p:nvSpPr>
          <p:cNvPr id="488" name="Google Shape;488;p5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Rendez vous sur le fichier “TD TP BDDR.pdf” et commencez la section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Cours 1</a:t>
            </a:r>
            <a:endParaRPr/>
          </a:p>
          <a:p>
            <a:pPr marL="0" lvl="0" indent="0" algn="l" rtl="0">
              <a:spcBef>
                <a:spcPts val="0"/>
              </a:spcBef>
              <a:spcAft>
                <a:spcPts val="0"/>
              </a:spcAft>
              <a:buNone/>
            </a:pPr>
            <a:endParaRPr/>
          </a:p>
        </p:txBody>
      </p:sp>
      <p:sp>
        <p:nvSpPr>
          <p:cNvPr id="116" name="Google Shape;116;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Présentation des bases de données, contexte, utilisation.</a:t>
            </a:r>
            <a:endParaRPr/>
          </a:p>
          <a:p>
            <a:pPr marL="0" lvl="0" indent="0" algn="l" rtl="0">
              <a:spcBef>
                <a:spcPts val="1200"/>
              </a:spcBef>
              <a:spcAft>
                <a:spcPts val="0"/>
              </a:spcAft>
              <a:buNone/>
            </a:pPr>
            <a:r>
              <a:rPr lang="fr"/>
              <a:t>Concepts d’entité Association, utilisation de clé primaire et clé étrangère</a:t>
            </a:r>
            <a:endParaRPr/>
          </a:p>
          <a:p>
            <a:pPr marL="0" lvl="0" indent="0" algn="l" rtl="0">
              <a:spcBef>
                <a:spcPts val="1200"/>
              </a:spcBef>
              <a:spcAft>
                <a:spcPts val="0"/>
              </a:spcAft>
              <a:buNone/>
            </a:pPr>
            <a:r>
              <a:rPr lang="fr"/>
              <a:t>TD : Décomposition d’un énoncé en modèle entité association</a:t>
            </a:r>
            <a:endParaRPr/>
          </a:p>
          <a:p>
            <a:pPr marL="0" lvl="0" indent="0" algn="l" rtl="0">
              <a:spcBef>
                <a:spcPts val="1200"/>
              </a:spcBef>
              <a:spcAft>
                <a:spcPts val="1200"/>
              </a:spcAft>
              <a:buNone/>
            </a:pPr>
            <a:r>
              <a:rPr lang="fr"/>
              <a:t>Passage d’un modèle Entité Association à un modèle relationnel.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Introduction</a:t>
            </a:r>
            <a:endParaRPr/>
          </a:p>
        </p:txBody>
      </p:sp>
      <p:sp>
        <p:nvSpPr>
          <p:cNvPr id="122" name="Google Shape;122;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“BDD” ou “database” dans leur appellation commune, ont pour but de stocker, organiser et analyser les données. </a:t>
            </a:r>
            <a:endParaRPr/>
          </a:p>
          <a:p>
            <a:pPr marL="0" lvl="0" indent="0" algn="l" rtl="0">
              <a:spcBef>
                <a:spcPts val="1200"/>
              </a:spcBef>
              <a:spcAft>
                <a:spcPts val="0"/>
              </a:spcAft>
              <a:buNone/>
            </a:pPr>
            <a:r>
              <a:rPr lang="fr"/>
              <a:t>Elles désignent une collection d’informations organisées afin de faciliter la consultation de données, leur gestion et leur mise à jour.</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Présentation des bases de données</a:t>
            </a:r>
            <a:endParaRPr/>
          </a:p>
        </p:txBody>
      </p:sp>
      <p:sp>
        <p:nvSpPr>
          <p:cNvPr id="128" name="Google Shape;128;p19"/>
          <p:cNvSpPr txBox="1">
            <a:spLocks noGrp="1"/>
          </p:cNvSpPr>
          <p:nvPr>
            <p:ph type="body" idx="1"/>
          </p:nvPr>
        </p:nvSpPr>
        <p:spPr>
          <a:xfrm>
            <a:off x="818050" y="2571750"/>
            <a:ext cx="5256900" cy="95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bases de données sont aujourd’hui omniprésentes dans le monde des entreprises mais également dans le quotidien de tous.</a:t>
            </a:r>
            <a:endParaRPr/>
          </a:p>
        </p:txBody>
      </p:sp>
      <p:pic>
        <p:nvPicPr>
          <p:cNvPr id="129" name="Google Shape;129;p19"/>
          <p:cNvPicPr preferRelativeResize="0"/>
          <p:nvPr/>
        </p:nvPicPr>
        <p:blipFill>
          <a:blip r:embed="rId3">
            <a:alphaModFix/>
          </a:blip>
          <a:stretch>
            <a:fillRect/>
          </a:stretch>
        </p:blipFill>
        <p:spPr>
          <a:xfrm>
            <a:off x="6366225" y="882650"/>
            <a:ext cx="2581275" cy="1771650"/>
          </a:xfrm>
          <a:prstGeom prst="rect">
            <a:avLst/>
          </a:prstGeom>
          <a:noFill/>
          <a:ln>
            <a:noFill/>
          </a:ln>
        </p:spPr>
      </p:pic>
      <p:pic>
        <p:nvPicPr>
          <p:cNvPr id="130" name="Google Shape;130;p19"/>
          <p:cNvPicPr preferRelativeResize="0"/>
          <p:nvPr/>
        </p:nvPicPr>
        <p:blipFill>
          <a:blip r:embed="rId4">
            <a:alphaModFix/>
          </a:blip>
          <a:stretch>
            <a:fillRect/>
          </a:stretch>
        </p:blipFill>
        <p:spPr>
          <a:xfrm>
            <a:off x="6366225" y="3007450"/>
            <a:ext cx="2581275" cy="18068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Historique des bases de données</a:t>
            </a:r>
            <a:endParaRPr/>
          </a:p>
        </p:txBody>
      </p:sp>
      <p:sp>
        <p:nvSpPr>
          <p:cNvPr id="136" name="Google Shape;136;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 terme de </a:t>
            </a:r>
            <a:r>
              <a:rPr lang="fr" b="1"/>
              <a:t>base de données</a:t>
            </a:r>
            <a:r>
              <a:rPr lang="fr"/>
              <a:t> est né en 1964 pour désigner une collection d'informations partagées par différents utilisateurs d'un système d'informations militaires.</a:t>
            </a:r>
            <a:endParaRPr/>
          </a:p>
          <a:p>
            <a:pPr marL="0" lvl="0" indent="0" algn="l" rtl="0">
              <a:spcBef>
                <a:spcPts val="1200"/>
              </a:spcBef>
              <a:spcAft>
                <a:spcPts val="0"/>
              </a:spcAft>
              <a:buNone/>
            </a:pPr>
            <a:r>
              <a:rPr lang="fr"/>
              <a:t>Années 70 : Création des Bases de Données Réseaux</a:t>
            </a:r>
            <a:endParaRPr/>
          </a:p>
          <a:p>
            <a:pPr marL="0" lvl="0" indent="0" algn="l" rtl="0">
              <a:spcBef>
                <a:spcPts val="1200"/>
              </a:spcBef>
              <a:spcAft>
                <a:spcPts val="0"/>
              </a:spcAft>
              <a:buNone/>
            </a:pPr>
            <a:r>
              <a:rPr lang="fr"/>
              <a:t>Ensemble de fichiers reliés par pointeurs </a:t>
            </a:r>
            <a:endParaRPr/>
          </a:p>
          <a:p>
            <a:pPr marL="0" lvl="0" indent="0" algn="l" rtl="0">
              <a:spcBef>
                <a:spcPts val="1200"/>
              </a:spcBef>
              <a:spcAft>
                <a:spcPts val="1200"/>
              </a:spcAft>
              <a:buNone/>
            </a:pPr>
            <a:r>
              <a:rPr lang="fr"/>
              <a:t>Langage d’interrogation par navigation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Historique des bases de données</a:t>
            </a:r>
            <a:endParaRPr/>
          </a:p>
        </p:txBody>
      </p:sp>
      <p:sp>
        <p:nvSpPr>
          <p:cNvPr id="142" name="Google Shape;142;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a:t>Années 80 : Avènement des Bases de données Relationnelles</a:t>
            </a:r>
            <a:endParaRPr/>
          </a:p>
          <a:p>
            <a:pPr marL="0" lvl="0" indent="0" algn="l" rtl="0">
              <a:spcBef>
                <a:spcPts val="1200"/>
              </a:spcBef>
              <a:spcAft>
                <a:spcPts val="0"/>
              </a:spcAft>
              <a:buNone/>
            </a:pPr>
            <a:r>
              <a:rPr lang="fr"/>
              <a:t>Relations entre ensemble de données</a:t>
            </a:r>
            <a:endParaRPr/>
          </a:p>
          <a:p>
            <a:pPr marL="0" lvl="0" indent="0" algn="l" rtl="0">
              <a:spcBef>
                <a:spcPts val="1200"/>
              </a:spcBef>
              <a:spcAft>
                <a:spcPts val="0"/>
              </a:spcAft>
              <a:buNone/>
            </a:pPr>
            <a:r>
              <a:rPr lang="fr"/>
              <a:t>Langage d’interrogation par assertion logique</a:t>
            </a:r>
            <a:endParaRPr/>
          </a:p>
          <a:p>
            <a:pPr marL="0" lvl="0" indent="0" algn="l" rtl="0">
              <a:spcBef>
                <a:spcPts val="1200"/>
              </a:spcBef>
              <a:spcAft>
                <a:spcPts val="0"/>
              </a:spcAft>
              <a:buNone/>
            </a:pPr>
            <a:r>
              <a:rPr lang="fr"/>
              <a:t>Années 90 : Orientation décisionnelle (Data mining, OLAP)</a:t>
            </a:r>
            <a:endParaRPr/>
          </a:p>
          <a:p>
            <a:pPr marL="0" lvl="0" indent="0" algn="l" rtl="0">
              <a:spcBef>
                <a:spcPts val="1200"/>
              </a:spcBef>
              <a:spcAft>
                <a:spcPts val="0"/>
              </a:spcAft>
              <a:buNone/>
            </a:pPr>
            <a:r>
              <a:rPr lang="fr"/>
              <a:t>Années 2000 : Avènement du Web</a:t>
            </a:r>
            <a:endParaRPr/>
          </a:p>
          <a:p>
            <a:pPr marL="0" lvl="0" indent="0" algn="l" rtl="0">
              <a:spcBef>
                <a:spcPts val="1200"/>
              </a:spcBef>
              <a:spcAft>
                <a:spcPts val="1200"/>
              </a:spcAft>
              <a:buNone/>
            </a:pPr>
            <a:r>
              <a:rPr lang="fr"/>
              <a:t>Années 2010 - 2020 : Avènement du Cloud pour les bases de données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1753</Words>
  <Application>Microsoft Office PowerPoint</Application>
  <PresentationFormat>Affichage à l'écran (16:9)</PresentationFormat>
  <Paragraphs>377</Paragraphs>
  <Slides>41</Slides>
  <Notes>41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41</vt:i4>
      </vt:variant>
    </vt:vector>
  </HeadingPairs>
  <TitlesOfParts>
    <vt:vector size="45" baseType="lpstr">
      <vt:lpstr>Lato</vt:lpstr>
      <vt:lpstr>Raleway</vt:lpstr>
      <vt:lpstr>Arial</vt:lpstr>
      <vt:lpstr>Streamline</vt:lpstr>
      <vt:lpstr>Bases de données Relationnelles</vt:lpstr>
      <vt:lpstr>Présentation</vt:lpstr>
      <vt:lpstr>Architecture du cours et des fichiers</vt:lpstr>
      <vt:lpstr>Cours 1</vt:lpstr>
      <vt:lpstr>Cours 1 </vt:lpstr>
      <vt:lpstr>Introduction</vt:lpstr>
      <vt:lpstr>Présentation des bases de données</vt:lpstr>
      <vt:lpstr>Historique des bases de données</vt:lpstr>
      <vt:lpstr>Historique des bases de données</vt:lpstr>
      <vt:lpstr>Présentation des bases de données</vt:lpstr>
      <vt:lpstr>Problématique des bases de données</vt:lpstr>
      <vt:lpstr>Présentation des bases de données relationnelles</vt:lpstr>
      <vt:lpstr>Présentation des bases de données relationnelles</vt:lpstr>
      <vt:lpstr>Présentation des bases de données relationnelles</vt:lpstr>
      <vt:lpstr>Présentation des bases de données relationnelles</vt:lpstr>
      <vt:lpstr>Présentation des bases de données relationnelles</vt:lpstr>
      <vt:lpstr>Solution</vt:lpstr>
      <vt:lpstr>Concept d’Entité Association</vt:lpstr>
      <vt:lpstr>Concept d’Entité Association</vt:lpstr>
      <vt:lpstr>Concept d’Entité Association</vt:lpstr>
      <vt:lpstr>Les attributs dans le modèle Entité Association</vt:lpstr>
      <vt:lpstr>Les attributs dans le modèle Entité Association</vt:lpstr>
      <vt:lpstr>Concept d’Entité Association</vt:lpstr>
      <vt:lpstr>Concept d’Entité Association </vt:lpstr>
      <vt:lpstr>Association n-aire</vt:lpstr>
      <vt:lpstr>Concept de Schéma Relationnel</vt:lpstr>
      <vt:lpstr>Concept de Schéma Relationnel</vt:lpstr>
      <vt:lpstr>Les clés primaires (Identifiants) et clés étrangères</vt:lpstr>
      <vt:lpstr>Les clés primaires (Identifiants) et clés étrangères</vt:lpstr>
      <vt:lpstr>Les clés primaires (Identifiants) et clés étrangères</vt:lpstr>
      <vt:lpstr>Présentation PowerPoint</vt:lpstr>
      <vt:lpstr>Présentation PowerPoint</vt:lpstr>
      <vt:lpstr>Présentation PowerPoint</vt:lpstr>
      <vt:lpstr>Énoncé classique de DST</vt:lpstr>
      <vt:lpstr>Exercice d’application</vt:lpstr>
      <vt:lpstr>Exercice d’application</vt:lpstr>
      <vt:lpstr>Présentation PowerPoint</vt:lpstr>
      <vt:lpstr>Présentation PowerPoint</vt:lpstr>
      <vt:lpstr>Présentation PowerPoint</vt:lpstr>
      <vt:lpstr>Cours 2</vt:lpstr>
      <vt:lpstr>TD/TP1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données Relationnelles</dc:title>
  <cp:lastModifiedBy>Fornier Yann</cp:lastModifiedBy>
  <cp:revision>1</cp:revision>
  <dcterms:modified xsi:type="dcterms:W3CDTF">2023-03-16T17:50:59Z</dcterms:modified>
</cp:coreProperties>
</file>