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Lst>
  <p:sldSz cx="9144000" cy="5143500" type="screen16x9"/>
  <p:notesSz cx="6858000" cy="9144000"/>
  <p:embeddedFontLst>
    <p:embeddedFont>
      <p:font typeface="Lato" panose="020F0502020204030203" pitchFamily="34" charset="0"/>
      <p:regular r:id="rId146"/>
      <p:bold r:id="rId147"/>
      <p:italic r:id="rId148"/>
      <p:boldItalic r:id="rId149"/>
    </p:embeddedFont>
    <p:embeddedFont>
      <p:font typeface="Raleway" pitchFamily="2" charset="0"/>
      <p:regular r:id="rId150"/>
      <p:bold r:id="rId151"/>
      <p:italic r:id="rId152"/>
      <p:boldItalic r:id="rId1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F948680-B0A5-4B56-952B-4A9442A808EA}">
  <a:tblStyle styleId="{6F948680-B0A5-4B56-952B-4A9442A808E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font" Target="fonts/font4.fntdata"/><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font" Target="fonts/font5.fntdata"/><Relationship Id="rId155"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font" Target="fonts/font6.fntdata"/><Relationship Id="rId156"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font" Target="fonts/font1.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font" Target="fonts/font7.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font" Target="fonts/font2.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font" Target="fonts/font8.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presProps" Target="pres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b61e5da757_0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b61e5da757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4"/>
        <p:cNvGrpSpPr/>
        <p:nvPr/>
      </p:nvGrpSpPr>
      <p:grpSpPr>
        <a:xfrm>
          <a:off x="0" y="0"/>
          <a:ext cx="0" cy="0"/>
          <a:chOff x="0" y="0"/>
          <a:chExt cx="0" cy="0"/>
        </a:xfrm>
      </p:grpSpPr>
      <p:sp>
        <p:nvSpPr>
          <p:cNvPr id="1195" name="Google Shape;1195;g21356a4aa12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6" name="Google Shape;1196;g21356a4aa1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0"/>
        <p:cNvGrpSpPr/>
        <p:nvPr/>
      </p:nvGrpSpPr>
      <p:grpSpPr>
        <a:xfrm>
          <a:off x="0" y="0"/>
          <a:ext cx="0" cy="0"/>
          <a:chOff x="0" y="0"/>
          <a:chExt cx="0" cy="0"/>
        </a:xfrm>
      </p:grpSpPr>
      <p:sp>
        <p:nvSpPr>
          <p:cNvPr id="1201" name="Google Shape;1201;g21356a4aa1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2" name="Google Shape;1202;g21356a4aa1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6"/>
        <p:cNvGrpSpPr/>
        <p:nvPr/>
      </p:nvGrpSpPr>
      <p:grpSpPr>
        <a:xfrm>
          <a:off x="0" y="0"/>
          <a:ext cx="0" cy="0"/>
          <a:chOff x="0" y="0"/>
          <a:chExt cx="0" cy="0"/>
        </a:xfrm>
      </p:grpSpPr>
      <p:sp>
        <p:nvSpPr>
          <p:cNvPr id="1207" name="Google Shape;1207;g21356a4aa12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8" name="Google Shape;1208;g21356a4aa12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2"/>
        <p:cNvGrpSpPr/>
        <p:nvPr/>
      </p:nvGrpSpPr>
      <p:grpSpPr>
        <a:xfrm>
          <a:off x="0" y="0"/>
          <a:ext cx="0" cy="0"/>
          <a:chOff x="0" y="0"/>
          <a:chExt cx="0" cy="0"/>
        </a:xfrm>
      </p:grpSpPr>
      <p:sp>
        <p:nvSpPr>
          <p:cNvPr id="1213" name="Google Shape;1213;g2133645feda_0_6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4" name="Google Shape;1214;g2133645feda_0_6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p:cNvGrpSpPr/>
        <p:nvPr/>
      </p:nvGrpSpPr>
      <p:grpSpPr>
        <a:xfrm>
          <a:off x="0" y="0"/>
          <a:ext cx="0" cy="0"/>
          <a:chOff x="0" y="0"/>
          <a:chExt cx="0" cy="0"/>
        </a:xfrm>
      </p:grpSpPr>
      <p:sp>
        <p:nvSpPr>
          <p:cNvPr id="1220" name="Google Shape;1220;g2133645feda_0_6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1" name="Google Shape;1221;g2133645feda_0_6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6"/>
        <p:cNvGrpSpPr/>
        <p:nvPr/>
      </p:nvGrpSpPr>
      <p:grpSpPr>
        <a:xfrm>
          <a:off x="0" y="0"/>
          <a:ext cx="0" cy="0"/>
          <a:chOff x="0" y="0"/>
          <a:chExt cx="0" cy="0"/>
        </a:xfrm>
      </p:grpSpPr>
      <p:sp>
        <p:nvSpPr>
          <p:cNvPr id="1227" name="Google Shape;1227;g21356a4aa12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8" name="Google Shape;1228;g21356a4aa12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3"/>
        <p:cNvGrpSpPr/>
        <p:nvPr/>
      </p:nvGrpSpPr>
      <p:grpSpPr>
        <a:xfrm>
          <a:off x="0" y="0"/>
          <a:ext cx="0" cy="0"/>
          <a:chOff x="0" y="0"/>
          <a:chExt cx="0" cy="0"/>
        </a:xfrm>
      </p:grpSpPr>
      <p:sp>
        <p:nvSpPr>
          <p:cNvPr id="1234" name="Google Shape;1234;g21356a4aa12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5" name="Google Shape;1235;g21356a4aa1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0"/>
        <p:cNvGrpSpPr/>
        <p:nvPr/>
      </p:nvGrpSpPr>
      <p:grpSpPr>
        <a:xfrm>
          <a:off x="0" y="0"/>
          <a:ext cx="0" cy="0"/>
          <a:chOff x="0" y="0"/>
          <a:chExt cx="0" cy="0"/>
        </a:xfrm>
      </p:grpSpPr>
      <p:sp>
        <p:nvSpPr>
          <p:cNvPr id="1241" name="Google Shape;1241;g21356a4aa12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2" name="Google Shape;1242;g21356a4aa1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p:cNvGrpSpPr/>
        <p:nvPr/>
      </p:nvGrpSpPr>
      <p:grpSpPr>
        <a:xfrm>
          <a:off x="0" y="0"/>
          <a:ext cx="0" cy="0"/>
          <a:chOff x="0" y="0"/>
          <a:chExt cx="0" cy="0"/>
        </a:xfrm>
      </p:grpSpPr>
      <p:sp>
        <p:nvSpPr>
          <p:cNvPr id="1248" name="Google Shape;1248;g21356a4aa12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21356a4aa12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4"/>
        <p:cNvGrpSpPr/>
        <p:nvPr/>
      </p:nvGrpSpPr>
      <p:grpSpPr>
        <a:xfrm>
          <a:off x="0" y="0"/>
          <a:ext cx="0" cy="0"/>
          <a:chOff x="0" y="0"/>
          <a:chExt cx="0" cy="0"/>
        </a:xfrm>
      </p:grpSpPr>
      <p:sp>
        <p:nvSpPr>
          <p:cNvPr id="1255" name="Google Shape;1255;g21356a4aa12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6" name="Google Shape;1256;g21356a4aa1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0e2bd5ca18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0e2bd5ca1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1"/>
        <p:cNvGrpSpPr/>
        <p:nvPr/>
      </p:nvGrpSpPr>
      <p:grpSpPr>
        <a:xfrm>
          <a:off x="0" y="0"/>
          <a:ext cx="0" cy="0"/>
          <a:chOff x="0" y="0"/>
          <a:chExt cx="0" cy="0"/>
        </a:xfrm>
      </p:grpSpPr>
      <p:sp>
        <p:nvSpPr>
          <p:cNvPr id="1262" name="Google Shape;1262;g21356a4aa12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3" name="Google Shape;1263;g21356a4aa12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8"/>
        <p:cNvGrpSpPr/>
        <p:nvPr/>
      </p:nvGrpSpPr>
      <p:grpSpPr>
        <a:xfrm>
          <a:off x="0" y="0"/>
          <a:ext cx="0" cy="0"/>
          <a:chOff x="0" y="0"/>
          <a:chExt cx="0" cy="0"/>
        </a:xfrm>
      </p:grpSpPr>
      <p:sp>
        <p:nvSpPr>
          <p:cNvPr id="1269" name="Google Shape;1269;g2139bcf470f_0_1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0" name="Google Shape;1270;g2139bcf470f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4"/>
        <p:cNvGrpSpPr/>
        <p:nvPr/>
      </p:nvGrpSpPr>
      <p:grpSpPr>
        <a:xfrm>
          <a:off x="0" y="0"/>
          <a:ext cx="0" cy="0"/>
          <a:chOff x="0" y="0"/>
          <a:chExt cx="0" cy="0"/>
        </a:xfrm>
      </p:grpSpPr>
      <p:sp>
        <p:nvSpPr>
          <p:cNvPr id="1275" name="Google Shape;1275;g2139bcf470f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6" name="Google Shape;1276;g2139bcf470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1"/>
        <p:cNvGrpSpPr/>
        <p:nvPr/>
      </p:nvGrpSpPr>
      <p:grpSpPr>
        <a:xfrm>
          <a:off x="0" y="0"/>
          <a:ext cx="0" cy="0"/>
          <a:chOff x="0" y="0"/>
          <a:chExt cx="0" cy="0"/>
        </a:xfrm>
      </p:grpSpPr>
      <p:sp>
        <p:nvSpPr>
          <p:cNvPr id="1282" name="Google Shape;1282;g2139bcf470f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3" name="Google Shape;1283;g2139bcf470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8"/>
        <p:cNvGrpSpPr/>
        <p:nvPr/>
      </p:nvGrpSpPr>
      <p:grpSpPr>
        <a:xfrm>
          <a:off x="0" y="0"/>
          <a:ext cx="0" cy="0"/>
          <a:chOff x="0" y="0"/>
          <a:chExt cx="0" cy="0"/>
        </a:xfrm>
      </p:grpSpPr>
      <p:sp>
        <p:nvSpPr>
          <p:cNvPr id="1289" name="Google Shape;1289;g2139bcf470f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0" name="Google Shape;1290;g2139bcf470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5"/>
        <p:cNvGrpSpPr/>
        <p:nvPr/>
      </p:nvGrpSpPr>
      <p:grpSpPr>
        <a:xfrm>
          <a:off x="0" y="0"/>
          <a:ext cx="0" cy="0"/>
          <a:chOff x="0" y="0"/>
          <a:chExt cx="0" cy="0"/>
        </a:xfrm>
      </p:grpSpPr>
      <p:sp>
        <p:nvSpPr>
          <p:cNvPr id="1296" name="Google Shape;1296;g2139bcf470f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7" name="Google Shape;1297;g2139bcf470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2"/>
        <p:cNvGrpSpPr/>
        <p:nvPr/>
      </p:nvGrpSpPr>
      <p:grpSpPr>
        <a:xfrm>
          <a:off x="0" y="0"/>
          <a:ext cx="0" cy="0"/>
          <a:chOff x="0" y="0"/>
          <a:chExt cx="0" cy="0"/>
        </a:xfrm>
      </p:grpSpPr>
      <p:sp>
        <p:nvSpPr>
          <p:cNvPr id="1303" name="Google Shape;1303;g2139bcf470f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4" name="Google Shape;1304;g2139bcf470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9"/>
        <p:cNvGrpSpPr/>
        <p:nvPr/>
      </p:nvGrpSpPr>
      <p:grpSpPr>
        <a:xfrm>
          <a:off x="0" y="0"/>
          <a:ext cx="0" cy="0"/>
          <a:chOff x="0" y="0"/>
          <a:chExt cx="0" cy="0"/>
        </a:xfrm>
      </p:grpSpPr>
      <p:sp>
        <p:nvSpPr>
          <p:cNvPr id="1310" name="Google Shape;1310;g2139bcf470f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1" name="Google Shape;1311;g2139bcf470f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6"/>
        <p:cNvGrpSpPr/>
        <p:nvPr/>
      </p:nvGrpSpPr>
      <p:grpSpPr>
        <a:xfrm>
          <a:off x="0" y="0"/>
          <a:ext cx="0" cy="0"/>
          <a:chOff x="0" y="0"/>
          <a:chExt cx="0" cy="0"/>
        </a:xfrm>
      </p:grpSpPr>
      <p:sp>
        <p:nvSpPr>
          <p:cNvPr id="1317" name="Google Shape;1317;g2139bcf470f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8" name="Google Shape;1318;g2139bcf470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3"/>
        <p:cNvGrpSpPr/>
        <p:nvPr/>
      </p:nvGrpSpPr>
      <p:grpSpPr>
        <a:xfrm>
          <a:off x="0" y="0"/>
          <a:ext cx="0" cy="0"/>
          <a:chOff x="0" y="0"/>
          <a:chExt cx="0" cy="0"/>
        </a:xfrm>
      </p:grpSpPr>
      <p:sp>
        <p:nvSpPr>
          <p:cNvPr id="1324" name="Google Shape;1324;g2139bcf470f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5" name="Google Shape;1325;g2139bcf470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b61e5da757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b61e5da757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0"/>
        <p:cNvGrpSpPr/>
        <p:nvPr/>
      </p:nvGrpSpPr>
      <p:grpSpPr>
        <a:xfrm>
          <a:off x="0" y="0"/>
          <a:ext cx="0" cy="0"/>
          <a:chOff x="0" y="0"/>
          <a:chExt cx="0" cy="0"/>
        </a:xfrm>
      </p:grpSpPr>
      <p:sp>
        <p:nvSpPr>
          <p:cNvPr id="1331" name="Google Shape;1331;g2139bcf470f_0_1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2" name="Google Shape;1332;g2139bcf470f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6"/>
        <p:cNvGrpSpPr/>
        <p:nvPr/>
      </p:nvGrpSpPr>
      <p:grpSpPr>
        <a:xfrm>
          <a:off x="0" y="0"/>
          <a:ext cx="0" cy="0"/>
          <a:chOff x="0" y="0"/>
          <a:chExt cx="0" cy="0"/>
        </a:xfrm>
      </p:grpSpPr>
      <p:sp>
        <p:nvSpPr>
          <p:cNvPr id="1337" name="Google Shape;1337;g20fedda1cff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8" name="Google Shape;1338;g20fedda1cff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2"/>
        <p:cNvGrpSpPr/>
        <p:nvPr/>
      </p:nvGrpSpPr>
      <p:grpSpPr>
        <a:xfrm>
          <a:off x="0" y="0"/>
          <a:ext cx="0" cy="0"/>
          <a:chOff x="0" y="0"/>
          <a:chExt cx="0" cy="0"/>
        </a:xfrm>
      </p:grpSpPr>
      <p:sp>
        <p:nvSpPr>
          <p:cNvPr id="1343" name="Google Shape;1343;g2139bcf470f_0_1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4" name="Google Shape;1344;g2139bcf470f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8"/>
        <p:cNvGrpSpPr/>
        <p:nvPr/>
      </p:nvGrpSpPr>
      <p:grpSpPr>
        <a:xfrm>
          <a:off x="0" y="0"/>
          <a:ext cx="0" cy="0"/>
          <a:chOff x="0" y="0"/>
          <a:chExt cx="0" cy="0"/>
        </a:xfrm>
      </p:grpSpPr>
      <p:sp>
        <p:nvSpPr>
          <p:cNvPr id="1349" name="Google Shape;1349;g20fedda1cff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0" name="Google Shape;1350;g20fedda1cff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4"/>
        <p:cNvGrpSpPr/>
        <p:nvPr/>
      </p:nvGrpSpPr>
      <p:grpSpPr>
        <a:xfrm>
          <a:off x="0" y="0"/>
          <a:ext cx="0" cy="0"/>
          <a:chOff x="0" y="0"/>
          <a:chExt cx="0" cy="0"/>
        </a:xfrm>
      </p:grpSpPr>
      <p:sp>
        <p:nvSpPr>
          <p:cNvPr id="1355" name="Google Shape;1355;g2139bcf470f_0_1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6" name="Google Shape;1356;g2139bcf470f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0"/>
        <p:cNvGrpSpPr/>
        <p:nvPr/>
      </p:nvGrpSpPr>
      <p:grpSpPr>
        <a:xfrm>
          <a:off x="0" y="0"/>
          <a:ext cx="0" cy="0"/>
          <a:chOff x="0" y="0"/>
          <a:chExt cx="0" cy="0"/>
        </a:xfrm>
      </p:grpSpPr>
      <p:sp>
        <p:nvSpPr>
          <p:cNvPr id="1361" name="Google Shape;1361;g2139bcf470f_0_1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2" name="Google Shape;1362;g2139bcf470f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7"/>
        <p:cNvGrpSpPr/>
        <p:nvPr/>
      </p:nvGrpSpPr>
      <p:grpSpPr>
        <a:xfrm>
          <a:off x="0" y="0"/>
          <a:ext cx="0" cy="0"/>
          <a:chOff x="0" y="0"/>
          <a:chExt cx="0" cy="0"/>
        </a:xfrm>
      </p:grpSpPr>
      <p:sp>
        <p:nvSpPr>
          <p:cNvPr id="1368" name="Google Shape;1368;g2139bcf470f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9" name="Google Shape;1369;g2139bcf470f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4"/>
        <p:cNvGrpSpPr/>
        <p:nvPr/>
      </p:nvGrpSpPr>
      <p:grpSpPr>
        <a:xfrm>
          <a:off x="0" y="0"/>
          <a:ext cx="0" cy="0"/>
          <a:chOff x="0" y="0"/>
          <a:chExt cx="0" cy="0"/>
        </a:xfrm>
      </p:grpSpPr>
      <p:sp>
        <p:nvSpPr>
          <p:cNvPr id="1375" name="Google Shape;1375;g2139bcf470f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6" name="Google Shape;1376;g2139bcf470f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1"/>
        <p:cNvGrpSpPr/>
        <p:nvPr/>
      </p:nvGrpSpPr>
      <p:grpSpPr>
        <a:xfrm>
          <a:off x="0" y="0"/>
          <a:ext cx="0" cy="0"/>
          <a:chOff x="0" y="0"/>
          <a:chExt cx="0" cy="0"/>
        </a:xfrm>
      </p:grpSpPr>
      <p:sp>
        <p:nvSpPr>
          <p:cNvPr id="1382" name="Google Shape;1382;g2139bcf470f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3" name="Google Shape;1383;g2139bcf470f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8"/>
        <p:cNvGrpSpPr/>
        <p:nvPr/>
      </p:nvGrpSpPr>
      <p:grpSpPr>
        <a:xfrm>
          <a:off x="0" y="0"/>
          <a:ext cx="0" cy="0"/>
          <a:chOff x="0" y="0"/>
          <a:chExt cx="0" cy="0"/>
        </a:xfrm>
      </p:grpSpPr>
      <p:sp>
        <p:nvSpPr>
          <p:cNvPr id="1389" name="Google Shape;1389;g2139bcf470f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0" name="Google Shape;1390;g2139bcf470f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0e2bd5ca18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0e2bd5ca1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5"/>
        <p:cNvGrpSpPr/>
        <p:nvPr/>
      </p:nvGrpSpPr>
      <p:grpSpPr>
        <a:xfrm>
          <a:off x="0" y="0"/>
          <a:ext cx="0" cy="0"/>
          <a:chOff x="0" y="0"/>
          <a:chExt cx="0" cy="0"/>
        </a:xfrm>
      </p:grpSpPr>
      <p:sp>
        <p:nvSpPr>
          <p:cNvPr id="1396" name="Google Shape;1396;g2139bcf470f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7" name="Google Shape;1397;g2139bcf470f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2"/>
        <p:cNvGrpSpPr/>
        <p:nvPr/>
      </p:nvGrpSpPr>
      <p:grpSpPr>
        <a:xfrm>
          <a:off x="0" y="0"/>
          <a:ext cx="0" cy="0"/>
          <a:chOff x="0" y="0"/>
          <a:chExt cx="0" cy="0"/>
        </a:xfrm>
      </p:grpSpPr>
      <p:sp>
        <p:nvSpPr>
          <p:cNvPr id="1403" name="Google Shape;1403;g2139bcf470f_0_2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4" name="Google Shape;1404;g2139bcf470f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8"/>
        <p:cNvGrpSpPr/>
        <p:nvPr/>
      </p:nvGrpSpPr>
      <p:grpSpPr>
        <a:xfrm>
          <a:off x="0" y="0"/>
          <a:ext cx="0" cy="0"/>
          <a:chOff x="0" y="0"/>
          <a:chExt cx="0" cy="0"/>
        </a:xfrm>
      </p:grpSpPr>
      <p:sp>
        <p:nvSpPr>
          <p:cNvPr id="1409" name="Google Shape;1409;g20fedda1cff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0" name="Google Shape;1410;g20fedda1cff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4"/>
        <p:cNvGrpSpPr/>
        <p:nvPr/>
      </p:nvGrpSpPr>
      <p:grpSpPr>
        <a:xfrm>
          <a:off x="0" y="0"/>
          <a:ext cx="0" cy="0"/>
          <a:chOff x="0" y="0"/>
          <a:chExt cx="0" cy="0"/>
        </a:xfrm>
      </p:grpSpPr>
      <p:sp>
        <p:nvSpPr>
          <p:cNvPr id="1415" name="Google Shape;1415;g2139bcf470f_0_2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6" name="Google Shape;1416;g2139bcf470f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0"/>
        <p:cNvGrpSpPr/>
        <p:nvPr/>
      </p:nvGrpSpPr>
      <p:grpSpPr>
        <a:xfrm>
          <a:off x="0" y="0"/>
          <a:ext cx="0" cy="0"/>
          <a:chOff x="0" y="0"/>
          <a:chExt cx="0" cy="0"/>
        </a:xfrm>
      </p:grpSpPr>
      <p:sp>
        <p:nvSpPr>
          <p:cNvPr id="1421" name="Google Shape;1421;g2139bcf470f_0_2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2" name="Google Shape;1422;g2139bcf470f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6"/>
        <p:cNvGrpSpPr/>
        <p:nvPr/>
      </p:nvGrpSpPr>
      <p:grpSpPr>
        <a:xfrm>
          <a:off x="0" y="0"/>
          <a:ext cx="0" cy="0"/>
          <a:chOff x="0" y="0"/>
          <a:chExt cx="0" cy="0"/>
        </a:xfrm>
      </p:grpSpPr>
      <p:sp>
        <p:nvSpPr>
          <p:cNvPr id="1427" name="Google Shape;1427;g2139bcf470f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8" name="Google Shape;1428;g2139bcf470f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3"/>
        <p:cNvGrpSpPr/>
        <p:nvPr/>
      </p:nvGrpSpPr>
      <p:grpSpPr>
        <a:xfrm>
          <a:off x="0" y="0"/>
          <a:ext cx="0" cy="0"/>
          <a:chOff x="0" y="0"/>
          <a:chExt cx="0" cy="0"/>
        </a:xfrm>
      </p:grpSpPr>
      <p:sp>
        <p:nvSpPr>
          <p:cNvPr id="1434" name="Google Shape;1434;g2139bcf470f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5" name="Google Shape;1435;g2139bcf470f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0"/>
        <p:cNvGrpSpPr/>
        <p:nvPr/>
      </p:nvGrpSpPr>
      <p:grpSpPr>
        <a:xfrm>
          <a:off x="0" y="0"/>
          <a:ext cx="0" cy="0"/>
          <a:chOff x="0" y="0"/>
          <a:chExt cx="0" cy="0"/>
        </a:xfrm>
      </p:grpSpPr>
      <p:sp>
        <p:nvSpPr>
          <p:cNvPr id="1441" name="Google Shape;1441;g2139bcf470f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2" name="Google Shape;1442;g2139bcf470f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7"/>
        <p:cNvGrpSpPr/>
        <p:nvPr/>
      </p:nvGrpSpPr>
      <p:grpSpPr>
        <a:xfrm>
          <a:off x="0" y="0"/>
          <a:ext cx="0" cy="0"/>
          <a:chOff x="0" y="0"/>
          <a:chExt cx="0" cy="0"/>
        </a:xfrm>
      </p:grpSpPr>
      <p:sp>
        <p:nvSpPr>
          <p:cNvPr id="1448" name="Google Shape;1448;g2139bcf470f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9" name="Google Shape;1449;g2139bcf470f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4"/>
        <p:cNvGrpSpPr/>
        <p:nvPr/>
      </p:nvGrpSpPr>
      <p:grpSpPr>
        <a:xfrm>
          <a:off x="0" y="0"/>
          <a:ext cx="0" cy="0"/>
          <a:chOff x="0" y="0"/>
          <a:chExt cx="0" cy="0"/>
        </a:xfrm>
      </p:grpSpPr>
      <p:sp>
        <p:nvSpPr>
          <p:cNvPr id="1455" name="Google Shape;1455;g2139bcf470f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6" name="Google Shape;1456;g2139bcf470f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0e2bd5ca18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0e2bd5ca18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1"/>
        <p:cNvGrpSpPr/>
        <p:nvPr/>
      </p:nvGrpSpPr>
      <p:grpSpPr>
        <a:xfrm>
          <a:off x="0" y="0"/>
          <a:ext cx="0" cy="0"/>
          <a:chOff x="0" y="0"/>
          <a:chExt cx="0" cy="0"/>
        </a:xfrm>
      </p:grpSpPr>
      <p:sp>
        <p:nvSpPr>
          <p:cNvPr id="1462" name="Google Shape;1462;g2139bcf470f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3" name="Google Shape;1463;g2139bcf470f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8"/>
        <p:cNvGrpSpPr/>
        <p:nvPr/>
      </p:nvGrpSpPr>
      <p:grpSpPr>
        <a:xfrm>
          <a:off x="0" y="0"/>
          <a:ext cx="0" cy="0"/>
          <a:chOff x="0" y="0"/>
          <a:chExt cx="0" cy="0"/>
        </a:xfrm>
      </p:grpSpPr>
      <p:sp>
        <p:nvSpPr>
          <p:cNvPr id="1469" name="Google Shape;1469;g2139bcf470f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0" name="Google Shape;1470;g2139bcf470f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5"/>
        <p:cNvGrpSpPr/>
        <p:nvPr/>
      </p:nvGrpSpPr>
      <p:grpSpPr>
        <a:xfrm>
          <a:off x="0" y="0"/>
          <a:ext cx="0" cy="0"/>
          <a:chOff x="0" y="0"/>
          <a:chExt cx="0" cy="0"/>
        </a:xfrm>
      </p:grpSpPr>
      <p:sp>
        <p:nvSpPr>
          <p:cNvPr id="1476" name="Google Shape;1476;g2139bcf470f_0_2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7" name="Google Shape;1477;g2139bcf470f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1"/>
        <p:cNvGrpSpPr/>
        <p:nvPr/>
      </p:nvGrpSpPr>
      <p:grpSpPr>
        <a:xfrm>
          <a:off x="0" y="0"/>
          <a:ext cx="0" cy="0"/>
          <a:chOff x="0" y="0"/>
          <a:chExt cx="0" cy="0"/>
        </a:xfrm>
      </p:grpSpPr>
      <p:sp>
        <p:nvSpPr>
          <p:cNvPr id="1482" name="Google Shape;1482;g20fedda1cff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3" name="Google Shape;1483;g20fedda1cff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0e2bd5ca18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0e2bd5ca18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0e2bd5ca18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0e2bd5ca18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0e2bd5ca18_0_1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0e2bd5ca18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b61e5da757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b61e5da757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b61e5da757_0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1b61e5da757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d6adac16e8_0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d6adac16e8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b61e5da757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b61e5da757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20e2bd5ca18_0_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20e2bd5ca18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0e2bd5ca18_0_1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20e2bd5ca18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20e2bd5ca18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20e2bd5ca18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20e2bd5ca18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20e2bd5ca18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20e2bd5ca18_0_2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20e2bd5ca18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20e2bd5ca18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20e2bd5ca18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20e2bd5ca18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20e2bd5ca18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20e2bd5ca18_0_1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20e2bd5ca18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20e2bd5ca18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20e2bd5ca18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0fedda1cff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0fedda1cf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20e2bd5ca18_0_2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20e2bd5ca18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20e2bd5ca18_0_2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20e2bd5ca18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20e2bd5ca18_0_2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20e2bd5ca18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20e2bd5ca18_0_2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20e2bd5ca18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20e2bd5ca18_0_2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20e2bd5ca18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20e2bd5ca18_0_3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20e2bd5ca18_0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20fedda1cff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20fedda1cf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20fedda1cff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20fedda1cf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20fedda1cff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20fedda1cff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20fedda1cff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20fedda1cff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139bcf470f_0_1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139bcf470f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1b61e5da75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1b61e5da75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20fedda1cff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20fedda1cff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2139bcf470f_0_1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2139bcf470f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1b61e5da757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1b61e5da75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2133645feda_0_1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2133645feda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2133645feda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2133645feda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Incohérences, Contradiction, Valeurs nulles, Erreurs de saisie, doublons</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2133645feda_0_1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2133645feda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2133645feda_0_1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2133645feda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2133645feda_0_1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2133645feda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g2133645feda_0_1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5" name="Google Shape;545;g2133645feda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08cdc9796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08cdc9796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20e2bd5ca18_0_3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20e2bd5ca18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2133645fed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2133645fed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2133645feda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2133645fed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2133645feda_0_2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2133645feda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2133645feda_0_2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2133645feda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2133645feda_0_4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2133645feda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2133645feda_0_4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 name="Google Shape;623;g2133645feda_0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g2133645feda_0_4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 name="Google Shape;636;g2133645feda_0_4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Google Shape;647;g2133645feda_0_4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8" name="Google Shape;648;g2133645feda_0_4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2133645feda_0_4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2133645feda_0_4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0e2bd5ca18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0e2bd5ca18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2133645feda_0_4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2133645feda_0_4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g2133645feda_0_2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5" name="Google Shape;695;g2133645feda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g2133645feda_0_2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4" name="Google Shape;714;g2133645feda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2133645feda_0_2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2133645feda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g2133645feda_0_3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0" name="Google Shape;760;g2133645feda_0_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Google Shape;778;g2133645feda_0_2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9" name="Google Shape;779;g2133645feda_0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5"/>
        <p:cNvGrpSpPr/>
        <p:nvPr/>
      </p:nvGrpSpPr>
      <p:grpSpPr>
        <a:xfrm>
          <a:off x="0" y="0"/>
          <a:ext cx="0" cy="0"/>
          <a:chOff x="0" y="0"/>
          <a:chExt cx="0" cy="0"/>
        </a:xfrm>
      </p:grpSpPr>
      <p:sp>
        <p:nvSpPr>
          <p:cNvPr id="796" name="Google Shape;796;g2133645feda_0_3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7" name="Google Shape;797;g2133645feda_0_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g2133645feda_0_3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5" name="Google Shape;815;g2133645feda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2"/>
        <p:cNvGrpSpPr/>
        <p:nvPr/>
      </p:nvGrpSpPr>
      <p:grpSpPr>
        <a:xfrm>
          <a:off x="0" y="0"/>
          <a:ext cx="0" cy="0"/>
          <a:chOff x="0" y="0"/>
          <a:chExt cx="0" cy="0"/>
        </a:xfrm>
      </p:grpSpPr>
      <p:sp>
        <p:nvSpPr>
          <p:cNvPr id="833" name="Google Shape;833;g2133645feda_0_3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4" name="Google Shape;834;g2133645feda_0_3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2133645feda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2133645feda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b61e5da757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b61e5da757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g20e2bd5ca18_0_3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0" name="Google Shape;860;g20e2bd5ca18_0_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6"/>
        <p:cNvGrpSpPr/>
        <p:nvPr/>
      </p:nvGrpSpPr>
      <p:grpSpPr>
        <a:xfrm>
          <a:off x="0" y="0"/>
          <a:ext cx="0" cy="0"/>
          <a:chOff x="0" y="0"/>
          <a:chExt cx="0" cy="0"/>
        </a:xfrm>
      </p:grpSpPr>
      <p:sp>
        <p:nvSpPr>
          <p:cNvPr id="877" name="Google Shape;877;g20e2bd5ca18_0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8" name="Google Shape;878;g20e2bd5ca18_0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Google Shape;899;g2133645feda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0" name="Google Shape;900;g2133645feda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Google Shape;920;g2133645feda_0_4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1" name="Google Shape;921;g2133645feda_0_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5"/>
        <p:cNvGrpSpPr/>
        <p:nvPr/>
      </p:nvGrpSpPr>
      <p:grpSpPr>
        <a:xfrm>
          <a:off x="0" y="0"/>
          <a:ext cx="0" cy="0"/>
          <a:chOff x="0" y="0"/>
          <a:chExt cx="0" cy="0"/>
        </a:xfrm>
      </p:grpSpPr>
      <p:sp>
        <p:nvSpPr>
          <p:cNvPr id="926" name="Google Shape;926;g20e2bd5ca18_0_3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7" name="Google Shape;927;g20e2bd5ca18_0_3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7"/>
        <p:cNvGrpSpPr/>
        <p:nvPr/>
      </p:nvGrpSpPr>
      <p:grpSpPr>
        <a:xfrm>
          <a:off x="0" y="0"/>
          <a:ext cx="0" cy="0"/>
          <a:chOff x="0" y="0"/>
          <a:chExt cx="0" cy="0"/>
        </a:xfrm>
      </p:grpSpPr>
      <p:sp>
        <p:nvSpPr>
          <p:cNvPr id="948" name="Google Shape;948;g2133645feda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9" name="Google Shape;949;g2133645feda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
        <p:cNvGrpSpPr/>
        <p:nvPr/>
      </p:nvGrpSpPr>
      <p:grpSpPr>
        <a:xfrm>
          <a:off x="0" y="0"/>
          <a:ext cx="0" cy="0"/>
          <a:chOff x="0" y="0"/>
          <a:chExt cx="0" cy="0"/>
        </a:xfrm>
      </p:grpSpPr>
      <p:sp>
        <p:nvSpPr>
          <p:cNvPr id="969" name="Google Shape;969;g2133645feda_0_4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0" name="Google Shape;970;g2133645feda_0_4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4"/>
        <p:cNvGrpSpPr/>
        <p:nvPr/>
      </p:nvGrpSpPr>
      <p:grpSpPr>
        <a:xfrm>
          <a:off x="0" y="0"/>
          <a:ext cx="0" cy="0"/>
          <a:chOff x="0" y="0"/>
          <a:chExt cx="0" cy="0"/>
        </a:xfrm>
      </p:grpSpPr>
      <p:sp>
        <p:nvSpPr>
          <p:cNvPr id="975" name="Google Shape;975;g2139bcf470f_0_1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6" name="Google Shape;976;g2139bcf470f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0"/>
        <p:cNvGrpSpPr/>
        <p:nvPr/>
      </p:nvGrpSpPr>
      <p:grpSpPr>
        <a:xfrm>
          <a:off x="0" y="0"/>
          <a:ext cx="0" cy="0"/>
          <a:chOff x="0" y="0"/>
          <a:chExt cx="0" cy="0"/>
        </a:xfrm>
      </p:grpSpPr>
      <p:sp>
        <p:nvSpPr>
          <p:cNvPr id="981" name="Google Shape;981;g20fedda1cff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2" name="Google Shape;982;g20fedda1cff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6"/>
        <p:cNvGrpSpPr/>
        <p:nvPr/>
      </p:nvGrpSpPr>
      <p:grpSpPr>
        <a:xfrm>
          <a:off x="0" y="0"/>
          <a:ext cx="0" cy="0"/>
          <a:chOff x="0" y="0"/>
          <a:chExt cx="0" cy="0"/>
        </a:xfrm>
      </p:grpSpPr>
      <p:sp>
        <p:nvSpPr>
          <p:cNvPr id="987" name="Google Shape;987;g1b61e5da757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8" name="Google Shape;988;g1b61e5da75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0e2bd5ca18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0e2bd5ca18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2"/>
        <p:cNvGrpSpPr/>
        <p:nvPr/>
      </p:nvGrpSpPr>
      <p:grpSpPr>
        <a:xfrm>
          <a:off x="0" y="0"/>
          <a:ext cx="0" cy="0"/>
          <a:chOff x="0" y="0"/>
          <a:chExt cx="0" cy="0"/>
        </a:xfrm>
      </p:grpSpPr>
      <p:sp>
        <p:nvSpPr>
          <p:cNvPr id="993" name="Google Shape;993;g20e58c9143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4" name="Google Shape;994;g20e58c9143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20e58c9143b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20e58c9143b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2"/>
        <p:cNvGrpSpPr/>
        <p:nvPr/>
      </p:nvGrpSpPr>
      <p:grpSpPr>
        <a:xfrm>
          <a:off x="0" y="0"/>
          <a:ext cx="0" cy="0"/>
          <a:chOff x="0" y="0"/>
          <a:chExt cx="0" cy="0"/>
        </a:xfrm>
      </p:grpSpPr>
      <p:sp>
        <p:nvSpPr>
          <p:cNvPr id="1013" name="Google Shape;1013;g20e58c9143b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4" name="Google Shape;1014;g20e58c9143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0"/>
        <p:cNvGrpSpPr/>
        <p:nvPr/>
      </p:nvGrpSpPr>
      <p:grpSpPr>
        <a:xfrm>
          <a:off x="0" y="0"/>
          <a:ext cx="0" cy="0"/>
          <a:chOff x="0" y="0"/>
          <a:chExt cx="0" cy="0"/>
        </a:xfrm>
      </p:grpSpPr>
      <p:sp>
        <p:nvSpPr>
          <p:cNvPr id="1021" name="Google Shape;1021;g2133645feda_0_5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2" name="Google Shape;1022;g2133645feda_0_5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8"/>
        <p:cNvGrpSpPr/>
        <p:nvPr/>
      </p:nvGrpSpPr>
      <p:grpSpPr>
        <a:xfrm>
          <a:off x="0" y="0"/>
          <a:ext cx="0" cy="0"/>
          <a:chOff x="0" y="0"/>
          <a:chExt cx="0" cy="0"/>
        </a:xfrm>
      </p:grpSpPr>
      <p:sp>
        <p:nvSpPr>
          <p:cNvPr id="1029" name="Google Shape;1029;g2133645feda_0_6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0" name="Google Shape;1030;g2133645feda_0_6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3"/>
        <p:cNvGrpSpPr/>
        <p:nvPr/>
      </p:nvGrpSpPr>
      <p:grpSpPr>
        <a:xfrm>
          <a:off x="0" y="0"/>
          <a:ext cx="0" cy="0"/>
          <a:chOff x="0" y="0"/>
          <a:chExt cx="0" cy="0"/>
        </a:xfrm>
      </p:grpSpPr>
      <p:sp>
        <p:nvSpPr>
          <p:cNvPr id="1034" name="Google Shape;1034;g2133645feda_0_5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5" name="Google Shape;1035;g2133645feda_0_5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5"/>
        <p:cNvGrpSpPr/>
        <p:nvPr/>
      </p:nvGrpSpPr>
      <p:grpSpPr>
        <a:xfrm>
          <a:off x="0" y="0"/>
          <a:ext cx="0" cy="0"/>
          <a:chOff x="0" y="0"/>
          <a:chExt cx="0" cy="0"/>
        </a:xfrm>
      </p:grpSpPr>
      <p:sp>
        <p:nvSpPr>
          <p:cNvPr id="1066" name="Google Shape;1066;g2133645feda_0_6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7" name="Google Shape;1067;g2133645feda_0_6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9"/>
        <p:cNvGrpSpPr/>
        <p:nvPr/>
      </p:nvGrpSpPr>
      <p:grpSpPr>
        <a:xfrm>
          <a:off x="0" y="0"/>
          <a:ext cx="0" cy="0"/>
          <a:chOff x="0" y="0"/>
          <a:chExt cx="0" cy="0"/>
        </a:xfrm>
      </p:grpSpPr>
      <p:sp>
        <p:nvSpPr>
          <p:cNvPr id="1100" name="Google Shape;1100;g20e2bd5ca18_0_3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1" name="Google Shape;1101;g20e2bd5ca18_0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g20e58c913cb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9" name="Google Shape;1109;g20e58c913cb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3"/>
        <p:cNvGrpSpPr/>
        <p:nvPr/>
      </p:nvGrpSpPr>
      <p:grpSpPr>
        <a:xfrm>
          <a:off x="0" y="0"/>
          <a:ext cx="0" cy="0"/>
          <a:chOff x="0" y="0"/>
          <a:chExt cx="0" cy="0"/>
        </a:xfrm>
      </p:grpSpPr>
      <p:sp>
        <p:nvSpPr>
          <p:cNvPr id="1114" name="Google Shape;1114;g2133645feda_0_6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5" name="Google Shape;1115;g2133645feda_0_6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0e2bd5ca18_0_2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0e2bd5ca18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4"/>
        <p:cNvGrpSpPr/>
        <p:nvPr/>
      </p:nvGrpSpPr>
      <p:grpSpPr>
        <a:xfrm>
          <a:off x="0" y="0"/>
          <a:ext cx="0" cy="0"/>
          <a:chOff x="0" y="0"/>
          <a:chExt cx="0" cy="0"/>
        </a:xfrm>
      </p:grpSpPr>
      <p:sp>
        <p:nvSpPr>
          <p:cNvPr id="1125" name="Google Shape;1125;g2133645feda_0_5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6" name="Google Shape;1126;g2133645feda_0_5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2"/>
        <p:cNvGrpSpPr/>
        <p:nvPr/>
      </p:nvGrpSpPr>
      <p:grpSpPr>
        <a:xfrm>
          <a:off x="0" y="0"/>
          <a:ext cx="0" cy="0"/>
          <a:chOff x="0" y="0"/>
          <a:chExt cx="0" cy="0"/>
        </a:xfrm>
      </p:grpSpPr>
      <p:sp>
        <p:nvSpPr>
          <p:cNvPr id="1133" name="Google Shape;1133;g2133645feda_0_5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4" name="Google Shape;1134;g2133645feda_0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g2133645feda_0_5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3" name="Google Shape;1143;g2133645feda_0_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8"/>
        <p:cNvGrpSpPr/>
        <p:nvPr/>
      </p:nvGrpSpPr>
      <p:grpSpPr>
        <a:xfrm>
          <a:off x="0" y="0"/>
          <a:ext cx="0" cy="0"/>
          <a:chOff x="0" y="0"/>
          <a:chExt cx="0" cy="0"/>
        </a:xfrm>
      </p:grpSpPr>
      <p:sp>
        <p:nvSpPr>
          <p:cNvPr id="1149" name="Google Shape;1149;g2133645feda_0_5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0" name="Google Shape;1150;g2133645feda_0_5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6"/>
        <p:cNvGrpSpPr/>
        <p:nvPr/>
      </p:nvGrpSpPr>
      <p:grpSpPr>
        <a:xfrm>
          <a:off x="0" y="0"/>
          <a:ext cx="0" cy="0"/>
          <a:chOff x="0" y="0"/>
          <a:chExt cx="0" cy="0"/>
        </a:xfrm>
      </p:grpSpPr>
      <p:sp>
        <p:nvSpPr>
          <p:cNvPr id="1157" name="Google Shape;1157;g2133645feda_0_5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8" name="Google Shape;1158;g2133645feda_0_5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3"/>
        <p:cNvGrpSpPr/>
        <p:nvPr/>
      </p:nvGrpSpPr>
      <p:grpSpPr>
        <a:xfrm>
          <a:off x="0" y="0"/>
          <a:ext cx="0" cy="0"/>
          <a:chOff x="0" y="0"/>
          <a:chExt cx="0" cy="0"/>
        </a:xfrm>
      </p:grpSpPr>
      <p:sp>
        <p:nvSpPr>
          <p:cNvPr id="1164" name="Google Shape;1164;g2133645feda_0_5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5" name="Google Shape;1165;g2133645feda_0_5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9"/>
        <p:cNvGrpSpPr/>
        <p:nvPr/>
      </p:nvGrpSpPr>
      <p:grpSpPr>
        <a:xfrm>
          <a:off x="0" y="0"/>
          <a:ext cx="0" cy="0"/>
          <a:chOff x="0" y="0"/>
          <a:chExt cx="0" cy="0"/>
        </a:xfrm>
      </p:grpSpPr>
      <p:sp>
        <p:nvSpPr>
          <p:cNvPr id="1170" name="Google Shape;1170;g2133645feda_0_5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1" name="Google Shape;1171;g2133645feda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7"/>
        <p:cNvGrpSpPr/>
        <p:nvPr/>
      </p:nvGrpSpPr>
      <p:grpSpPr>
        <a:xfrm>
          <a:off x="0" y="0"/>
          <a:ext cx="0" cy="0"/>
          <a:chOff x="0" y="0"/>
          <a:chExt cx="0" cy="0"/>
        </a:xfrm>
      </p:grpSpPr>
      <p:sp>
        <p:nvSpPr>
          <p:cNvPr id="1178" name="Google Shape;1178;g2133645feda_0_6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9" name="Google Shape;1179;g2133645feda_0_6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3"/>
        <p:cNvGrpSpPr/>
        <p:nvPr/>
      </p:nvGrpSpPr>
      <p:grpSpPr>
        <a:xfrm>
          <a:off x="0" y="0"/>
          <a:ext cx="0" cy="0"/>
          <a:chOff x="0" y="0"/>
          <a:chExt cx="0" cy="0"/>
        </a:xfrm>
      </p:grpSpPr>
      <p:sp>
        <p:nvSpPr>
          <p:cNvPr id="1184" name="Google Shape;1184;g2133645feda_0_6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5" name="Google Shape;1185;g2133645feda_0_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8"/>
        <p:cNvGrpSpPr/>
        <p:nvPr/>
      </p:nvGrpSpPr>
      <p:grpSpPr>
        <a:xfrm>
          <a:off x="0" y="0"/>
          <a:ext cx="0" cy="0"/>
          <a:chOff x="0" y="0"/>
          <a:chExt cx="0" cy="0"/>
        </a:xfrm>
      </p:grpSpPr>
      <p:sp>
        <p:nvSpPr>
          <p:cNvPr id="1189" name="Google Shape;1189;g2133645feda_0_6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0" name="Google Shape;1190;g2133645feda_0_6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3" Type="http://schemas.openxmlformats.org/officeDocument/2006/relationships/hyperlink" Target="https://sql.sh/" TargetMode="External"/><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1.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3.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3" Type="http://schemas.openxmlformats.org/officeDocument/2006/relationships/hyperlink" Target="https://www.wampserver.com/" TargetMode="External"/><Relationship Id="rId2" Type="http://schemas.openxmlformats.org/officeDocument/2006/relationships/notesSlide" Target="../notesSlides/notesSlide87.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8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9.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1.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9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6.xml"/><Relationship Id="rId1" Type="http://schemas.openxmlformats.org/officeDocument/2006/relationships/slideLayout" Target="../slideLayouts/slideLayout3.xml"/><Relationship Id="rId4" Type="http://schemas.openxmlformats.org/officeDocument/2006/relationships/hyperlink" Target="https://github.com/Le-Minh-Phuc/Relational-DB/blob/main/script1-db" TargetMode="External"/></Relationships>
</file>

<file path=ppt/slides/_rels/slide9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Bases de données Relationnelles</a:t>
            </a:r>
            <a:endParaRPr/>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fr"/>
              <a:t>ESGF </a:t>
            </a:r>
            <a:endParaRPr/>
          </a:p>
          <a:p>
            <a:pPr marL="0" lvl="0" indent="0" algn="l" rtl="0">
              <a:spcBef>
                <a:spcPts val="0"/>
              </a:spcBef>
              <a:spcAft>
                <a:spcPts val="0"/>
              </a:spcAft>
              <a:buNone/>
            </a:pPr>
            <a:r>
              <a:rPr lang="fr"/>
              <a:t>Un cours de Yann FORNIER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Présentation des bases de données</a:t>
            </a:r>
            <a:endParaRPr/>
          </a:p>
        </p:txBody>
      </p:sp>
      <p:sp>
        <p:nvSpPr>
          <p:cNvPr id="148" name="Google Shape;148;p2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a:t>Il existe aujourd’hui 2 grands types de bases de données : </a:t>
            </a:r>
            <a:r>
              <a:rPr lang="fr" b="1"/>
              <a:t>Relationnelles </a:t>
            </a:r>
            <a:r>
              <a:rPr lang="fr"/>
              <a:t>et </a:t>
            </a:r>
            <a:r>
              <a:rPr lang="fr" b="1"/>
              <a:t>Non Relationnelles.</a:t>
            </a:r>
            <a:endParaRPr b="1"/>
          </a:p>
        </p:txBody>
      </p:sp>
      <p:sp>
        <p:nvSpPr>
          <p:cNvPr id="149" name="Google Shape;149;p22"/>
          <p:cNvSpPr/>
          <p:nvPr/>
        </p:nvSpPr>
        <p:spPr>
          <a:xfrm>
            <a:off x="782925" y="2606425"/>
            <a:ext cx="7769700" cy="1912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a:t>Bases de données</a:t>
            </a:r>
            <a:endParaRPr/>
          </a:p>
        </p:txBody>
      </p:sp>
      <p:sp>
        <p:nvSpPr>
          <p:cNvPr id="150" name="Google Shape;150;p22"/>
          <p:cNvSpPr/>
          <p:nvPr/>
        </p:nvSpPr>
        <p:spPr>
          <a:xfrm>
            <a:off x="1476650" y="3359650"/>
            <a:ext cx="2477700" cy="9216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Bases de données Relationnelles</a:t>
            </a:r>
            <a:endParaRPr/>
          </a:p>
        </p:txBody>
      </p:sp>
      <p:sp>
        <p:nvSpPr>
          <p:cNvPr id="151" name="Google Shape;151;p22"/>
          <p:cNvSpPr/>
          <p:nvPr/>
        </p:nvSpPr>
        <p:spPr>
          <a:xfrm>
            <a:off x="5573375" y="3359650"/>
            <a:ext cx="2477700" cy="9216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Bases de données </a:t>
            </a:r>
            <a:endParaRPr/>
          </a:p>
          <a:p>
            <a:pPr marL="0" lvl="0" indent="0" algn="ctr" rtl="0">
              <a:spcBef>
                <a:spcPts val="0"/>
              </a:spcBef>
              <a:spcAft>
                <a:spcPts val="0"/>
              </a:spcAft>
              <a:buNone/>
            </a:pPr>
            <a:r>
              <a:rPr lang="fr"/>
              <a:t>Non Relationnelles</a:t>
            </a:r>
            <a:endParaRPr/>
          </a:p>
        </p:txBody>
      </p:sp>
      <p:sp>
        <p:nvSpPr>
          <p:cNvPr id="152" name="Google Shape;152;p22"/>
          <p:cNvSpPr/>
          <p:nvPr/>
        </p:nvSpPr>
        <p:spPr>
          <a:xfrm>
            <a:off x="1367625" y="2973125"/>
            <a:ext cx="2715600" cy="1427100"/>
          </a:xfrm>
          <a:prstGeom prst="roundRect">
            <a:avLst>
              <a:gd name="adj" fmla="val 16667"/>
            </a:avLst>
          </a:prstGeom>
          <a:noFill/>
          <a:ln w="28575" cap="flat" cmpd="sng">
            <a:solidFill>
              <a:srgbClr val="FF0000"/>
            </a:solidFill>
            <a:prstDash val="dashDot"/>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b="1">
                <a:solidFill>
                  <a:srgbClr val="FF0000"/>
                </a:solidFill>
              </a:rPr>
              <a:t>Focus pour le cours</a:t>
            </a:r>
            <a:endParaRPr b="1">
              <a:solidFill>
                <a:srgbClr val="FF0000"/>
              </a:solidFill>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1197"/>
        <p:cNvGrpSpPr/>
        <p:nvPr/>
      </p:nvGrpSpPr>
      <p:grpSpPr>
        <a:xfrm>
          <a:off x="0" y="0"/>
          <a:ext cx="0" cy="0"/>
          <a:chOff x="0" y="0"/>
          <a:chExt cx="0" cy="0"/>
        </a:xfrm>
      </p:grpSpPr>
      <p:sp>
        <p:nvSpPr>
          <p:cNvPr id="1198" name="Google Shape;1198;p112"/>
          <p:cNvSpPr txBox="1">
            <a:spLocks noGrp="1"/>
          </p:cNvSpPr>
          <p:nvPr>
            <p:ph type="title"/>
          </p:nvPr>
        </p:nvSpPr>
        <p:spPr>
          <a:xfrm>
            <a:off x="729450" y="13483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Exemples</a:t>
            </a:r>
            <a:endParaRPr/>
          </a:p>
        </p:txBody>
      </p:sp>
      <p:sp>
        <p:nvSpPr>
          <p:cNvPr id="1199" name="Google Shape;1199;p11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“SELECT * FROM commandes”  - Sélectionne toutes les entrées dans la table commandes</a:t>
            </a:r>
            <a:endParaRPr/>
          </a:p>
          <a:p>
            <a:pPr marL="0" lvl="0" indent="0" algn="l" rtl="0">
              <a:spcBef>
                <a:spcPts val="1200"/>
              </a:spcBef>
              <a:spcAft>
                <a:spcPts val="1200"/>
              </a:spcAft>
              <a:buNone/>
            </a:pPr>
            <a:r>
              <a:rPr lang="fr"/>
              <a:t>“SELECT * FROM commandes WHERE fno = 15” - Sélectionne toutes les entrées dont l’attribut “fno” est égal à 15.</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1203"/>
        <p:cNvGrpSpPr/>
        <p:nvPr/>
      </p:nvGrpSpPr>
      <p:grpSpPr>
        <a:xfrm>
          <a:off x="0" y="0"/>
          <a:ext cx="0" cy="0"/>
          <a:chOff x="0" y="0"/>
          <a:chExt cx="0" cy="0"/>
        </a:xfrm>
      </p:grpSpPr>
      <p:sp>
        <p:nvSpPr>
          <p:cNvPr id="1204" name="Google Shape;1204;p11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A utiliser</a:t>
            </a:r>
            <a:endParaRPr/>
          </a:p>
        </p:txBody>
      </p:sp>
      <p:sp>
        <p:nvSpPr>
          <p:cNvPr id="1205" name="Google Shape;1205;p113"/>
          <p:cNvSpPr txBox="1">
            <a:spLocks noGrp="1"/>
          </p:cNvSpPr>
          <p:nvPr>
            <p:ph type="body" idx="1"/>
          </p:nvPr>
        </p:nvSpPr>
        <p:spPr>
          <a:xfrm>
            <a:off x="729450" y="2078875"/>
            <a:ext cx="7688700" cy="2261100"/>
          </a:xfrm>
          <a:prstGeom prst="rect">
            <a:avLst/>
          </a:prstGeom>
          <a:ln w="28575" cap="flat" cmpd="sng">
            <a:solidFill>
              <a:srgbClr val="FF0000"/>
            </a:solidFill>
            <a:prstDash val="solid"/>
            <a:round/>
            <a:headEnd type="none" w="sm" len="sm"/>
            <a:tailEnd type="none" w="sm" len="sm"/>
          </a:ln>
        </p:spPr>
        <p:txBody>
          <a:bodyPr spcFirstLastPara="1" wrap="square" lIns="91425" tIns="91425" rIns="91425" bIns="91425" anchor="ctr" anchorCtr="0">
            <a:normAutofit/>
          </a:bodyPr>
          <a:lstStyle/>
          <a:p>
            <a:pPr marL="0" lvl="0" indent="0" algn="ctr" rtl="0">
              <a:spcBef>
                <a:spcPts val="0"/>
              </a:spcBef>
              <a:spcAft>
                <a:spcPts val="1200"/>
              </a:spcAft>
              <a:buNone/>
            </a:pPr>
            <a:r>
              <a:rPr lang="fr" sz="2600" u="sng">
                <a:solidFill>
                  <a:schemeClr val="hlink"/>
                </a:solidFill>
                <a:hlinkClick r:id="rId3"/>
              </a:rPr>
              <a:t>https://sql.sh/</a:t>
            </a:r>
            <a:endParaRPr sz="260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1209"/>
        <p:cNvGrpSpPr/>
        <p:nvPr/>
      </p:nvGrpSpPr>
      <p:grpSpPr>
        <a:xfrm>
          <a:off x="0" y="0"/>
          <a:ext cx="0" cy="0"/>
          <a:chOff x="0" y="0"/>
          <a:chExt cx="0" cy="0"/>
        </a:xfrm>
      </p:grpSpPr>
      <p:sp>
        <p:nvSpPr>
          <p:cNvPr id="1210" name="Google Shape;1210;p114"/>
          <p:cNvSpPr txBox="1">
            <a:spLocks noGrp="1"/>
          </p:cNvSpPr>
          <p:nvPr>
            <p:ph type="title"/>
          </p:nvPr>
        </p:nvSpPr>
        <p:spPr>
          <a:xfrm>
            <a:off x="727650" y="2571750"/>
            <a:ext cx="7688700" cy="535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fr"/>
              <a:t>Les Manipulations de données</a:t>
            </a:r>
            <a:endParaRPr/>
          </a:p>
        </p:txBody>
      </p:sp>
      <p:sp>
        <p:nvSpPr>
          <p:cNvPr id="1211" name="Google Shape;1211;p1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Cours 6</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1215"/>
        <p:cNvGrpSpPr/>
        <p:nvPr/>
      </p:nvGrpSpPr>
      <p:grpSpPr>
        <a:xfrm>
          <a:off x="0" y="0"/>
          <a:ext cx="0" cy="0"/>
          <a:chOff x="0" y="0"/>
          <a:chExt cx="0" cy="0"/>
        </a:xfrm>
      </p:grpSpPr>
      <p:sp>
        <p:nvSpPr>
          <p:cNvPr id="1216" name="Google Shape;1216;p1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SELECT</a:t>
            </a:r>
            <a:endParaRPr/>
          </a:p>
        </p:txBody>
      </p:sp>
      <p:sp>
        <p:nvSpPr>
          <p:cNvPr id="1217" name="Google Shape;1217;p1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L’utilisation la plus courante du SQL consiste à lire des données issues de la base de données. C’est ce qu’on appelle l’interrogation.</a:t>
            </a:r>
            <a:endParaRPr/>
          </a:p>
          <a:p>
            <a:pPr marL="0" lvl="0" indent="0" algn="l" rtl="0">
              <a:spcBef>
                <a:spcPts val="1200"/>
              </a:spcBef>
              <a:spcAft>
                <a:spcPts val="0"/>
              </a:spcAft>
              <a:buNone/>
            </a:pPr>
            <a:r>
              <a:rPr lang="fr"/>
              <a:t>Son utilisation se fait de la manière suivante : </a:t>
            </a:r>
            <a:endParaRPr/>
          </a:p>
          <a:p>
            <a:pPr marL="0" lvl="0" indent="0" algn="l" rtl="0">
              <a:spcBef>
                <a:spcPts val="1200"/>
              </a:spcBef>
              <a:spcAft>
                <a:spcPts val="0"/>
              </a:spcAft>
              <a:buNone/>
            </a:pPr>
            <a:endParaRPr/>
          </a:p>
          <a:p>
            <a:pPr marL="0" lvl="0" indent="0" algn="ctr" rtl="0">
              <a:spcBef>
                <a:spcPts val="1200"/>
              </a:spcBef>
              <a:spcAft>
                <a:spcPts val="0"/>
              </a:spcAft>
              <a:buNone/>
            </a:pPr>
            <a:r>
              <a:rPr lang="fr"/>
              <a:t>SELECT nom_du_champ FROM nom_du tableau</a:t>
            </a:r>
            <a:endParaRPr/>
          </a:p>
          <a:p>
            <a:pPr marL="0" lvl="0" indent="0" algn="ctr" rtl="0">
              <a:spcBef>
                <a:spcPts val="1200"/>
              </a:spcBef>
              <a:spcAft>
                <a:spcPts val="1200"/>
              </a:spcAft>
              <a:buNone/>
            </a:pPr>
            <a:r>
              <a:rPr lang="fr" b="1" i="1"/>
              <a:t>SELECT </a:t>
            </a:r>
            <a:r>
              <a:rPr lang="fr" i="1"/>
              <a:t>* FROM commandes</a:t>
            </a:r>
            <a:endParaRPr i="1"/>
          </a:p>
        </p:txBody>
      </p:sp>
      <p:sp>
        <p:nvSpPr>
          <p:cNvPr id="1218" name="Google Shape;1218;p115"/>
          <p:cNvSpPr txBox="1"/>
          <p:nvPr/>
        </p:nvSpPr>
        <p:spPr>
          <a:xfrm>
            <a:off x="7650825" y="4667800"/>
            <a:ext cx="1427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i="1">
                <a:latin typeface="Lato"/>
                <a:ea typeface="Lato"/>
                <a:cs typeface="Lato"/>
                <a:sym typeface="Lato"/>
              </a:rPr>
              <a:t>Source : sql.sh</a:t>
            </a:r>
            <a:endParaRPr i="1">
              <a:latin typeface="Lato"/>
              <a:ea typeface="Lato"/>
              <a:cs typeface="Lato"/>
              <a:sym typeface="Lato"/>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1222"/>
        <p:cNvGrpSpPr/>
        <p:nvPr/>
      </p:nvGrpSpPr>
      <p:grpSpPr>
        <a:xfrm>
          <a:off x="0" y="0"/>
          <a:ext cx="0" cy="0"/>
          <a:chOff x="0" y="0"/>
          <a:chExt cx="0" cy="0"/>
        </a:xfrm>
      </p:grpSpPr>
      <p:sp>
        <p:nvSpPr>
          <p:cNvPr id="1223" name="Google Shape;1223;p1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DISTINCT</a:t>
            </a:r>
            <a:endParaRPr/>
          </a:p>
        </p:txBody>
      </p:sp>
      <p:sp>
        <p:nvSpPr>
          <p:cNvPr id="1224" name="Google Shape;1224;p1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solidFill>
                  <a:srgbClr val="373737"/>
                </a:solidFill>
                <a:highlight>
                  <a:srgbClr val="FDFDFD"/>
                </a:highlight>
              </a:rPr>
              <a:t>DISTINCT se combine avec SELECT pour éviter des redondances dans les résultats il faut simplement ajouter DISTINCT après le mot SELECT.</a:t>
            </a:r>
            <a:endParaRPr>
              <a:solidFill>
                <a:srgbClr val="373737"/>
              </a:solidFill>
              <a:highlight>
                <a:srgbClr val="FDFDFD"/>
              </a:highlight>
            </a:endParaRPr>
          </a:p>
          <a:p>
            <a:pPr marL="0" lvl="0" indent="0" algn="ctr" rtl="0">
              <a:spcBef>
                <a:spcPts val="1200"/>
              </a:spcBef>
              <a:spcAft>
                <a:spcPts val="0"/>
              </a:spcAft>
              <a:buNone/>
            </a:pPr>
            <a:r>
              <a:rPr lang="fr">
                <a:solidFill>
                  <a:srgbClr val="373737"/>
                </a:solidFill>
                <a:highlight>
                  <a:srgbClr val="FDFDFD"/>
                </a:highlight>
              </a:rPr>
              <a:t>“Sélectionner les différents fno dans la table commandes”</a:t>
            </a:r>
            <a:endParaRPr>
              <a:solidFill>
                <a:srgbClr val="373737"/>
              </a:solidFill>
              <a:highlight>
                <a:srgbClr val="FDFDFD"/>
              </a:highlight>
            </a:endParaRPr>
          </a:p>
          <a:p>
            <a:pPr marL="0" lvl="0" indent="0" algn="ctr" rtl="0">
              <a:spcBef>
                <a:spcPts val="1200"/>
              </a:spcBef>
              <a:spcAft>
                <a:spcPts val="1200"/>
              </a:spcAft>
              <a:buNone/>
            </a:pPr>
            <a:r>
              <a:rPr lang="fr">
                <a:solidFill>
                  <a:srgbClr val="373737"/>
                </a:solidFill>
                <a:highlight>
                  <a:srgbClr val="FDFDFD"/>
                </a:highlight>
              </a:rPr>
              <a:t>SELECT </a:t>
            </a:r>
            <a:r>
              <a:rPr lang="fr" b="1">
                <a:solidFill>
                  <a:srgbClr val="373737"/>
                </a:solidFill>
                <a:highlight>
                  <a:srgbClr val="FDFDFD"/>
                </a:highlight>
              </a:rPr>
              <a:t>DISTINCT </a:t>
            </a:r>
            <a:r>
              <a:rPr lang="fr">
                <a:solidFill>
                  <a:srgbClr val="373737"/>
                </a:solidFill>
                <a:highlight>
                  <a:srgbClr val="FDFDFD"/>
                </a:highlight>
              </a:rPr>
              <a:t>fno FROM commandes</a:t>
            </a:r>
            <a:endParaRPr>
              <a:solidFill>
                <a:srgbClr val="373737"/>
              </a:solidFill>
              <a:highlight>
                <a:srgbClr val="FDFDFD"/>
              </a:highlight>
            </a:endParaRPr>
          </a:p>
        </p:txBody>
      </p:sp>
      <p:sp>
        <p:nvSpPr>
          <p:cNvPr id="1225" name="Google Shape;1225;p116"/>
          <p:cNvSpPr txBox="1"/>
          <p:nvPr/>
        </p:nvSpPr>
        <p:spPr>
          <a:xfrm>
            <a:off x="7650825" y="4667800"/>
            <a:ext cx="1427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i="1">
                <a:latin typeface="Lato"/>
                <a:ea typeface="Lato"/>
                <a:cs typeface="Lato"/>
                <a:sym typeface="Lato"/>
              </a:rPr>
              <a:t>Source : sql.sh</a:t>
            </a:r>
            <a:endParaRPr i="1">
              <a:latin typeface="Lato"/>
              <a:ea typeface="Lato"/>
              <a:cs typeface="Lato"/>
              <a:sym typeface="Lato"/>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1229"/>
        <p:cNvGrpSpPr/>
        <p:nvPr/>
      </p:nvGrpSpPr>
      <p:grpSpPr>
        <a:xfrm>
          <a:off x="0" y="0"/>
          <a:ext cx="0" cy="0"/>
          <a:chOff x="0" y="0"/>
          <a:chExt cx="0" cy="0"/>
        </a:xfrm>
      </p:grpSpPr>
      <p:sp>
        <p:nvSpPr>
          <p:cNvPr id="1230" name="Google Shape;1230;p1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WHERE</a:t>
            </a:r>
            <a:endParaRPr/>
          </a:p>
        </p:txBody>
      </p:sp>
      <p:sp>
        <p:nvSpPr>
          <p:cNvPr id="1231" name="Google Shape;1231;p11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solidFill>
                  <a:srgbClr val="373737"/>
                </a:solidFill>
                <a:highlight>
                  <a:srgbClr val="FDFDFD"/>
                </a:highlight>
              </a:rPr>
              <a:t>La commande </a:t>
            </a:r>
            <a:r>
              <a:rPr lang="fr" b="1">
                <a:solidFill>
                  <a:srgbClr val="373737"/>
                </a:solidFill>
                <a:highlight>
                  <a:srgbClr val="FDFDFD"/>
                </a:highlight>
              </a:rPr>
              <a:t>WHERE </a:t>
            </a:r>
            <a:r>
              <a:rPr lang="fr">
                <a:solidFill>
                  <a:srgbClr val="373737"/>
                </a:solidFill>
                <a:highlight>
                  <a:srgbClr val="FDFDFD"/>
                </a:highlight>
              </a:rPr>
              <a:t>dans une requête SQL permet d’extraire les lignes d’une base de données qui respectent une condition. Cela permet d’obtenir uniquement les informations désirées.</a:t>
            </a:r>
            <a:endParaRPr>
              <a:solidFill>
                <a:srgbClr val="373737"/>
              </a:solidFill>
              <a:highlight>
                <a:srgbClr val="FDFDFD"/>
              </a:highlight>
            </a:endParaRPr>
          </a:p>
          <a:p>
            <a:pPr marL="0" lvl="0" indent="0" algn="ctr" rtl="0">
              <a:spcBef>
                <a:spcPts val="1200"/>
              </a:spcBef>
              <a:spcAft>
                <a:spcPts val="0"/>
              </a:spcAft>
              <a:buNone/>
            </a:pPr>
            <a:r>
              <a:rPr lang="fr">
                <a:solidFill>
                  <a:srgbClr val="373737"/>
                </a:solidFill>
                <a:highlight>
                  <a:srgbClr val="FDFDFD"/>
                </a:highlight>
              </a:rPr>
              <a:t>“Sélectionner les commandes dont le pno est supérieur à 104”</a:t>
            </a:r>
            <a:endParaRPr>
              <a:solidFill>
                <a:srgbClr val="373737"/>
              </a:solidFill>
              <a:highlight>
                <a:srgbClr val="FDFDFD"/>
              </a:highlight>
            </a:endParaRPr>
          </a:p>
          <a:p>
            <a:pPr marL="0" lvl="0" indent="0" algn="ctr" rtl="0">
              <a:spcBef>
                <a:spcPts val="1200"/>
              </a:spcBef>
              <a:spcAft>
                <a:spcPts val="1200"/>
              </a:spcAft>
              <a:buNone/>
            </a:pPr>
            <a:r>
              <a:rPr lang="fr">
                <a:solidFill>
                  <a:srgbClr val="373737"/>
                </a:solidFill>
                <a:highlight>
                  <a:srgbClr val="FDFDFD"/>
                </a:highlight>
              </a:rPr>
              <a:t>SELECT * FROM commandes WHERE pno &gt; 104</a:t>
            </a:r>
            <a:endParaRPr>
              <a:solidFill>
                <a:srgbClr val="373737"/>
              </a:solidFill>
              <a:highlight>
                <a:srgbClr val="FDFDFD"/>
              </a:highlight>
            </a:endParaRPr>
          </a:p>
        </p:txBody>
      </p:sp>
      <p:sp>
        <p:nvSpPr>
          <p:cNvPr id="1232" name="Google Shape;1232;p117"/>
          <p:cNvSpPr txBox="1"/>
          <p:nvPr/>
        </p:nvSpPr>
        <p:spPr>
          <a:xfrm>
            <a:off x="7650825" y="4667800"/>
            <a:ext cx="1427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i="1">
                <a:latin typeface="Lato"/>
                <a:ea typeface="Lato"/>
                <a:cs typeface="Lato"/>
                <a:sym typeface="Lato"/>
              </a:rPr>
              <a:t>Source : sql.sh</a:t>
            </a:r>
            <a:endParaRPr i="1">
              <a:latin typeface="Lato"/>
              <a:ea typeface="Lato"/>
              <a:cs typeface="Lato"/>
              <a:sym typeface="Lato"/>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1236"/>
        <p:cNvGrpSpPr/>
        <p:nvPr/>
      </p:nvGrpSpPr>
      <p:grpSpPr>
        <a:xfrm>
          <a:off x="0" y="0"/>
          <a:ext cx="0" cy="0"/>
          <a:chOff x="0" y="0"/>
          <a:chExt cx="0" cy="0"/>
        </a:xfrm>
      </p:grpSpPr>
      <p:sp>
        <p:nvSpPr>
          <p:cNvPr id="1237" name="Google Shape;1237;p1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AND &amp; OR </a:t>
            </a:r>
            <a:endParaRPr/>
          </a:p>
        </p:txBody>
      </p:sp>
      <p:sp>
        <p:nvSpPr>
          <p:cNvPr id="1238" name="Google Shape;1238;p118"/>
          <p:cNvSpPr txBox="1">
            <a:spLocks noGrp="1"/>
          </p:cNvSpPr>
          <p:nvPr>
            <p:ph type="body" idx="1"/>
          </p:nvPr>
        </p:nvSpPr>
        <p:spPr>
          <a:xfrm>
            <a:off x="729450" y="1930050"/>
            <a:ext cx="7688700" cy="248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sz="1150">
                <a:solidFill>
                  <a:srgbClr val="373737"/>
                </a:solidFill>
                <a:highlight>
                  <a:srgbClr val="FDFDFD"/>
                </a:highlight>
              </a:rPr>
              <a:t>Les opérateurs logiques AND et OR peuvent être utilisées dans la commande WHERE pour combiner des conditions.</a:t>
            </a:r>
            <a:endParaRPr sz="1150">
              <a:solidFill>
                <a:srgbClr val="373737"/>
              </a:solidFill>
              <a:highlight>
                <a:srgbClr val="FDFDFD"/>
              </a:highlight>
            </a:endParaRPr>
          </a:p>
          <a:p>
            <a:pPr marL="0" lvl="0" indent="0" algn="l" rtl="0">
              <a:spcBef>
                <a:spcPts val="1200"/>
              </a:spcBef>
              <a:spcAft>
                <a:spcPts val="0"/>
              </a:spcAft>
              <a:buNone/>
            </a:pPr>
            <a:r>
              <a:rPr lang="fr" sz="1150">
                <a:solidFill>
                  <a:srgbClr val="373737"/>
                </a:solidFill>
                <a:highlight>
                  <a:srgbClr val="FDFDFD"/>
                </a:highlight>
              </a:rPr>
              <a:t>Les opérateurs sont à ajoutés dans la condition WHERE. Ils peuvent être combinés à l’infini pour filtrer les données comme souhaités.</a:t>
            </a:r>
            <a:endParaRPr sz="1150">
              <a:solidFill>
                <a:srgbClr val="373737"/>
              </a:solidFill>
              <a:highlight>
                <a:srgbClr val="FDFDFD"/>
              </a:highlight>
            </a:endParaRPr>
          </a:p>
          <a:p>
            <a:pPr marL="0" lvl="0" indent="0" algn="ctr" rtl="0">
              <a:spcBef>
                <a:spcPts val="1800"/>
              </a:spcBef>
              <a:spcAft>
                <a:spcPts val="0"/>
              </a:spcAft>
              <a:buNone/>
            </a:pPr>
            <a:r>
              <a:rPr lang="fr" sz="1400">
                <a:solidFill>
                  <a:srgbClr val="373737"/>
                </a:solidFill>
                <a:highlight>
                  <a:srgbClr val="FDFDFD"/>
                </a:highlight>
              </a:rPr>
              <a:t>SELECT * FROM commandes WHERE fno&gt;15 OR fno&lt;12</a:t>
            </a:r>
            <a:endParaRPr sz="1400">
              <a:solidFill>
                <a:srgbClr val="373737"/>
              </a:solidFill>
              <a:highlight>
                <a:srgbClr val="FDFDFD"/>
              </a:highlight>
            </a:endParaRPr>
          </a:p>
          <a:p>
            <a:pPr marL="0" lvl="0" indent="0" algn="ctr" rtl="0">
              <a:spcBef>
                <a:spcPts val="1800"/>
              </a:spcBef>
              <a:spcAft>
                <a:spcPts val="1800"/>
              </a:spcAft>
              <a:buNone/>
            </a:pPr>
            <a:r>
              <a:rPr lang="fr" sz="1400">
                <a:solidFill>
                  <a:srgbClr val="373737"/>
                </a:solidFill>
                <a:highlight>
                  <a:srgbClr val="FDFDFD"/>
                </a:highlight>
              </a:rPr>
              <a:t>SELECT * FROM commandes WHERE fno = 15 AND pno =12</a:t>
            </a:r>
            <a:endParaRPr sz="1400">
              <a:solidFill>
                <a:srgbClr val="373737"/>
              </a:solidFill>
              <a:highlight>
                <a:srgbClr val="FDFDFD"/>
              </a:highlight>
            </a:endParaRPr>
          </a:p>
        </p:txBody>
      </p:sp>
      <p:sp>
        <p:nvSpPr>
          <p:cNvPr id="1239" name="Google Shape;1239;p118"/>
          <p:cNvSpPr txBox="1"/>
          <p:nvPr/>
        </p:nvSpPr>
        <p:spPr>
          <a:xfrm>
            <a:off x="7650825" y="4667800"/>
            <a:ext cx="1427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i="1">
                <a:latin typeface="Lato"/>
                <a:ea typeface="Lato"/>
                <a:cs typeface="Lato"/>
                <a:sym typeface="Lato"/>
              </a:rPr>
              <a:t>Source : sql.sh</a:t>
            </a:r>
            <a:endParaRPr i="1">
              <a:latin typeface="Lato"/>
              <a:ea typeface="Lato"/>
              <a:cs typeface="Lato"/>
              <a:sym typeface="Lato"/>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1243"/>
        <p:cNvGrpSpPr/>
        <p:nvPr/>
      </p:nvGrpSpPr>
      <p:grpSpPr>
        <a:xfrm>
          <a:off x="0" y="0"/>
          <a:ext cx="0" cy="0"/>
          <a:chOff x="0" y="0"/>
          <a:chExt cx="0" cy="0"/>
        </a:xfrm>
      </p:grpSpPr>
      <p:sp>
        <p:nvSpPr>
          <p:cNvPr id="1244" name="Google Shape;1244;p1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IN</a:t>
            </a:r>
            <a:endParaRPr/>
          </a:p>
        </p:txBody>
      </p:sp>
      <p:sp>
        <p:nvSpPr>
          <p:cNvPr id="1245" name="Google Shape;1245;p11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fr" sz="1150">
                <a:solidFill>
                  <a:srgbClr val="373737"/>
                </a:solidFill>
                <a:highlight>
                  <a:srgbClr val="FDFDFD"/>
                </a:highlight>
                <a:latin typeface="Arial"/>
                <a:ea typeface="Arial"/>
                <a:cs typeface="Arial"/>
                <a:sym typeface="Arial"/>
              </a:rPr>
              <a:t>L’opérateur logique IN s’utilise avec la commande WHERE pour vérifier si une colonne est égale à une des valeurs comprise dans set de valeurs déterminés. C’est une méthode simple pour vérifier si une colonne est égale à une valeur OU une autre valeur OU une autre valeur et ainsi de suite, sans avoir à utiliser de multiple fois l’opérateur OR.</a:t>
            </a:r>
            <a:endParaRPr/>
          </a:p>
        </p:txBody>
      </p:sp>
      <p:sp>
        <p:nvSpPr>
          <p:cNvPr id="1246" name="Google Shape;1246;p119"/>
          <p:cNvSpPr txBox="1"/>
          <p:nvPr/>
        </p:nvSpPr>
        <p:spPr>
          <a:xfrm>
            <a:off x="7650825" y="4667800"/>
            <a:ext cx="1427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i="1">
                <a:latin typeface="Lato"/>
                <a:ea typeface="Lato"/>
                <a:cs typeface="Lato"/>
                <a:sym typeface="Lato"/>
              </a:rPr>
              <a:t>Source : sql.sh</a:t>
            </a:r>
            <a:endParaRPr i="1">
              <a:latin typeface="Lato"/>
              <a:ea typeface="Lato"/>
              <a:cs typeface="Lato"/>
              <a:sym typeface="Lato"/>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1250"/>
        <p:cNvGrpSpPr/>
        <p:nvPr/>
      </p:nvGrpSpPr>
      <p:grpSpPr>
        <a:xfrm>
          <a:off x="0" y="0"/>
          <a:ext cx="0" cy="0"/>
          <a:chOff x="0" y="0"/>
          <a:chExt cx="0" cy="0"/>
        </a:xfrm>
      </p:grpSpPr>
      <p:sp>
        <p:nvSpPr>
          <p:cNvPr id="1251" name="Google Shape;1251;p1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BETWEEN</a:t>
            </a:r>
            <a:endParaRPr/>
          </a:p>
        </p:txBody>
      </p:sp>
      <p:sp>
        <p:nvSpPr>
          <p:cNvPr id="1252" name="Google Shape;1252;p12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sz="1150">
                <a:solidFill>
                  <a:srgbClr val="373737"/>
                </a:solidFill>
                <a:highlight>
                  <a:srgbClr val="FDFDFD"/>
                </a:highlight>
              </a:rPr>
              <a:t>L’opérateur BETWEEN est utilisé dans une requête SQL pour sélectionner un intervalle de données dans une requête utilisant WHERE. L’intervalle peut être constitué de chaînes de caractères, de nombres ou de dates. L’exemple le plus concret consiste par exemple à récupérer uniquement les enregistrements entre 2 dates définies.</a:t>
            </a:r>
            <a:endParaRPr sz="1150">
              <a:solidFill>
                <a:srgbClr val="373737"/>
              </a:solidFill>
              <a:highlight>
                <a:srgbClr val="FDFDFD"/>
              </a:highlight>
            </a:endParaRPr>
          </a:p>
          <a:p>
            <a:pPr marL="0" lvl="0" indent="0" algn="l" rtl="0">
              <a:spcBef>
                <a:spcPts val="1200"/>
              </a:spcBef>
              <a:spcAft>
                <a:spcPts val="0"/>
              </a:spcAft>
              <a:buNone/>
            </a:pPr>
            <a:r>
              <a:rPr lang="fr" sz="1150">
                <a:solidFill>
                  <a:srgbClr val="373737"/>
                </a:solidFill>
                <a:highlight>
                  <a:srgbClr val="FDFDFD"/>
                </a:highlight>
              </a:rPr>
              <a:t>SELECT * FROM commandes WHERE pno &gt; 12 AND pno &lt; 15</a:t>
            </a:r>
            <a:endParaRPr sz="1150">
              <a:solidFill>
                <a:srgbClr val="373737"/>
              </a:solidFill>
              <a:highlight>
                <a:srgbClr val="FDFDFD"/>
              </a:highlight>
            </a:endParaRPr>
          </a:p>
          <a:p>
            <a:pPr marL="0" lvl="0" indent="0" algn="l" rtl="0">
              <a:spcBef>
                <a:spcPts val="1200"/>
              </a:spcBef>
              <a:spcAft>
                <a:spcPts val="1200"/>
              </a:spcAft>
              <a:buNone/>
            </a:pPr>
            <a:r>
              <a:rPr lang="fr" sz="1150">
                <a:solidFill>
                  <a:srgbClr val="373737"/>
                </a:solidFill>
                <a:highlight>
                  <a:srgbClr val="FDFDFD"/>
                </a:highlight>
              </a:rPr>
              <a:t>⇔ SELECT * FROM commandes WHERE pno BETWEEN 12 AND 15</a:t>
            </a:r>
            <a:endParaRPr sz="1150">
              <a:solidFill>
                <a:srgbClr val="373737"/>
              </a:solidFill>
              <a:highlight>
                <a:srgbClr val="FDFDFD"/>
              </a:highlight>
            </a:endParaRPr>
          </a:p>
        </p:txBody>
      </p:sp>
      <p:sp>
        <p:nvSpPr>
          <p:cNvPr id="1253" name="Google Shape;1253;p120"/>
          <p:cNvSpPr txBox="1"/>
          <p:nvPr/>
        </p:nvSpPr>
        <p:spPr>
          <a:xfrm>
            <a:off x="7650825" y="4667800"/>
            <a:ext cx="1427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i="1">
                <a:latin typeface="Lato"/>
                <a:ea typeface="Lato"/>
                <a:cs typeface="Lato"/>
                <a:sym typeface="Lato"/>
              </a:rPr>
              <a:t>Source : sql.sh</a:t>
            </a:r>
            <a:endParaRPr i="1">
              <a:latin typeface="Lato"/>
              <a:ea typeface="Lato"/>
              <a:cs typeface="Lato"/>
              <a:sym typeface="Lato"/>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1257"/>
        <p:cNvGrpSpPr/>
        <p:nvPr/>
      </p:nvGrpSpPr>
      <p:grpSpPr>
        <a:xfrm>
          <a:off x="0" y="0"/>
          <a:ext cx="0" cy="0"/>
          <a:chOff x="0" y="0"/>
          <a:chExt cx="0" cy="0"/>
        </a:xfrm>
      </p:grpSpPr>
      <p:sp>
        <p:nvSpPr>
          <p:cNvPr id="1258" name="Google Shape;1258;p1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LIKE</a:t>
            </a:r>
            <a:endParaRPr/>
          </a:p>
        </p:txBody>
      </p:sp>
      <p:sp>
        <p:nvSpPr>
          <p:cNvPr id="1259" name="Google Shape;1259;p121"/>
          <p:cNvSpPr txBox="1">
            <a:spLocks noGrp="1"/>
          </p:cNvSpPr>
          <p:nvPr>
            <p:ph type="body" idx="1"/>
          </p:nvPr>
        </p:nvSpPr>
        <p:spPr>
          <a:xfrm>
            <a:off x="727650" y="1853851"/>
            <a:ext cx="7688700" cy="294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sz="1150">
                <a:solidFill>
                  <a:srgbClr val="373737"/>
                </a:solidFill>
                <a:highlight>
                  <a:srgbClr val="FDFDFD"/>
                </a:highlight>
              </a:rPr>
              <a:t>L’opérateur LIKE est utilisé dans la clause WHERE des requêtes SQL. Ce mot-clé permet d’effectuer une recherche sur un modèle particulier. Il est par exemple possible de rechercher les enregistrements dont la valeur d’une colonne commence par telle ou telle lettre. Les modèles de recherches sont multiples.</a:t>
            </a:r>
            <a:endParaRPr sz="1150">
              <a:solidFill>
                <a:srgbClr val="373737"/>
              </a:solidFill>
              <a:highlight>
                <a:srgbClr val="FDFDFD"/>
              </a:highlight>
            </a:endParaRPr>
          </a:p>
          <a:p>
            <a:pPr marL="825500" lvl="0" indent="-301625" algn="l" rtl="0">
              <a:spcBef>
                <a:spcPts val="1200"/>
              </a:spcBef>
              <a:spcAft>
                <a:spcPts val="0"/>
              </a:spcAft>
              <a:buClr>
                <a:srgbClr val="373737"/>
              </a:buClr>
              <a:buSzPts val="1150"/>
              <a:buFont typeface="Lato"/>
              <a:buChar char="●"/>
            </a:pPr>
            <a:r>
              <a:rPr lang="fr" sz="1150" b="1">
                <a:solidFill>
                  <a:srgbClr val="373737"/>
                </a:solidFill>
                <a:highlight>
                  <a:srgbClr val="FDFDFD"/>
                </a:highlight>
              </a:rPr>
              <a:t>LIKE ‘%a’</a:t>
            </a:r>
            <a:r>
              <a:rPr lang="fr" sz="1150">
                <a:solidFill>
                  <a:srgbClr val="373737"/>
                </a:solidFill>
                <a:highlight>
                  <a:srgbClr val="FDFDFD"/>
                </a:highlight>
              </a:rPr>
              <a:t> : Le caractère “</a:t>
            </a:r>
            <a:r>
              <a:rPr lang="fr" sz="1150" b="1">
                <a:solidFill>
                  <a:srgbClr val="373737"/>
                </a:solidFill>
                <a:highlight>
                  <a:srgbClr val="FDFDFD"/>
                </a:highlight>
              </a:rPr>
              <a:t>%</a:t>
            </a:r>
            <a:r>
              <a:rPr lang="fr" sz="1150">
                <a:solidFill>
                  <a:srgbClr val="373737"/>
                </a:solidFill>
                <a:highlight>
                  <a:srgbClr val="FDFDFD"/>
                </a:highlight>
              </a:rPr>
              <a:t>” est un caractère joker qui remplace tous les autres caractères. Ainsi, ce modèle </a:t>
            </a:r>
            <a:r>
              <a:rPr lang="fr" sz="1150" b="1">
                <a:solidFill>
                  <a:srgbClr val="373737"/>
                </a:solidFill>
                <a:highlight>
                  <a:srgbClr val="FDFDFD"/>
                </a:highlight>
              </a:rPr>
              <a:t>permet de rechercher toutes les chaines de caractères qui se termine par un “a”.</a:t>
            </a:r>
            <a:endParaRPr sz="1150" b="1">
              <a:solidFill>
                <a:srgbClr val="373737"/>
              </a:solidFill>
              <a:highlight>
                <a:srgbClr val="FDFDFD"/>
              </a:highlight>
            </a:endParaRPr>
          </a:p>
          <a:p>
            <a:pPr marL="825500" lvl="0" indent="-301625" algn="l" rtl="0">
              <a:spcBef>
                <a:spcPts val="0"/>
              </a:spcBef>
              <a:spcAft>
                <a:spcPts val="0"/>
              </a:spcAft>
              <a:buClr>
                <a:srgbClr val="373737"/>
              </a:buClr>
              <a:buSzPts val="1150"/>
              <a:buFont typeface="Lato"/>
              <a:buChar char="●"/>
            </a:pPr>
            <a:r>
              <a:rPr lang="fr" sz="1150" b="1">
                <a:solidFill>
                  <a:srgbClr val="373737"/>
                </a:solidFill>
                <a:highlight>
                  <a:srgbClr val="FDFDFD"/>
                </a:highlight>
              </a:rPr>
              <a:t>LIKE ‘a%’</a:t>
            </a:r>
            <a:r>
              <a:rPr lang="fr" sz="1150">
                <a:solidFill>
                  <a:srgbClr val="373737"/>
                </a:solidFill>
                <a:highlight>
                  <a:srgbClr val="FDFDFD"/>
                </a:highlight>
              </a:rPr>
              <a:t> : Ce modèle permet de rechercher toutes les chaines de caractères qui </a:t>
            </a:r>
            <a:r>
              <a:rPr lang="fr" sz="1150" b="1">
                <a:solidFill>
                  <a:srgbClr val="373737"/>
                </a:solidFill>
                <a:highlight>
                  <a:srgbClr val="FDFDFD"/>
                </a:highlight>
              </a:rPr>
              <a:t>commencent par un “a”</a:t>
            </a:r>
            <a:r>
              <a:rPr lang="fr" sz="1150">
                <a:solidFill>
                  <a:srgbClr val="373737"/>
                </a:solidFill>
                <a:highlight>
                  <a:srgbClr val="FDFDFD"/>
                </a:highlight>
              </a:rPr>
              <a:t>.</a:t>
            </a:r>
            <a:endParaRPr sz="1150">
              <a:solidFill>
                <a:srgbClr val="373737"/>
              </a:solidFill>
              <a:highlight>
                <a:srgbClr val="FDFDFD"/>
              </a:highlight>
            </a:endParaRPr>
          </a:p>
          <a:p>
            <a:pPr marL="825500" lvl="0" indent="-301625" algn="l" rtl="0">
              <a:spcBef>
                <a:spcPts val="0"/>
              </a:spcBef>
              <a:spcAft>
                <a:spcPts val="0"/>
              </a:spcAft>
              <a:buClr>
                <a:srgbClr val="373737"/>
              </a:buClr>
              <a:buSzPts val="1150"/>
              <a:buFont typeface="Lato"/>
              <a:buChar char="●"/>
            </a:pPr>
            <a:r>
              <a:rPr lang="fr" sz="1150" b="1">
                <a:solidFill>
                  <a:srgbClr val="373737"/>
                </a:solidFill>
                <a:highlight>
                  <a:srgbClr val="FDFDFD"/>
                </a:highlight>
              </a:rPr>
              <a:t>LIKE ‘%a%’</a:t>
            </a:r>
            <a:r>
              <a:rPr lang="fr" sz="1150">
                <a:solidFill>
                  <a:srgbClr val="373737"/>
                </a:solidFill>
                <a:highlight>
                  <a:srgbClr val="FDFDFD"/>
                </a:highlight>
              </a:rPr>
              <a:t> : Ce modèle est utilisé pour rechercher </a:t>
            </a:r>
            <a:r>
              <a:rPr lang="fr" sz="1150" b="1">
                <a:solidFill>
                  <a:srgbClr val="373737"/>
                </a:solidFill>
                <a:highlight>
                  <a:srgbClr val="FDFDFD"/>
                </a:highlight>
              </a:rPr>
              <a:t>tous les enregistrements qui utilisent le caractère “a”</a:t>
            </a:r>
            <a:r>
              <a:rPr lang="fr" sz="1150">
                <a:solidFill>
                  <a:srgbClr val="373737"/>
                </a:solidFill>
                <a:highlight>
                  <a:srgbClr val="FDFDFD"/>
                </a:highlight>
              </a:rPr>
              <a:t>.</a:t>
            </a:r>
            <a:endParaRPr sz="1150">
              <a:solidFill>
                <a:srgbClr val="373737"/>
              </a:solidFill>
              <a:highlight>
                <a:srgbClr val="FDFDFD"/>
              </a:highlight>
            </a:endParaRPr>
          </a:p>
          <a:p>
            <a:pPr marL="825500" lvl="0" indent="-301625" algn="l" rtl="0">
              <a:spcBef>
                <a:spcPts val="0"/>
              </a:spcBef>
              <a:spcAft>
                <a:spcPts val="0"/>
              </a:spcAft>
              <a:buClr>
                <a:srgbClr val="373737"/>
              </a:buClr>
              <a:buSzPts val="1150"/>
              <a:buFont typeface="Lato"/>
              <a:buChar char="●"/>
            </a:pPr>
            <a:r>
              <a:rPr lang="fr" sz="1150" b="1">
                <a:solidFill>
                  <a:srgbClr val="373737"/>
                </a:solidFill>
                <a:highlight>
                  <a:srgbClr val="FDFDFD"/>
                </a:highlight>
              </a:rPr>
              <a:t>LIKE ‘pa%on’</a:t>
            </a:r>
            <a:r>
              <a:rPr lang="fr" sz="1150">
                <a:solidFill>
                  <a:srgbClr val="373737"/>
                </a:solidFill>
                <a:highlight>
                  <a:srgbClr val="FDFDFD"/>
                </a:highlight>
              </a:rPr>
              <a:t> : Ce modèle permet de rechercher les chaines qui </a:t>
            </a:r>
            <a:r>
              <a:rPr lang="fr" sz="1150" b="1">
                <a:solidFill>
                  <a:srgbClr val="373737"/>
                </a:solidFill>
                <a:highlight>
                  <a:srgbClr val="FDFDFD"/>
                </a:highlight>
              </a:rPr>
              <a:t>commencent par “pa” et qui se terminent par “on”</a:t>
            </a:r>
            <a:r>
              <a:rPr lang="fr" sz="1150">
                <a:solidFill>
                  <a:srgbClr val="373737"/>
                </a:solidFill>
                <a:highlight>
                  <a:srgbClr val="FDFDFD"/>
                </a:highlight>
              </a:rPr>
              <a:t> </a:t>
            </a:r>
            <a:r>
              <a:rPr lang="fr" sz="1150" i="1">
                <a:solidFill>
                  <a:srgbClr val="373737"/>
                </a:solidFill>
                <a:highlight>
                  <a:srgbClr val="FDFDFD"/>
                </a:highlight>
              </a:rPr>
              <a:t>(“pantalon”, “pardon”...)</a:t>
            </a:r>
            <a:endParaRPr sz="1150" i="1">
              <a:solidFill>
                <a:srgbClr val="373737"/>
              </a:solidFill>
              <a:highlight>
                <a:srgbClr val="FDFDFD"/>
              </a:highlight>
            </a:endParaRPr>
          </a:p>
          <a:p>
            <a:pPr marL="825500" lvl="0" indent="-301625" algn="l" rtl="0">
              <a:spcBef>
                <a:spcPts val="0"/>
              </a:spcBef>
              <a:spcAft>
                <a:spcPts val="0"/>
              </a:spcAft>
              <a:buClr>
                <a:srgbClr val="373737"/>
              </a:buClr>
              <a:buSzPts val="1150"/>
              <a:buFont typeface="Lato"/>
              <a:buChar char="●"/>
            </a:pPr>
            <a:r>
              <a:rPr lang="fr" sz="1150" b="1">
                <a:solidFill>
                  <a:srgbClr val="373737"/>
                </a:solidFill>
                <a:highlight>
                  <a:srgbClr val="FDFDFD"/>
                </a:highlight>
              </a:rPr>
              <a:t>LIKE ‘a_c’</a:t>
            </a:r>
            <a:r>
              <a:rPr lang="fr" sz="1150">
                <a:solidFill>
                  <a:srgbClr val="373737"/>
                </a:solidFill>
                <a:highlight>
                  <a:srgbClr val="FDFDFD"/>
                </a:highlight>
              </a:rPr>
              <a:t> : peu utilisé, le caractère “</a:t>
            </a:r>
            <a:r>
              <a:rPr lang="fr" sz="1150" b="1">
                <a:solidFill>
                  <a:srgbClr val="373737"/>
                </a:solidFill>
                <a:highlight>
                  <a:srgbClr val="FDFDFD"/>
                </a:highlight>
              </a:rPr>
              <a:t>_</a:t>
            </a:r>
            <a:r>
              <a:rPr lang="fr" sz="1150">
                <a:solidFill>
                  <a:srgbClr val="373737"/>
                </a:solidFill>
                <a:highlight>
                  <a:srgbClr val="FDFDFD"/>
                </a:highlight>
              </a:rPr>
              <a:t>” (underscore) </a:t>
            </a:r>
            <a:r>
              <a:rPr lang="fr" sz="1150" b="1">
                <a:solidFill>
                  <a:srgbClr val="373737"/>
                </a:solidFill>
                <a:highlight>
                  <a:srgbClr val="FDFDFD"/>
                </a:highlight>
              </a:rPr>
              <a:t>peut être remplacé par n’importe quel caractère, mais un seul caractère uniquement</a:t>
            </a:r>
            <a:r>
              <a:rPr lang="fr" sz="1150">
                <a:solidFill>
                  <a:srgbClr val="373737"/>
                </a:solidFill>
                <a:highlight>
                  <a:srgbClr val="FDFDFD"/>
                </a:highlight>
              </a:rPr>
              <a:t> (alors que le symbole pourcentage “%” peut être remplacé par un nombre incalculable de caractères . Ainsi, ce modèle permet de retourner les lignes “aac”, “abc” ou même “azc”.</a:t>
            </a:r>
            <a:endParaRPr sz="1150">
              <a:solidFill>
                <a:srgbClr val="373737"/>
              </a:solidFill>
              <a:highlight>
                <a:srgbClr val="FDFDFD"/>
              </a:highlight>
            </a:endParaRPr>
          </a:p>
        </p:txBody>
      </p:sp>
      <p:sp>
        <p:nvSpPr>
          <p:cNvPr id="1260" name="Google Shape;1260;p121"/>
          <p:cNvSpPr txBox="1"/>
          <p:nvPr/>
        </p:nvSpPr>
        <p:spPr>
          <a:xfrm>
            <a:off x="7650825" y="4667800"/>
            <a:ext cx="1427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i="1">
                <a:latin typeface="Lato"/>
                <a:ea typeface="Lato"/>
                <a:cs typeface="Lato"/>
                <a:sym typeface="Lato"/>
              </a:rPr>
              <a:t>Source : sql.sh</a:t>
            </a:r>
            <a:endParaRPr i="1">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Problématique des bases de données</a:t>
            </a:r>
            <a:endParaRPr/>
          </a:p>
        </p:txBody>
      </p:sp>
      <p:sp>
        <p:nvSpPr>
          <p:cNvPr id="158" name="Google Shape;158;p23"/>
          <p:cNvSpPr txBox="1">
            <a:spLocks noGrp="1"/>
          </p:cNvSpPr>
          <p:nvPr>
            <p:ph type="body" idx="1"/>
          </p:nvPr>
        </p:nvSpPr>
        <p:spPr>
          <a:xfrm>
            <a:off x="729450" y="2078875"/>
            <a:ext cx="7688700" cy="2261100"/>
          </a:xfrm>
          <a:prstGeom prst="rect">
            <a:avLst/>
          </a:prstGeom>
        </p:spPr>
        <p:txBody>
          <a:bodyPr spcFirstLastPara="1" wrap="square" lIns="91425" tIns="91425" rIns="91425" bIns="91425" anchor="ctr" anchorCtr="0">
            <a:normAutofit/>
          </a:bodyPr>
          <a:lstStyle/>
          <a:p>
            <a:pPr marL="0" lvl="0" indent="0" algn="ctr" rtl="0">
              <a:spcBef>
                <a:spcPts val="0"/>
              </a:spcBef>
              <a:spcAft>
                <a:spcPts val="1200"/>
              </a:spcAft>
              <a:buNone/>
            </a:pPr>
            <a:r>
              <a:rPr lang="fr" sz="1500" b="1"/>
              <a:t>“Pourquoi utiliser plusieurs bases de données reliées entre elles plutôt qu’une grande base de données avec toutes les informations à l'intérieur ?”</a:t>
            </a:r>
            <a:endParaRPr sz="1500" b="1"/>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1264"/>
        <p:cNvGrpSpPr/>
        <p:nvPr/>
      </p:nvGrpSpPr>
      <p:grpSpPr>
        <a:xfrm>
          <a:off x="0" y="0"/>
          <a:ext cx="0" cy="0"/>
          <a:chOff x="0" y="0"/>
          <a:chExt cx="0" cy="0"/>
        </a:xfrm>
      </p:grpSpPr>
      <p:sp>
        <p:nvSpPr>
          <p:cNvPr id="1265" name="Google Shape;1265;p1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IS NULL / IS NOT NULL</a:t>
            </a:r>
            <a:endParaRPr/>
          </a:p>
        </p:txBody>
      </p:sp>
      <p:sp>
        <p:nvSpPr>
          <p:cNvPr id="1266" name="Google Shape;1266;p12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sz="1150">
                <a:solidFill>
                  <a:srgbClr val="373737"/>
                </a:solidFill>
                <a:highlight>
                  <a:srgbClr val="FDFDFD"/>
                </a:highlight>
              </a:rPr>
              <a:t>L’opérateur IS permet de filtrer les résultats qui contiennent la valeur NULL. Cet opérateur est indispensable car la valeur NULL est une valeur inconnue et ne peut par conséquent pas être filtrée par les opérateurs de comparaison (cf. égal, inférieur, supérieur ou différent).</a:t>
            </a:r>
            <a:endParaRPr/>
          </a:p>
        </p:txBody>
      </p:sp>
      <p:sp>
        <p:nvSpPr>
          <p:cNvPr id="1267" name="Google Shape;1267;p122"/>
          <p:cNvSpPr txBox="1"/>
          <p:nvPr/>
        </p:nvSpPr>
        <p:spPr>
          <a:xfrm>
            <a:off x="7650825" y="4667800"/>
            <a:ext cx="1427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i="1">
                <a:latin typeface="Lato"/>
                <a:ea typeface="Lato"/>
                <a:cs typeface="Lato"/>
                <a:sym typeface="Lato"/>
              </a:rPr>
              <a:t>Source : sql.sh</a:t>
            </a:r>
            <a:endParaRPr i="1">
              <a:latin typeface="Lato"/>
              <a:ea typeface="Lato"/>
              <a:cs typeface="Lato"/>
              <a:sym typeface="Lato"/>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1271"/>
        <p:cNvGrpSpPr/>
        <p:nvPr/>
      </p:nvGrpSpPr>
      <p:grpSpPr>
        <a:xfrm>
          <a:off x="0" y="0"/>
          <a:ext cx="0" cy="0"/>
          <a:chOff x="0" y="0"/>
          <a:chExt cx="0" cy="0"/>
        </a:xfrm>
      </p:grpSpPr>
      <p:sp>
        <p:nvSpPr>
          <p:cNvPr id="1272" name="Google Shape;1272;p123"/>
          <p:cNvSpPr txBox="1">
            <a:spLocks noGrp="1"/>
          </p:cNvSpPr>
          <p:nvPr>
            <p:ph type="title"/>
          </p:nvPr>
        </p:nvSpPr>
        <p:spPr>
          <a:xfrm>
            <a:off x="727650" y="2571750"/>
            <a:ext cx="7688700" cy="535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fr"/>
              <a:t>Les Créations et modifications de table</a:t>
            </a:r>
            <a:endParaRPr/>
          </a:p>
        </p:txBody>
      </p:sp>
      <p:sp>
        <p:nvSpPr>
          <p:cNvPr id="1273" name="Google Shape;1273;p1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Cours 7</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1277"/>
        <p:cNvGrpSpPr/>
        <p:nvPr/>
      </p:nvGrpSpPr>
      <p:grpSpPr>
        <a:xfrm>
          <a:off x="0" y="0"/>
          <a:ext cx="0" cy="0"/>
          <a:chOff x="0" y="0"/>
          <a:chExt cx="0" cy="0"/>
        </a:xfrm>
      </p:grpSpPr>
      <p:sp>
        <p:nvSpPr>
          <p:cNvPr id="1278" name="Google Shape;1278;p1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CREATE DATABASE / CREATE TABLE</a:t>
            </a:r>
            <a:endParaRPr/>
          </a:p>
        </p:txBody>
      </p:sp>
      <p:sp>
        <p:nvSpPr>
          <p:cNvPr id="1279" name="Google Shape;1279;p12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sz="1150">
                <a:solidFill>
                  <a:srgbClr val="373737"/>
                </a:solidFill>
                <a:highlight>
                  <a:srgbClr val="FDFDFD"/>
                </a:highlight>
              </a:rPr>
              <a:t>La création d’une base de données en SQL est possible en ligne de commande grâce à la commande CREATE DATABASE. Même si les systèmes de gestion de base de données (SGBD) sont souvent utilisés pour créer une base, il convient de connaître la commande à utiliser, qui est très simple.Pour créer une table dans une base de données, on utilise CREATE TABLE.</a:t>
            </a:r>
            <a:endParaRPr sz="1000">
              <a:solidFill>
                <a:srgbClr val="373737"/>
              </a:solidFill>
              <a:highlight>
                <a:srgbClr val="F4F4F4"/>
              </a:highlight>
            </a:endParaRPr>
          </a:p>
          <a:p>
            <a:pPr marL="0" lvl="0" indent="0" algn="l" rtl="0">
              <a:spcBef>
                <a:spcPts val="1200"/>
              </a:spcBef>
              <a:spcAft>
                <a:spcPts val="0"/>
              </a:spcAft>
              <a:buNone/>
            </a:pPr>
            <a:endParaRPr sz="1150">
              <a:solidFill>
                <a:srgbClr val="373737"/>
              </a:solidFill>
              <a:highlight>
                <a:srgbClr val="FDFDFD"/>
              </a:highlight>
            </a:endParaRPr>
          </a:p>
          <a:p>
            <a:pPr marL="0" lvl="0" indent="0" algn="ctr" rtl="0">
              <a:spcBef>
                <a:spcPts val="1200"/>
              </a:spcBef>
              <a:spcAft>
                <a:spcPts val="0"/>
              </a:spcAft>
              <a:buNone/>
            </a:pPr>
            <a:r>
              <a:rPr lang="fr" sz="1400">
                <a:solidFill>
                  <a:srgbClr val="373737"/>
                </a:solidFill>
                <a:highlight>
                  <a:srgbClr val="FDFDFD"/>
                </a:highlight>
              </a:rPr>
              <a:t>CREATE DATABASE IF NOT EXISTS esgf_db </a:t>
            </a:r>
            <a:endParaRPr sz="1400">
              <a:solidFill>
                <a:srgbClr val="373737"/>
              </a:solidFill>
              <a:highlight>
                <a:srgbClr val="FDFDFD"/>
              </a:highlight>
            </a:endParaRPr>
          </a:p>
          <a:p>
            <a:pPr marL="0" lvl="0" indent="0" algn="ctr" rtl="0">
              <a:spcBef>
                <a:spcPts val="1200"/>
              </a:spcBef>
              <a:spcAft>
                <a:spcPts val="1200"/>
              </a:spcAft>
              <a:buNone/>
            </a:pPr>
            <a:r>
              <a:rPr lang="fr" sz="1400">
                <a:solidFill>
                  <a:srgbClr val="373737"/>
                </a:solidFill>
                <a:highlight>
                  <a:srgbClr val="FDFDFD"/>
                </a:highlight>
              </a:rPr>
              <a:t>CREATE TABLE IF NOT EXISTS commandes</a:t>
            </a:r>
            <a:endParaRPr sz="1400">
              <a:solidFill>
                <a:srgbClr val="373737"/>
              </a:solidFill>
              <a:highlight>
                <a:srgbClr val="FDFDFD"/>
              </a:highlight>
            </a:endParaRPr>
          </a:p>
        </p:txBody>
      </p:sp>
      <p:sp>
        <p:nvSpPr>
          <p:cNvPr id="1280" name="Google Shape;1280;p124"/>
          <p:cNvSpPr txBox="1"/>
          <p:nvPr/>
        </p:nvSpPr>
        <p:spPr>
          <a:xfrm>
            <a:off x="7650825" y="4667800"/>
            <a:ext cx="1427100" cy="39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i="1">
                <a:latin typeface="Lato"/>
                <a:ea typeface="Lato"/>
                <a:cs typeface="Lato"/>
                <a:sym typeface="Lato"/>
              </a:rPr>
              <a:t>Source : sql.sh</a:t>
            </a:r>
            <a:endParaRPr i="1">
              <a:latin typeface="Lato"/>
              <a:ea typeface="Lato"/>
              <a:cs typeface="Lato"/>
              <a:sym typeface="Lato"/>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1284"/>
        <p:cNvGrpSpPr/>
        <p:nvPr/>
      </p:nvGrpSpPr>
      <p:grpSpPr>
        <a:xfrm>
          <a:off x="0" y="0"/>
          <a:ext cx="0" cy="0"/>
          <a:chOff x="0" y="0"/>
          <a:chExt cx="0" cy="0"/>
        </a:xfrm>
      </p:grpSpPr>
      <p:sp>
        <p:nvSpPr>
          <p:cNvPr id="1285" name="Google Shape;1285;p12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ALTER TABLE</a:t>
            </a:r>
            <a:endParaRPr/>
          </a:p>
        </p:txBody>
      </p:sp>
      <p:sp>
        <p:nvSpPr>
          <p:cNvPr id="1286" name="Google Shape;1286;p12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sz="1150">
                <a:solidFill>
                  <a:srgbClr val="373737"/>
                </a:solidFill>
                <a:highlight>
                  <a:srgbClr val="FDFDFD"/>
                </a:highlight>
                <a:latin typeface="Arial"/>
                <a:ea typeface="Arial"/>
                <a:cs typeface="Arial"/>
                <a:sym typeface="Arial"/>
              </a:rPr>
              <a:t>La commande ALTER TABLE permet de modifier une table existante. Idéal pour ajouter une colonne, supprimer une colonne ou modifier une colonne existante, par exemple pour changer le type.</a:t>
            </a:r>
            <a:endParaRPr sz="1150">
              <a:solidFill>
                <a:srgbClr val="373737"/>
              </a:solidFill>
              <a:highlight>
                <a:srgbClr val="FDFDFD"/>
              </a:highlight>
              <a:latin typeface="Arial"/>
              <a:ea typeface="Arial"/>
              <a:cs typeface="Arial"/>
              <a:sym typeface="Arial"/>
            </a:endParaRPr>
          </a:p>
          <a:p>
            <a:pPr marL="0" lvl="0" indent="0" algn="l" rtl="0">
              <a:spcBef>
                <a:spcPts val="1200"/>
              </a:spcBef>
              <a:spcAft>
                <a:spcPts val="0"/>
              </a:spcAft>
              <a:buNone/>
            </a:pPr>
            <a:r>
              <a:rPr lang="fr" sz="1150">
                <a:solidFill>
                  <a:srgbClr val="373737"/>
                </a:solidFill>
                <a:highlight>
                  <a:srgbClr val="FDFDFD"/>
                </a:highlight>
                <a:latin typeface="Arial"/>
                <a:ea typeface="Arial"/>
                <a:cs typeface="Arial"/>
                <a:sym typeface="Arial"/>
              </a:rPr>
              <a:t>ALTER TABLE commandes</a:t>
            </a:r>
            <a:endParaRPr sz="1150">
              <a:solidFill>
                <a:srgbClr val="373737"/>
              </a:solidFill>
              <a:highlight>
                <a:srgbClr val="FDFDFD"/>
              </a:highlight>
              <a:latin typeface="Arial"/>
              <a:ea typeface="Arial"/>
              <a:cs typeface="Arial"/>
              <a:sym typeface="Arial"/>
            </a:endParaRPr>
          </a:p>
          <a:p>
            <a:pPr marL="0" lvl="0" indent="0" algn="l" rtl="0">
              <a:spcBef>
                <a:spcPts val="1200"/>
              </a:spcBef>
              <a:spcAft>
                <a:spcPts val="0"/>
              </a:spcAft>
              <a:buNone/>
            </a:pPr>
            <a:r>
              <a:rPr lang="fr" sz="1150">
                <a:solidFill>
                  <a:srgbClr val="373737"/>
                </a:solidFill>
                <a:highlight>
                  <a:srgbClr val="FDFDFD"/>
                </a:highlight>
                <a:latin typeface="Arial"/>
                <a:ea typeface="Arial"/>
                <a:cs typeface="Arial"/>
                <a:sym typeface="Arial"/>
              </a:rPr>
              <a:t>	ADD nom_commande CHAR</a:t>
            </a:r>
            <a:endParaRPr sz="1150">
              <a:solidFill>
                <a:srgbClr val="373737"/>
              </a:solidFill>
              <a:highlight>
                <a:srgbClr val="FDFDFD"/>
              </a:highlight>
              <a:latin typeface="Arial"/>
              <a:ea typeface="Arial"/>
              <a:cs typeface="Arial"/>
              <a:sym typeface="Arial"/>
            </a:endParaRPr>
          </a:p>
          <a:p>
            <a:pPr marL="0" lvl="0" indent="0" algn="l" rtl="0">
              <a:spcBef>
                <a:spcPts val="1200"/>
              </a:spcBef>
              <a:spcAft>
                <a:spcPts val="0"/>
              </a:spcAft>
              <a:buNone/>
            </a:pPr>
            <a:r>
              <a:rPr lang="fr" sz="1000">
                <a:solidFill>
                  <a:srgbClr val="373737"/>
                </a:solidFill>
                <a:highlight>
                  <a:srgbClr val="F4F4F4"/>
                </a:highlight>
                <a:latin typeface="Courier New"/>
                <a:ea typeface="Courier New"/>
                <a:cs typeface="Courier New"/>
                <a:sym typeface="Courier New"/>
              </a:rPr>
              <a:t>ALTER TABLE nom_table</a:t>
            </a:r>
            <a:endParaRPr sz="1000">
              <a:solidFill>
                <a:srgbClr val="373737"/>
              </a:solidFill>
              <a:highlight>
                <a:srgbClr val="F4F4F4"/>
              </a:highlight>
              <a:latin typeface="Courier New"/>
              <a:ea typeface="Courier New"/>
              <a:cs typeface="Courier New"/>
              <a:sym typeface="Courier New"/>
            </a:endParaRPr>
          </a:p>
          <a:p>
            <a:pPr marL="203200" marR="203200" lvl="0" indent="0" algn="l" rtl="0">
              <a:lnSpc>
                <a:spcPct val="150000"/>
              </a:lnSpc>
              <a:spcBef>
                <a:spcPts val="1200"/>
              </a:spcBef>
              <a:spcAft>
                <a:spcPts val="1600"/>
              </a:spcAft>
              <a:buNone/>
            </a:pPr>
            <a:r>
              <a:rPr lang="fr" sz="1000">
                <a:solidFill>
                  <a:srgbClr val="373737"/>
                </a:solidFill>
                <a:highlight>
                  <a:srgbClr val="F4F4F4"/>
                </a:highlight>
                <a:latin typeface="Courier New"/>
                <a:ea typeface="Courier New"/>
                <a:cs typeface="Courier New"/>
                <a:sym typeface="Courier New"/>
              </a:rPr>
              <a:t>ADD nom_colonne type_donnees</a:t>
            </a:r>
            <a:endParaRPr sz="1150">
              <a:solidFill>
                <a:srgbClr val="373737"/>
              </a:solidFill>
              <a:highlight>
                <a:srgbClr val="FDFDFD"/>
              </a:highlight>
              <a:latin typeface="Arial"/>
              <a:ea typeface="Arial"/>
              <a:cs typeface="Arial"/>
              <a:sym typeface="Arial"/>
            </a:endParaRPr>
          </a:p>
        </p:txBody>
      </p:sp>
      <p:sp>
        <p:nvSpPr>
          <p:cNvPr id="1287" name="Google Shape;1287;p125"/>
          <p:cNvSpPr txBox="1"/>
          <p:nvPr/>
        </p:nvSpPr>
        <p:spPr>
          <a:xfrm>
            <a:off x="7650825" y="4667800"/>
            <a:ext cx="1427100" cy="39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i="1">
                <a:latin typeface="Lato"/>
                <a:ea typeface="Lato"/>
                <a:cs typeface="Lato"/>
                <a:sym typeface="Lato"/>
              </a:rPr>
              <a:t>Source : sql.sh</a:t>
            </a:r>
            <a:endParaRPr i="1">
              <a:latin typeface="Lato"/>
              <a:ea typeface="Lato"/>
              <a:cs typeface="Lato"/>
              <a:sym typeface="Lato"/>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1291"/>
        <p:cNvGrpSpPr/>
        <p:nvPr/>
      </p:nvGrpSpPr>
      <p:grpSpPr>
        <a:xfrm>
          <a:off x="0" y="0"/>
          <a:ext cx="0" cy="0"/>
          <a:chOff x="0" y="0"/>
          <a:chExt cx="0" cy="0"/>
        </a:xfrm>
      </p:grpSpPr>
      <p:sp>
        <p:nvSpPr>
          <p:cNvPr id="1292" name="Google Shape;1292;p12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UPDATE</a:t>
            </a:r>
            <a:endParaRPr/>
          </a:p>
        </p:txBody>
      </p:sp>
      <p:sp>
        <p:nvSpPr>
          <p:cNvPr id="1293" name="Google Shape;1293;p126"/>
          <p:cNvSpPr txBox="1">
            <a:spLocks noGrp="1"/>
          </p:cNvSpPr>
          <p:nvPr>
            <p:ph type="body" idx="1"/>
          </p:nvPr>
        </p:nvSpPr>
        <p:spPr>
          <a:xfrm>
            <a:off x="729450" y="1853850"/>
            <a:ext cx="7688700" cy="248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sz="1150">
                <a:solidFill>
                  <a:srgbClr val="373737"/>
                </a:solidFill>
                <a:highlight>
                  <a:srgbClr val="FDFDFD"/>
                </a:highlight>
              </a:rPr>
              <a:t>La commande UPDATE permet d’effectuer des modifications sur des lignes existantes. Très souvent cette commande est utilisée avec WHERE pour spécifier sur quelles lignes doivent porter la ou les modifications.</a:t>
            </a:r>
            <a:endParaRPr sz="1150">
              <a:solidFill>
                <a:srgbClr val="373737"/>
              </a:solidFill>
              <a:highlight>
                <a:srgbClr val="FDFDFD"/>
              </a:highlight>
            </a:endParaRPr>
          </a:p>
          <a:p>
            <a:pPr marL="0" lvl="0" indent="0" algn="l" rtl="0">
              <a:spcBef>
                <a:spcPts val="1200"/>
              </a:spcBef>
              <a:spcAft>
                <a:spcPts val="0"/>
              </a:spcAft>
              <a:buNone/>
            </a:pPr>
            <a:endParaRPr sz="1150">
              <a:solidFill>
                <a:srgbClr val="373737"/>
              </a:solidFill>
              <a:highlight>
                <a:srgbClr val="FDFDFD"/>
              </a:highlight>
            </a:endParaRPr>
          </a:p>
          <a:p>
            <a:pPr marL="0" lvl="0" indent="0" algn="l" rtl="0">
              <a:spcBef>
                <a:spcPts val="1200"/>
              </a:spcBef>
              <a:spcAft>
                <a:spcPts val="0"/>
              </a:spcAft>
              <a:buNone/>
            </a:pPr>
            <a:r>
              <a:rPr lang="fr" sz="1400">
                <a:solidFill>
                  <a:srgbClr val="373737"/>
                </a:solidFill>
                <a:highlight>
                  <a:srgbClr val="F4F4F4"/>
                </a:highlight>
              </a:rPr>
              <a:t>UPDATE table</a:t>
            </a:r>
            <a:endParaRPr sz="1400">
              <a:solidFill>
                <a:srgbClr val="373737"/>
              </a:solidFill>
              <a:highlight>
                <a:srgbClr val="F4F4F4"/>
              </a:highlight>
            </a:endParaRPr>
          </a:p>
          <a:p>
            <a:pPr marL="0" lvl="0" indent="0" algn="l" rtl="0">
              <a:spcBef>
                <a:spcPts val="1200"/>
              </a:spcBef>
              <a:spcAft>
                <a:spcPts val="0"/>
              </a:spcAft>
              <a:buNone/>
            </a:pPr>
            <a:r>
              <a:rPr lang="fr" sz="1400">
                <a:solidFill>
                  <a:srgbClr val="373737"/>
                </a:solidFill>
                <a:highlight>
                  <a:srgbClr val="F4F4F4"/>
                </a:highlight>
              </a:rPr>
              <a:t>SET nom_colonne_1 = 'nouvelle valeur'</a:t>
            </a:r>
            <a:endParaRPr sz="1400">
              <a:solidFill>
                <a:srgbClr val="373737"/>
              </a:solidFill>
              <a:highlight>
                <a:srgbClr val="F4F4F4"/>
              </a:highlight>
            </a:endParaRPr>
          </a:p>
          <a:p>
            <a:pPr marL="203200" marR="203200" lvl="0" indent="0" algn="l" rtl="0">
              <a:lnSpc>
                <a:spcPct val="150000"/>
              </a:lnSpc>
              <a:spcBef>
                <a:spcPts val="1200"/>
              </a:spcBef>
              <a:spcAft>
                <a:spcPts val="1600"/>
              </a:spcAft>
              <a:buNone/>
            </a:pPr>
            <a:r>
              <a:rPr lang="fr" sz="1400">
                <a:solidFill>
                  <a:srgbClr val="373737"/>
                </a:solidFill>
                <a:highlight>
                  <a:srgbClr val="F4F4F4"/>
                </a:highlight>
              </a:rPr>
              <a:t>WHERE </a:t>
            </a:r>
            <a:r>
              <a:rPr lang="fr" sz="1400" b="1" i="1">
                <a:solidFill>
                  <a:srgbClr val="373737"/>
                </a:solidFill>
                <a:highlight>
                  <a:srgbClr val="F4F4F4"/>
                </a:highlight>
              </a:rPr>
              <a:t>condition</a:t>
            </a:r>
            <a:endParaRPr sz="1150">
              <a:solidFill>
                <a:srgbClr val="373737"/>
              </a:solidFill>
              <a:highlight>
                <a:srgbClr val="FDFDFD"/>
              </a:highlight>
            </a:endParaRPr>
          </a:p>
        </p:txBody>
      </p:sp>
      <p:sp>
        <p:nvSpPr>
          <p:cNvPr id="1294" name="Google Shape;1294;p126"/>
          <p:cNvSpPr txBox="1"/>
          <p:nvPr/>
        </p:nvSpPr>
        <p:spPr>
          <a:xfrm>
            <a:off x="7650825" y="4667800"/>
            <a:ext cx="1427100" cy="39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i="1">
                <a:latin typeface="Lato"/>
                <a:ea typeface="Lato"/>
                <a:cs typeface="Lato"/>
                <a:sym typeface="Lato"/>
              </a:rPr>
              <a:t>Source : sql.sh</a:t>
            </a:r>
            <a:endParaRPr i="1">
              <a:latin typeface="Lato"/>
              <a:ea typeface="Lato"/>
              <a:cs typeface="Lato"/>
              <a:sym typeface="Lato"/>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1298"/>
        <p:cNvGrpSpPr/>
        <p:nvPr/>
      </p:nvGrpSpPr>
      <p:grpSpPr>
        <a:xfrm>
          <a:off x="0" y="0"/>
          <a:ext cx="0" cy="0"/>
          <a:chOff x="0" y="0"/>
          <a:chExt cx="0" cy="0"/>
        </a:xfrm>
      </p:grpSpPr>
      <p:sp>
        <p:nvSpPr>
          <p:cNvPr id="1299" name="Google Shape;1299;p12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DELETE</a:t>
            </a:r>
            <a:endParaRPr/>
          </a:p>
        </p:txBody>
      </p:sp>
      <p:sp>
        <p:nvSpPr>
          <p:cNvPr id="1300" name="Google Shape;1300;p127"/>
          <p:cNvSpPr txBox="1">
            <a:spLocks noGrp="1"/>
          </p:cNvSpPr>
          <p:nvPr>
            <p:ph type="body" idx="1"/>
          </p:nvPr>
        </p:nvSpPr>
        <p:spPr>
          <a:xfrm>
            <a:off x="729450" y="21302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sz="1150">
                <a:solidFill>
                  <a:srgbClr val="373737"/>
                </a:solidFill>
                <a:highlight>
                  <a:srgbClr val="FDFDFD"/>
                </a:highlight>
              </a:rPr>
              <a:t>La commande DELETE en SQL permet de supprimer des lignes dans une table. En utilisant cette commande associé à WHERE il est possible de sélectionner les lignes concernées qui seront supprimées.</a:t>
            </a:r>
            <a:endParaRPr sz="1150">
              <a:solidFill>
                <a:srgbClr val="373737"/>
              </a:solidFill>
              <a:highlight>
                <a:srgbClr val="FDFDFD"/>
              </a:highlight>
            </a:endParaRPr>
          </a:p>
          <a:p>
            <a:pPr marL="0" lvl="0" indent="0" algn="l" rtl="0">
              <a:spcBef>
                <a:spcPts val="1200"/>
              </a:spcBef>
              <a:spcAft>
                <a:spcPts val="0"/>
              </a:spcAft>
              <a:buNone/>
            </a:pPr>
            <a:endParaRPr sz="1150">
              <a:solidFill>
                <a:srgbClr val="373737"/>
              </a:solidFill>
              <a:highlight>
                <a:srgbClr val="FDFDFD"/>
              </a:highlight>
            </a:endParaRPr>
          </a:p>
          <a:p>
            <a:pPr marL="0" lvl="0" indent="0" algn="l" rtl="0">
              <a:spcBef>
                <a:spcPts val="1200"/>
              </a:spcBef>
              <a:spcAft>
                <a:spcPts val="0"/>
              </a:spcAft>
              <a:buNone/>
            </a:pPr>
            <a:r>
              <a:rPr lang="fr" sz="1400">
                <a:solidFill>
                  <a:srgbClr val="373737"/>
                </a:solidFill>
                <a:highlight>
                  <a:srgbClr val="F4F4F4"/>
                </a:highlight>
              </a:rPr>
              <a:t>DELETE FROM `table`</a:t>
            </a:r>
            <a:endParaRPr sz="1400">
              <a:solidFill>
                <a:srgbClr val="373737"/>
              </a:solidFill>
              <a:highlight>
                <a:srgbClr val="F4F4F4"/>
              </a:highlight>
            </a:endParaRPr>
          </a:p>
          <a:p>
            <a:pPr marL="203200" marR="203200" lvl="0" indent="0" algn="l" rtl="0">
              <a:lnSpc>
                <a:spcPct val="150000"/>
              </a:lnSpc>
              <a:spcBef>
                <a:spcPts val="1200"/>
              </a:spcBef>
              <a:spcAft>
                <a:spcPts val="1600"/>
              </a:spcAft>
              <a:buNone/>
            </a:pPr>
            <a:r>
              <a:rPr lang="fr" sz="1400">
                <a:solidFill>
                  <a:srgbClr val="373737"/>
                </a:solidFill>
                <a:highlight>
                  <a:srgbClr val="F4F4F4"/>
                </a:highlight>
              </a:rPr>
              <a:t>WHERE condition</a:t>
            </a:r>
            <a:endParaRPr sz="1400">
              <a:solidFill>
                <a:srgbClr val="373737"/>
              </a:solidFill>
              <a:highlight>
                <a:srgbClr val="FDFDFD"/>
              </a:highlight>
            </a:endParaRPr>
          </a:p>
        </p:txBody>
      </p:sp>
      <p:sp>
        <p:nvSpPr>
          <p:cNvPr id="1301" name="Google Shape;1301;p127"/>
          <p:cNvSpPr txBox="1"/>
          <p:nvPr/>
        </p:nvSpPr>
        <p:spPr>
          <a:xfrm>
            <a:off x="7650825" y="4667800"/>
            <a:ext cx="1427100" cy="39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i="1">
                <a:latin typeface="Lato"/>
                <a:ea typeface="Lato"/>
                <a:cs typeface="Lato"/>
                <a:sym typeface="Lato"/>
              </a:rPr>
              <a:t>Source : sql.sh</a:t>
            </a:r>
            <a:endParaRPr i="1">
              <a:latin typeface="Lato"/>
              <a:ea typeface="Lato"/>
              <a:cs typeface="Lato"/>
              <a:sym typeface="Lato"/>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1305"/>
        <p:cNvGrpSpPr/>
        <p:nvPr/>
      </p:nvGrpSpPr>
      <p:grpSpPr>
        <a:xfrm>
          <a:off x="0" y="0"/>
          <a:ext cx="0" cy="0"/>
          <a:chOff x="0" y="0"/>
          <a:chExt cx="0" cy="0"/>
        </a:xfrm>
      </p:grpSpPr>
      <p:sp>
        <p:nvSpPr>
          <p:cNvPr id="1306" name="Google Shape;1306;p1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TRUNCATE TABLE</a:t>
            </a:r>
            <a:endParaRPr/>
          </a:p>
        </p:txBody>
      </p:sp>
      <p:sp>
        <p:nvSpPr>
          <p:cNvPr id="1307" name="Google Shape;1307;p12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sz="1400">
                <a:solidFill>
                  <a:srgbClr val="373737"/>
                </a:solidFill>
                <a:highlight>
                  <a:srgbClr val="FDFDFD"/>
                </a:highlight>
              </a:rPr>
              <a:t>En SQL, la commande </a:t>
            </a:r>
            <a:r>
              <a:rPr lang="fr" sz="1400" b="1">
                <a:solidFill>
                  <a:srgbClr val="373737"/>
                </a:solidFill>
                <a:highlight>
                  <a:srgbClr val="FDFDFD"/>
                </a:highlight>
              </a:rPr>
              <a:t>TRUNCATE TABLE</a:t>
            </a:r>
            <a:r>
              <a:rPr lang="fr" sz="1400">
                <a:solidFill>
                  <a:srgbClr val="373737"/>
                </a:solidFill>
                <a:highlight>
                  <a:srgbClr val="FDFDFD"/>
                </a:highlight>
              </a:rPr>
              <a:t> permet de supprimer toutes les données d’une table sans supprimer la table en elle-même. En d’autres mots, cela permet de purger la table. Cette instruction diffère de la commande </a:t>
            </a:r>
            <a:r>
              <a:rPr lang="fr" sz="1400" b="1">
                <a:solidFill>
                  <a:srgbClr val="373737"/>
                </a:solidFill>
                <a:highlight>
                  <a:srgbClr val="FDFDFD"/>
                </a:highlight>
              </a:rPr>
              <a:t>DROP</a:t>
            </a:r>
            <a:r>
              <a:rPr lang="fr" sz="1400">
                <a:solidFill>
                  <a:srgbClr val="373737"/>
                </a:solidFill>
                <a:highlight>
                  <a:srgbClr val="FDFDFD"/>
                </a:highlight>
              </a:rPr>
              <a:t> qui à pour but de supprimer les données ainsi que la table qui les contient.</a:t>
            </a:r>
            <a:endParaRPr sz="1400"/>
          </a:p>
        </p:txBody>
      </p:sp>
      <p:sp>
        <p:nvSpPr>
          <p:cNvPr id="1308" name="Google Shape;1308;p128"/>
          <p:cNvSpPr txBox="1"/>
          <p:nvPr/>
        </p:nvSpPr>
        <p:spPr>
          <a:xfrm>
            <a:off x="7650825" y="4667800"/>
            <a:ext cx="1427100" cy="39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i="1">
                <a:latin typeface="Lato"/>
                <a:ea typeface="Lato"/>
                <a:cs typeface="Lato"/>
                <a:sym typeface="Lato"/>
              </a:rPr>
              <a:t>Source : sql.sh</a:t>
            </a:r>
            <a:endParaRPr i="1">
              <a:latin typeface="Lato"/>
              <a:ea typeface="Lato"/>
              <a:cs typeface="Lato"/>
              <a:sym typeface="Lato"/>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1312"/>
        <p:cNvGrpSpPr/>
        <p:nvPr/>
      </p:nvGrpSpPr>
      <p:grpSpPr>
        <a:xfrm>
          <a:off x="0" y="0"/>
          <a:ext cx="0" cy="0"/>
          <a:chOff x="0" y="0"/>
          <a:chExt cx="0" cy="0"/>
        </a:xfrm>
      </p:grpSpPr>
      <p:sp>
        <p:nvSpPr>
          <p:cNvPr id="1313" name="Google Shape;1313;p12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GROUP BY</a:t>
            </a:r>
            <a:endParaRPr/>
          </a:p>
        </p:txBody>
      </p:sp>
      <p:sp>
        <p:nvSpPr>
          <p:cNvPr id="1314" name="Google Shape;1314;p12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sz="1200">
                <a:solidFill>
                  <a:srgbClr val="373737"/>
                </a:solidFill>
                <a:highlight>
                  <a:srgbClr val="FDFDFD"/>
                </a:highlight>
              </a:rPr>
              <a:t>La commande GROUP BY est utilisée en SQL pour grouper plusieurs résultats et utiliser une fonction de totaux sur un groupe de résultat. Sur une table qui contient toutes les ventes d’un magasin, il est par exemple possible de liste regrouper les ventes par clients identiques et d’obtenir le coût total des achats pour chaque client.</a:t>
            </a:r>
            <a:endParaRPr sz="1200">
              <a:solidFill>
                <a:srgbClr val="373737"/>
              </a:solidFill>
              <a:highlight>
                <a:srgbClr val="FDFDFD"/>
              </a:highlight>
            </a:endParaRPr>
          </a:p>
          <a:p>
            <a:pPr marL="0" lvl="0" indent="0" algn="l" rtl="0">
              <a:spcBef>
                <a:spcPts val="1200"/>
              </a:spcBef>
              <a:spcAft>
                <a:spcPts val="0"/>
              </a:spcAft>
              <a:buNone/>
            </a:pPr>
            <a:r>
              <a:rPr lang="fr" sz="1200">
                <a:solidFill>
                  <a:srgbClr val="373737"/>
                </a:solidFill>
                <a:highlight>
                  <a:srgbClr val="F4F4F4"/>
                </a:highlight>
              </a:rPr>
              <a:t>SELECT colonne1, fonction(colonne2)</a:t>
            </a:r>
            <a:endParaRPr sz="1200">
              <a:solidFill>
                <a:srgbClr val="373737"/>
              </a:solidFill>
              <a:highlight>
                <a:srgbClr val="F4F4F4"/>
              </a:highlight>
            </a:endParaRPr>
          </a:p>
          <a:p>
            <a:pPr marL="0" lvl="0" indent="0" algn="l" rtl="0">
              <a:spcBef>
                <a:spcPts val="1200"/>
              </a:spcBef>
              <a:spcAft>
                <a:spcPts val="0"/>
              </a:spcAft>
              <a:buNone/>
            </a:pPr>
            <a:r>
              <a:rPr lang="fr" sz="1200">
                <a:solidFill>
                  <a:srgbClr val="373737"/>
                </a:solidFill>
                <a:highlight>
                  <a:srgbClr val="F4F4F4"/>
                </a:highlight>
              </a:rPr>
              <a:t>FROM table</a:t>
            </a:r>
            <a:endParaRPr sz="1200">
              <a:solidFill>
                <a:srgbClr val="373737"/>
              </a:solidFill>
              <a:highlight>
                <a:srgbClr val="F4F4F4"/>
              </a:highlight>
            </a:endParaRPr>
          </a:p>
          <a:p>
            <a:pPr marL="203200" marR="203200" lvl="0" indent="0" algn="l" rtl="0">
              <a:lnSpc>
                <a:spcPct val="150000"/>
              </a:lnSpc>
              <a:spcBef>
                <a:spcPts val="1200"/>
              </a:spcBef>
              <a:spcAft>
                <a:spcPts val="0"/>
              </a:spcAft>
              <a:buNone/>
            </a:pPr>
            <a:r>
              <a:rPr lang="fr" sz="1200">
                <a:solidFill>
                  <a:srgbClr val="373737"/>
                </a:solidFill>
                <a:highlight>
                  <a:srgbClr val="F4F4F4"/>
                </a:highlight>
              </a:rPr>
              <a:t>GROUP BY colonne1</a:t>
            </a:r>
            <a:endParaRPr sz="1200">
              <a:solidFill>
                <a:srgbClr val="373737"/>
              </a:solidFill>
              <a:highlight>
                <a:srgbClr val="F4F4F4"/>
              </a:highlight>
            </a:endParaRPr>
          </a:p>
          <a:p>
            <a:pPr marL="0" lvl="0" indent="0" algn="l" rtl="0">
              <a:spcBef>
                <a:spcPts val="1600"/>
              </a:spcBef>
              <a:spcAft>
                <a:spcPts val="1200"/>
              </a:spcAft>
              <a:buNone/>
            </a:pPr>
            <a:endParaRPr sz="1200">
              <a:solidFill>
                <a:srgbClr val="373737"/>
              </a:solidFill>
              <a:highlight>
                <a:srgbClr val="FDFDFD"/>
              </a:highlight>
            </a:endParaRPr>
          </a:p>
        </p:txBody>
      </p:sp>
      <p:sp>
        <p:nvSpPr>
          <p:cNvPr id="1315" name="Google Shape;1315;p129"/>
          <p:cNvSpPr txBox="1"/>
          <p:nvPr/>
        </p:nvSpPr>
        <p:spPr>
          <a:xfrm>
            <a:off x="7650825" y="4667800"/>
            <a:ext cx="1427100" cy="39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i="1">
                <a:latin typeface="Lato"/>
                <a:ea typeface="Lato"/>
                <a:cs typeface="Lato"/>
                <a:sym typeface="Lato"/>
              </a:rPr>
              <a:t>Source : sql.sh</a:t>
            </a:r>
            <a:endParaRPr i="1">
              <a:latin typeface="Lato"/>
              <a:ea typeface="Lato"/>
              <a:cs typeface="Lato"/>
              <a:sym typeface="Lato"/>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1319"/>
        <p:cNvGrpSpPr/>
        <p:nvPr/>
      </p:nvGrpSpPr>
      <p:grpSpPr>
        <a:xfrm>
          <a:off x="0" y="0"/>
          <a:ext cx="0" cy="0"/>
          <a:chOff x="0" y="0"/>
          <a:chExt cx="0" cy="0"/>
        </a:xfrm>
      </p:grpSpPr>
      <p:sp>
        <p:nvSpPr>
          <p:cNvPr id="1320" name="Google Shape;1320;p13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ORDER BY</a:t>
            </a:r>
            <a:endParaRPr/>
          </a:p>
        </p:txBody>
      </p:sp>
      <p:sp>
        <p:nvSpPr>
          <p:cNvPr id="1321" name="Google Shape;1321;p13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sz="1400">
                <a:solidFill>
                  <a:srgbClr val="373737"/>
                </a:solidFill>
                <a:highlight>
                  <a:srgbClr val="FDFDFD"/>
                </a:highlight>
              </a:rPr>
              <a:t>La commande ORDER BY permet de trier les lignes dans un résultat d’une requête SQL. Il est possible de trier les données sur une ou plusieurs colonnes, par ordre ascendant ou descendant.</a:t>
            </a:r>
            <a:endParaRPr sz="1400">
              <a:solidFill>
                <a:srgbClr val="373737"/>
              </a:solidFill>
              <a:highlight>
                <a:srgbClr val="FDFDFD"/>
              </a:highlight>
            </a:endParaRPr>
          </a:p>
          <a:p>
            <a:pPr marL="0" lvl="0" indent="0" algn="l" rtl="0">
              <a:spcBef>
                <a:spcPts val="1200"/>
              </a:spcBef>
              <a:spcAft>
                <a:spcPts val="0"/>
              </a:spcAft>
              <a:buNone/>
            </a:pPr>
            <a:r>
              <a:rPr lang="fr" sz="1400">
                <a:solidFill>
                  <a:srgbClr val="373737"/>
                </a:solidFill>
                <a:highlight>
                  <a:srgbClr val="F4F4F4"/>
                </a:highlight>
              </a:rPr>
              <a:t>SELECT colonne1, colonne2</a:t>
            </a:r>
            <a:endParaRPr sz="1400">
              <a:solidFill>
                <a:srgbClr val="373737"/>
              </a:solidFill>
              <a:highlight>
                <a:srgbClr val="F4F4F4"/>
              </a:highlight>
            </a:endParaRPr>
          </a:p>
          <a:p>
            <a:pPr marL="0" lvl="0" indent="0" algn="l" rtl="0">
              <a:spcBef>
                <a:spcPts val="1200"/>
              </a:spcBef>
              <a:spcAft>
                <a:spcPts val="0"/>
              </a:spcAft>
              <a:buNone/>
            </a:pPr>
            <a:r>
              <a:rPr lang="fr" sz="1400">
                <a:solidFill>
                  <a:srgbClr val="373737"/>
                </a:solidFill>
                <a:highlight>
                  <a:srgbClr val="F4F4F4"/>
                </a:highlight>
              </a:rPr>
              <a:t>FROM table</a:t>
            </a:r>
            <a:endParaRPr sz="1400">
              <a:solidFill>
                <a:srgbClr val="373737"/>
              </a:solidFill>
              <a:highlight>
                <a:srgbClr val="F4F4F4"/>
              </a:highlight>
            </a:endParaRPr>
          </a:p>
          <a:p>
            <a:pPr marL="203200" marR="203200" lvl="0" indent="0" algn="l" rtl="0">
              <a:lnSpc>
                <a:spcPct val="150000"/>
              </a:lnSpc>
              <a:spcBef>
                <a:spcPts val="1200"/>
              </a:spcBef>
              <a:spcAft>
                <a:spcPts val="1600"/>
              </a:spcAft>
              <a:buNone/>
            </a:pPr>
            <a:r>
              <a:rPr lang="fr" sz="1400">
                <a:solidFill>
                  <a:srgbClr val="373737"/>
                </a:solidFill>
                <a:highlight>
                  <a:srgbClr val="F4F4F4"/>
                </a:highlight>
              </a:rPr>
              <a:t>ORDER BY colonne1</a:t>
            </a:r>
            <a:endParaRPr sz="1400">
              <a:solidFill>
                <a:srgbClr val="373737"/>
              </a:solidFill>
              <a:highlight>
                <a:srgbClr val="FDFDFD"/>
              </a:highlight>
            </a:endParaRPr>
          </a:p>
        </p:txBody>
      </p:sp>
      <p:sp>
        <p:nvSpPr>
          <p:cNvPr id="1322" name="Google Shape;1322;p130"/>
          <p:cNvSpPr txBox="1"/>
          <p:nvPr/>
        </p:nvSpPr>
        <p:spPr>
          <a:xfrm>
            <a:off x="7650825" y="4667800"/>
            <a:ext cx="1427100" cy="39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i="1">
                <a:latin typeface="Lato"/>
                <a:ea typeface="Lato"/>
                <a:cs typeface="Lato"/>
                <a:sym typeface="Lato"/>
              </a:rPr>
              <a:t>Source : sql.sh</a:t>
            </a:r>
            <a:endParaRPr i="1">
              <a:latin typeface="Lato"/>
              <a:ea typeface="Lato"/>
              <a:cs typeface="Lato"/>
              <a:sym typeface="Lato"/>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1326"/>
        <p:cNvGrpSpPr/>
        <p:nvPr/>
      </p:nvGrpSpPr>
      <p:grpSpPr>
        <a:xfrm>
          <a:off x="0" y="0"/>
          <a:ext cx="0" cy="0"/>
          <a:chOff x="0" y="0"/>
          <a:chExt cx="0" cy="0"/>
        </a:xfrm>
      </p:grpSpPr>
      <p:sp>
        <p:nvSpPr>
          <p:cNvPr id="1327" name="Google Shape;1327;p13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AS</a:t>
            </a:r>
            <a:endParaRPr/>
          </a:p>
        </p:txBody>
      </p:sp>
      <p:sp>
        <p:nvSpPr>
          <p:cNvPr id="1328" name="Google Shape;1328;p13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sz="1400">
                <a:solidFill>
                  <a:srgbClr val="373737"/>
                </a:solidFill>
                <a:highlight>
                  <a:srgbClr val="FDFDFD"/>
                </a:highlight>
              </a:rPr>
              <a:t>Dans le langage SQL il est possible d’utiliser des </a:t>
            </a:r>
            <a:r>
              <a:rPr lang="fr" sz="1400" b="1">
                <a:solidFill>
                  <a:srgbClr val="373737"/>
                </a:solidFill>
                <a:highlight>
                  <a:srgbClr val="FDFDFD"/>
                </a:highlight>
              </a:rPr>
              <a:t>alias</a:t>
            </a:r>
            <a:r>
              <a:rPr lang="fr" sz="1400">
                <a:solidFill>
                  <a:srgbClr val="373737"/>
                </a:solidFill>
                <a:highlight>
                  <a:srgbClr val="FDFDFD"/>
                </a:highlight>
              </a:rPr>
              <a:t> pour renommer temporairement une colonne ou une table dans une requête. Cette astuce est particulièrement utile pour faciliter la lecture des requêtes.</a:t>
            </a:r>
            <a:endParaRPr sz="1400">
              <a:solidFill>
                <a:srgbClr val="373737"/>
              </a:solidFill>
              <a:highlight>
                <a:srgbClr val="FDFDFD"/>
              </a:highlight>
            </a:endParaRPr>
          </a:p>
          <a:p>
            <a:pPr marL="0" lvl="0" indent="0" algn="l" rtl="0">
              <a:spcBef>
                <a:spcPts val="1200"/>
              </a:spcBef>
              <a:spcAft>
                <a:spcPts val="1200"/>
              </a:spcAft>
              <a:buNone/>
            </a:pPr>
            <a:r>
              <a:rPr lang="fr" sz="1400">
                <a:solidFill>
                  <a:srgbClr val="373737"/>
                </a:solidFill>
                <a:highlight>
                  <a:srgbClr val="FDFDFD"/>
                </a:highlight>
              </a:rPr>
              <a:t>SELECT * FROM commandes AS com WHERE com.pno = 12</a:t>
            </a:r>
            <a:endParaRPr sz="1400">
              <a:solidFill>
                <a:srgbClr val="373737"/>
              </a:solidFill>
              <a:highlight>
                <a:srgbClr val="FDFDFD"/>
              </a:highlight>
            </a:endParaRPr>
          </a:p>
        </p:txBody>
      </p:sp>
      <p:sp>
        <p:nvSpPr>
          <p:cNvPr id="1329" name="Google Shape;1329;p131"/>
          <p:cNvSpPr txBox="1"/>
          <p:nvPr/>
        </p:nvSpPr>
        <p:spPr>
          <a:xfrm>
            <a:off x="7650825" y="4667800"/>
            <a:ext cx="1427100" cy="39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i="1">
                <a:latin typeface="Lato"/>
                <a:ea typeface="Lato"/>
                <a:cs typeface="Lato"/>
                <a:sym typeface="Lato"/>
              </a:rPr>
              <a:t>Source : sql.sh</a:t>
            </a:r>
            <a:endParaRPr i="1">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Présentation des bases de données relationnelles</a:t>
            </a:r>
            <a:endParaRPr/>
          </a:p>
        </p:txBody>
      </p:sp>
      <p:sp>
        <p:nvSpPr>
          <p:cNvPr id="164" name="Google Shape;164;p24"/>
          <p:cNvSpPr txBox="1">
            <a:spLocks noGrp="1"/>
          </p:cNvSpPr>
          <p:nvPr>
            <p:ph type="body" idx="1"/>
          </p:nvPr>
        </p:nvSpPr>
        <p:spPr>
          <a:xfrm>
            <a:off x="729450" y="2078875"/>
            <a:ext cx="7688700" cy="676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a:t>Le principal problème des bases de données dites relationnelles provient notamment de la redondance des informations dans une table. Prenons un exemple :</a:t>
            </a:r>
            <a:endParaRPr/>
          </a:p>
        </p:txBody>
      </p:sp>
      <p:graphicFrame>
        <p:nvGraphicFramePr>
          <p:cNvPr id="165" name="Google Shape;165;p24"/>
          <p:cNvGraphicFramePr/>
          <p:nvPr/>
        </p:nvGraphicFramePr>
        <p:xfrm>
          <a:off x="660450" y="2928525"/>
          <a:ext cx="7826700" cy="1820235"/>
        </p:xfrm>
        <a:graphic>
          <a:graphicData uri="http://schemas.openxmlformats.org/drawingml/2006/table">
            <a:tbl>
              <a:tblPr>
                <a:noFill/>
                <a:tableStyleId>{6F948680-B0A5-4B56-952B-4A9442A808EA}</a:tableStyleId>
              </a:tblPr>
              <a:tblGrid>
                <a:gridCol w="1304450">
                  <a:extLst>
                    <a:ext uri="{9D8B030D-6E8A-4147-A177-3AD203B41FA5}">
                      <a16:colId xmlns:a16="http://schemas.microsoft.com/office/drawing/2014/main" val="20000"/>
                    </a:ext>
                  </a:extLst>
                </a:gridCol>
                <a:gridCol w="1304450">
                  <a:extLst>
                    <a:ext uri="{9D8B030D-6E8A-4147-A177-3AD203B41FA5}">
                      <a16:colId xmlns:a16="http://schemas.microsoft.com/office/drawing/2014/main" val="20001"/>
                    </a:ext>
                  </a:extLst>
                </a:gridCol>
                <a:gridCol w="1304450">
                  <a:extLst>
                    <a:ext uri="{9D8B030D-6E8A-4147-A177-3AD203B41FA5}">
                      <a16:colId xmlns:a16="http://schemas.microsoft.com/office/drawing/2014/main" val="20002"/>
                    </a:ext>
                  </a:extLst>
                </a:gridCol>
                <a:gridCol w="1304450">
                  <a:extLst>
                    <a:ext uri="{9D8B030D-6E8A-4147-A177-3AD203B41FA5}">
                      <a16:colId xmlns:a16="http://schemas.microsoft.com/office/drawing/2014/main" val="20003"/>
                    </a:ext>
                  </a:extLst>
                </a:gridCol>
                <a:gridCol w="1304450">
                  <a:extLst>
                    <a:ext uri="{9D8B030D-6E8A-4147-A177-3AD203B41FA5}">
                      <a16:colId xmlns:a16="http://schemas.microsoft.com/office/drawing/2014/main" val="20004"/>
                    </a:ext>
                  </a:extLst>
                </a:gridCol>
                <a:gridCol w="1304450">
                  <a:extLst>
                    <a:ext uri="{9D8B030D-6E8A-4147-A177-3AD203B41FA5}">
                      <a16:colId xmlns:a16="http://schemas.microsoft.com/office/drawing/2014/main" val="20005"/>
                    </a:ext>
                  </a:extLst>
                </a:gridCol>
              </a:tblGrid>
              <a:tr h="362375">
                <a:tc>
                  <a:txBody>
                    <a:bodyPr/>
                    <a:lstStyle/>
                    <a:p>
                      <a:pPr marL="0" lvl="0" indent="0" algn="ctr" rtl="0">
                        <a:spcBef>
                          <a:spcPts val="0"/>
                        </a:spcBef>
                        <a:spcAft>
                          <a:spcPts val="0"/>
                        </a:spcAft>
                        <a:buNone/>
                      </a:pPr>
                      <a:r>
                        <a:rPr lang="fr"/>
                        <a:t>ID</a:t>
                      </a:r>
                      <a:endParaRPr/>
                    </a:p>
                  </a:txBody>
                  <a:tcPr marL="91425" marR="91425" marT="91425" marB="91425">
                    <a:solidFill>
                      <a:schemeClr val="lt2"/>
                    </a:solidFill>
                  </a:tcPr>
                </a:tc>
                <a:tc>
                  <a:txBody>
                    <a:bodyPr/>
                    <a:lstStyle/>
                    <a:p>
                      <a:pPr marL="0" lvl="0" indent="0" algn="ctr" rtl="0">
                        <a:spcBef>
                          <a:spcPts val="0"/>
                        </a:spcBef>
                        <a:spcAft>
                          <a:spcPts val="0"/>
                        </a:spcAft>
                        <a:buNone/>
                      </a:pPr>
                      <a:r>
                        <a:rPr lang="fr"/>
                        <a:t>Nom</a:t>
                      </a:r>
                      <a:endParaRPr/>
                    </a:p>
                  </a:txBody>
                  <a:tcPr marL="91425" marR="91425" marT="91425" marB="91425">
                    <a:solidFill>
                      <a:schemeClr val="lt2"/>
                    </a:solidFill>
                  </a:tcPr>
                </a:tc>
                <a:tc>
                  <a:txBody>
                    <a:bodyPr/>
                    <a:lstStyle/>
                    <a:p>
                      <a:pPr marL="0" lvl="0" indent="0" algn="ctr" rtl="0">
                        <a:spcBef>
                          <a:spcPts val="0"/>
                        </a:spcBef>
                        <a:spcAft>
                          <a:spcPts val="0"/>
                        </a:spcAft>
                        <a:buNone/>
                      </a:pPr>
                      <a:r>
                        <a:rPr lang="fr"/>
                        <a:t>Prénom</a:t>
                      </a:r>
                      <a:endParaRPr/>
                    </a:p>
                  </a:txBody>
                  <a:tcPr marL="91425" marR="91425" marT="91425" marB="91425">
                    <a:solidFill>
                      <a:schemeClr val="lt2"/>
                    </a:solidFill>
                  </a:tcPr>
                </a:tc>
                <a:tc>
                  <a:txBody>
                    <a:bodyPr/>
                    <a:lstStyle/>
                    <a:p>
                      <a:pPr marL="0" lvl="0" indent="0" algn="ctr" rtl="0">
                        <a:spcBef>
                          <a:spcPts val="0"/>
                        </a:spcBef>
                        <a:spcAft>
                          <a:spcPts val="0"/>
                        </a:spcAft>
                        <a:buNone/>
                      </a:pPr>
                      <a:r>
                        <a:rPr lang="fr"/>
                        <a:t>Délégué</a:t>
                      </a:r>
                      <a:endParaRPr/>
                    </a:p>
                  </a:txBody>
                  <a:tcPr marL="91425" marR="91425" marT="91425" marB="91425">
                    <a:solidFill>
                      <a:schemeClr val="lt2"/>
                    </a:solidFill>
                  </a:tcPr>
                </a:tc>
                <a:tc>
                  <a:txBody>
                    <a:bodyPr/>
                    <a:lstStyle/>
                    <a:p>
                      <a:pPr marL="0" lvl="0" indent="0" algn="ctr" rtl="0">
                        <a:spcBef>
                          <a:spcPts val="0"/>
                        </a:spcBef>
                        <a:spcAft>
                          <a:spcPts val="0"/>
                        </a:spcAft>
                        <a:buNone/>
                      </a:pPr>
                      <a:r>
                        <a:rPr lang="fr"/>
                        <a:t>Club1</a:t>
                      </a:r>
                      <a:endParaRPr/>
                    </a:p>
                  </a:txBody>
                  <a:tcPr marL="91425" marR="91425" marT="91425" marB="91425">
                    <a:solidFill>
                      <a:schemeClr val="lt2"/>
                    </a:solidFill>
                  </a:tcPr>
                </a:tc>
                <a:tc>
                  <a:txBody>
                    <a:bodyPr/>
                    <a:lstStyle/>
                    <a:p>
                      <a:pPr marL="0" lvl="0" indent="0" algn="ctr" rtl="0">
                        <a:spcBef>
                          <a:spcPts val="0"/>
                        </a:spcBef>
                        <a:spcAft>
                          <a:spcPts val="0"/>
                        </a:spcAft>
                        <a:buNone/>
                      </a:pPr>
                      <a:r>
                        <a:rPr lang="fr"/>
                        <a:t>Club2</a:t>
                      </a:r>
                      <a:endParaRPr/>
                    </a:p>
                  </a:txBody>
                  <a:tcPr marL="91425" marR="91425" marT="91425" marB="91425">
                    <a:solidFill>
                      <a:schemeClr val="lt2"/>
                    </a:solidFill>
                  </a:tcPr>
                </a:tc>
                <a:extLst>
                  <a:ext uri="{0D108BD9-81ED-4DB2-BD59-A6C34878D82A}">
                    <a16:rowId xmlns:a16="http://schemas.microsoft.com/office/drawing/2014/main" val="10000"/>
                  </a:ext>
                </a:extLst>
              </a:tr>
              <a:tr h="474675">
                <a:tc>
                  <a:txBody>
                    <a:bodyPr/>
                    <a:lstStyle/>
                    <a:p>
                      <a:pPr marL="0" lvl="0" indent="0" algn="l" rtl="0">
                        <a:spcBef>
                          <a:spcPts val="0"/>
                        </a:spcBef>
                        <a:spcAft>
                          <a:spcPts val="0"/>
                        </a:spcAft>
                        <a:buNone/>
                      </a:pPr>
                      <a:r>
                        <a:rPr lang="fr"/>
                        <a:t>1001245</a:t>
                      </a:r>
                      <a:endParaRPr/>
                    </a:p>
                  </a:txBody>
                  <a:tcPr marL="91425" marR="91425" marT="91425" marB="91425"/>
                </a:tc>
                <a:tc>
                  <a:txBody>
                    <a:bodyPr/>
                    <a:lstStyle/>
                    <a:p>
                      <a:pPr marL="0" lvl="0" indent="0" algn="l" rtl="0">
                        <a:spcBef>
                          <a:spcPts val="0"/>
                        </a:spcBef>
                        <a:spcAft>
                          <a:spcPts val="0"/>
                        </a:spcAft>
                        <a:buNone/>
                      </a:pPr>
                      <a:r>
                        <a:rPr lang="fr"/>
                        <a:t>Jean</a:t>
                      </a:r>
                      <a:endParaRPr/>
                    </a:p>
                  </a:txBody>
                  <a:tcPr marL="91425" marR="91425" marT="91425" marB="91425"/>
                </a:tc>
                <a:tc>
                  <a:txBody>
                    <a:bodyPr/>
                    <a:lstStyle/>
                    <a:p>
                      <a:pPr marL="0" lvl="0" indent="0" algn="l" rtl="0">
                        <a:spcBef>
                          <a:spcPts val="0"/>
                        </a:spcBef>
                        <a:spcAft>
                          <a:spcPts val="0"/>
                        </a:spcAft>
                        <a:buNone/>
                      </a:pPr>
                      <a:r>
                        <a:rPr lang="fr"/>
                        <a:t>Charles</a:t>
                      </a:r>
                      <a:endParaRPr/>
                    </a:p>
                  </a:txBody>
                  <a:tcPr marL="91425" marR="91425" marT="91425" marB="91425"/>
                </a:tc>
                <a:tc>
                  <a:txBody>
                    <a:bodyPr/>
                    <a:lstStyle/>
                    <a:p>
                      <a:pPr marL="0" lvl="0" indent="0" algn="l" rtl="0">
                        <a:spcBef>
                          <a:spcPts val="0"/>
                        </a:spcBef>
                        <a:spcAft>
                          <a:spcPts val="0"/>
                        </a:spcAft>
                        <a:buNone/>
                      </a:pPr>
                      <a:r>
                        <a:rPr lang="fr"/>
                        <a:t>Dufour</a:t>
                      </a:r>
                      <a:endParaRPr/>
                    </a:p>
                  </a:txBody>
                  <a:tcPr marL="91425" marR="91425" marT="91425" marB="91425"/>
                </a:tc>
                <a:tc>
                  <a:txBody>
                    <a:bodyPr/>
                    <a:lstStyle/>
                    <a:p>
                      <a:pPr marL="0" lvl="0" indent="0" algn="l" rtl="0">
                        <a:spcBef>
                          <a:spcPts val="0"/>
                        </a:spcBef>
                        <a:spcAft>
                          <a:spcPts val="0"/>
                        </a:spcAft>
                        <a:buNone/>
                      </a:pPr>
                      <a:r>
                        <a:rPr lang="fr"/>
                        <a:t>Poker</a:t>
                      </a:r>
                      <a:endParaRPr/>
                    </a:p>
                  </a:txBody>
                  <a:tcPr marL="91425" marR="91425" marT="91425" marB="91425"/>
                </a:tc>
                <a:tc>
                  <a:txBody>
                    <a:bodyPr/>
                    <a:lstStyle/>
                    <a:p>
                      <a:pPr marL="0" lvl="0" indent="0" algn="l" rtl="0">
                        <a:spcBef>
                          <a:spcPts val="0"/>
                        </a:spcBef>
                        <a:spcAft>
                          <a:spcPts val="0"/>
                        </a:spcAft>
                        <a:buNone/>
                      </a:pPr>
                      <a:r>
                        <a:rPr lang="fr"/>
                        <a:t>Finance</a:t>
                      </a:r>
                      <a:endParaRPr/>
                    </a:p>
                  </a:txBody>
                  <a:tcPr marL="91425" marR="91425" marT="91425" marB="91425"/>
                </a:tc>
                <a:extLst>
                  <a:ext uri="{0D108BD9-81ED-4DB2-BD59-A6C34878D82A}">
                    <a16:rowId xmlns:a16="http://schemas.microsoft.com/office/drawing/2014/main" val="10001"/>
                  </a:ext>
                </a:extLst>
              </a:tr>
              <a:tr h="474675">
                <a:tc>
                  <a:txBody>
                    <a:bodyPr/>
                    <a:lstStyle/>
                    <a:p>
                      <a:pPr marL="0" lvl="0" indent="0" algn="l" rtl="0">
                        <a:spcBef>
                          <a:spcPts val="0"/>
                        </a:spcBef>
                        <a:spcAft>
                          <a:spcPts val="0"/>
                        </a:spcAft>
                        <a:buNone/>
                      </a:pPr>
                      <a:r>
                        <a:rPr lang="fr"/>
                        <a:t>1001246</a:t>
                      </a:r>
                      <a:endParaRPr/>
                    </a:p>
                  </a:txBody>
                  <a:tcPr marL="91425" marR="91425" marT="91425" marB="91425"/>
                </a:tc>
                <a:tc>
                  <a:txBody>
                    <a:bodyPr/>
                    <a:lstStyle/>
                    <a:p>
                      <a:pPr marL="0" lvl="0" indent="0" algn="l" rtl="0">
                        <a:spcBef>
                          <a:spcPts val="0"/>
                        </a:spcBef>
                        <a:spcAft>
                          <a:spcPts val="0"/>
                        </a:spcAft>
                        <a:buNone/>
                      </a:pPr>
                      <a:r>
                        <a:rPr lang="fr"/>
                        <a:t>Dufour</a:t>
                      </a:r>
                      <a:endParaRPr/>
                    </a:p>
                  </a:txBody>
                  <a:tcPr marL="91425" marR="91425" marT="91425" marB="91425"/>
                </a:tc>
                <a:tc>
                  <a:txBody>
                    <a:bodyPr/>
                    <a:lstStyle/>
                    <a:p>
                      <a:pPr marL="0" lvl="0" indent="0" algn="l" rtl="0">
                        <a:spcBef>
                          <a:spcPts val="0"/>
                        </a:spcBef>
                        <a:spcAft>
                          <a:spcPts val="0"/>
                        </a:spcAft>
                        <a:buNone/>
                      </a:pPr>
                      <a:r>
                        <a:rPr lang="fr"/>
                        <a:t>Antoine</a:t>
                      </a:r>
                      <a:endParaRPr/>
                    </a:p>
                  </a:txBody>
                  <a:tcPr marL="91425" marR="91425" marT="91425" marB="91425"/>
                </a:tc>
                <a:tc>
                  <a:txBody>
                    <a:bodyPr/>
                    <a:lstStyle/>
                    <a:p>
                      <a:pPr marL="0" lvl="0" indent="0" algn="l" rtl="0">
                        <a:spcBef>
                          <a:spcPts val="0"/>
                        </a:spcBef>
                        <a:spcAft>
                          <a:spcPts val="0"/>
                        </a:spcAft>
                        <a:buNone/>
                      </a:pPr>
                      <a:r>
                        <a:rPr lang="fr"/>
                        <a:t>Dufour</a:t>
                      </a:r>
                      <a:endParaRPr/>
                    </a:p>
                  </a:txBody>
                  <a:tcPr marL="91425" marR="91425" marT="91425" marB="91425"/>
                </a:tc>
                <a:tc>
                  <a:txBody>
                    <a:bodyPr/>
                    <a:lstStyle/>
                    <a:p>
                      <a:pPr marL="0" lvl="0" indent="0" algn="l" rtl="0">
                        <a:spcBef>
                          <a:spcPts val="0"/>
                        </a:spcBef>
                        <a:spcAft>
                          <a:spcPts val="0"/>
                        </a:spcAft>
                        <a:buNone/>
                      </a:pPr>
                      <a:r>
                        <a:rPr lang="fr"/>
                        <a:t>Photo</a:t>
                      </a:r>
                      <a:endParaRPr/>
                    </a:p>
                  </a:txBody>
                  <a:tcPr marL="91425" marR="91425" marT="91425" marB="91425"/>
                </a:tc>
                <a:tc>
                  <a:txBody>
                    <a:bodyPr/>
                    <a:lstStyle/>
                    <a:p>
                      <a:pPr marL="0" lvl="0" indent="0" algn="l" rtl="0">
                        <a:spcBef>
                          <a:spcPts val="0"/>
                        </a:spcBef>
                        <a:spcAft>
                          <a:spcPts val="0"/>
                        </a:spcAft>
                        <a:buNone/>
                      </a:pPr>
                      <a:r>
                        <a:rPr lang="fr"/>
                        <a:t>Sport</a:t>
                      </a:r>
                      <a:endParaRPr/>
                    </a:p>
                  </a:txBody>
                  <a:tcPr marL="91425" marR="91425" marT="91425" marB="91425"/>
                </a:tc>
                <a:extLst>
                  <a:ext uri="{0D108BD9-81ED-4DB2-BD59-A6C34878D82A}">
                    <a16:rowId xmlns:a16="http://schemas.microsoft.com/office/drawing/2014/main" val="10002"/>
                  </a:ext>
                </a:extLst>
              </a:tr>
              <a:tr h="474675">
                <a:tc>
                  <a:txBody>
                    <a:bodyPr/>
                    <a:lstStyle/>
                    <a:p>
                      <a:pPr marL="0" lvl="0" indent="0" algn="l" rtl="0">
                        <a:spcBef>
                          <a:spcPts val="0"/>
                        </a:spcBef>
                        <a:spcAft>
                          <a:spcPts val="0"/>
                        </a:spcAft>
                        <a:buNone/>
                      </a:pPr>
                      <a:r>
                        <a:rPr lang="fr"/>
                        <a:t>1001247</a:t>
                      </a:r>
                      <a:endParaRPr/>
                    </a:p>
                  </a:txBody>
                  <a:tcPr marL="91425" marR="91425" marT="91425" marB="91425"/>
                </a:tc>
                <a:tc>
                  <a:txBody>
                    <a:bodyPr/>
                    <a:lstStyle/>
                    <a:p>
                      <a:pPr marL="0" lvl="0" indent="0" algn="l" rtl="0">
                        <a:spcBef>
                          <a:spcPts val="0"/>
                        </a:spcBef>
                        <a:spcAft>
                          <a:spcPts val="0"/>
                        </a:spcAft>
                        <a:buNone/>
                      </a:pPr>
                      <a:r>
                        <a:rPr lang="fr"/>
                        <a:t>Dupont</a:t>
                      </a:r>
                      <a:endParaRPr/>
                    </a:p>
                  </a:txBody>
                  <a:tcPr marL="91425" marR="91425" marT="91425" marB="91425"/>
                </a:tc>
                <a:tc>
                  <a:txBody>
                    <a:bodyPr/>
                    <a:lstStyle/>
                    <a:p>
                      <a:pPr marL="0" lvl="0" indent="0" algn="l" rtl="0">
                        <a:spcBef>
                          <a:spcPts val="0"/>
                        </a:spcBef>
                        <a:spcAft>
                          <a:spcPts val="0"/>
                        </a:spcAft>
                        <a:buNone/>
                      </a:pPr>
                      <a:r>
                        <a:rPr lang="fr"/>
                        <a:t>Marie</a:t>
                      </a:r>
                      <a:endParaRPr/>
                    </a:p>
                  </a:txBody>
                  <a:tcPr marL="91425" marR="91425" marT="91425" marB="91425"/>
                </a:tc>
                <a:tc>
                  <a:txBody>
                    <a:bodyPr/>
                    <a:lstStyle/>
                    <a:p>
                      <a:pPr marL="0" lvl="0" indent="0" algn="l" rtl="0">
                        <a:spcBef>
                          <a:spcPts val="0"/>
                        </a:spcBef>
                        <a:spcAft>
                          <a:spcPts val="0"/>
                        </a:spcAft>
                        <a:buNone/>
                      </a:pPr>
                      <a:r>
                        <a:rPr lang="fr"/>
                        <a:t>Dufour</a:t>
                      </a:r>
                      <a:endParaRPr/>
                    </a:p>
                  </a:txBody>
                  <a:tcPr marL="91425" marR="91425" marT="91425" marB="91425"/>
                </a:tc>
                <a:tc>
                  <a:txBody>
                    <a:bodyPr/>
                    <a:lstStyle/>
                    <a:p>
                      <a:pPr marL="0" lvl="0" indent="0" algn="l" rtl="0">
                        <a:spcBef>
                          <a:spcPts val="0"/>
                        </a:spcBef>
                        <a:spcAft>
                          <a:spcPts val="0"/>
                        </a:spcAft>
                        <a:buNone/>
                      </a:pPr>
                      <a:r>
                        <a:rPr lang="fr"/>
                        <a:t>Poker</a:t>
                      </a:r>
                      <a:endParaRPr/>
                    </a:p>
                  </a:txBody>
                  <a:tcPr marL="91425" marR="91425" marT="91425" marB="91425"/>
                </a:tc>
                <a:tc>
                  <a:txBody>
                    <a:bodyPr/>
                    <a:lstStyle/>
                    <a:p>
                      <a:pPr marL="0" lvl="0" indent="0" algn="l" rtl="0">
                        <a:spcBef>
                          <a:spcPts val="0"/>
                        </a:spcBef>
                        <a:spcAft>
                          <a:spcPts val="0"/>
                        </a:spcAft>
                        <a:buNone/>
                      </a:pPr>
                      <a:r>
                        <a:rPr lang="fr"/>
                        <a:t>Sport</a:t>
                      </a:r>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1333"/>
        <p:cNvGrpSpPr/>
        <p:nvPr/>
      </p:nvGrpSpPr>
      <p:grpSpPr>
        <a:xfrm>
          <a:off x="0" y="0"/>
          <a:ext cx="0" cy="0"/>
          <a:chOff x="0" y="0"/>
          <a:chExt cx="0" cy="0"/>
        </a:xfrm>
      </p:grpSpPr>
      <p:sp>
        <p:nvSpPr>
          <p:cNvPr id="1334" name="Google Shape;1334;p132"/>
          <p:cNvSpPr txBox="1">
            <a:spLocks noGrp="1"/>
          </p:cNvSpPr>
          <p:nvPr>
            <p:ph type="title"/>
          </p:nvPr>
        </p:nvSpPr>
        <p:spPr>
          <a:xfrm>
            <a:off x="727650" y="2571750"/>
            <a:ext cx="7688700" cy="535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fr"/>
              <a:t>Requêtes SQL</a:t>
            </a:r>
            <a:endParaRPr/>
          </a:p>
        </p:txBody>
      </p:sp>
      <p:sp>
        <p:nvSpPr>
          <p:cNvPr id="1335" name="Google Shape;1335;p13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Cours 8</a:t>
            </a:r>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1339"/>
        <p:cNvGrpSpPr/>
        <p:nvPr/>
      </p:nvGrpSpPr>
      <p:grpSpPr>
        <a:xfrm>
          <a:off x="0" y="0"/>
          <a:ext cx="0" cy="0"/>
          <a:chOff x="0" y="0"/>
          <a:chExt cx="0" cy="0"/>
        </a:xfrm>
      </p:grpSpPr>
      <p:sp>
        <p:nvSpPr>
          <p:cNvPr id="1340" name="Google Shape;1340;p13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TD/TP3</a:t>
            </a:r>
            <a:endParaRPr/>
          </a:p>
        </p:txBody>
      </p:sp>
      <p:sp>
        <p:nvSpPr>
          <p:cNvPr id="1341" name="Google Shape;1341;p13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a:t>Rendez vous sur le fichier “TD TP BDDR.pdf” et commencez la section 3 - SQL1</a:t>
            </a:r>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1345"/>
        <p:cNvGrpSpPr/>
        <p:nvPr/>
      </p:nvGrpSpPr>
      <p:grpSpPr>
        <a:xfrm>
          <a:off x="0" y="0"/>
          <a:ext cx="0" cy="0"/>
          <a:chOff x="0" y="0"/>
          <a:chExt cx="0" cy="0"/>
        </a:xfrm>
      </p:grpSpPr>
      <p:sp>
        <p:nvSpPr>
          <p:cNvPr id="1346" name="Google Shape;1346;p134"/>
          <p:cNvSpPr txBox="1">
            <a:spLocks noGrp="1"/>
          </p:cNvSpPr>
          <p:nvPr>
            <p:ph type="title"/>
          </p:nvPr>
        </p:nvSpPr>
        <p:spPr>
          <a:xfrm>
            <a:off x="727650" y="2571750"/>
            <a:ext cx="7688700" cy="535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fr"/>
              <a:t>Requêtes SQL</a:t>
            </a:r>
            <a:endParaRPr/>
          </a:p>
        </p:txBody>
      </p:sp>
      <p:sp>
        <p:nvSpPr>
          <p:cNvPr id="1347" name="Google Shape;1347;p13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Cours 9</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1351"/>
        <p:cNvGrpSpPr/>
        <p:nvPr/>
      </p:nvGrpSpPr>
      <p:grpSpPr>
        <a:xfrm>
          <a:off x="0" y="0"/>
          <a:ext cx="0" cy="0"/>
          <a:chOff x="0" y="0"/>
          <a:chExt cx="0" cy="0"/>
        </a:xfrm>
      </p:grpSpPr>
      <p:sp>
        <p:nvSpPr>
          <p:cNvPr id="1352" name="Google Shape;1352;p13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TD/TP3</a:t>
            </a:r>
            <a:endParaRPr/>
          </a:p>
        </p:txBody>
      </p:sp>
      <p:sp>
        <p:nvSpPr>
          <p:cNvPr id="1353" name="Google Shape;1353;p13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a:t>Rendez vous sur le fichier “TD TP BDDR.pdf” et continuez la section 3 - SQL1</a:t>
            </a:r>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1357"/>
        <p:cNvGrpSpPr/>
        <p:nvPr/>
      </p:nvGrpSpPr>
      <p:grpSpPr>
        <a:xfrm>
          <a:off x="0" y="0"/>
          <a:ext cx="0" cy="0"/>
          <a:chOff x="0" y="0"/>
          <a:chExt cx="0" cy="0"/>
        </a:xfrm>
      </p:grpSpPr>
      <p:sp>
        <p:nvSpPr>
          <p:cNvPr id="1358" name="Google Shape;1358;p136"/>
          <p:cNvSpPr txBox="1">
            <a:spLocks noGrp="1"/>
          </p:cNvSpPr>
          <p:nvPr>
            <p:ph type="title"/>
          </p:nvPr>
        </p:nvSpPr>
        <p:spPr>
          <a:xfrm>
            <a:off x="727650" y="2571750"/>
            <a:ext cx="7688700" cy="535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fr"/>
              <a:t>Les fonctions d’agrégation</a:t>
            </a:r>
            <a:endParaRPr/>
          </a:p>
        </p:txBody>
      </p:sp>
      <p:sp>
        <p:nvSpPr>
          <p:cNvPr id="1359" name="Google Shape;1359;p13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Cours 10</a:t>
            </a:r>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1363"/>
        <p:cNvGrpSpPr/>
        <p:nvPr/>
      </p:nvGrpSpPr>
      <p:grpSpPr>
        <a:xfrm>
          <a:off x="0" y="0"/>
          <a:ext cx="0" cy="0"/>
          <a:chOff x="0" y="0"/>
          <a:chExt cx="0" cy="0"/>
        </a:xfrm>
      </p:grpSpPr>
      <p:sp>
        <p:nvSpPr>
          <p:cNvPr id="1364" name="Google Shape;1364;p13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HAVING</a:t>
            </a:r>
            <a:endParaRPr/>
          </a:p>
        </p:txBody>
      </p:sp>
      <p:sp>
        <p:nvSpPr>
          <p:cNvPr id="1365" name="Google Shape;1365;p13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sz="1400">
                <a:solidFill>
                  <a:srgbClr val="373737"/>
                </a:solidFill>
                <a:highlight>
                  <a:srgbClr val="FDFDFD"/>
                </a:highlight>
              </a:rPr>
              <a:t>La condition HAVING en SQL est presque similaire à WHERE à la seule différence que HAVING permet de filtrer en utilisant des fonctions telles que SUM(), COUNT(), AVG(), MIN() ou MAX().</a:t>
            </a:r>
            <a:endParaRPr sz="1400">
              <a:solidFill>
                <a:srgbClr val="373737"/>
              </a:solidFill>
              <a:highlight>
                <a:srgbClr val="FDFDFD"/>
              </a:highlight>
            </a:endParaRPr>
          </a:p>
          <a:p>
            <a:pPr marL="0" lvl="0" indent="0" algn="l" rtl="0">
              <a:spcBef>
                <a:spcPts val="1200"/>
              </a:spcBef>
              <a:spcAft>
                <a:spcPts val="0"/>
              </a:spcAft>
              <a:buNone/>
            </a:pPr>
            <a:endParaRPr sz="1400">
              <a:solidFill>
                <a:srgbClr val="373737"/>
              </a:solidFill>
              <a:highlight>
                <a:srgbClr val="FDFDFD"/>
              </a:highlight>
            </a:endParaRPr>
          </a:p>
          <a:p>
            <a:pPr marL="0" lvl="0" indent="0" algn="l" rtl="0">
              <a:spcBef>
                <a:spcPts val="1200"/>
              </a:spcBef>
              <a:spcAft>
                <a:spcPts val="0"/>
              </a:spcAft>
              <a:buNone/>
            </a:pPr>
            <a:r>
              <a:rPr lang="fr" sz="1400">
                <a:solidFill>
                  <a:srgbClr val="373737"/>
                </a:solidFill>
                <a:highlight>
                  <a:srgbClr val="F4F4F4"/>
                </a:highlight>
              </a:rPr>
              <a:t>SELECT colonne1, SUM(colonne2)</a:t>
            </a:r>
            <a:endParaRPr sz="1400">
              <a:solidFill>
                <a:srgbClr val="373737"/>
              </a:solidFill>
              <a:highlight>
                <a:srgbClr val="F4F4F4"/>
              </a:highlight>
            </a:endParaRPr>
          </a:p>
          <a:p>
            <a:pPr marL="0" lvl="0" indent="0" algn="l" rtl="0">
              <a:spcBef>
                <a:spcPts val="1200"/>
              </a:spcBef>
              <a:spcAft>
                <a:spcPts val="0"/>
              </a:spcAft>
              <a:buNone/>
            </a:pPr>
            <a:r>
              <a:rPr lang="fr" sz="1400">
                <a:solidFill>
                  <a:srgbClr val="373737"/>
                </a:solidFill>
                <a:highlight>
                  <a:srgbClr val="F4F4F4"/>
                </a:highlight>
              </a:rPr>
              <a:t>FROM nom_table</a:t>
            </a:r>
            <a:endParaRPr sz="1400">
              <a:solidFill>
                <a:srgbClr val="373737"/>
              </a:solidFill>
              <a:highlight>
                <a:srgbClr val="F4F4F4"/>
              </a:highlight>
            </a:endParaRPr>
          </a:p>
          <a:p>
            <a:pPr marL="0" lvl="0" indent="0" algn="l" rtl="0">
              <a:spcBef>
                <a:spcPts val="1200"/>
              </a:spcBef>
              <a:spcAft>
                <a:spcPts val="0"/>
              </a:spcAft>
              <a:buNone/>
            </a:pPr>
            <a:r>
              <a:rPr lang="fr" sz="1400">
                <a:solidFill>
                  <a:srgbClr val="373737"/>
                </a:solidFill>
                <a:highlight>
                  <a:srgbClr val="F4F4F4"/>
                </a:highlight>
              </a:rPr>
              <a:t>GROUP BY colonne1</a:t>
            </a:r>
            <a:endParaRPr sz="1400">
              <a:solidFill>
                <a:srgbClr val="373737"/>
              </a:solidFill>
              <a:highlight>
                <a:srgbClr val="F4F4F4"/>
              </a:highlight>
            </a:endParaRPr>
          </a:p>
          <a:p>
            <a:pPr marL="203200" marR="203200" lvl="0" indent="0" algn="l" rtl="0">
              <a:lnSpc>
                <a:spcPct val="150000"/>
              </a:lnSpc>
              <a:spcBef>
                <a:spcPts val="1200"/>
              </a:spcBef>
              <a:spcAft>
                <a:spcPts val="0"/>
              </a:spcAft>
              <a:buNone/>
            </a:pPr>
            <a:r>
              <a:rPr lang="fr" sz="1400">
                <a:solidFill>
                  <a:srgbClr val="373737"/>
                </a:solidFill>
                <a:highlight>
                  <a:srgbClr val="F4F4F4"/>
                </a:highlight>
              </a:rPr>
              <a:t>HAVING fonction(colonne2) operateur valeur</a:t>
            </a:r>
            <a:endParaRPr sz="1400">
              <a:solidFill>
                <a:srgbClr val="373737"/>
              </a:solidFill>
              <a:highlight>
                <a:srgbClr val="F4F4F4"/>
              </a:highlight>
            </a:endParaRPr>
          </a:p>
          <a:p>
            <a:pPr marL="0" lvl="0" indent="0" algn="l" rtl="0">
              <a:spcBef>
                <a:spcPts val="1600"/>
              </a:spcBef>
              <a:spcAft>
                <a:spcPts val="1200"/>
              </a:spcAft>
              <a:buNone/>
            </a:pPr>
            <a:endParaRPr sz="1400">
              <a:solidFill>
                <a:srgbClr val="373737"/>
              </a:solidFill>
              <a:highlight>
                <a:srgbClr val="FDFDFD"/>
              </a:highlight>
            </a:endParaRPr>
          </a:p>
        </p:txBody>
      </p:sp>
      <p:sp>
        <p:nvSpPr>
          <p:cNvPr id="1366" name="Google Shape;1366;p137"/>
          <p:cNvSpPr txBox="1"/>
          <p:nvPr/>
        </p:nvSpPr>
        <p:spPr>
          <a:xfrm>
            <a:off x="7650825" y="4667800"/>
            <a:ext cx="1427100" cy="39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i="1">
                <a:latin typeface="Lato"/>
                <a:ea typeface="Lato"/>
                <a:cs typeface="Lato"/>
                <a:sym typeface="Lato"/>
              </a:rPr>
              <a:t>Source : sql.sh</a:t>
            </a:r>
            <a:endParaRPr i="1">
              <a:latin typeface="Lato"/>
              <a:ea typeface="Lato"/>
              <a:cs typeface="Lato"/>
              <a:sym typeface="Lato"/>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1370"/>
        <p:cNvGrpSpPr/>
        <p:nvPr/>
      </p:nvGrpSpPr>
      <p:grpSpPr>
        <a:xfrm>
          <a:off x="0" y="0"/>
          <a:ext cx="0" cy="0"/>
          <a:chOff x="0" y="0"/>
          <a:chExt cx="0" cy="0"/>
        </a:xfrm>
      </p:grpSpPr>
      <p:sp>
        <p:nvSpPr>
          <p:cNvPr id="1371" name="Google Shape;1371;p13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AVG</a:t>
            </a:r>
            <a:endParaRPr/>
          </a:p>
        </p:txBody>
      </p:sp>
      <p:sp>
        <p:nvSpPr>
          <p:cNvPr id="1372" name="Google Shape;1372;p13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sz="1400">
                <a:solidFill>
                  <a:srgbClr val="373737"/>
                </a:solidFill>
                <a:highlight>
                  <a:srgbClr val="FDFDFD"/>
                </a:highlight>
              </a:rPr>
              <a:t>La fonction d’agrégation AVG() dans le langage SQL permet de calculer une valeur moyenne sur un ensemble d’enregistrement de type numérique et non nul.</a:t>
            </a:r>
            <a:endParaRPr sz="1400"/>
          </a:p>
        </p:txBody>
      </p:sp>
      <p:sp>
        <p:nvSpPr>
          <p:cNvPr id="1373" name="Google Shape;1373;p138"/>
          <p:cNvSpPr txBox="1"/>
          <p:nvPr/>
        </p:nvSpPr>
        <p:spPr>
          <a:xfrm>
            <a:off x="7650825" y="4667800"/>
            <a:ext cx="1427100" cy="39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i="1">
                <a:latin typeface="Lato"/>
                <a:ea typeface="Lato"/>
                <a:cs typeface="Lato"/>
                <a:sym typeface="Lato"/>
              </a:rPr>
              <a:t>Source : sql.sh</a:t>
            </a:r>
            <a:endParaRPr i="1">
              <a:latin typeface="Lato"/>
              <a:ea typeface="Lato"/>
              <a:cs typeface="Lato"/>
              <a:sym typeface="Lato"/>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1377"/>
        <p:cNvGrpSpPr/>
        <p:nvPr/>
      </p:nvGrpSpPr>
      <p:grpSpPr>
        <a:xfrm>
          <a:off x="0" y="0"/>
          <a:ext cx="0" cy="0"/>
          <a:chOff x="0" y="0"/>
          <a:chExt cx="0" cy="0"/>
        </a:xfrm>
      </p:grpSpPr>
      <p:sp>
        <p:nvSpPr>
          <p:cNvPr id="1378" name="Google Shape;1378;p13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COUNT</a:t>
            </a:r>
            <a:endParaRPr/>
          </a:p>
        </p:txBody>
      </p:sp>
      <p:sp>
        <p:nvSpPr>
          <p:cNvPr id="1379" name="Google Shape;1379;p13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sz="1400">
                <a:solidFill>
                  <a:srgbClr val="373737"/>
                </a:solidFill>
                <a:highlight>
                  <a:srgbClr val="FDFDFD"/>
                </a:highlight>
              </a:rPr>
              <a:t>En SQL, la fonction d’agrégation COUNT() permet de compter le nombre d’enregistrement dans une table. Connaître le nombre de lignes dans une table est très pratique dans de nombreux cas, par exemple pour savoir combien d’utilisateurs sont présents dans une table ou pour connaître le nombre de commentaires sur un article.</a:t>
            </a:r>
            <a:endParaRPr sz="1400"/>
          </a:p>
        </p:txBody>
      </p:sp>
      <p:sp>
        <p:nvSpPr>
          <p:cNvPr id="1380" name="Google Shape;1380;p139"/>
          <p:cNvSpPr txBox="1"/>
          <p:nvPr/>
        </p:nvSpPr>
        <p:spPr>
          <a:xfrm>
            <a:off x="7650825" y="4667800"/>
            <a:ext cx="1427100" cy="39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i="1">
                <a:latin typeface="Lato"/>
                <a:ea typeface="Lato"/>
                <a:cs typeface="Lato"/>
                <a:sym typeface="Lato"/>
              </a:rPr>
              <a:t>Source : sql.sh</a:t>
            </a:r>
            <a:endParaRPr i="1">
              <a:latin typeface="Lato"/>
              <a:ea typeface="Lato"/>
              <a:cs typeface="Lato"/>
              <a:sym typeface="Lato"/>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1384"/>
        <p:cNvGrpSpPr/>
        <p:nvPr/>
      </p:nvGrpSpPr>
      <p:grpSpPr>
        <a:xfrm>
          <a:off x="0" y="0"/>
          <a:ext cx="0" cy="0"/>
          <a:chOff x="0" y="0"/>
          <a:chExt cx="0" cy="0"/>
        </a:xfrm>
      </p:grpSpPr>
      <p:sp>
        <p:nvSpPr>
          <p:cNvPr id="1385" name="Google Shape;1385;p14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MAX</a:t>
            </a:r>
            <a:endParaRPr/>
          </a:p>
        </p:txBody>
      </p:sp>
      <p:sp>
        <p:nvSpPr>
          <p:cNvPr id="1386" name="Google Shape;1386;p14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sz="1150">
                <a:solidFill>
                  <a:srgbClr val="373737"/>
                </a:solidFill>
                <a:highlight>
                  <a:srgbClr val="FDFDFD"/>
                </a:highlight>
                <a:latin typeface="Arial"/>
                <a:ea typeface="Arial"/>
                <a:cs typeface="Arial"/>
                <a:sym typeface="Arial"/>
              </a:rPr>
              <a:t>Dans le langage SQL, la fonction d’agrégation MAX() permet de retourner la valeur maximale d’une colonne dans un set d’enregistrement. La fonction peut s’appliquée à des données numériques ou alphanumériques. Il est par exemple possible de rechercher le produit le plus cher dans une table d’une boutique en ligne.</a:t>
            </a:r>
            <a:endParaRPr/>
          </a:p>
        </p:txBody>
      </p:sp>
      <p:sp>
        <p:nvSpPr>
          <p:cNvPr id="1387" name="Google Shape;1387;p140"/>
          <p:cNvSpPr txBox="1"/>
          <p:nvPr/>
        </p:nvSpPr>
        <p:spPr>
          <a:xfrm>
            <a:off x="7650825" y="4667800"/>
            <a:ext cx="1427100" cy="39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i="1">
                <a:latin typeface="Lato"/>
                <a:ea typeface="Lato"/>
                <a:cs typeface="Lato"/>
                <a:sym typeface="Lato"/>
              </a:rPr>
              <a:t>Source : sql.sh</a:t>
            </a:r>
            <a:endParaRPr i="1">
              <a:latin typeface="Lato"/>
              <a:ea typeface="Lato"/>
              <a:cs typeface="Lato"/>
              <a:sym typeface="Lato"/>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1391"/>
        <p:cNvGrpSpPr/>
        <p:nvPr/>
      </p:nvGrpSpPr>
      <p:grpSpPr>
        <a:xfrm>
          <a:off x="0" y="0"/>
          <a:ext cx="0" cy="0"/>
          <a:chOff x="0" y="0"/>
          <a:chExt cx="0" cy="0"/>
        </a:xfrm>
      </p:grpSpPr>
      <p:sp>
        <p:nvSpPr>
          <p:cNvPr id="1392" name="Google Shape;1392;p14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MIN</a:t>
            </a:r>
            <a:endParaRPr/>
          </a:p>
        </p:txBody>
      </p:sp>
      <p:sp>
        <p:nvSpPr>
          <p:cNvPr id="1393" name="Google Shape;1393;p14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sz="1150">
                <a:solidFill>
                  <a:srgbClr val="373737"/>
                </a:solidFill>
                <a:highlight>
                  <a:srgbClr val="FDFDFD"/>
                </a:highlight>
                <a:latin typeface="Arial"/>
                <a:ea typeface="Arial"/>
                <a:cs typeface="Arial"/>
                <a:sym typeface="Arial"/>
              </a:rPr>
              <a:t>La fonction d’agrégation MIN() de SQL permet de retourner la plus petite valeur d’une colonne sélectionnée. Cette fonction s’applique aussi bien à des données numériques qu’à des données alphanumériques.</a:t>
            </a:r>
            <a:endParaRPr/>
          </a:p>
        </p:txBody>
      </p:sp>
      <p:sp>
        <p:nvSpPr>
          <p:cNvPr id="1394" name="Google Shape;1394;p141"/>
          <p:cNvSpPr txBox="1"/>
          <p:nvPr/>
        </p:nvSpPr>
        <p:spPr>
          <a:xfrm>
            <a:off x="7650825" y="4667800"/>
            <a:ext cx="1427100" cy="39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i="1">
                <a:latin typeface="Lato"/>
                <a:ea typeface="Lato"/>
                <a:cs typeface="Lato"/>
                <a:sym typeface="Lato"/>
              </a:rPr>
              <a:t>Source : sql.sh</a:t>
            </a:r>
            <a:endParaRPr i="1">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Présentation des bases de données relationnelles</a:t>
            </a:r>
            <a:endParaRPr/>
          </a:p>
        </p:txBody>
      </p:sp>
      <p:sp>
        <p:nvSpPr>
          <p:cNvPr id="171" name="Google Shape;171;p25"/>
          <p:cNvSpPr txBox="1">
            <a:spLocks noGrp="1"/>
          </p:cNvSpPr>
          <p:nvPr>
            <p:ph type="body" idx="1"/>
          </p:nvPr>
        </p:nvSpPr>
        <p:spPr>
          <a:xfrm>
            <a:off x="729450" y="212842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a:t>A l’ajout et à la suppression d’informations d’une base de données, il peut exister des </a:t>
            </a:r>
            <a:r>
              <a:rPr lang="fr" b="1"/>
              <a:t>anomalies.</a:t>
            </a:r>
            <a:endParaRPr b="1"/>
          </a:p>
        </p:txBody>
      </p:sp>
      <p:sp>
        <p:nvSpPr>
          <p:cNvPr id="172" name="Google Shape;172;p25"/>
          <p:cNvSpPr/>
          <p:nvPr/>
        </p:nvSpPr>
        <p:spPr>
          <a:xfrm>
            <a:off x="3387750" y="2571750"/>
            <a:ext cx="2368500" cy="535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Anomalie d’insertion</a:t>
            </a:r>
            <a:endParaRPr/>
          </a:p>
        </p:txBody>
      </p:sp>
      <p:sp>
        <p:nvSpPr>
          <p:cNvPr id="173" name="Google Shape;173;p25"/>
          <p:cNvSpPr/>
          <p:nvPr/>
        </p:nvSpPr>
        <p:spPr>
          <a:xfrm>
            <a:off x="3387750" y="3180025"/>
            <a:ext cx="2368500" cy="535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Anomalie de suppression</a:t>
            </a:r>
            <a:endParaRPr/>
          </a:p>
        </p:txBody>
      </p:sp>
      <p:sp>
        <p:nvSpPr>
          <p:cNvPr id="174" name="Google Shape;174;p25"/>
          <p:cNvSpPr/>
          <p:nvPr/>
        </p:nvSpPr>
        <p:spPr>
          <a:xfrm>
            <a:off x="3387750" y="3788300"/>
            <a:ext cx="2368500" cy="535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Anomalie de modification</a:t>
            </a:r>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1398"/>
        <p:cNvGrpSpPr/>
        <p:nvPr/>
      </p:nvGrpSpPr>
      <p:grpSpPr>
        <a:xfrm>
          <a:off x="0" y="0"/>
          <a:ext cx="0" cy="0"/>
          <a:chOff x="0" y="0"/>
          <a:chExt cx="0" cy="0"/>
        </a:xfrm>
      </p:grpSpPr>
      <p:sp>
        <p:nvSpPr>
          <p:cNvPr id="1399" name="Google Shape;1399;p14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SUM</a:t>
            </a:r>
            <a:endParaRPr/>
          </a:p>
        </p:txBody>
      </p:sp>
      <p:sp>
        <p:nvSpPr>
          <p:cNvPr id="1400" name="Google Shape;1400;p14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sz="1150">
                <a:solidFill>
                  <a:srgbClr val="373737"/>
                </a:solidFill>
                <a:highlight>
                  <a:srgbClr val="FDFDFD"/>
                </a:highlight>
                <a:latin typeface="Arial"/>
                <a:ea typeface="Arial"/>
                <a:cs typeface="Arial"/>
                <a:sym typeface="Arial"/>
              </a:rPr>
              <a:t>Dans le langage SQL, la fonction d’agrégation SUM() permet de calculer la somme totale d’une colonne contenant des valeurs numériques. Cette fonction ne fonctionne que sur des colonnes de types numériques (INT, FLOAT …) et n’additionne pas les valeurs NULL.</a:t>
            </a:r>
            <a:endParaRPr/>
          </a:p>
        </p:txBody>
      </p:sp>
      <p:sp>
        <p:nvSpPr>
          <p:cNvPr id="1401" name="Google Shape;1401;p142"/>
          <p:cNvSpPr txBox="1"/>
          <p:nvPr/>
        </p:nvSpPr>
        <p:spPr>
          <a:xfrm>
            <a:off x="7650825" y="4667800"/>
            <a:ext cx="1427100" cy="39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i="1">
                <a:latin typeface="Lato"/>
                <a:ea typeface="Lato"/>
                <a:cs typeface="Lato"/>
                <a:sym typeface="Lato"/>
              </a:rPr>
              <a:t>Source : sql.sh</a:t>
            </a:r>
            <a:endParaRPr i="1">
              <a:latin typeface="Lato"/>
              <a:ea typeface="Lato"/>
              <a:cs typeface="Lato"/>
              <a:sym typeface="Lato"/>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1405"/>
        <p:cNvGrpSpPr/>
        <p:nvPr/>
      </p:nvGrpSpPr>
      <p:grpSpPr>
        <a:xfrm>
          <a:off x="0" y="0"/>
          <a:ext cx="0" cy="0"/>
          <a:chOff x="0" y="0"/>
          <a:chExt cx="0" cy="0"/>
        </a:xfrm>
      </p:grpSpPr>
      <p:sp>
        <p:nvSpPr>
          <p:cNvPr id="1406" name="Google Shape;1406;p143"/>
          <p:cNvSpPr txBox="1">
            <a:spLocks noGrp="1"/>
          </p:cNvSpPr>
          <p:nvPr>
            <p:ph type="title"/>
          </p:nvPr>
        </p:nvSpPr>
        <p:spPr>
          <a:xfrm>
            <a:off x="727650" y="2571750"/>
            <a:ext cx="7688700" cy="535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fr"/>
              <a:t>Requêtes SQL</a:t>
            </a:r>
            <a:endParaRPr/>
          </a:p>
        </p:txBody>
      </p:sp>
      <p:sp>
        <p:nvSpPr>
          <p:cNvPr id="1407" name="Google Shape;1407;p14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Cours 11</a:t>
            </a:r>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1411"/>
        <p:cNvGrpSpPr/>
        <p:nvPr/>
      </p:nvGrpSpPr>
      <p:grpSpPr>
        <a:xfrm>
          <a:off x="0" y="0"/>
          <a:ext cx="0" cy="0"/>
          <a:chOff x="0" y="0"/>
          <a:chExt cx="0" cy="0"/>
        </a:xfrm>
      </p:grpSpPr>
      <p:sp>
        <p:nvSpPr>
          <p:cNvPr id="1412" name="Google Shape;1412;p14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TD/TP3</a:t>
            </a:r>
            <a:endParaRPr/>
          </a:p>
        </p:txBody>
      </p:sp>
      <p:sp>
        <p:nvSpPr>
          <p:cNvPr id="1413" name="Google Shape;1413;p14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a:t>Rendez vous sur le fichier “TD TP BDDR.pdf” et commencez la section 3 - SQL2</a:t>
            </a:r>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1417"/>
        <p:cNvGrpSpPr/>
        <p:nvPr/>
      </p:nvGrpSpPr>
      <p:grpSpPr>
        <a:xfrm>
          <a:off x="0" y="0"/>
          <a:ext cx="0" cy="0"/>
          <a:chOff x="0" y="0"/>
          <a:chExt cx="0" cy="0"/>
        </a:xfrm>
      </p:grpSpPr>
      <p:sp>
        <p:nvSpPr>
          <p:cNvPr id="1418" name="Google Shape;1418;p145"/>
          <p:cNvSpPr txBox="1">
            <a:spLocks noGrp="1"/>
          </p:cNvSpPr>
          <p:nvPr>
            <p:ph type="title"/>
          </p:nvPr>
        </p:nvSpPr>
        <p:spPr>
          <a:xfrm>
            <a:off x="727650" y="2571750"/>
            <a:ext cx="7688700" cy="535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fr"/>
              <a:t>Évaluation sur table</a:t>
            </a:r>
            <a:endParaRPr/>
          </a:p>
        </p:txBody>
      </p:sp>
      <p:sp>
        <p:nvSpPr>
          <p:cNvPr id="1419" name="Google Shape;1419;p14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Cours 12</a:t>
            </a:r>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1423"/>
        <p:cNvGrpSpPr/>
        <p:nvPr/>
      </p:nvGrpSpPr>
      <p:grpSpPr>
        <a:xfrm>
          <a:off x="0" y="0"/>
          <a:ext cx="0" cy="0"/>
          <a:chOff x="0" y="0"/>
          <a:chExt cx="0" cy="0"/>
        </a:xfrm>
      </p:grpSpPr>
      <p:sp>
        <p:nvSpPr>
          <p:cNvPr id="1424" name="Google Shape;1424;p146"/>
          <p:cNvSpPr txBox="1">
            <a:spLocks noGrp="1"/>
          </p:cNvSpPr>
          <p:nvPr>
            <p:ph type="title"/>
          </p:nvPr>
        </p:nvSpPr>
        <p:spPr>
          <a:xfrm>
            <a:off x="727650" y="2571750"/>
            <a:ext cx="7688700" cy="535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fr"/>
              <a:t>Jointures</a:t>
            </a:r>
            <a:endParaRPr/>
          </a:p>
        </p:txBody>
      </p:sp>
      <p:sp>
        <p:nvSpPr>
          <p:cNvPr id="1425" name="Google Shape;1425;p14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Cours 13</a:t>
            </a:r>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1429"/>
        <p:cNvGrpSpPr/>
        <p:nvPr/>
      </p:nvGrpSpPr>
      <p:grpSpPr>
        <a:xfrm>
          <a:off x="0" y="0"/>
          <a:ext cx="0" cy="0"/>
          <a:chOff x="0" y="0"/>
          <a:chExt cx="0" cy="0"/>
        </a:xfrm>
      </p:grpSpPr>
      <p:sp>
        <p:nvSpPr>
          <p:cNvPr id="1430" name="Google Shape;1430;p14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INNER JOIN</a:t>
            </a:r>
            <a:endParaRPr/>
          </a:p>
        </p:txBody>
      </p:sp>
      <p:sp>
        <p:nvSpPr>
          <p:cNvPr id="1431" name="Google Shape;1431;p14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sz="1150">
                <a:solidFill>
                  <a:srgbClr val="373737"/>
                </a:solidFill>
                <a:highlight>
                  <a:srgbClr val="FDFDFD"/>
                </a:highlight>
                <a:latin typeface="Arial"/>
                <a:ea typeface="Arial"/>
                <a:cs typeface="Arial"/>
                <a:sym typeface="Arial"/>
              </a:rPr>
              <a:t>Dans le langage SQL la commande INNER JOIN, aussi appelée EQUIJOIN, est un type de jointures très communes pour lier plusieurs tables entre-elles. Cette commande retourne les enregistrements lorsqu’il y a au moins une ligne dans chaque colonne qui correspond à la condition.</a:t>
            </a:r>
            <a:endParaRPr sz="1150">
              <a:solidFill>
                <a:srgbClr val="373737"/>
              </a:solidFill>
              <a:highlight>
                <a:srgbClr val="FDFDFD"/>
              </a:highlight>
              <a:latin typeface="Arial"/>
              <a:ea typeface="Arial"/>
              <a:cs typeface="Arial"/>
              <a:sym typeface="Arial"/>
            </a:endParaRPr>
          </a:p>
          <a:p>
            <a:pPr marL="0" lvl="0" indent="0" algn="l" rtl="0">
              <a:spcBef>
                <a:spcPts val="1200"/>
              </a:spcBef>
              <a:spcAft>
                <a:spcPts val="0"/>
              </a:spcAft>
              <a:buNone/>
            </a:pPr>
            <a:r>
              <a:rPr lang="fr" sz="1000">
                <a:solidFill>
                  <a:srgbClr val="373737"/>
                </a:solidFill>
                <a:highlight>
                  <a:srgbClr val="F4F4F4"/>
                </a:highlight>
                <a:latin typeface="Courier New"/>
                <a:ea typeface="Courier New"/>
                <a:cs typeface="Courier New"/>
                <a:sym typeface="Courier New"/>
              </a:rPr>
              <a:t>SELECT *</a:t>
            </a:r>
            <a:endParaRPr sz="1000">
              <a:solidFill>
                <a:srgbClr val="373737"/>
              </a:solidFill>
              <a:highlight>
                <a:srgbClr val="F4F4F4"/>
              </a:highlight>
              <a:latin typeface="Courier New"/>
              <a:ea typeface="Courier New"/>
              <a:cs typeface="Courier New"/>
              <a:sym typeface="Courier New"/>
            </a:endParaRPr>
          </a:p>
          <a:p>
            <a:pPr marL="0" lvl="0" indent="0" algn="l" rtl="0">
              <a:spcBef>
                <a:spcPts val="1200"/>
              </a:spcBef>
              <a:spcAft>
                <a:spcPts val="0"/>
              </a:spcAft>
              <a:buNone/>
            </a:pPr>
            <a:r>
              <a:rPr lang="fr" sz="1000">
                <a:solidFill>
                  <a:srgbClr val="373737"/>
                </a:solidFill>
                <a:highlight>
                  <a:srgbClr val="F4F4F4"/>
                </a:highlight>
                <a:latin typeface="Courier New"/>
                <a:ea typeface="Courier New"/>
                <a:cs typeface="Courier New"/>
                <a:sym typeface="Courier New"/>
              </a:rPr>
              <a:t>FROM table1</a:t>
            </a:r>
            <a:endParaRPr sz="1000">
              <a:solidFill>
                <a:srgbClr val="373737"/>
              </a:solidFill>
              <a:highlight>
                <a:srgbClr val="F4F4F4"/>
              </a:highlight>
              <a:latin typeface="Courier New"/>
              <a:ea typeface="Courier New"/>
              <a:cs typeface="Courier New"/>
              <a:sym typeface="Courier New"/>
            </a:endParaRPr>
          </a:p>
          <a:p>
            <a:pPr marL="203200" marR="203200" lvl="0" indent="0" algn="l" rtl="0">
              <a:lnSpc>
                <a:spcPct val="150000"/>
              </a:lnSpc>
              <a:spcBef>
                <a:spcPts val="1200"/>
              </a:spcBef>
              <a:spcAft>
                <a:spcPts val="0"/>
              </a:spcAft>
              <a:buNone/>
            </a:pPr>
            <a:r>
              <a:rPr lang="fr" sz="1000">
                <a:solidFill>
                  <a:srgbClr val="373737"/>
                </a:solidFill>
                <a:highlight>
                  <a:srgbClr val="F4F4F4"/>
                </a:highlight>
                <a:latin typeface="Courier New"/>
                <a:ea typeface="Courier New"/>
                <a:cs typeface="Courier New"/>
                <a:sym typeface="Courier New"/>
              </a:rPr>
              <a:t>INNER JOIN table2 ON table1.id = table2.fk_id</a:t>
            </a:r>
            <a:endParaRPr sz="1000">
              <a:solidFill>
                <a:srgbClr val="373737"/>
              </a:solidFill>
              <a:highlight>
                <a:srgbClr val="F4F4F4"/>
              </a:highlight>
              <a:latin typeface="Courier New"/>
              <a:ea typeface="Courier New"/>
              <a:cs typeface="Courier New"/>
              <a:sym typeface="Courier New"/>
            </a:endParaRPr>
          </a:p>
          <a:p>
            <a:pPr marL="0" lvl="0" indent="0" algn="l" rtl="0">
              <a:spcBef>
                <a:spcPts val="1600"/>
              </a:spcBef>
              <a:spcAft>
                <a:spcPts val="1200"/>
              </a:spcAft>
              <a:buNone/>
            </a:pPr>
            <a:endParaRPr sz="1150">
              <a:solidFill>
                <a:srgbClr val="373737"/>
              </a:solidFill>
              <a:highlight>
                <a:srgbClr val="FDFDFD"/>
              </a:highlight>
              <a:latin typeface="Arial"/>
              <a:ea typeface="Arial"/>
              <a:cs typeface="Arial"/>
              <a:sym typeface="Arial"/>
            </a:endParaRPr>
          </a:p>
        </p:txBody>
      </p:sp>
      <p:sp>
        <p:nvSpPr>
          <p:cNvPr id="1432" name="Google Shape;1432;p147"/>
          <p:cNvSpPr txBox="1"/>
          <p:nvPr/>
        </p:nvSpPr>
        <p:spPr>
          <a:xfrm>
            <a:off x="7650825" y="4667800"/>
            <a:ext cx="1427100" cy="39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i="1">
                <a:latin typeface="Lato"/>
                <a:ea typeface="Lato"/>
                <a:cs typeface="Lato"/>
                <a:sym typeface="Lato"/>
              </a:rPr>
              <a:t>Source : sql.sh</a:t>
            </a:r>
            <a:endParaRPr i="1">
              <a:latin typeface="Lato"/>
              <a:ea typeface="Lato"/>
              <a:cs typeface="Lato"/>
              <a:sym typeface="Lato"/>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1436"/>
        <p:cNvGrpSpPr/>
        <p:nvPr/>
      </p:nvGrpSpPr>
      <p:grpSpPr>
        <a:xfrm>
          <a:off x="0" y="0"/>
          <a:ext cx="0" cy="0"/>
          <a:chOff x="0" y="0"/>
          <a:chExt cx="0" cy="0"/>
        </a:xfrm>
      </p:grpSpPr>
      <p:sp>
        <p:nvSpPr>
          <p:cNvPr id="1437" name="Google Shape;1437;p14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CROSS JOIN</a:t>
            </a:r>
            <a:endParaRPr/>
          </a:p>
        </p:txBody>
      </p:sp>
      <p:sp>
        <p:nvSpPr>
          <p:cNvPr id="1438" name="Google Shape;1438;p14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fr" sz="1150">
                <a:solidFill>
                  <a:srgbClr val="373737"/>
                </a:solidFill>
                <a:highlight>
                  <a:srgbClr val="FDFDFD"/>
                </a:highlight>
                <a:latin typeface="Arial"/>
                <a:ea typeface="Arial"/>
                <a:cs typeface="Arial"/>
                <a:sym typeface="Arial"/>
              </a:rPr>
              <a:t>Dans le langage SQL, la commande CROSS JOIN est un type de jointure sur 2 tables SQL qui permet de retourner le produit cartésien. Autrement dit, cela permet de retourner chaque ligne d’une table avec chaque ligne d’une autre table. Ainsi effectuer le produit cartésien d’une table A qui contient 30 résultats avec une table B de 40 résultats va produire 1200 résultats (30 x 40 = 1200). En général la commande CROSS JOIN est combinée avec la commande WHERE pour filtrer les résultats qui respectent certaines conditions.</a:t>
            </a:r>
            <a:endParaRPr sz="1150">
              <a:solidFill>
                <a:srgbClr val="373737"/>
              </a:solidFill>
              <a:highlight>
                <a:srgbClr val="FDFDFD"/>
              </a:highlight>
              <a:latin typeface="Arial"/>
              <a:ea typeface="Arial"/>
              <a:cs typeface="Arial"/>
              <a:sym typeface="Arial"/>
            </a:endParaRPr>
          </a:p>
          <a:p>
            <a:pPr marL="0" lvl="0" indent="0" algn="l" rtl="0">
              <a:spcBef>
                <a:spcPts val="1200"/>
              </a:spcBef>
              <a:spcAft>
                <a:spcPts val="0"/>
              </a:spcAft>
              <a:buNone/>
            </a:pPr>
            <a:endParaRPr sz="1150">
              <a:solidFill>
                <a:srgbClr val="373737"/>
              </a:solidFill>
              <a:highlight>
                <a:srgbClr val="FDFDFD"/>
              </a:highlight>
              <a:latin typeface="Arial"/>
              <a:ea typeface="Arial"/>
              <a:cs typeface="Arial"/>
              <a:sym typeface="Arial"/>
            </a:endParaRPr>
          </a:p>
          <a:p>
            <a:pPr marL="0" lvl="0" indent="0" algn="l" rtl="0">
              <a:spcBef>
                <a:spcPts val="1200"/>
              </a:spcBef>
              <a:spcAft>
                <a:spcPts val="0"/>
              </a:spcAft>
              <a:buNone/>
            </a:pPr>
            <a:r>
              <a:rPr lang="fr" sz="1000">
                <a:solidFill>
                  <a:srgbClr val="373737"/>
                </a:solidFill>
                <a:highlight>
                  <a:srgbClr val="F4F4F4"/>
                </a:highlight>
                <a:latin typeface="Courier New"/>
                <a:ea typeface="Courier New"/>
                <a:cs typeface="Courier New"/>
                <a:sym typeface="Courier New"/>
              </a:rPr>
              <a:t>SELECT *</a:t>
            </a:r>
            <a:endParaRPr sz="1000">
              <a:solidFill>
                <a:srgbClr val="373737"/>
              </a:solidFill>
              <a:highlight>
                <a:srgbClr val="F4F4F4"/>
              </a:highlight>
              <a:latin typeface="Courier New"/>
              <a:ea typeface="Courier New"/>
              <a:cs typeface="Courier New"/>
              <a:sym typeface="Courier New"/>
            </a:endParaRPr>
          </a:p>
          <a:p>
            <a:pPr marL="0" lvl="0" indent="0" algn="l" rtl="0">
              <a:spcBef>
                <a:spcPts val="1200"/>
              </a:spcBef>
              <a:spcAft>
                <a:spcPts val="0"/>
              </a:spcAft>
              <a:buNone/>
            </a:pPr>
            <a:r>
              <a:rPr lang="fr" sz="1000">
                <a:solidFill>
                  <a:srgbClr val="373737"/>
                </a:solidFill>
                <a:highlight>
                  <a:srgbClr val="F4F4F4"/>
                </a:highlight>
                <a:latin typeface="Courier New"/>
                <a:ea typeface="Courier New"/>
                <a:cs typeface="Courier New"/>
                <a:sym typeface="Courier New"/>
              </a:rPr>
              <a:t>FROM table1</a:t>
            </a:r>
            <a:endParaRPr sz="1000">
              <a:solidFill>
                <a:srgbClr val="373737"/>
              </a:solidFill>
              <a:highlight>
                <a:srgbClr val="F4F4F4"/>
              </a:highlight>
              <a:latin typeface="Courier New"/>
              <a:ea typeface="Courier New"/>
              <a:cs typeface="Courier New"/>
              <a:sym typeface="Courier New"/>
            </a:endParaRPr>
          </a:p>
          <a:p>
            <a:pPr marL="203200" marR="203200" lvl="0" indent="0" algn="l" rtl="0">
              <a:lnSpc>
                <a:spcPct val="150000"/>
              </a:lnSpc>
              <a:spcBef>
                <a:spcPts val="1200"/>
              </a:spcBef>
              <a:spcAft>
                <a:spcPts val="0"/>
              </a:spcAft>
              <a:buNone/>
            </a:pPr>
            <a:r>
              <a:rPr lang="fr" sz="1000">
                <a:solidFill>
                  <a:srgbClr val="373737"/>
                </a:solidFill>
                <a:highlight>
                  <a:srgbClr val="F4F4F4"/>
                </a:highlight>
                <a:latin typeface="Courier New"/>
                <a:ea typeface="Courier New"/>
                <a:cs typeface="Courier New"/>
                <a:sym typeface="Courier New"/>
              </a:rPr>
              <a:t>CROSS JOIN table2</a:t>
            </a:r>
            <a:endParaRPr sz="1000">
              <a:solidFill>
                <a:srgbClr val="373737"/>
              </a:solidFill>
              <a:highlight>
                <a:srgbClr val="F4F4F4"/>
              </a:highlight>
              <a:latin typeface="Courier New"/>
              <a:ea typeface="Courier New"/>
              <a:cs typeface="Courier New"/>
              <a:sym typeface="Courier New"/>
            </a:endParaRPr>
          </a:p>
          <a:p>
            <a:pPr marL="0" lvl="0" indent="0" algn="l" rtl="0">
              <a:spcBef>
                <a:spcPts val="1600"/>
              </a:spcBef>
              <a:spcAft>
                <a:spcPts val="1200"/>
              </a:spcAft>
              <a:buNone/>
            </a:pPr>
            <a:endParaRPr sz="1150">
              <a:solidFill>
                <a:srgbClr val="373737"/>
              </a:solidFill>
              <a:highlight>
                <a:srgbClr val="FDFDFD"/>
              </a:highlight>
              <a:latin typeface="Arial"/>
              <a:ea typeface="Arial"/>
              <a:cs typeface="Arial"/>
              <a:sym typeface="Arial"/>
            </a:endParaRPr>
          </a:p>
        </p:txBody>
      </p:sp>
      <p:sp>
        <p:nvSpPr>
          <p:cNvPr id="1439" name="Google Shape;1439;p148"/>
          <p:cNvSpPr txBox="1"/>
          <p:nvPr/>
        </p:nvSpPr>
        <p:spPr>
          <a:xfrm>
            <a:off x="7650825" y="4667800"/>
            <a:ext cx="1427100" cy="39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i="1">
                <a:latin typeface="Lato"/>
                <a:ea typeface="Lato"/>
                <a:cs typeface="Lato"/>
                <a:sym typeface="Lato"/>
              </a:rPr>
              <a:t>Source : sql.sh</a:t>
            </a:r>
            <a:endParaRPr i="1">
              <a:latin typeface="Lato"/>
              <a:ea typeface="Lato"/>
              <a:cs typeface="Lato"/>
              <a:sym typeface="Lato"/>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1443"/>
        <p:cNvGrpSpPr/>
        <p:nvPr/>
      </p:nvGrpSpPr>
      <p:grpSpPr>
        <a:xfrm>
          <a:off x="0" y="0"/>
          <a:ext cx="0" cy="0"/>
          <a:chOff x="0" y="0"/>
          <a:chExt cx="0" cy="0"/>
        </a:xfrm>
      </p:grpSpPr>
      <p:sp>
        <p:nvSpPr>
          <p:cNvPr id="1444" name="Google Shape;1444;p14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LEFT JOIN</a:t>
            </a:r>
            <a:endParaRPr/>
          </a:p>
        </p:txBody>
      </p:sp>
      <p:sp>
        <p:nvSpPr>
          <p:cNvPr id="1445" name="Google Shape;1445;p14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sz="1150">
                <a:solidFill>
                  <a:srgbClr val="373737"/>
                </a:solidFill>
                <a:highlight>
                  <a:srgbClr val="FDFDFD"/>
                </a:highlight>
                <a:latin typeface="Arial"/>
                <a:ea typeface="Arial"/>
                <a:cs typeface="Arial"/>
                <a:sym typeface="Arial"/>
              </a:rPr>
              <a:t>Dans le langage SQL, la commande LEFT JOIN (aussi appelée LEFT OUTER JOIN) est un type de jointure entre 2 tables. Cela permet de lister tous les résultats de la table de gauche (left = gauche) même s’il n’y a pas de correspondance dans la deuxième tables.</a:t>
            </a:r>
            <a:endParaRPr sz="1150">
              <a:solidFill>
                <a:srgbClr val="373737"/>
              </a:solidFill>
              <a:highlight>
                <a:srgbClr val="FDFDFD"/>
              </a:highlight>
              <a:latin typeface="Arial"/>
              <a:ea typeface="Arial"/>
              <a:cs typeface="Arial"/>
              <a:sym typeface="Arial"/>
            </a:endParaRPr>
          </a:p>
          <a:p>
            <a:pPr marL="0" lvl="0" indent="0" algn="l" rtl="0">
              <a:spcBef>
                <a:spcPts val="1200"/>
              </a:spcBef>
              <a:spcAft>
                <a:spcPts val="0"/>
              </a:spcAft>
              <a:buNone/>
            </a:pPr>
            <a:r>
              <a:rPr lang="fr" sz="1000">
                <a:solidFill>
                  <a:srgbClr val="373737"/>
                </a:solidFill>
                <a:highlight>
                  <a:srgbClr val="F4F4F4"/>
                </a:highlight>
                <a:latin typeface="Courier New"/>
                <a:ea typeface="Courier New"/>
                <a:cs typeface="Courier New"/>
                <a:sym typeface="Courier New"/>
              </a:rPr>
              <a:t>SELECT *</a:t>
            </a:r>
            <a:endParaRPr sz="1000">
              <a:solidFill>
                <a:srgbClr val="373737"/>
              </a:solidFill>
              <a:highlight>
                <a:srgbClr val="F4F4F4"/>
              </a:highlight>
              <a:latin typeface="Courier New"/>
              <a:ea typeface="Courier New"/>
              <a:cs typeface="Courier New"/>
              <a:sym typeface="Courier New"/>
            </a:endParaRPr>
          </a:p>
          <a:p>
            <a:pPr marL="0" lvl="0" indent="0" algn="l" rtl="0">
              <a:spcBef>
                <a:spcPts val="1200"/>
              </a:spcBef>
              <a:spcAft>
                <a:spcPts val="0"/>
              </a:spcAft>
              <a:buNone/>
            </a:pPr>
            <a:r>
              <a:rPr lang="fr" sz="1000">
                <a:solidFill>
                  <a:srgbClr val="373737"/>
                </a:solidFill>
                <a:highlight>
                  <a:srgbClr val="F4F4F4"/>
                </a:highlight>
                <a:latin typeface="Courier New"/>
                <a:ea typeface="Courier New"/>
                <a:cs typeface="Courier New"/>
                <a:sym typeface="Courier New"/>
              </a:rPr>
              <a:t>FROM table1</a:t>
            </a:r>
            <a:endParaRPr sz="1000">
              <a:solidFill>
                <a:srgbClr val="373737"/>
              </a:solidFill>
              <a:highlight>
                <a:srgbClr val="F4F4F4"/>
              </a:highlight>
              <a:latin typeface="Courier New"/>
              <a:ea typeface="Courier New"/>
              <a:cs typeface="Courier New"/>
              <a:sym typeface="Courier New"/>
            </a:endParaRPr>
          </a:p>
          <a:p>
            <a:pPr marL="203200" marR="203200" lvl="0" indent="0" algn="l" rtl="0">
              <a:lnSpc>
                <a:spcPct val="150000"/>
              </a:lnSpc>
              <a:spcBef>
                <a:spcPts val="1200"/>
              </a:spcBef>
              <a:spcAft>
                <a:spcPts val="0"/>
              </a:spcAft>
              <a:buNone/>
            </a:pPr>
            <a:r>
              <a:rPr lang="fr" sz="1000">
                <a:solidFill>
                  <a:srgbClr val="373737"/>
                </a:solidFill>
                <a:highlight>
                  <a:srgbClr val="F4F4F4"/>
                </a:highlight>
                <a:latin typeface="Courier New"/>
                <a:ea typeface="Courier New"/>
                <a:cs typeface="Courier New"/>
                <a:sym typeface="Courier New"/>
              </a:rPr>
              <a:t>LEFT JOIN table2 ON table1.id = table2.fk_id</a:t>
            </a:r>
            <a:endParaRPr sz="1000">
              <a:solidFill>
                <a:srgbClr val="373737"/>
              </a:solidFill>
              <a:highlight>
                <a:srgbClr val="F4F4F4"/>
              </a:highlight>
              <a:latin typeface="Courier New"/>
              <a:ea typeface="Courier New"/>
              <a:cs typeface="Courier New"/>
              <a:sym typeface="Courier New"/>
            </a:endParaRPr>
          </a:p>
          <a:p>
            <a:pPr marL="0" lvl="0" indent="0" algn="l" rtl="0">
              <a:spcBef>
                <a:spcPts val="1600"/>
              </a:spcBef>
              <a:spcAft>
                <a:spcPts val="1200"/>
              </a:spcAft>
              <a:buNone/>
            </a:pPr>
            <a:endParaRPr sz="1150">
              <a:solidFill>
                <a:srgbClr val="373737"/>
              </a:solidFill>
              <a:highlight>
                <a:srgbClr val="FDFDFD"/>
              </a:highlight>
              <a:latin typeface="Arial"/>
              <a:ea typeface="Arial"/>
              <a:cs typeface="Arial"/>
              <a:sym typeface="Arial"/>
            </a:endParaRPr>
          </a:p>
        </p:txBody>
      </p:sp>
      <p:sp>
        <p:nvSpPr>
          <p:cNvPr id="1446" name="Google Shape;1446;p149"/>
          <p:cNvSpPr txBox="1"/>
          <p:nvPr/>
        </p:nvSpPr>
        <p:spPr>
          <a:xfrm>
            <a:off x="7650825" y="4667800"/>
            <a:ext cx="1427100" cy="39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i="1">
                <a:latin typeface="Lato"/>
                <a:ea typeface="Lato"/>
                <a:cs typeface="Lato"/>
                <a:sym typeface="Lato"/>
              </a:rPr>
              <a:t>Source : sql.sh</a:t>
            </a:r>
            <a:endParaRPr i="1">
              <a:latin typeface="Lato"/>
              <a:ea typeface="Lato"/>
              <a:cs typeface="Lato"/>
              <a:sym typeface="Lato"/>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1450"/>
        <p:cNvGrpSpPr/>
        <p:nvPr/>
      </p:nvGrpSpPr>
      <p:grpSpPr>
        <a:xfrm>
          <a:off x="0" y="0"/>
          <a:ext cx="0" cy="0"/>
          <a:chOff x="0" y="0"/>
          <a:chExt cx="0" cy="0"/>
        </a:xfrm>
      </p:grpSpPr>
      <p:sp>
        <p:nvSpPr>
          <p:cNvPr id="1451" name="Google Shape;1451;p15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RIGHT JOIN</a:t>
            </a:r>
            <a:endParaRPr/>
          </a:p>
        </p:txBody>
      </p:sp>
      <p:sp>
        <p:nvSpPr>
          <p:cNvPr id="1452" name="Google Shape;1452;p15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fr" sz="1150">
                <a:solidFill>
                  <a:srgbClr val="373737"/>
                </a:solidFill>
                <a:highlight>
                  <a:srgbClr val="FDFDFD"/>
                </a:highlight>
                <a:latin typeface="Arial"/>
                <a:ea typeface="Arial"/>
                <a:cs typeface="Arial"/>
                <a:sym typeface="Arial"/>
              </a:rPr>
              <a:t>En SQL, la commande RIGHT JOIN (ou RIGHT OUTER JOIN) est un type de jointure entre 2 tables qui permet de retourner tous les enregistrements de la table de droite (right = droite) même s’il n’y a pas de correspondance avec la table de gauche. S’il y a un enregistrement de la table de droite qui ne trouve pas de correspondance dans la table de gauche, alors les colonnes de la table de gauche auront NULL pour valeur.</a:t>
            </a:r>
            <a:endParaRPr sz="1150">
              <a:solidFill>
                <a:srgbClr val="373737"/>
              </a:solidFill>
              <a:highlight>
                <a:srgbClr val="FDFDFD"/>
              </a:highlight>
              <a:latin typeface="Arial"/>
              <a:ea typeface="Arial"/>
              <a:cs typeface="Arial"/>
              <a:sym typeface="Arial"/>
            </a:endParaRPr>
          </a:p>
          <a:p>
            <a:pPr marL="0" lvl="0" indent="0" algn="l" rtl="0">
              <a:spcBef>
                <a:spcPts val="1200"/>
              </a:spcBef>
              <a:spcAft>
                <a:spcPts val="0"/>
              </a:spcAft>
              <a:buNone/>
            </a:pPr>
            <a:r>
              <a:rPr lang="fr" sz="1000">
                <a:solidFill>
                  <a:srgbClr val="373737"/>
                </a:solidFill>
                <a:highlight>
                  <a:srgbClr val="F4F4F4"/>
                </a:highlight>
                <a:latin typeface="Courier New"/>
                <a:ea typeface="Courier New"/>
                <a:cs typeface="Courier New"/>
                <a:sym typeface="Courier New"/>
              </a:rPr>
              <a:t>SELECT *</a:t>
            </a:r>
            <a:endParaRPr sz="1000">
              <a:solidFill>
                <a:srgbClr val="373737"/>
              </a:solidFill>
              <a:highlight>
                <a:srgbClr val="F4F4F4"/>
              </a:highlight>
              <a:latin typeface="Courier New"/>
              <a:ea typeface="Courier New"/>
              <a:cs typeface="Courier New"/>
              <a:sym typeface="Courier New"/>
            </a:endParaRPr>
          </a:p>
          <a:p>
            <a:pPr marL="0" lvl="0" indent="0" algn="l" rtl="0">
              <a:spcBef>
                <a:spcPts val="1200"/>
              </a:spcBef>
              <a:spcAft>
                <a:spcPts val="0"/>
              </a:spcAft>
              <a:buNone/>
            </a:pPr>
            <a:r>
              <a:rPr lang="fr" sz="1000">
                <a:solidFill>
                  <a:srgbClr val="373737"/>
                </a:solidFill>
                <a:highlight>
                  <a:srgbClr val="F4F4F4"/>
                </a:highlight>
                <a:latin typeface="Courier New"/>
                <a:ea typeface="Courier New"/>
                <a:cs typeface="Courier New"/>
                <a:sym typeface="Courier New"/>
              </a:rPr>
              <a:t>FROM table1</a:t>
            </a:r>
            <a:endParaRPr sz="1000">
              <a:solidFill>
                <a:srgbClr val="373737"/>
              </a:solidFill>
              <a:highlight>
                <a:srgbClr val="F4F4F4"/>
              </a:highlight>
              <a:latin typeface="Courier New"/>
              <a:ea typeface="Courier New"/>
              <a:cs typeface="Courier New"/>
              <a:sym typeface="Courier New"/>
            </a:endParaRPr>
          </a:p>
          <a:p>
            <a:pPr marL="203200" marR="203200" lvl="0" indent="0" algn="l" rtl="0">
              <a:lnSpc>
                <a:spcPct val="150000"/>
              </a:lnSpc>
              <a:spcBef>
                <a:spcPts val="1200"/>
              </a:spcBef>
              <a:spcAft>
                <a:spcPts val="0"/>
              </a:spcAft>
              <a:buNone/>
            </a:pPr>
            <a:r>
              <a:rPr lang="fr" sz="1000">
                <a:solidFill>
                  <a:srgbClr val="373737"/>
                </a:solidFill>
                <a:highlight>
                  <a:srgbClr val="F4F4F4"/>
                </a:highlight>
                <a:latin typeface="Courier New"/>
                <a:ea typeface="Courier New"/>
                <a:cs typeface="Courier New"/>
                <a:sym typeface="Courier New"/>
              </a:rPr>
              <a:t>RIGHT JOIN table2 ON table1.id = table2.fk_id</a:t>
            </a:r>
            <a:endParaRPr sz="1000">
              <a:solidFill>
                <a:srgbClr val="373737"/>
              </a:solidFill>
              <a:highlight>
                <a:srgbClr val="F4F4F4"/>
              </a:highlight>
              <a:latin typeface="Courier New"/>
              <a:ea typeface="Courier New"/>
              <a:cs typeface="Courier New"/>
              <a:sym typeface="Courier New"/>
            </a:endParaRPr>
          </a:p>
          <a:p>
            <a:pPr marL="0" lvl="0" indent="0" algn="l" rtl="0">
              <a:spcBef>
                <a:spcPts val="1600"/>
              </a:spcBef>
              <a:spcAft>
                <a:spcPts val="1200"/>
              </a:spcAft>
              <a:buNone/>
            </a:pPr>
            <a:endParaRPr sz="1150">
              <a:solidFill>
                <a:srgbClr val="373737"/>
              </a:solidFill>
              <a:highlight>
                <a:srgbClr val="FDFDFD"/>
              </a:highlight>
              <a:latin typeface="Arial"/>
              <a:ea typeface="Arial"/>
              <a:cs typeface="Arial"/>
              <a:sym typeface="Arial"/>
            </a:endParaRPr>
          </a:p>
        </p:txBody>
      </p:sp>
      <p:sp>
        <p:nvSpPr>
          <p:cNvPr id="1453" name="Google Shape;1453;p150"/>
          <p:cNvSpPr txBox="1"/>
          <p:nvPr/>
        </p:nvSpPr>
        <p:spPr>
          <a:xfrm>
            <a:off x="7650825" y="4667800"/>
            <a:ext cx="1427100" cy="39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i="1">
                <a:latin typeface="Lato"/>
                <a:ea typeface="Lato"/>
                <a:cs typeface="Lato"/>
                <a:sym typeface="Lato"/>
              </a:rPr>
              <a:t>Source : sql.sh</a:t>
            </a:r>
            <a:endParaRPr i="1">
              <a:latin typeface="Lato"/>
              <a:ea typeface="Lato"/>
              <a:cs typeface="Lato"/>
              <a:sym typeface="Lato"/>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1457"/>
        <p:cNvGrpSpPr/>
        <p:nvPr/>
      </p:nvGrpSpPr>
      <p:grpSpPr>
        <a:xfrm>
          <a:off x="0" y="0"/>
          <a:ext cx="0" cy="0"/>
          <a:chOff x="0" y="0"/>
          <a:chExt cx="0" cy="0"/>
        </a:xfrm>
      </p:grpSpPr>
      <p:sp>
        <p:nvSpPr>
          <p:cNvPr id="1458" name="Google Shape;1458;p15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FULL JOIN</a:t>
            </a:r>
            <a:endParaRPr/>
          </a:p>
        </p:txBody>
      </p:sp>
      <p:sp>
        <p:nvSpPr>
          <p:cNvPr id="1459" name="Google Shape;1459;p15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fr" sz="1150">
                <a:solidFill>
                  <a:srgbClr val="373737"/>
                </a:solidFill>
                <a:highlight>
                  <a:srgbClr val="FDFDFD"/>
                </a:highlight>
                <a:latin typeface="Arial"/>
                <a:ea typeface="Arial"/>
                <a:cs typeface="Arial"/>
                <a:sym typeface="Arial"/>
              </a:rPr>
              <a:t>Dans le langage SQL, la commande FULL JOIN (ou FULL OUTER JOIN) permet de faire une jointure entre 2 tables. L’utilisation de cette commande permet de combiner les résultats des 2 tables, les associer entre eux grâce à une condition et remplir avec des valeurs NULL si la condition n’est pas respectée.</a:t>
            </a:r>
            <a:endParaRPr sz="1150">
              <a:solidFill>
                <a:srgbClr val="373737"/>
              </a:solidFill>
              <a:highlight>
                <a:srgbClr val="FDFDFD"/>
              </a:highlight>
              <a:latin typeface="Arial"/>
              <a:ea typeface="Arial"/>
              <a:cs typeface="Arial"/>
              <a:sym typeface="Arial"/>
            </a:endParaRPr>
          </a:p>
          <a:p>
            <a:pPr marL="0" lvl="0" indent="0" algn="l" rtl="0">
              <a:spcBef>
                <a:spcPts val="1200"/>
              </a:spcBef>
              <a:spcAft>
                <a:spcPts val="0"/>
              </a:spcAft>
              <a:buNone/>
            </a:pPr>
            <a:endParaRPr sz="1150">
              <a:solidFill>
                <a:srgbClr val="373737"/>
              </a:solidFill>
              <a:highlight>
                <a:srgbClr val="FDFDFD"/>
              </a:highlight>
              <a:latin typeface="Arial"/>
              <a:ea typeface="Arial"/>
              <a:cs typeface="Arial"/>
              <a:sym typeface="Arial"/>
            </a:endParaRPr>
          </a:p>
          <a:p>
            <a:pPr marL="0" lvl="0" indent="0" algn="l" rtl="0">
              <a:spcBef>
                <a:spcPts val="1200"/>
              </a:spcBef>
              <a:spcAft>
                <a:spcPts val="0"/>
              </a:spcAft>
              <a:buNone/>
            </a:pPr>
            <a:r>
              <a:rPr lang="fr" sz="1000">
                <a:solidFill>
                  <a:srgbClr val="373737"/>
                </a:solidFill>
                <a:highlight>
                  <a:srgbClr val="F4F4F4"/>
                </a:highlight>
                <a:latin typeface="Courier New"/>
                <a:ea typeface="Courier New"/>
                <a:cs typeface="Courier New"/>
                <a:sym typeface="Courier New"/>
              </a:rPr>
              <a:t>SELECT *</a:t>
            </a:r>
            <a:endParaRPr sz="1000">
              <a:solidFill>
                <a:srgbClr val="373737"/>
              </a:solidFill>
              <a:highlight>
                <a:srgbClr val="F4F4F4"/>
              </a:highlight>
              <a:latin typeface="Courier New"/>
              <a:ea typeface="Courier New"/>
              <a:cs typeface="Courier New"/>
              <a:sym typeface="Courier New"/>
            </a:endParaRPr>
          </a:p>
          <a:p>
            <a:pPr marL="0" lvl="0" indent="0" algn="l" rtl="0">
              <a:spcBef>
                <a:spcPts val="1200"/>
              </a:spcBef>
              <a:spcAft>
                <a:spcPts val="0"/>
              </a:spcAft>
              <a:buNone/>
            </a:pPr>
            <a:r>
              <a:rPr lang="fr" sz="1000">
                <a:solidFill>
                  <a:srgbClr val="373737"/>
                </a:solidFill>
                <a:highlight>
                  <a:srgbClr val="F4F4F4"/>
                </a:highlight>
                <a:latin typeface="Courier New"/>
                <a:ea typeface="Courier New"/>
                <a:cs typeface="Courier New"/>
                <a:sym typeface="Courier New"/>
              </a:rPr>
              <a:t>FROM table1</a:t>
            </a:r>
            <a:endParaRPr sz="1000">
              <a:solidFill>
                <a:srgbClr val="373737"/>
              </a:solidFill>
              <a:highlight>
                <a:srgbClr val="F4F4F4"/>
              </a:highlight>
              <a:latin typeface="Courier New"/>
              <a:ea typeface="Courier New"/>
              <a:cs typeface="Courier New"/>
              <a:sym typeface="Courier New"/>
            </a:endParaRPr>
          </a:p>
          <a:p>
            <a:pPr marL="203200" marR="203200" lvl="0" indent="0" algn="l" rtl="0">
              <a:lnSpc>
                <a:spcPct val="150000"/>
              </a:lnSpc>
              <a:spcBef>
                <a:spcPts val="1200"/>
              </a:spcBef>
              <a:spcAft>
                <a:spcPts val="0"/>
              </a:spcAft>
              <a:buNone/>
            </a:pPr>
            <a:r>
              <a:rPr lang="fr" sz="1000">
                <a:solidFill>
                  <a:srgbClr val="373737"/>
                </a:solidFill>
                <a:highlight>
                  <a:srgbClr val="F4F4F4"/>
                </a:highlight>
                <a:latin typeface="Courier New"/>
                <a:ea typeface="Courier New"/>
                <a:cs typeface="Courier New"/>
                <a:sym typeface="Courier New"/>
              </a:rPr>
              <a:t>FULL JOIN table2 ON table1.id = table2.fk_id</a:t>
            </a:r>
            <a:endParaRPr sz="1000">
              <a:solidFill>
                <a:srgbClr val="373737"/>
              </a:solidFill>
              <a:highlight>
                <a:srgbClr val="F4F4F4"/>
              </a:highlight>
              <a:latin typeface="Courier New"/>
              <a:ea typeface="Courier New"/>
              <a:cs typeface="Courier New"/>
              <a:sym typeface="Courier New"/>
            </a:endParaRPr>
          </a:p>
          <a:p>
            <a:pPr marL="0" lvl="0" indent="0" algn="l" rtl="0">
              <a:spcBef>
                <a:spcPts val="1600"/>
              </a:spcBef>
              <a:spcAft>
                <a:spcPts val="1200"/>
              </a:spcAft>
              <a:buNone/>
            </a:pPr>
            <a:endParaRPr sz="1150">
              <a:solidFill>
                <a:srgbClr val="373737"/>
              </a:solidFill>
              <a:highlight>
                <a:srgbClr val="FDFDFD"/>
              </a:highlight>
              <a:latin typeface="Arial"/>
              <a:ea typeface="Arial"/>
              <a:cs typeface="Arial"/>
              <a:sym typeface="Arial"/>
            </a:endParaRPr>
          </a:p>
        </p:txBody>
      </p:sp>
      <p:sp>
        <p:nvSpPr>
          <p:cNvPr id="1460" name="Google Shape;1460;p151"/>
          <p:cNvSpPr txBox="1"/>
          <p:nvPr/>
        </p:nvSpPr>
        <p:spPr>
          <a:xfrm>
            <a:off x="7650825" y="4667800"/>
            <a:ext cx="1427100" cy="39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i="1">
                <a:latin typeface="Lato"/>
                <a:ea typeface="Lato"/>
                <a:cs typeface="Lato"/>
                <a:sym typeface="Lato"/>
              </a:rPr>
              <a:t>Source : sql.sh</a:t>
            </a:r>
            <a:endParaRPr i="1">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Présentation des bases de données relationnelles</a:t>
            </a:r>
            <a:endParaRPr/>
          </a:p>
        </p:txBody>
      </p:sp>
      <p:sp>
        <p:nvSpPr>
          <p:cNvPr id="180" name="Google Shape;180;p2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b="1"/>
              <a:t>Insertion </a:t>
            </a:r>
            <a:r>
              <a:rPr lang="fr"/>
              <a:t>: Si on ajoute un étudiant, ce dernier devra forcément rejoindre 2 clubs.</a:t>
            </a:r>
            <a:endParaRPr/>
          </a:p>
        </p:txBody>
      </p:sp>
      <p:graphicFrame>
        <p:nvGraphicFramePr>
          <p:cNvPr id="181" name="Google Shape;181;p26"/>
          <p:cNvGraphicFramePr/>
          <p:nvPr/>
        </p:nvGraphicFramePr>
        <p:xfrm>
          <a:off x="591450" y="2571750"/>
          <a:ext cx="3000000" cy="3000000"/>
        </p:xfrm>
        <a:graphic>
          <a:graphicData uri="http://schemas.openxmlformats.org/drawingml/2006/table">
            <a:tbl>
              <a:tblPr>
                <a:noFill/>
                <a:tableStyleId>{6F948680-B0A5-4B56-952B-4A9442A808EA}</a:tableStyleId>
              </a:tblPr>
              <a:tblGrid>
                <a:gridCol w="1304450">
                  <a:extLst>
                    <a:ext uri="{9D8B030D-6E8A-4147-A177-3AD203B41FA5}">
                      <a16:colId xmlns:a16="http://schemas.microsoft.com/office/drawing/2014/main" val="20000"/>
                    </a:ext>
                  </a:extLst>
                </a:gridCol>
                <a:gridCol w="1304450">
                  <a:extLst>
                    <a:ext uri="{9D8B030D-6E8A-4147-A177-3AD203B41FA5}">
                      <a16:colId xmlns:a16="http://schemas.microsoft.com/office/drawing/2014/main" val="20001"/>
                    </a:ext>
                  </a:extLst>
                </a:gridCol>
                <a:gridCol w="1304450">
                  <a:extLst>
                    <a:ext uri="{9D8B030D-6E8A-4147-A177-3AD203B41FA5}">
                      <a16:colId xmlns:a16="http://schemas.microsoft.com/office/drawing/2014/main" val="20002"/>
                    </a:ext>
                  </a:extLst>
                </a:gridCol>
                <a:gridCol w="1304450">
                  <a:extLst>
                    <a:ext uri="{9D8B030D-6E8A-4147-A177-3AD203B41FA5}">
                      <a16:colId xmlns:a16="http://schemas.microsoft.com/office/drawing/2014/main" val="20003"/>
                    </a:ext>
                  </a:extLst>
                </a:gridCol>
                <a:gridCol w="1304450">
                  <a:extLst>
                    <a:ext uri="{9D8B030D-6E8A-4147-A177-3AD203B41FA5}">
                      <a16:colId xmlns:a16="http://schemas.microsoft.com/office/drawing/2014/main" val="20004"/>
                    </a:ext>
                  </a:extLst>
                </a:gridCol>
                <a:gridCol w="1304450">
                  <a:extLst>
                    <a:ext uri="{9D8B030D-6E8A-4147-A177-3AD203B41FA5}">
                      <a16:colId xmlns:a16="http://schemas.microsoft.com/office/drawing/2014/main" val="20005"/>
                    </a:ext>
                  </a:extLst>
                </a:gridCol>
              </a:tblGrid>
              <a:tr h="362375">
                <a:tc>
                  <a:txBody>
                    <a:bodyPr/>
                    <a:lstStyle/>
                    <a:p>
                      <a:pPr marL="0" lvl="0" indent="0" algn="ctr" rtl="0">
                        <a:spcBef>
                          <a:spcPts val="0"/>
                        </a:spcBef>
                        <a:spcAft>
                          <a:spcPts val="0"/>
                        </a:spcAft>
                        <a:buNone/>
                      </a:pPr>
                      <a:r>
                        <a:rPr lang="fr"/>
                        <a:t>ID</a:t>
                      </a:r>
                      <a:endParaRPr/>
                    </a:p>
                  </a:txBody>
                  <a:tcPr marL="91425" marR="91425" marT="91425" marB="91425">
                    <a:solidFill>
                      <a:schemeClr val="lt2"/>
                    </a:solidFill>
                  </a:tcPr>
                </a:tc>
                <a:tc>
                  <a:txBody>
                    <a:bodyPr/>
                    <a:lstStyle/>
                    <a:p>
                      <a:pPr marL="0" lvl="0" indent="0" algn="ctr" rtl="0">
                        <a:spcBef>
                          <a:spcPts val="0"/>
                        </a:spcBef>
                        <a:spcAft>
                          <a:spcPts val="0"/>
                        </a:spcAft>
                        <a:buNone/>
                      </a:pPr>
                      <a:r>
                        <a:rPr lang="fr"/>
                        <a:t>Nom</a:t>
                      </a:r>
                      <a:endParaRPr/>
                    </a:p>
                  </a:txBody>
                  <a:tcPr marL="91425" marR="91425" marT="91425" marB="91425">
                    <a:solidFill>
                      <a:schemeClr val="lt2"/>
                    </a:solidFill>
                  </a:tcPr>
                </a:tc>
                <a:tc>
                  <a:txBody>
                    <a:bodyPr/>
                    <a:lstStyle/>
                    <a:p>
                      <a:pPr marL="0" lvl="0" indent="0" algn="ctr" rtl="0">
                        <a:spcBef>
                          <a:spcPts val="0"/>
                        </a:spcBef>
                        <a:spcAft>
                          <a:spcPts val="0"/>
                        </a:spcAft>
                        <a:buNone/>
                      </a:pPr>
                      <a:r>
                        <a:rPr lang="fr"/>
                        <a:t>Prénom</a:t>
                      </a:r>
                      <a:endParaRPr/>
                    </a:p>
                  </a:txBody>
                  <a:tcPr marL="91425" marR="91425" marT="91425" marB="91425">
                    <a:solidFill>
                      <a:schemeClr val="lt2"/>
                    </a:solidFill>
                  </a:tcPr>
                </a:tc>
                <a:tc>
                  <a:txBody>
                    <a:bodyPr/>
                    <a:lstStyle/>
                    <a:p>
                      <a:pPr marL="0" lvl="0" indent="0" algn="ctr" rtl="0">
                        <a:spcBef>
                          <a:spcPts val="0"/>
                        </a:spcBef>
                        <a:spcAft>
                          <a:spcPts val="0"/>
                        </a:spcAft>
                        <a:buNone/>
                      </a:pPr>
                      <a:r>
                        <a:rPr lang="fr"/>
                        <a:t>Délégué</a:t>
                      </a:r>
                      <a:endParaRPr/>
                    </a:p>
                  </a:txBody>
                  <a:tcPr marL="91425" marR="91425" marT="91425" marB="91425">
                    <a:solidFill>
                      <a:schemeClr val="lt2"/>
                    </a:solidFill>
                  </a:tcPr>
                </a:tc>
                <a:tc>
                  <a:txBody>
                    <a:bodyPr/>
                    <a:lstStyle/>
                    <a:p>
                      <a:pPr marL="0" lvl="0" indent="0" algn="ctr" rtl="0">
                        <a:spcBef>
                          <a:spcPts val="0"/>
                        </a:spcBef>
                        <a:spcAft>
                          <a:spcPts val="0"/>
                        </a:spcAft>
                        <a:buNone/>
                      </a:pPr>
                      <a:r>
                        <a:rPr lang="fr"/>
                        <a:t>Club1</a:t>
                      </a:r>
                      <a:endParaRPr/>
                    </a:p>
                  </a:txBody>
                  <a:tcPr marL="91425" marR="91425" marT="91425" marB="91425">
                    <a:solidFill>
                      <a:schemeClr val="lt2"/>
                    </a:solidFill>
                  </a:tcPr>
                </a:tc>
                <a:tc>
                  <a:txBody>
                    <a:bodyPr/>
                    <a:lstStyle/>
                    <a:p>
                      <a:pPr marL="0" lvl="0" indent="0" algn="ctr" rtl="0">
                        <a:spcBef>
                          <a:spcPts val="0"/>
                        </a:spcBef>
                        <a:spcAft>
                          <a:spcPts val="0"/>
                        </a:spcAft>
                        <a:buNone/>
                      </a:pPr>
                      <a:r>
                        <a:rPr lang="fr"/>
                        <a:t>Club2</a:t>
                      </a:r>
                      <a:endParaRPr/>
                    </a:p>
                  </a:txBody>
                  <a:tcPr marL="91425" marR="91425" marT="91425" marB="91425">
                    <a:solidFill>
                      <a:schemeClr val="lt2"/>
                    </a:solidFill>
                  </a:tcPr>
                </a:tc>
                <a:extLst>
                  <a:ext uri="{0D108BD9-81ED-4DB2-BD59-A6C34878D82A}">
                    <a16:rowId xmlns:a16="http://schemas.microsoft.com/office/drawing/2014/main" val="10000"/>
                  </a:ext>
                </a:extLst>
              </a:tr>
              <a:tr h="474675">
                <a:tc>
                  <a:txBody>
                    <a:bodyPr/>
                    <a:lstStyle/>
                    <a:p>
                      <a:pPr marL="0" lvl="0" indent="0" algn="l" rtl="0">
                        <a:spcBef>
                          <a:spcPts val="0"/>
                        </a:spcBef>
                        <a:spcAft>
                          <a:spcPts val="0"/>
                        </a:spcAft>
                        <a:buNone/>
                      </a:pPr>
                      <a:r>
                        <a:rPr lang="fr"/>
                        <a:t>1001245</a:t>
                      </a:r>
                      <a:endParaRPr/>
                    </a:p>
                  </a:txBody>
                  <a:tcPr marL="91425" marR="91425" marT="91425" marB="91425"/>
                </a:tc>
                <a:tc>
                  <a:txBody>
                    <a:bodyPr/>
                    <a:lstStyle/>
                    <a:p>
                      <a:pPr marL="0" lvl="0" indent="0" algn="l" rtl="0">
                        <a:spcBef>
                          <a:spcPts val="0"/>
                        </a:spcBef>
                        <a:spcAft>
                          <a:spcPts val="0"/>
                        </a:spcAft>
                        <a:buNone/>
                      </a:pPr>
                      <a:r>
                        <a:rPr lang="fr"/>
                        <a:t>Jean</a:t>
                      </a:r>
                      <a:endParaRPr/>
                    </a:p>
                  </a:txBody>
                  <a:tcPr marL="91425" marR="91425" marT="91425" marB="91425"/>
                </a:tc>
                <a:tc>
                  <a:txBody>
                    <a:bodyPr/>
                    <a:lstStyle/>
                    <a:p>
                      <a:pPr marL="0" lvl="0" indent="0" algn="l" rtl="0">
                        <a:spcBef>
                          <a:spcPts val="0"/>
                        </a:spcBef>
                        <a:spcAft>
                          <a:spcPts val="0"/>
                        </a:spcAft>
                        <a:buNone/>
                      </a:pPr>
                      <a:r>
                        <a:rPr lang="fr"/>
                        <a:t>Charles</a:t>
                      </a:r>
                      <a:endParaRPr/>
                    </a:p>
                  </a:txBody>
                  <a:tcPr marL="91425" marR="91425" marT="91425" marB="91425"/>
                </a:tc>
                <a:tc>
                  <a:txBody>
                    <a:bodyPr/>
                    <a:lstStyle/>
                    <a:p>
                      <a:pPr marL="0" lvl="0" indent="0" algn="l" rtl="0">
                        <a:spcBef>
                          <a:spcPts val="0"/>
                        </a:spcBef>
                        <a:spcAft>
                          <a:spcPts val="0"/>
                        </a:spcAft>
                        <a:buNone/>
                      </a:pPr>
                      <a:r>
                        <a:rPr lang="fr"/>
                        <a:t>Dufour</a:t>
                      </a:r>
                      <a:endParaRPr/>
                    </a:p>
                  </a:txBody>
                  <a:tcPr marL="91425" marR="91425" marT="91425" marB="91425"/>
                </a:tc>
                <a:tc>
                  <a:txBody>
                    <a:bodyPr/>
                    <a:lstStyle/>
                    <a:p>
                      <a:pPr marL="0" lvl="0" indent="0" algn="l" rtl="0">
                        <a:spcBef>
                          <a:spcPts val="0"/>
                        </a:spcBef>
                        <a:spcAft>
                          <a:spcPts val="0"/>
                        </a:spcAft>
                        <a:buNone/>
                      </a:pPr>
                      <a:r>
                        <a:rPr lang="fr"/>
                        <a:t>Poker</a:t>
                      </a:r>
                      <a:endParaRPr/>
                    </a:p>
                  </a:txBody>
                  <a:tcPr marL="91425" marR="91425" marT="91425" marB="91425"/>
                </a:tc>
                <a:tc>
                  <a:txBody>
                    <a:bodyPr/>
                    <a:lstStyle/>
                    <a:p>
                      <a:pPr marL="0" lvl="0" indent="0" algn="l" rtl="0">
                        <a:spcBef>
                          <a:spcPts val="0"/>
                        </a:spcBef>
                        <a:spcAft>
                          <a:spcPts val="0"/>
                        </a:spcAft>
                        <a:buNone/>
                      </a:pPr>
                      <a:r>
                        <a:rPr lang="fr"/>
                        <a:t>Finance</a:t>
                      </a:r>
                      <a:endParaRPr/>
                    </a:p>
                  </a:txBody>
                  <a:tcPr marL="91425" marR="91425" marT="91425" marB="91425"/>
                </a:tc>
                <a:extLst>
                  <a:ext uri="{0D108BD9-81ED-4DB2-BD59-A6C34878D82A}">
                    <a16:rowId xmlns:a16="http://schemas.microsoft.com/office/drawing/2014/main" val="10001"/>
                  </a:ext>
                </a:extLst>
              </a:tr>
              <a:tr h="474675">
                <a:tc>
                  <a:txBody>
                    <a:bodyPr/>
                    <a:lstStyle/>
                    <a:p>
                      <a:pPr marL="0" lvl="0" indent="0" algn="l" rtl="0">
                        <a:spcBef>
                          <a:spcPts val="0"/>
                        </a:spcBef>
                        <a:spcAft>
                          <a:spcPts val="0"/>
                        </a:spcAft>
                        <a:buNone/>
                      </a:pPr>
                      <a:r>
                        <a:rPr lang="fr"/>
                        <a:t>1001246</a:t>
                      </a:r>
                      <a:endParaRPr/>
                    </a:p>
                  </a:txBody>
                  <a:tcPr marL="91425" marR="91425" marT="91425" marB="91425"/>
                </a:tc>
                <a:tc>
                  <a:txBody>
                    <a:bodyPr/>
                    <a:lstStyle/>
                    <a:p>
                      <a:pPr marL="0" lvl="0" indent="0" algn="l" rtl="0">
                        <a:spcBef>
                          <a:spcPts val="0"/>
                        </a:spcBef>
                        <a:spcAft>
                          <a:spcPts val="0"/>
                        </a:spcAft>
                        <a:buNone/>
                      </a:pPr>
                      <a:r>
                        <a:rPr lang="fr"/>
                        <a:t>Dufour</a:t>
                      </a:r>
                      <a:endParaRPr/>
                    </a:p>
                  </a:txBody>
                  <a:tcPr marL="91425" marR="91425" marT="91425" marB="91425"/>
                </a:tc>
                <a:tc>
                  <a:txBody>
                    <a:bodyPr/>
                    <a:lstStyle/>
                    <a:p>
                      <a:pPr marL="0" lvl="0" indent="0" algn="l" rtl="0">
                        <a:spcBef>
                          <a:spcPts val="0"/>
                        </a:spcBef>
                        <a:spcAft>
                          <a:spcPts val="0"/>
                        </a:spcAft>
                        <a:buNone/>
                      </a:pPr>
                      <a:r>
                        <a:rPr lang="fr"/>
                        <a:t>Antoine</a:t>
                      </a:r>
                      <a:endParaRPr/>
                    </a:p>
                  </a:txBody>
                  <a:tcPr marL="91425" marR="91425" marT="91425" marB="91425"/>
                </a:tc>
                <a:tc>
                  <a:txBody>
                    <a:bodyPr/>
                    <a:lstStyle/>
                    <a:p>
                      <a:pPr marL="0" lvl="0" indent="0" algn="l" rtl="0">
                        <a:spcBef>
                          <a:spcPts val="0"/>
                        </a:spcBef>
                        <a:spcAft>
                          <a:spcPts val="0"/>
                        </a:spcAft>
                        <a:buNone/>
                      </a:pPr>
                      <a:r>
                        <a:rPr lang="fr"/>
                        <a:t>Dufour</a:t>
                      </a:r>
                      <a:endParaRPr/>
                    </a:p>
                  </a:txBody>
                  <a:tcPr marL="91425" marR="91425" marT="91425" marB="91425"/>
                </a:tc>
                <a:tc>
                  <a:txBody>
                    <a:bodyPr/>
                    <a:lstStyle/>
                    <a:p>
                      <a:pPr marL="0" lvl="0" indent="0" algn="l" rtl="0">
                        <a:spcBef>
                          <a:spcPts val="0"/>
                        </a:spcBef>
                        <a:spcAft>
                          <a:spcPts val="0"/>
                        </a:spcAft>
                        <a:buNone/>
                      </a:pPr>
                      <a:r>
                        <a:rPr lang="fr"/>
                        <a:t>Photo</a:t>
                      </a:r>
                      <a:endParaRPr/>
                    </a:p>
                  </a:txBody>
                  <a:tcPr marL="91425" marR="91425" marT="91425" marB="91425"/>
                </a:tc>
                <a:tc>
                  <a:txBody>
                    <a:bodyPr/>
                    <a:lstStyle/>
                    <a:p>
                      <a:pPr marL="0" lvl="0" indent="0" algn="l" rtl="0">
                        <a:spcBef>
                          <a:spcPts val="0"/>
                        </a:spcBef>
                        <a:spcAft>
                          <a:spcPts val="0"/>
                        </a:spcAft>
                        <a:buNone/>
                      </a:pPr>
                      <a:r>
                        <a:rPr lang="fr"/>
                        <a:t>Sport</a:t>
                      </a:r>
                      <a:endParaRPr/>
                    </a:p>
                  </a:txBody>
                  <a:tcPr marL="91425" marR="91425" marT="91425" marB="91425"/>
                </a:tc>
                <a:extLst>
                  <a:ext uri="{0D108BD9-81ED-4DB2-BD59-A6C34878D82A}">
                    <a16:rowId xmlns:a16="http://schemas.microsoft.com/office/drawing/2014/main" val="10002"/>
                  </a:ext>
                </a:extLst>
              </a:tr>
              <a:tr h="474675">
                <a:tc>
                  <a:txBody>
                    <a:bodyPr/>
                    <a:lstStyle/>
                    <a:p>
                      <a:pPr marL="0" lvl="0" indent="0" algn="l" rtl="0">
                        <a:spcBef>
                          <a:spcPts val="0"/>
                        </a:spcBef>
                        <a:spcAft>
                          <a:spcPts val="0"/>
                        </a:spcAft>
                        <a:buNone/>
                      </a:pPr>
                      <a:r>
                        <a:rPr lang="fr"/>
                        <a:t>1001247</a:t>
                      </a:r>
                      <a:endParaRPr/>
                    </a:p>
                  </a:txBody>
                  <a:tcPr marL="91425" marR="91425" marT="91425" marB="91425"/>
                </a:tc>
                <a:tc>
                  <a:txBody>
                    <a:bodyPr/>
                    <a:lstStyle/>
                    <a:p>
                      <a:pPr marL="0" lvl="0" indent="0" algn="l" rtl="0">
                        <a:spcBef>
                          <a:spcPts val="0"/>
                        </a:spcBef>
                        <a:spcAft>
                          <a:spcPts val="0"/>
                        </a:spcAft>
                        <a:buNone/>
                      </a:pPr>
                      <a:r>
                        <a:rPr lang="fr"/>
                        <a:t>Dupont</a:t>
                      </a:r>
                      <a:endParaRPr/>
                    </a:p>
                  </a:txBody>
                  <a:tcPr marL="91425" marR="91425" marT="91425" marB="91425"/>
                </a:tc>
                <a:tc>
                  <a:txBody>
                    <a:bodyPr/>
                    <a:lstStyle/>
                    <a:p>
                      <a:pPr marL="0" lvl="0" indent="0" algn="l" rtl="0">
                        <a:spcBef>
                          <a:spcPts val="0"/>
                        </a:spcBef>
                        <a:spcAft>
                          <a:spcPts val="0"/>
                        </a:spcAft>
                        <a:buNone/>
                      </a:pPr>
                      <a:r>
                        <a:rPr lang="fr"/>
                        <a:t>Marie</a:t>
                      </a:r>
                      <a:endParaRPr/>
                    </a:p>
                  </a:txBody>
                  <a:tcPr marL="91425" marR="91425" marT="91425" marB="91425"/>
                </a:tc>
                <a:tc>
                  <a:txBody>
                    <a:bodyPr/>
                    <a:lstStyle/>
                    <a:p>
                      <a:pPr marL="0" lvl="0" indent="0" algn="l" rtl="0">
                        <a:spcBef>
                          <a:spcPts val="0"/>
                        </a:spcBef>
                        <a:spcAft>
                          <a:spcPts val="0"/>
                        </a:spcAft>
                        <a:buNone/>
                      </a:pPr>
                      <a:r>
                        <a:rPr lang="fr"/>
                        <a:t>Dufour</a:t>
                      </a:r>
                      <a:endParaRPr/>
                    </a:p>
                  </a:txBody>
                  <a:tcPr marL="91425" marR="91425" marT="91425" marB="91425"/>
                </a:tc>
                <a:tc>
                  <a:txBody>
                    <a:bodyPr/>
                    <a:lstStyle/>
                    <a:p>
                      <a:pPr marL="0" lvl="0" indent="0" algn="l" rtl="0">
                        <a:spcBef>
                          <a:spcPts val="0"/>
                        </a:spcBef>
                        <a:spcAft>
                          <a:spcPts val="0"/>
                        </a:spcAft>
                        <a:buNone/>
                      </a:pPr>
                      <a:r>
                        <a:rPr lang="fr"/>
                        <a:t>Poker</a:t>
                      </a:r>
                      <a:endParaRPr/>
                    </a:p>
                  </a:txBody>
                  <a:tcPr marL="91425" marR="91425" marT="91425" marB="91425"/>
                </a:tc>
                <a:tc>
                  <a:txBody>
                    <a:bodyPr/>
                    <a:lstStyle/>
                    <a:p>
                      <a:pPr marL="0" lvl="0" indent="0" algn="l" rtl="0">
                        <a:spcBef>
                          <a:spcPts val="0"/>
                        </a:spcBef>
                        <a:spcAft>
                          <a:spcPts val="0"/>
                        </a:spcAft>
                        <a:buNone/>
                      </a:pPr>
                      <a:r>
                        <a:rPr lang="fr"/>
                        <a:t>Sport</a:t>
                      </a:r>
                      <a:endParaRPr/>
                    </a:p>
                  </a:txBody>
                  <a:tcPr marL="91425" marR="91425" marT="91425" marB="91425"/>
                </a:tc>
                <a:extLst>
                  <a:ext uri="{0D108BD9-81ED-4DB2-BD59-A6C34878D82A}">
                    <a16:rowId xmlns:a16="http://schemas.microsoft.com/office/drawing/2014/main" val="10003"/>
                  </a:ext>
                </a:extLst>
              </a:tr>
              <a:tr h="474675">
                <a:tc>
                  <a:txBody>
                    <a:bodyPr/>
                    <a:lstStyle/>
                    <a:p>
                      <a:pPr marL="0" lvl="0" indent="0" algn="l" rtl="0">
                        <a:spcBef>
                          <a:spcPts val="0"/>
                        </a:spcBef>
                        <a:spcAft>
                          <a:spcPts val="0"/>
                        </a:spcAft>
                        <a:buNone/>
                      </a:pPr>
                      <a:r>
                        <a:rPr lang="fr" b="1">
                          <a:solidFill>
                            <a:srgbClr val="FF0000"/>
                          </a:solidFill>
                        </a:rPr>
                        <a:t>1001248</a:t>
                      </a:r>
                      <a:endParaRPr b="1">
                        <a:solidFill>
                          <a:srgbClr val="FF0000"/>
                        </a:solidFill>
                      </a:endParaRPr>
                    </a:p>
                  </a:txBody>
                  <a:tcPr marL="91425" marR="91425" marT="91425" marB="91425"/>
                </a:tc>
                <a:tc>
                  <a:txBody>
                    <a:bodyPr/>
                    <a:lstStyle/>
                    <a:p>
                      <a:pPr marL="0" lvl="0" indent="0" algn="l" rtl="0">
                        <a:spcBef>
                          <a:spcPts val="0"/>
                        </a:spcBef>
                        <a:spcAft>
                          <a:spcPts val="0"/>
                        </a:spcAft>
                        <a:buNone/>
                      </a:pPr>
                      <a:r>
                        <a:rPr lang="fr" b="1">
                          <a:solidFill>
                            <a:srgbClr val="FF0000"/>
                          </a:solidFill>
                        </a:rPr>
                        <a:t>Azevedo</a:t>
                      </a:r>
                      <a:endParaRPr b="1">
                        <a:solidFill>
                          <a:srgbClr val="FF0000"/>
                        </a:solidFill>
                      </a:endParaRPr>
                    </a:p>
                  </a:txBody>
                  <a:tcPr marL="91425" marR="91425" marT="91425" marB="91425"/>
                </a:tc>
                <a:tc>
                  <a:txBody>
                    <a:bodyPr/>
                    <a:lstStyle/>
                    <a:p>
                      <a:pPr marL="0" lvl="0" indent="0" algn="l" rtl="0">
                        <a:spcBef>
                          <a:spcPts val="0"/>
                        </a:spcBef>
                        <a:spcAft>
                          <a:spcPts val="0"/>
                        </a:spcAft>
                        <a:buNone/>
                      </a:pPr>
                      <a:r>
                        <a:rPr lang="fr" b="1">
                          <a:solidFill>
                            <a:srgbClr val="FF0000"/>
                          </a:solidFill>
                        </a:rPr>
                        <a:t>Pierre</a:t>
                      </a:r>
                      <a:endParaRPr b="1">
                        <a:solidFill>
                          <a:srgbClr val="FF0000"/>
                        </a:solidFill>
                      </a:endParaRPr>
                    </a:p>
                  </a:txBody>
                  <a:tcPr marL="91425" marR="91425" marT="91425" marB="91425"/>
                </a:tc>
                <a:tc>
                  <a:txBody>
                    <a:bodyPr/>
                    <a:lstStyle/>
                    <a:p>
                      <a:pPr marL="0" lvl="0" indent="0" algn="l" rtl="0">
                        <a:spcBef>
                          <a:spcPts val="0"/>
                        </a:spcBef>
                        <a:spcAft>
                          <a:spcPts val="0"/>
                        </a:spcAft>
                        <a:buNone/>
                      </a:pPr>
                      <a:r>
                        <a:rPr lang="fr" b="1">
                          <a:solidFill>
                            <a:srgbClr val="FF0000"/>
                          </a:solidFill>
                        </a:rPr>
                        <a:t>Dufour</a:t>
                      </a:r>
                      <a:endParaRPr b="1">
                        <a:solidFill>
                          <a:srgbClr val="FF0000"/>
                        </a:solidFill>
                      </a:endParaRPr>
                    </a:p>
                  </a:txBody>
                  <a:tcPr marL="91425" marR="91425" marT="91425" marB="91425"/>
                </a:tc>
                <a:tc>
                  <a:txBody>
                    <a:bodyPr/>
                    <a:lstStyle/>
                    <a:p>
                      <a:pPr marL="0" lvl="0" indent="0" algn="l" rtl="0">
                        <a:spcBef>
                          <a:spcPts val="0"/>
                        </a:spcBef>
                        <a:spcAft>
                          <a:spcPts val="0"/>
                        </a:spcAft>
                        <a:buNone/>
                      </a:pPr>
                      <a:r>
                        <a:rPr lang="fr" b="1">
                          <a:solidFill>
                            <a:srgbClr val="FF0000"/>
                          </a:solidFill>
                        </a:rPr>
                        <a:t>?</a:t>
                      </a:r>
                      <a:endParaRPr b="1">
                        <a:solidFill>
                          <a:srgbClr val="FF0000"/>
                        </a:solidFill>
                      </a:endParaRPr>
                    </a:p>
                  </a:txBody>
                  <a:tcPr marL="91425" marR="91425" marT="91425" marB="91425"/>
                </a:tc>
                <a:tc>
                  <a:txBody>
                    <a:bodyPr/>
                    <a:lstStyle/>
                    <a:p>
                      <a:pPr marL="0" lvl="0" indent="0" algn="l" rtl="0">
                        <a:spcBef>
                          <a:spcPts val="0"/>
                        </a:spcBef>
                        <a:spcAft>
                          <a:spcPts val="0"/>
                        </a:spcAft>
                        <a:buNone/>
                      </a:pPr>
                      <a:r>
                        <a:rPr lang="fr" b="1">
                          <a:solidFill>
                            <a:srgbClr val="FF0000"/>
                          </a:solidFill>
                        </a:rPr>
                        <a:t>?</a:t>
                      </a:r>
                      <a:endParaRPr b="1">
                        <a:solidFill>
                          <a:srgbClr val="FF0000"/>
                        </a:solidFill>
                      </a:endParaRPr>
                    </a:p>
                  </a:txBody>
                  <a:tcPr marL="91425" marR="91425" marT="91425" marB="91425"/>
                </a:tc>
                <a:extLst>
                  <a:ext uri="{0D108BD9-81ED-4DB2-BD59-A6C34878D82A}">
                    <a16:rowId xmlns:a16="http://schemas.microsoft.com/office/drawing/2014/main" val="10004"/>
                  </a:ext>
                </a:extLst>
              </a:tr>
            </a:tbl>
          </a:graphicData>
        </a:graphic>
      </p:graphicFrame>
      <p:sp>
        <p:nvSpPr>
          <p:cNvPr id="182" name="Google Shape;182;p26"/>
          <p:cNvSpPr/>
          <p:nvPr/>
        </p:nvSpPr>
        <p:spPr>
          <a:xfrm>
            <a:off x="538450" y="4391975"/>
            <a:ext cx="7984500" cy="474600"/>
          </a:xfrm>
          <a:prstGeom prst="roundRect">
            <a:avLst>
              <a:gd name="adj" fmla="val 16667"/>
            </a:avLst>
          </a:prstGeom>
          <a:noFill/>
          <a:ln w="28575" cap="flat" cmpd="sng">
            <a:solidFill>
              <a:srgbClr val="FF0000"/>
            </a:solidFill>
            <a:prstDash val="dashDot"/>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b="1">
              <a:solidFill>
                <a:srgbClr val="FF0000"/>
              </a:solidFill>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1464"/>
        <p:cNvGrpSpPr/>
        <p:nvPr/>
      </p:nvGrpSpPr>
      <p:grpSpPr>
        <a:xfrm>
          <a:off x="0" y="0"/>
          <a:ext cx="0" cy="0"/>
          <a:chOff x="0" y="0"/>
          <a:chExt cx="0" cy="0"/>
        </a:xfrm>
      </p:grpSpPr>
      <p:sp>
        <p:nvSpPr>
          <p:cNvPr id="1465" name="Google Shape;1465;p15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SELF JOIN</a:t>
            </a:r>
            <a:endParaRPr/>
          </a:p>
        </p:txBody>
      </p:sp>
      <p:sp>
        <p:nvSpPr>
          <p:cNvPr id="1466" name="Google Shape;1466;p15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sz="1150">
                <a:solidFill>
                  <a:srgbClr val="373737"/>
                </a:solidFill>
                <a:highlight>
                  <a:srgbClr val="FDFDFD"/>
                </a:highlight>
                <a:latin typeface="Arial"/>
                <a:ea typeface="Arial"/>
                <a:cs typeface="Arial"/>
                <a:sym typeface="Arial"/>
              </a:rPr>
              <a:t>En SQL, un SELF JOIN correspond à une jointure d’une table avec elle-même. Ce type de requête n’est pas si commun mais très pratique dans le cas où une table lie des informations avec des enregistrements de la même table.</a:t>
            </a:r>
            <a:endParaRPr sz="1150">
              <a:solidFill>
                <a:srgbClr val="373737"/>
              </a:solidFill>
              <a:highlight>
                <a:srgbClr val="FDFDFD"/>
              </a:highlight>
              <a:latin typeface="Arial"/>
              <a:ea typeface="Arial"/>
              <a:cs typeface="Arial"/>
              <a:sym typeface="Arial"/>
            </a:endParaRPr>
          </a:p>
          <a:p>
            <a:pPr marL="0" lvl="0" indent="0" algn="l" rtl="0">
              <a:spcBef>
                <a:spcPts val="1200"/>
              </a:spcBef>
              <a:spcAft>
                <a:spcPts val="0"/>
              </a:spcAft>
              <a:buNone/>
            </a:pPr>
            <a:r>
              <a:rPr lang="fr" sz="1000">
                <a:solidFill>
                  <a:srgbClr val="373737"/>
                </a:solidFill>
                <a:highlight>
                  <a:srgbClr val="F4F4F4"/>
                </a:highlight>
                <a:latin typeface="Courier New"/>
                <a:ea typeface="Courier New"/>
                <a:cs typeface="Courier New"/>
                <a:sym typeface="Courier New"/>
              </a:rPr>
              <a:t>SELECT `t1`.`nom_colonne1`, `t1`.`nom_colonne2`, `t2`.`nom_colonne1`, `t2`.`nom_colonne2`</a:t>
            </a:r>
            <a:endParaRPr sz="1000">
              <a:solidFill>
                <a:srgbClr val="373737"/>
              </a:solidFill>
              <a:highlight>
                <a:srgbClr val="F4F4F4"/>
              </a:highlight>
              <a:latin typeface="Courier New"/>
              <a:ea typeface="Courier New"/>
              <a:cs typeface="Courier New"/>
              <a:sym typeface="Courier New"/>
            </a:endParaRPr>
          </a:p>
          <a:p>
            <a:pPr marL="0" lvl="0" indent="0" algn="l" rtl="0">
              <a:spcBef>
                <a:spcPts val="1200"/>
              </a:spcBef>
              <a:spcAft>
                <a:spcPts val="0"/>
              </a:spcAft>
              <a:buNone/>
            </a:pPr>
            <a:r>
              <a:rPr lang="fr" sz="1000">
                <a:solidFill>
                  <a:srgbClr val="373737"/>
                </a:solidFill>
                <a:highlight>
                  <a:srgbClr val="F4F4F4"/>
                </a:highlight>
                <a:latin typeface="Courier New"/>
                <a:ea typeface="Courier New"/>
                <a:cs typeface="Courier New"/>
                <a:sym typeface="Courier New"/>
              </a:rPr>
              <a:t>FROM `table` as `t1`</a:t>
            </a:r>
            <a:endParaRPr sz="1000">
              <a:solidFill>
                <a:srgbClr val="373737"/>
              </a:solidFill>
              <a:highlight>
                <a:srgbClr val="F4F4F4"/>
              </a:highlight>
              <a:latin typeface="Courier New"/>
              <a:ea typeface="Courier New"/>
              <a:cs typeface="Courier New"/>
              <a:sym typeface="Courier New"/>
            </a:endParaRPr>
          </a:p>
          <a:p>
            <a:pPr marL="203200" marR="203200" lvl="0" indent="0" algn="l" rtl="0">
              <a:lnSpc>
                <a:spcPct val="150000"/>
              </a:lnSpc>
              <a:spcBef>
                <a:spcPts val="1200"/>
              </a:spcBef>
              <a:spcAft>
                <a:spcPts val="0"/>
              </a:spcAft>
              <a:buNone/>
            </a:pPr>
            <a:r>
              <a:rPr lang="fr" sz="1000">
                <a:solidFill>
                  <a:srgbClr val="373737"/>
                </a:solidFill>
                <a:highlight>
                  <a:srgbClr val="F4F4F4"/>
                </a:highlight>
                <a:latin typeface="Courier New"/>
                <a:ea typeface="Courier New"/>
                <a:cs typeface="Courier New"/>
                <a:sym typeface="Courier New"/>
              </a:rPr>
              <a:t>LEFT OUTER JOIN `table` as `t2` ON `t2`.`fk_id` = `t1`.`id`</a:t>
            </a:r>
            <a:endParaRPr sz="1000">
              <a:solidFill>
                <a:srgbClr val="373737"/>
              </a:solidFill>
              <a:highlight>
                <a:srgbClr val="F4F4F4"/>
              </a:highlight>
              <a:latin typeface="Courier New"/>
              <a:ea typeface="Courier New"/>
              <a:cs typeface="Courier New"/>
              <a:sym typeface="Courier New"/>
            </a:endParaRPr>
          </a:p>
          <a:p>
            <a:pPr marL="0" lvl="0" indent="0" algn="l" rtl="0">
              <a:spcBef>
                <a:spcPts val="1600"/>
              </a:spcBef>
              <a:spcAft>
                <a:spcPts val="1200"/>
              </a:spcAft>
              <a:buNone/>
            </a:pPr>
            <a:endParaRPr sz="1150">
              <a:solidFill>
                <a:srgbClr val="373737"/>
              </a:solidFill>
              <a:highlight>
                <a:srgbClr val="FDFDFD"/>
              </a:highlight>
              <a:latin typeface="Arial"/>
              <a:ea typeface="Arial"/>
              <a:cs typeface="Arial"/>
              <a:sym typeface="Arial"/>
            </a:endParaRPr>
          </a:p>
        </p:txBody>
      </p:sp>
      <p:sp>
        <p:nvSpPr>
          <p:cNvPr id="1467" name="Google Shape;1467;p152"/>
          <p:cNvSpPr txBox="1"/>
          <p:nvPr/>
        </p:nvSpPr>
        <p:spPr>
          <a:xfrm>
            <a:off x="7650825" y="4667800"/>
            <a:ext cx="1427100" cy="39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i="1">
                <a:latin typeface="Lato"/>
                <a:ea typeface="Lato"/>
                <a:cs typeface="Lato"/>
                <a:sym typeface="Lato"/>
              </a:rPr>
              <a:t>Source : sql.sh</a:t>
            </a:r>
            <a:endParaRPr i="1">
              <a:latin typeface="Lato"/>
              <a:ea typeface="Lato"/>
              <a:cs typeface="Lato"/>
              <a:sym typeface="Lato"/>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1471"/>
        <p:cNvGrpSpPr/>
        <p:nvPr/>
      </p:nvGrpSpPr>
      <p:grpSpPr>
        <a:xfrm>
          <a:off x="0" y="0"/>
          <a:ext cx="0" cy="0"/>
          <a:chOff x="0" y="0"/>
          <a:chExt cx="0" cy="0"/>
        </a:xfrm>
      </p:grpSpPr>
      <p:sp>
        <p:nvSpPr>
          <p:cNvPr id="1472" name="Google Shape;1472;p15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NATURAL JOIN</a:t>
            </a:r>
            <a:endParaRPr/>
          </a:p>
        </p:txBody>
      </p:sp>
      <p:sp>
        <p:nvSpPr>
          <p:cNvPr id="1473" name="Google Shape;1473;p15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fr" sz="1150">
                <a:solidFill>
                  <a:srgbClr val="373737"/>
                </a:solidFill>
                <a:highlight>
                  <a:srgbClr val="FDFDFD"/>
                </a:highlight>
                <a:latin typeface="Arial"/>
                <a:ea typeface="Arial"/>
                <a:cs typeface="Arial"/>
                <a:sym typeface="Arial"/>
              </a:rPr>
              <a:t>Dans le langage SQL, la commande NATURAL JOIN permet de faire une jointure naturelle entre 2 tables. Cette jointure s’effectue à la condition qu’il y ai des colonnes du même nom et de même type dans les 2 tables. Le résultat d’une jointure naturelle est la création d’un tableau avec autant de lignes qu’il y a de paires correspondant à l’association des colonnes de même nom.</a:t>
            </a:r>
            <a:endParaRPr sz="1150">
              <a:solidFill>
                <a:srgbClr val="373737"/>
              </a:solidFill>
              <a:highlight>
                <a:srgbClr val="FDFDFD"/>
              </a:highlight>
              <a:latin typeface="Arial"/>
              <a:ea typeface="Arial"/>
              <a:cs typeface="Arial"/>
              <a:sym typeface="Arial"/>
            </a:endParaRPr>
          </a:p>
          <a:p>
            <a:pPr marL="0" lvl="0" indent="0" algn="l" rtl="0">
              <a:spcBef>
                <a:spcPts val="1200"/>
              </a:spcBef>
              <a:spcAft>
                <a:spcPts val="0"/>
              </a:spcAft>
              <a:buNone/>
            </a:pPr>
            <a:r>
              <a:rPr lang="fr" sz="1000">
                <a:solidFill>
                  <a:srgbClr val="373737"/>
                </a:solidFill>
                <a:highlight>
                  <a:srgbClr val="F4F4F4"/>
                </a:highlight>
                <a:latin typeface="Courier New"/>
                <a:ea typeface="Courier New"/>
                <a:cs typeface="Courier New"/>
                <a:sym typeface="Courier New"/>
              </a:rPr>
              <a:t>SELECT *</a:t>
            </a:r>
            <a:endParaRPr sz="1000">
              <a:solidFill>
                <a:srgbClr val="373737"/>
              </a:solidFill>
              <a:highlight>
                <a:srgbClr val="F4F4F4"/>
              </a:highlight>
              <a:latin typeface="Courier New"/>
              <a:ea typeface="Courier New"/>
              <a:cs typeface="Courier New"/>
              <a:sym typeface="Courier New"/>
            </a:endParaRPr>
          </a:p>
          <a:p>
            <a:pPr marL="0" lvl="0" indent="0" algn="l" rtl="0">
              <a:spcBef>
                <a:spcPts val="1200"/>
              </a:spcBef>
              <a:spcAft>
                <a:spcPts val="0"/>
              </a:spcAft>
              <a:buNone/>
            </a:pPr>
            <a:r>
              <a:rPr lang="fr" sz="1000">
                <a:solidFill>
                  <a:srgbClr val="373737"/>
                </a:solidFill>
                <a:highlight>
                  <a:srgbClr val="F4F4F4"/>
                </a:highlight>
                <a:latin typeface="Courier New"/>
                <a:ea typeface="Courier New"/>
                <a:cs typeface="Courier New"/>
                <a:sym typeface="Courier New"/>
              </a:rPr>
              <a:t>FROM table1</a:t>
            </a:r>
            <a:endParaRPr sz="1000">
              <a:solidFill>
                <a:srgbClr val="373737"/>
              </a:solidFill>
              <a:highlight>
                <a:srgbClr val="F4F4F4"/>
              </a:highlight>
              <a:latin typeface="Courier New"/>
              <a:ea typeface="Courier New"/>
              <a:cs typeface="Courier New"/>
              <a:sym typeface="Courier New"/>
            </a:endParaRPr>
          </a:p>
          <a:p>
            <a:pPr marL="203200" marR="203200" lvl="0" indent="0" algn="l" rtl="0">
              <a:lnSpc>
                <a:spcPct val="150000"/>
              </a:lnSpc>
              <a:spcBef>
                <a:spcPts val="1200"/>
              </a:spcBef>
              <a:spcAft>
                <a:spcPts val="0"/>
              </a:spcAft>
              <a:buNone/>
            </a:pPr>
            <a:r>
              <a:rPr lang="fr" sz="1000">
                <a:solidFill>
                  <a:srgbClr val="373737"/>
                </a:solidFill>
                <a:highlight>
                  <a:srgbClr val="F4F4F4"/>
                </a:highlight>
                <a:latin typeface="Courier New"/>
                <a:ea typeface="Courier New"/>
                <a:cs typeface="Courier New"/>
                <a:sym typeface="Courier New"/>
              </a:rPr>
              <a:t>NATURAL JOIN table2</a:t>
            </a:r>
            <a:endParaRPr sz="1000">
              <a:solidFill>
                <a:srgbClr val="373737"/>
              </a:solidFill>
              <a:highlight>
                <a:srgbClr val="F4F4F4"/>
              </a:highlight>
              <a:latin typeface="Courier New"/>
              <a:ea typeface="Courier New"/>
              <a:cs typeface="Courier New"/>
              <a:sym typeface="Courier New"/>
            </a:endParaRPr>
          </a:p>
          <a:p>
            <a:pPr marL="0" lvl="0" indent="0" algn="l" rtl="0">
              <a:spcBef>
                <a:spcPts val="1600"/>
              </a:spcBef>
              <a:spcAft>
                <a:spcPts val="1200"/>
              </a:spcAft>
              <a:buNone/>
            </a:pPr>
            <a:endParaRPr sz="1150">
              <a:solidFill>
                <a:srgbClr val="373737"/>
              </a:solidFill>
              <a:highlight>
                <a:srgbClr val="FDFDFD"/>
              </a:highlight>
              <a:latin typeface="Arial"/>
              <a:ea typeface="Arial"/>
              <a:cs typeface="Arial"/>
              <a:sym typeface="Arial"/>
            </a:endParaRPr>
          </a:p>
        </p:txBody>
      </p:sp>
      <p:sp>
        <p:nvSpPr>
          <p:cNvPr id="1474" name="Google Shape;1474;p153"/>
          <p:cNvSpPr txBox="1"/>
          <p:nvPr/>
        </p:nvSpPr>
        <p:spPr>
          <a:xfrm>
            <a:off x="7650825" y="4667800"/>
            <a:ext cx="1427100" cy="39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i="1">
                <a:latin typeface="Lato"/>
                <a:ea typeface="Lato"/>
                <a:cs typeface="Lato"/>
                <a:sym typeface="Lato"/>
              </a:rPr>
              <a:t>Source : sql.sh</a:t>
            </a:r>
            <a:endParaRPr i="1">
              <a:latin typeface="Lato"/>
              <a:ea typeface="Lato"/>
              <a:cs typeface="Lato"/>
              <a:sym typeface="Lato"/>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1478"/>
        <p:cNvGrpSpPr/>
        <p:nvPr/>
      </p:nvGrpSpPr>
      <p:grpSpPr>
        <a:xfrm>
          <a:off x="0" y="0"/>
          <a:ext cx="0" cy="0"/>
          <a:chOff x="0" y="0"/>
          <a:chExt cx="0" cy="0"/>
        </a:xfrm>
      </p:grpSpPr>
      <p:sp>
        <p:nvSpPr>
          <p:cNvPr id="1479" name="Google Shape;1479;p154"/>
          <p:cNvSpPr txBox="1">
            <a:spLocks noGrp="1"/>
          </p:cNvSpPr>
          <p:nvPr>
            <p:ph type="title"/>
          </p:nvPr>
        </p:nvSpPr>
        <p:spPr>
          <a:xfrm>
            <a:off x="727650" y="2571750"/>
            <a:ext cx="7688700" cy="535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fr"/>
              <a:t>Requêtes SQL</a:t>
            </a:r>
            <a:endParaRPr/>
          </a:p>
        </p:txBody>
      </p:sp>
      <p:sp>
        <p:nvSpPr>
          <p:cNvPr id="1480" name="Google Shape;1480;p15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Cours 14</a:t>
            </a:r>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Shape 1484"/>
        <p:cNvGrpSpPr/>
        <p:nvPr/>
      </p:nvGrpSpPr>
      <p:grpSpPr>
        <a:xfrm>
          <a:off x="0" y="0"/>
          <a:ext cx="0" cy="0"/>
          <a:chOff x="0" y="0"/>
          <a:chExt cx="0" cy="0"/>
        </a:xfrm>
      </p:grpSpPr>
      <p:sp>
        <p:nvSpPr>
          <p:cNvPr id="1485" name="Google Shape;1485;p15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TD/TP3</a:t>
            </a:r>
            <a:endParaRPr/>
          </a:p>
        </p:txBody>
      </p:sp>
      <p:sp>
        <p:nvSpPr>
          <p:cNvPr id="1486" name="Google Shape;1486;p15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a:t>Rendez vous sur le fichier “TD TP BDDR.pdf” et continuez la section 3 - SQL2 - Jointures.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Présentation des bases de données relationnelles</a:t>
            </a:r>
            <a:endParaRPr/>
          </a:p>
        </p:txBody>
      </p:sp>
      <p:sp>
        <p:nvSpPr>
          <p:cNvPr id="188" name="Google Shape;188;p2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b="1"/>
              <a:t>Suppression </a:t>
            </a:r>
            <a:r>
              <a:rPr lang="fr"/>
              <a:t>: Si le dernier étudiant d’un club est supprimé, ce dernier est automatiquement supprimé</a:t>
            </a:r>
            <a:endParaRPr/>
          </a:p>
        </p:txBody>
      </p:sp>
      <p:sp>
        <p:nvSpPr>
          <p:cNvPr id="189" name="Google Shape;189;p27"/>
          <p:cNvSpPr/>
          <p:nvPr/>
        </p:nvSpPr>
        <p:spPr>
          <a:xfrm>
            <a:off x="660450" y="3561550"/>
            <a:ext cx="7826700" cy="474600"/>
          </a:xfrm>
          <a:prstGeom prst="roundRect">
            <a:avLst>
              <a:gd name="adj" fmla="val 16667"/>
            </a:avLst>
          </a:prstGeom>
          <a:noFill/>
          <a:ln w="28575" cap="flat" cmpd="sng">
            <a:solidFill>
              <a:srgbClr val="FF0000"/>
            </a:solidFill>
            <a:prstDash val="dashDot"/>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b="1">
              <a:solidFill>
                <a:srgbClr val="FF0000"/>
              </a:solidFill>
            </a:endParaRPr>
          </a:p>
        </p:txBody>
      </p:sp>
      <p:sp>
        <p:nvSpPr>
          <p:cNvPr id="190" name="Google Shape;190;p27"/>
          <p:cNvSpPr txBox="1"/>
          <p:nvPr/>
        </p:nvSpPr>
        <p:spPr>
          <a:xfrm>
            <a:off x="7667400" y="4510900"/>
            <a:ext cx="1476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b="1">
                <a:solidFill>
                  <a:srgbClr val="FF0000"/>
                </a:solidFill>
                <a:latin typeface="Lato"/>
                <a:ea typeface="Lato"/>
                <a:cs typeface="Lato"/>
                <a:sym typeface="Lato"/>
              </a:rPr>
              <a:t>Le club Photo disparaît</a:t>
            </a:r>
            <a:endParaRPr b="1">
              <a:solidFill>
                <a:srgbClr val="FF0000"/>
              </a:solidFill>
              <a:latin typeface="Lato"/>
              <a:ea typeface="Lato"/>
              <a:cs typeface="Lato"/>
              <a:sym typeface="Lato"/>
            </a:endParaRPr>
          </a:p>
        </p:txBody>
      </p:sp>
      <p:graphicFrame>
        <p:nvGraphicFramePr>
          <p:cNvPr id="191" name="Google Shape;191;p27"/>
          <p:cNvGraphicFramePr/>
          <p:nvPr/>
        </p:nvGraphicFramePr>
        <p:xfrm>
          <a:off x="660450" y="2690675"/>
          <a:ext cx="7826700" cy="1820235"/>
        </p:xfrm>
        <a:graphic>
          <a:graphicData uri="http://schemas.openxmlformats.org/drawingml/2006/table">
            <a:tbl>
              <a:tblPr>
                <a:noFill/>
                <a:tableStyleId>{6F948680-B0A5-4B56-952B-4A9442A808EA}</a:tableStyleId>
              </a:tblPr>
              <a:tblGrid>
                <a:gridCol w="1304450">
                  <a:extLst>
                    <a:ext uri="{9D8B030D-6E8A-4147-A177-3AD203B41FA5}">
                      <a16:colId xmlns:a16="http://schemas.microsoft.com/office/drawing/2014/main" val="20000"/>
                    </a:ext>
                  </a:extLst>
                </a:gridCol>
                <a:gridCol w="1304450">
                  <a:extLst>
                    <a:ext uri="{9D8B030D-6E8A-4147-A177-3AD203B41FA5}">
                      <a16:colId xmlns:a16="http://schemas.microsoft.com/office/drawing/2014/main" val="20001"/>
                    </a:ext>
                  </a:extLst>
                </a:gridCol>
                <a:gridCol w="1304450">
                  <a:extLst>
                    <a:ext uri="{9D8B030D-6E8A-4147-A177-3AD203B41FA5}">
                      <a16:colId xmlns:a16="http://schemas.microsoft.com/office/drawing/2014/main" val="20002"/>
                    </a:ext>
                  </a:extLst>
                </a:gridCol>
                <a:gridCol w="1304450">
                  <a:extLst>
                    <a:ext uri="{9D8B030D-6E8A-4147-A177-3AD203B41FA5}">
                      <a16:colId xmlns:a16="http://schemas.microsoft.com/office/drawing/2014/main" val="20003"/>
                    </a:ext>
                  </a:extLst>
                </a:gridCol>
                <a:gridCol w="1304450">
                  <a:extLst>
                    <a:ext uri="{9D8B030D-6E8A-4147-A177-3AD203B41FA5}">
                      <a16:colId xmlns:a16="http://schemas.microsoft.com/office/drawing/2014/main" val="20004"/>
                    </a:ext>
                  </a:extLst>
                </a:gridCol>
                <a:gridCol w="1304450">
                  <a:extLst>
                    <a:ext uri="{9D8B030D-6E8A-4147-A177-3AD203B41FA5}">
                      <a16:colId xmlns:a16="http://schemas.microsoft.com/office/drawing/2014/main" val="20005"/>
                    </a:ext>
                  </a:extLst>
                </a:gridCol>
              </a:tblGrid>
              <a:tr h="362375">
                <a:tc>
                  <a:txBody>
                    <a:bodyPr/>
                    <a:lstStyle/>
                    <a:p>
                      <a:pPr marL="0" lvl="0" indent="0" algn="ctr" rtl="0">
                        <a:spcBef>
                          <a:spcPts val="0"/>
                        </a:spcBef>
                        <a:spcAft>
                          <a:spcPts val="0"/>
                        </a:spcAft>
                        <a:buNone/>
                      </a:pPr>
                      <a:r>
                        <a:rPr lang="fr"/>
                        <a:t>ID</a:t>
                      </a:r>
                      <a:endParaRPr/>
                    </a:p>
                  </a:txBody>
                  <a:tcPr marL="91425" marR="91425" marT="91425" marB="91425">
                    <a:solidFill>
                      <a:schemeClr val="lt2"/>
                    </a:solidFill>
                  </a:tcPr>
                </a:tc>
                <a:tc>
                  <a:txBody>
                    <a:bodyPr/>
                    <a:lstStyle/>
                    <a:p>
                      <a:pPr marL="0" lvl="0" indent="0" algn="ctr" rtl="0">
                        <a:spcBef>
                          <a:spcPts val="0"/>
                        </a:spcBef>
                        <a:spcAft>
                          <a:spcPts val="0"/>
                        </a:spcAft>
                        <a:buNone/>
                      </a:pPr>
                      <a:r>
                        <a:rPr lang="fr"/>
                        <a:t>Nom</a:t>
                      </a:r>
                      <a:endParaRPr/>
                    </a:p>
                  </a:txBody>
                  <a:tcPr marL="91425" marR="91425" marT="91425" marB="91425">
                    <a:solidFill>
                      <a:schemeClr val="lt2"/>
                    </a:solidFill>
                  </a:tcPr>
                </a:tc>
                <a:tc>
                  <a:txBody>
                    <a:bodyPr/>
                    <a:lstStyle/>
                    <a:p>
                      <a:pPr marL="0" lvl="0" indent="0" algn="ctr" rtl="0">
                        <a:spcBef>
                          <a:spcPts val="0"/>
                        </a:spcBef>
                        <a:spcAft>
                          <a:spcPts val="0"/>
                        </a:spcAft>
                        <a:buNone/>
                      </a:pPr>
                      <a:r>
                        <a:rPr lang="fr"/>
                        <a:t>Prénom</a:t>
                      </a:r>
                      <a:endParaRPr/>
                    </a:p>
                  </a:txBody>
                  <a:tcPr marL="91425" marR="91425" marT="91425" marB="91425">
                    <a:solidFill>
                      <a:schemeClr val="lt2"/>
                    </a:solidFill>
                  </a:tcPr>
                </a:tc>
                <a:tc>
                  <a:txBody>
                    <a:bodyPr/>
                    <a:lstStyle/>
                    <a:p>
                      <a:pPr marL="0" lvl="0" indent="0" algn="ctr" rtl="0">
                        <a:spcBef>
                          <a:spcPts val="0"/>
                        </a:spcBef>
                        <a:spcAft>
                          <a:spcPts val="0"/>
                        </a:spcAft>
                        <a:buNone/>
                      </a:pPr>
                      <a:r>
                        <a:rPr lang="fr"/>
                        <a:t>Délégué</a:t>
                      </a:r>
                      <a:endParaRPr/>
                    </a:p>
                  </a:txBody>
                  <a:tcPr marL="91425" marR="91425" marT="91425" marB="91425">
                    <a:solidFill>
                      <a:schemeClr val="lt2"/>
                    </a:solidFill>
                  </a:tcPr>
                </a:tc>
                <a:tc>
                  <a:txBody>
                    <a:bodyPr/>
                    <a:lstStyle/>
                    <a:p>
                      <a:pPr marL="0" lvl="0" indent="0" algn="ctr" rtl="0">
                        <a:spcBef>
                          <a:spcPts val="0"/>
                        </a:spcBef>
                        <a:spcAft>
                          <a:spcPts val="0"/>
                        </a:spcAft>
                        <a:buNone/>
                      </a:pPr>
                      <a:r>
                        <a:rPr lang="fr"/>
                        <a:t>Club1</a:t>
                      </a:r>
                      <a:endParaRPr/>
                    </a:p>
                  </a:txBody>
                  <a:tcPr marL="91425" marR="91425" marT="91425" marB="91425">
                    <a:solidFill>
                      <a:schemeClr val="lt2"/>
                    </a:solidFill>
                  </a:tcPr>
                </a:tc>
                <a:tc>
                  <a:txBody>
                    <a:bodyPr/>
                    <a:lstStyle/>
                    <a:p>
                      <a:pPr marL="0" lvl="0" indent="0" algn="ctr" rtl="0">
                        <a:spcBef>
                          <a:spcPts val="0"/>
                        </a:spcBef>
                        <a:spcAft>
                          <a:spcPts val="0"/>
                        </a:spcAft>
                        <a:buNone/>
                      </a:pPr>
                      <a:r>
                        <a:rPr lang="fr"/>
                        <a:t>Club2</a:t>
                      </a:r>
                      <a:endParaRPr/>
                    </a:p>
                  </a:txBody>
                  <a:tcPr marL="91425" marR="91425" marT="91425" marB="91425">
                    <a:solidFill>
                      <a:schemeClr val="lt2"/>
                    </a:solidFill>
                  </a:tcPr>
                </a:tc>
                <a:extLst>
                  <a:ext uri="{0D108BD9-81ED-4DB2-BD59-A6C34878D82A}">
                    <a16:rowId xmlns:a16="http://schemas.microsoft.com/office/drawing/2014/main" val="10000"/>
                  </a:ext>
                </a:extLst>
              </a:tr>
              <a:tr h="474675">
                <a:tc>
                  <a:txBody>
                    <a:bodyPr/>
                    <a:lstStyle/>
                    <a:p>
                      <a:pPr marL="0" lvl="0" indent="0" algn="l" rtl="0">
                        <a:spcBef>
                          <a:spcPts val="0"/>
                        </a:spcBef>
                        <a:spcAft>
                          <a:spcPts val="0"/>
                        </a:spcAft>
                        <a:buNone/>
                      </a:pPr>
                      <a:r>
                        <a:rPr lang="fr"/>
                        <a:t>1001245</a:t>
                      </a:r>
                      <a:endParaRPr/>
                    </a:p>
                  </a:txBody>
                  <a:tcPr marL="91425" marR="91425" marT="91425" marB="91425"/>
                </a:tc>
                <a:tc>
                  <a:txBody>
                    <a:bodyPr/>
                    <a:lstStyle/>
                    <a:p>
                      <a:pPr marL="0" lvl="0" indent="0" algn="l" rtl="0">
                        <a:spcBef>
                          <a:spcPts val="0"/>
                        </a:spcBef>
                        <a:spcAft>
                          <a:spcPts val="0"/>
                        </a:spcAft>
                        <a:buNone/>
                      </a:pPr>
                      <a:r>
                        <a:rPr lang="fr"/>
                        <a:t>Jean</a:t>
                      </a:r>
                      <a:endParaRPr/>
                    </a:p>
                  </a:txBody>
                  <a:tcPr marL="91425" marR="91425" marT="91425" marB="91425"/>
                </a:tc>
                <a:tc>
                  <a:txBody>
                    <a:bodyPr/>
                    <a:lstStyle/>
                    <a:p>
                      <a:pPr marL="0" lvl="0" indent="0" algn="l" rtl="0">
                        <a:spcBef>
                          <a:spcPts val="0"/>
                        </a:spcBef>
                        <a:spcAft>
                          <a:spcPts val="0"/>
                        </a:spcAft>
                        <a:buNone/>
                      </a:pPr>
                      <a:r>
                        <a:rPr lang="fr"/>
                        <a:t>Charles</a:t>
                      </a:r>
                      <a:endParaRPr/>
                    </a:p>
                  </a:txBody>
                  <a:tcPr marL="91425" marR="91425" marT="91425" marB="91425"/>
                </a:tc>
                <a:tc>
                  <a:txBody>
                    <a:bodyPr/>
                    <a:lstStyle/>
                    <a:p>
                      <a:pPr marL="0" lvl="0" indent="0" algn="l" rtl="0">
                        <a:spcBef>
                          <a:spcPts val="0"/>
                        </a:spcBef>
                        <a:spcAft>
                          <a:spcPts val="0"/>
                        </a:spcAft>
                        <a:buNone/>
                      </a:pPr>
                      <a:r>
                        <a:rPr lang="fr"/>
                        <a:t>Dufour</a:t>
                      </a:r>
                      <a:endParaRPr/>
                    </a:p>
                  </a:txBody>
                  <a:tcPr marL="91425" marR="91425" marT="91425" marB="91425"/>
                </a:tc>
                <a:tc>
                  <a:txBody>
                    <a:bodyPr/>
                    <a:lstStyle/>
                    <a:p>
                      <a:pPr marL="0" lvl="0" indent="0" algn="l" rtl="0">
                        <a:spcBef>
                          <a:spcPts val="0"/>
                        </a:spcBef>
                        <a:spcAft>
                          <a:spcPts val="0"/>
                        </a:spcAft>
                        <a:buNone/>
                      </a:pPr>
                      <a:r>
                        <a:rPr lang="fr"/>
                        <a:t>Poker</a:t>
                      </a:r>
                      <a:endParaRPr/>
                    </a:p>
                  </a:txBody>
                  <a:tcPr marL="91425" marR="91425" marT="91425" marB="91425"/>
                </a:tc>
                <a:tc>
                  <a:txBody>
                    <a:bodyPr/>
                    <a:lstStyle/>
                    <a:p>
                      <a:pPr marL="0" lvl="0" indent="0" algn="l" rtl="0">
                        <a:spcBef>
                          <a:spcPts val="0"/>
                        </a:spcBef>
                        <a:spcAft>
                          <a:spcPts val="0"/>
                        </a:spcAft>
                        <a:buNone/>
                      </a:pPr>
                      <a:r>
                        <a:rPr lang="fr"/>
                        <a:t>Finance</a:t>
                      </a:r>
                      <a:endParaRPr/>
                    </a:p>
                  </a:txBody>
                  <a:tcPr marL="91425" marR="91425" marT="91425" marB="91425"/>
                </a:tc>
                <a:extLst>
                  <a:ext uri="{0D108BD9-81ED-4DB2-BD59-A6C34878D82A}">
                    <a16:rowId xmlns:a16="http://schemas.microsoft.com/office/drawing/2014/main" val="10001"/>
                  </a:ext>
                </a:extLst>
              </a:tr>
              <a:tr h="474675">
                <a:tc>
                  <a:txBody>
                    <a:bodyPr/>
                    <a:lstStyle/>
                    <a:p>
                      <a:pPr marL="0" lvl="0" indent="0" algn="l" rtl="0">
                        <a:spcBef>
                          <a:spcPts val="0"/>
                        </a:spcBef>
                        <a:spcAft>
                          <a:spcPts val="0"/>
                        </a:spcAft>
                        <a:buNone/>
                      </a:pPr>
                      <a:r>
                        <a:rPr lang="fr"/>
                        <a:t>1001246</a:t>
                      </a:r>
                      <a:endParaRPr/>
                    </a:p>
                  </a:txBody>
                  <a:tcPr marL="91425" marR="91425" marT="91425" marB="91425"/>
                </a:tc>
                <a:tc>
                  <a:txBody>
                    <a:bodyPr/>
                    <a:lstStyle/>
                    <a:p>
                      <a:pPr marL="0" lvl="0" indent="0" algn="l" rtl="0">
                        <a:spcBef>
                          <a:spcPts val="0"/>
                        </a:spcBef>
                        <a:spcAft>
                          <a:spcPts val="0"/>
                        </a:spcAft>
                        <a:buNone/>
                      </a:pPr>
                      <a:r>
                        <a:rPr lang="fr"/>
                        <a:t>Dufour</a:t>
                      </a:r>
                      <a:endParaRPr/>
                    </a:p>
                  </a:txBody>
                  <a:tcPr marL="91425" marR="91425" marT="91425" marB="91425"/>
                </a:tc>
                <a:tc>
                  <a:txBody>
                    <a:bodyPr/>
                    <a:lstStyle/>
                    <a:p>
                      <a:pPr marL="0" lvl="0" indent="0" algn="l" rtl="0">
                        <a:spcBef>
                          <a:spcPts val="0"/>
                        </a:spcBef>
                        <a:spcAft>
                          <a:spcPts val="0"/>
                        </a:spcAft>
                        <a:buNone/>
                      </a:pPr>
                      <a:r>
                        <a:rPr lang="fr"/>
                        <a:t>Antoine</a:t>
                      </a:r>
                      <a:endParaRPr/>
                    </a:p>
                  </a:txBody>
                  <a:tcPr marL="91425" marR="91425" marT="91425" marB="91425"/>
                </a:tc>
                <a:tc>
                  <a:txBody>
                    <a:bodyPr/>
                    <a:lstStyle/>
                    <a:p>
                      <a:pPr marL="0" lvl="0" indent="0" algn="l" rtl="0">
                        <a:spcBef>
                          <a:spcPts val="0"/>
                        </a:spcBef>
                        <a:spcAft>
                          <a:spcPts val="0"/>
                        </a:spcAft>
                        <a:buNone/>
                      </a:pPr>
                      <a:r>
                        <a:rPr lang="fr"/>
                        <a:t>Dufour</a:t>
                      </a:r>
                      <a:endParaRPr/>
                    </a:p>
                  </a:txBody>
                  <a:tcPr marL="91425" marR="91425" marT="91425" marB="91425"/>
                </a:tc>
                <a:tc>
                  <a:txBody>
                    <a:bodyPr/>
                    <a:lstStyle/>
                    <a:p>
                      <a:pPr marL="0" lvl="0" indent="0" algn="l" rtl="0">
                        <a:spcBef>
                          <a:spcPts val="0"/>
                        </a:spcBef>
                        <a:spcAft>
                          <a:spcPts val="0"/>
                        </a:spcAft>
                        <a:buNone/>
                      </a:pPr>
                      <a:r>
                        <a:rPr lang="fr"/>
                        <a:t>Photo</a:t>
                      </a:r>
                      <a:endParaRPr/>
                    </a:p>
                  </a:txBody>
                  <a:tcPr marL="91425" marR="91425" marT="91425" marB="91425"/>
                </a:tc>
                <a:tc>
                  <a:txBody>
                    <a:bodyPr/>
                    <a:lstStyle/>
                    <a:p>
                      <a:pPr marL="0" lvl="0" indent="0" algn="l" rtl="0">
                        <a:spcBef>
                          <a:spcPts val="0"/>
                        </a:spcBef>
                        <a:spcAft>
                          <a:spcPts val="0"/>
                        </a:spcAft>
                        <a:buNone/>
                      </a:pPr>
                      <a:r>
                        <a:rPr lang="fr"/>
                        <a:t>Sport</a:t>
                      </a:r>
                      <a:endParaRPr/>
                    </a:p>
                  </a:txBody>
                  <a:tcPr marL="91425" marR="91425" marT="91425" marB="91425"/>
                </a:tc>
                <a:extLst>
                  <a:ext uri="{0D108BD9-81ED-4DB2-BD59-A6C34878D82A}">
                    <a16:rowId xmlns:a16="http://schemas.microsoft.com/office/drawing/2014/main" val="10002"/>
                  </a:ext>
                </a:extLst>
              </a:tr>
              <a:tr h="474675">
                <a:tc>
                  <a:txBody>
                    <a:bodyPr/>
                    <a:lstStyle/>
                    <a:p>
                      <a:pPr marL="0" lvl="0" indent="0" algn="l" rtl="0">
                        <a:spcBef>
                          <a:spcPts val="0"/>
                        </a:spcBef>
                        <a:spcAft>
                          <a:spcPts val="0"/>
                        </a:spcAft>
                        <a:buNone/>
                      </a:pPr>
                      <a:r>
                        <a:rPr lang="fr"/>
                        <a:t>1001247</a:t>
                      </a:r>
                      <a:endParaRPr/>
                    </a:p>
                  </a:txBody>
                  <a:tcPr marL="91425" marR="91425" marT="91425" marB="91425"/>
                </a:tc>
                <a:tc>
                  <a:txBody>
                    <a:bodyPr/>
                    <a:lstStyle/>
                    <a:p>
                      <a:pPr marL="0" lvl="0" indent="0" algn="l" rtl="0">
                        <a:spcBef>
                          <a:spcPts val="0"/>
                        </a:spcBef>
                        <a:spcAft>
                          <a:spcPts val="0"/>
                        </a:spcAft>
                        <a:buNone/>
                      </a:pPr>
                      <a:r>
                        <a:rPr lang="fr"/>
                        <a:t>Dupont</a:t>
                      </a:r>
                      <a:endParaRPr/>
                    </a:p>
                  </a:txBody>
                  <a:tcPr marL="91425" marR="91425" marT="91425" marB="91425"/>
                </a:tc>
                <a:tc>
                  <a:txBody>
                    <a:bodyPr/>
                    <a:lstStyle/>
                    <a:p>
                      <a:pPr marL="0" lvl="0" indent="0" algn="l" rtl="0">
                        <a:spcBef>
                          <a:spcPts val="0"/>
                        </a:spcBef>
                        <a:spcAft>
                          <a:spcPts val="0"/>
                        </a:spcAft>
                        <a:buNone/>
                      </a:pPr>
                      <a:r>
                        <a:rPr lang="fr"/>
                        <a:t>Marie</a:t>
                      </a:r>
                      <a:endParaRPr/>
                    </a:p>
                  </a:txBody>
                  <a:tcPr marL="91425" marR="91425" marT="91425" marB="91425"/>
                </a:tc>
                <a:tc>
                  <a:txBody>
                    <a:bodyPr/>
                    <a:lstStyle/>
                    <a:p>
                      <a:pPr marL="0" lvl="0" indent="0" algn="l" rtl="0">
                        <a:spcBef>
                          <a:spcPts val="0"/>
                        </a:spcBef>
                        <a:spcAft>
                          <a:spcPts val="0"/>
                        </a:spcAft>
                        <a:buNone/>
                      </a:pPr>
                      <a:r>
                        <a:rPr lang="fr"/>
                        <a:t>Dufour</a:t>
                      </a:r>
                      <a:endParaRPr/>
                    </a:p>
                  </a:txBody>
                  <a:tcPr marL="91425" marR="91425" marT="91425" marB="91425"/>
                </a:tc>
                <a:tc>
                  <a:txBody>
                    <a:bodyPr/>
                    <a:lstStyle/>
                    <a:p>
                      <a:pPr marL="0" lvl="0" indent="0" algn="l" rtl="0">
                        <a:spcBef>
                          <a:spcPts val="0"/>
                        </a:spcBef>
                        <a:spcAft>
                          <a:spcPts val="0"/>
                        </a:spcAft>
                        <a:buNone/>
                      </a:pPr>
                      <a:r>
                        <a:rPr lang="fr"/>
                        <a:t>Poker</a:t>
                      </a:r>
                      <a:endParaRPr/>
                    </a:p>
                  </a:txBody>
                  <a:tcPr marL="91425" marR="91425" marT="91425" marB="91425"/>
                </a:tc>
                <a:tc>
                  <a:txBody>
                    <a:bodyPr/>
                    <a:lstStyle/>
                    <a:p>
                      <a:pPr marL="0" lvl="0" indent="0" algn="l" rtl="0">
                        <a:spcBef>
                          <a:spcPts val="0"/>
                        </a:spcBef>
                        <a:spcAft>
                          <a:spcPts val="0"/>
                        </a:spcAft>
                        <a:buNone/>
                      </a:pPr>
                      <a:r>
                        <a:rPr lang="fr"/>
                        <a:t>Sport</a:t>
                      </a:r>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Présentation des bases de données relationnelles</a:t>
            </a:r>
            <a:endParaRPr/>
          </a:p>
        </p:txBody>
      </p:sp>
      <p:sp>
        <p:nvSpPr>
          <p:cNvPr id="197" name="Google Shape;197;p28"/>
          <p:cNvSpPr txBox="1">
            <a:spLocks noGrp="1"/>
          </p:cNvSpPr>
          <p:nvPr>
            <p:ph type="body" idx="1"/>
          </p:nvPr>
        </p:nvSpPr>
        <p:spPr>
          <a:xfrm>
            <a:off x="729450" y="2078875"/>
            <a:ext cx="7688700" cy="474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b="1"/>
              <a:t>Modification </a:t>
            </a:r>
            <a:r>
              <a:rPr lang="fr"/>
              <a:t>: Si une propriété associée à une classe est modifiée, par exemple le délégué</a:t>
            </a:r>
            <a:endParaRPr/>
          </a:p>
        </p:txBody>
      </p:sp>
      <p:sp>
        <p:nvSpPr>
          <p:cNvPr id="198" name="Google Shape;198;p28"/>
          <p:cNvSpPr/>
          <p:nvPr/>
        </p:nvSpPr>
        <p:spPr>
          <a:xfrm>
            <a:off x="4504800" y="2967975"/>
            <a:ext cx="1304400" cy="1358100"/>
          </a:xfrm>
          <a:prstGeom prst="roundRect">
            <a:avLst>
              <a:gd name="adj" fmla="val 16667"/>
            </a:avLst>
          </a:prstGeom>
          <a:noFill/>
          <a:ln w="28575" cap="flat" cmpd="sng">
            <a:solidFill>
              <a:srgbClr val="FF0000"/>
            </a:solidFill>
            <a:prstDash val="dashDot"/>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b="1">
              <a:solidFill>
                <a:srgbClr val="FF0000"/>
              </a:solidFill>
            </a:endParaRPr>
          </a:p>
        </p:txBody>
      </p:sp>
      <p:sp>
        <p:nvSpPr>
          <p:cNvPr id="199" name="Google Shape;199;p28"/>
          <p:cNvSpPr txBox="1"/>
          <p:nvPr/>
        </p:nvSpPr>
        <p:spPr>
          <a:xfrm>
            <a:off x="5080800" y="4326075"/>
            <a:ext cx="1476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b="1">
                <a:solidFill>
                  <a:srgbClr val="FF0000"/>
                </a:solidFill>
                <a:latin typeface="Lato"/>
                <a:ea typeface="Lato"/>
                <a:cs typeface="Lato"/>
                <a:sym typeface="Lato"/>
              </a:rPr>
              <a:t>Modifier le nom du délégué</a:t>
            </a:r>
            <a:endParaRPr b="1">
              <a:solidFill>
                <a:srgbClr val="FF0000"/>
              </a:solidFill>
              <a:latin typeface="Lato"/>
              <a:ea typeface="Lato"/>
              <a:cs typeface="Lato"/>
              <a:sym typeface="Lato"/>
            </a:endParaRPr>
          </a:p>
        </p:txBody>
      </p:sp>
      <p:graphicFrame>
        <p:nvGraphicFramePr>
          <p:cNvPr id="200" name="Google Shape;200;p28"/>
          <p:cNvGraphicFramePr/>
          <p:nvPr/>
        </p:nvGraphicFramePr>
        <p:xfrm>
          <a:off x="591450" y="2571760"/>
          <a:ext cx="3000000" cy="3000000"/>
        </p:xfrm>
        <a:graphic>
          <a:graphicData uri="http://schemas.openxmlformats.org/drawingml/2006/table">
            <a:tbl>
              <a:tblPr>
                <a:noFill/>
                <a:tableStyleId>{6F948680-B0A5-4B56-952B-4A9442A808EA}</a:tableStyleId>
              </a:tblPr>
              <a:tblGrid>
                <a:gridCol w="1304450">
                  <a:extLst>
                    <a:ext uri="{9D8B030D-6E8A-4147-A177-3AD203B41FA5}">
                      <a16:colId xmlns:a16="http://schemas.microsoft.com/office/drawing/2014/main" val="20000"/>
                    </a:ext>
                  </a:extLst>
                </a:gridCol>
                <a:gridCol w="1304450">
                  <a:extLst>
                    <a:ext uri="{9D8B030D-6E8A-4147-A177-3AD203B41FA5}">
                      <a16:colId xmlns:a16="http://schemas.microsoft.com/office/drawing/2014/main" val="20001"/>
                    </a:ext>
                  </a:extLst>
                </a:gridCol>
                <a:gridCol w="1304450">
                  <a:extLst>
                    <a:ext uri="{9D8B030D-6E8A-4147-A177-3AD203B41FA5}">
                      <a16:colId xmlns:a16="http://schemas.microsoft.com/office/drawing/2014/main" val="20002"/>
                    </a:ext>
                  </a:extLst>
                </a:gridCol>
                <a:gridCol w="1304450">
                  <a:extLst>
                    <a:ext uri="{9D8B030D-6E8A-4147-A177-3AD203B41FA5}">
                      <a16:colId xmlns:a16="http://schemas.microsoft.com/office/drawing/2014/main" val="20003"/>
                    </a:ext>
                  </a:extLst>
                </a:gridCol>
                <a:gridCol w="1304450">
                  <a:extLst>
                    <a:ext uri="{9D8B030D-6E8A-4147-A177-3AD203B41FA5}">
                      <a16:colId xmlns:a16="http://schemas.microsoft.com/office/drawing/2014/main" val="20004"/>
                    </a:ext>
                  </a:extLst>
                </a:gridCol>
                <a:gridCol w="1304450">
                  <a:extLst>
                    <a:ext uri="{9D8B030D-6E8A-4147-A177-3AD203B41FA5}">
                      <a16:colId xmlns:a16="http://schemas.microsoft.com/office/drawing/2014/main" val="20005"/>
                    </a:ext>
                  </a:extLst>
                </a:gridCol>
              </a:tblGrid>
              <a:tr h="377875">
                <a:tc>
                  <a:txBody>
                    <a:bodyPr/>
                    <a:lstStyle/>
                    <a:p>
                      <a:pPr marL="0" lvl="0" indent="0" algn="ctr" rtl="0">
                        <a:spcBef>
                          <a:spcPts val="0"/>
                        </a:spcBef>
                        <a:spcAft>
                          <a:spcPts val="0"/>
                        </a:spcAft>
                        <a:buNone/>
                      </a:pPr>
                      <a:r>
                        <a:rPr lang="fr"/>
                        <a:t>ID</a:t>
                      </a:r>
                      <a:endParaRPr/>
                    </a:p>
                  </a:txBody>
                  <a:tcPr marL="91425" marR="91425" marT="91425" marB="91425">
                    <a:solidFill>
                      <a:schemeClr val="lt2"/>
                    </a:solidFill>
                  </a:tcPr>
                </a:tc>
                <a:tc>
                  <a:txBody>
                    <a:bodyPr/>
                    <a:lstStyle/>
                    <a:p>
                      <a:pPr marL="0" lvl="0" indent="0" algn="ctr" rtl="0">
                        <a:spcBef>
                          <a:spcPts val="0"/>
                        </a:spcBef>
                        <a:spcAft>
                          <a:spcPts val="0"/>
                        </a:spcAft>
                        <a:buNone/>
                      </a:pPr>
                      <a:r>
                        <a:rPr lang="fr"/>
                        <a:t>Nom</a:t>
                      </a:r>
                      <a:endParaRPr/>
                    </a:p>
                  </a:txBody>
                  <a:tcPr marL="91425" marR="91425" marT="91425" marB="91425">
                    <a:solidFill>
                      <a:schemeClr val="lt2"/>
                    </a:solidFill>
                  </a:tcPr>
                </a:tc>
                <a:tc>
                  <a:txBody>
                    <a:bodyPr/>
                    <a:lstStyle/>
                    <a:p>
                      <a:pPr marL="0" lvl="0" indent="0" algn="ctr" rtl="0">
                        <a:spcBef>
                          <a:spcPts val="0"/>
                        </a:spcBef>
                        <a:spcAft>
                          <a:spcPts val="0"/>
                        </a:spcAft>
                        <a:buNone/>
                      </a:pPr>
                      <a:r>
                        <a:rPr lang="fr"/>
                        <a:t>Prénom</a:t>
                      </a:r>
                      <a:endParaRPr/>
                    </a:p>
                  </a:txBody>
                  <a:tcPr marL="91425" marR="91425" marT="91425" marB="91425">
                    <a:solidFill>
                      <a:schemeClr val="lt2"/>
                    </a:solidFill>
                  </a:tcPr>
                </a:tc>
                <a:tc>
                  <a:txBody>
                    <a:bodyPr/>
                    <a:lstStyle/>
                    <a:p>
                      <a:pPr marL="0" lvl="0" indent="0" algn="ctr" rtl="0">
                        <a:spcBef>
                          <a:spcPts val="0"/>
                        </a:spcBef>
                        <a:spcAft>
                          <a:spcPts val="0"/>
                        </a:spcAft>
                        <a:buNone/>
                      </a:pPr>
                      <a:r>
                        <a:rPr lang="fr"/>
                        <a:t>Délégué</a:t>
                      </a:r>
                      <a:endParaRPr/>
                    </a:p>
                  </a:txBody>
                  <a:tcPr marL="91425" marR="91425" marT="91425" marB="91425">
                    <a:solidFill>
                      <a:schemeClr val="lt2"/>
                    </a:solidFill>
                  </a:tcPr>
                </a:tc>
                <a:tc>
                  <a:txBody>
                    <a:bodyPr/>
                    <a:lstStyle/>
                    <a:p>
                      <a:pPr marL="0" lvl="0" indent="0" algn="ctr" rtl="0">
                        <a:spcBef>
                          <a:spcPts val="0"/>
                        </a:spcBef>
                        <a:spcAft>
                          <a:spcPts val="0"/>
                        </a:spcAft>
                        <a:buNone/>
                      </a:pPr>
                      <a:r>
                        <a:rPr lang="fr"/>
                        <a:t>Club1</a:t>
                      </a:r>
                      <a:endParaRPr/>
                    </a:p>
                  </a:txBody>
                  <a:tcPr marL="91425" marR="91425" marT="91425" marB="91425">
                    <a:solidFill>
                      <a:schemeClr val="lt2"/>
                    </a:solidFill>
                  </a:tcPr>
                </a:tc>
                <a:tc>
                  <a:txBody>
                    <a:bodyPr/>
                    <a:lstStyle/>
                    <a:p>
                      <a:pPr marL="0" lvl="0" indent="0" algn="ctr" rtl="0">
                        <a:spcBef>
                          <a:spcPts val="0"/>
                        </a:spcBef>
                        <a:spcAft>
                          <a:spcPts val="0"/>
                        </a:spcAft>
                        <a:buNone/>
                      </a:pPr>
                      <a:r>
                        <a:rPr lang="fr"/>
                        <a:t>Club2</a:t>
                      </a:r>
                      <a:endParaRPr/>
                    </a:p>
                  </a:txBody>
                  <a:tcPr marL="91425" marR="91425" marT="91425" marB="91425">
                    <a:solidFill>
                      <a:schemeClr val="lt2"/>
                    </a:solidFill>
                  </a:tcPr>
                </a:tc>
                <a:extLst>
                  <a:ext uri="{0D108BD9-81ED-4DB2-BD59-A6C34878D82A}">
                    <a16:rowId xmlns:a16="http://schemas.microsoft.com/office/drawing/2014/main" val="10000"/>
                  </a:ext>
                </a:extLst>
              </a:tr>
              <a:tr h="452700">
                <a:tc>
                  <a:txBody>
                    <a:bodyPr/>
                    <a:lstStyle/>
                    <a:p>
                      <a:pPr marL="0" lvl="0" indent="0" algn="l" rtl="0">
                        <a:spcBef>
                          <a:spcPts val="0"/>
                        </a:spcBef>
                        <a:spcAft>
                          <a:spcPts val="0"/>
                        </a:spcAft>
                        <a:buNone/>
                      </a:pPr>
                      <a:r>
                        <a:rPr lang="fr"/>
                        <a:t>1001245</a:t>
                      </a:r>
                      <a:endParaRPr/>
                    </a:p>
                  </a:txBody>
                  <a:tcPr marL="91425" marR="91425" marT="91425" marB="91425"/>
                </a:tc>
                <a:tc>
                  <a:txBody>
                    <a:bodyPr/>
                    <a:lstStyle/>
                    <a:p>
                      <a:pPr marL="0" lvl="0" indent="0" algn="l" rtl="0">
                        <a:spcBef>
                          <a:spcPts val="0"/>
                        </a:spcBef>
                        <a:spcAft>
                          <a:spcPts val="0"/>
                        </a:spcAft>
                        <a:buNone/>
                      </a:pPr>
                      <a:r>
                        <a:rPr lang="fr"/>
                        <a:t>Jean</a:t>
                      </a:r>
                      <a:endParaRPr/>
                    </a:p>
                  </a:txBody>
                  <a:tcPr marL="91425" marR="91425" marT="91425" marB="91425"/>
                </a:tc>
                <a:tc>
                  <a:txBody>
                    <a:bodyPr/>
                    <a:lstStyle/>
                    <a:p>
                      <a:pPr marL="0" lvl="0" indent="0" algn="l" rtl="0">
                        <a:spcBef>
                          <a:spcPts val="0"/>
                        </a:spcBef>
                        <a:spcAft>
                          <a:spcPts val="0"/>
                        </a:spcAft>
                        <a:buNone/>
                      </a:pPr>
                      <a:r>
                        <a:rPr lang="fr"/>
                        <a:t>Charles</a:t>
                      </a:r>
                      <a:endParaRPr/>
                    </a:p>
                  </a:txBody>
                  <a:tcPr marL="91425" marR="91425" marT="91425" marB="91425"/>
                </a:tc>
                <a:tc>
                  <a:txBody>
                    <a:bodyPr/>
                    <a:lstStyle/>
                    <a:p>
                      <a:pPr marL="0" lvl="0" indent="0" algn="l" rtl="0">
                        <a:spcBef>
                          <a:spcPts val="0"/>
                        </a:spcBef>
                        <a:spcAft>
                          <a:spcPts val="0"/>
                        </a:spcAft>
                        <a:buNone/>
                      </a:pPr>
                      <a:r>
                        <a:rPr lang="fr"/>
                        <a:t>Dufour</a:t>
                      </a:r>
                      <a:endParaRPr/>
                    </a:p>
                  </a:txBody>
                  <a:tcPr marL="91425" marR="91425" marT="91425" marB="91425"/>
                </a:tc>
                <a:tc>
                  <a:txBody>
                    <a:bodyPr/>
                    <a:lstStyle/>
                    <a:p>
                      <a:pPr marL="0" lvl="0" indent="0" algn="l" rtl="0">
                        <a:spcBef>
                          <a:spcPts val="0"/>
                        </a:spcBef>
                        <a:spcAft>
                          <a:spcPts val="0"/>
                        </a:spcAft>
                        <a:buNone/>
                      </a:pPr>
                      <a:r>
                        <a:rPr lang="fr"/>
                        <a:t>Poker</a:t>
                      </a:r>
                      <a:endParaRPr/>
                    </a:p>
                  </a:txBody>
                  <a:tcPr marL="91425" marR="91425" marT="91425" marB="91425"/>
                </a:tc>
                <a:tc>
                  <a:txBody>
                    <a:bodyPr/>
                    <a:lstStyle/>
                    <a:p>
                      <a:pPr marL="0" lvl="0" indent="0" algn="l" rtl="0">
                        <a:spcBef>
                          <a:spcPts val="0"/>
                        </a:spcBef>
                        <a:spcAft>
                          <a:spcPts val="0"/>
                        </a:spcAft>
                        <a:buNone/>
                      </a:pPr>
                      <a:r>
                        <a:rPr lang="fr"/>
                        <a:t>Finance</a:t>
                      </a:r>
                      <a:endParaRPr/>
                    </a:p>
                  </a:txBody>
                  <a:tcPr marL="91425" marR="91425" marT="91425" marB="91425"/>
                </a:tc>
                <a:extLst>
                  <a:ext uri="{0D108BD9-81ED-4DB2-BD59-A6C34878D82A}">
                    <a16:rowId xmlns:a16="http://schemas.microsoft.com/office/drawing/2014/main" val="10001"/>
                  </a:ext>
                </a:extLst>
              </a:tr>
              <a:tr h="452700">
                <a:tc>
                  <a:txBody>
                    <a:bodyPr/>
                    <a:lstStyle/>
                    <a:p>
                      <a:pPr marL="0" lvl="0" indent="0" algn="l" rtl="0">
                        <a:spcBef>
                          <a:spcPts val="0"/>
                        </a:spcBef>
                        <a:spcAft>
                          <a:spcPts val="0"/>
                        </a:spcAft>
                        <a:buNone/>
                      </a:pPr>
                      <a:r>
                        <a:rPr lang="fr"/>
                        <a:t>1001246</a:t>
                      </a:r>
                      <a:endParaRPr/>
                    </a:p>
                  </a:txBody>
                  <a:tcPr marL="91425" marR="91425" marT="91425" marB="91425"/>
                </a:tc>
                <a:tc>
                  <a:txBody>
                    <a:bodyPr/>
                    <a:lstStyle/>
                    <a:p>
                      <a:pPr marL="0" lvl="0" indent="0" algn="l" rtl="0">
                        <a:spcBef>
                          <a:spcPts val="0"/>
                        </a:spcBef>
                        <a:spcAft>
                          <a:spcPts val="0"/>
                        </a:spcAft>
                        <a:buNone/>
                      </a:pPr>
                      <a:r>
                        <a:rPr lang="fr"/>
                        <a:t>Dufour</a:t>
                      </a:r>
                      <a:endParaRPr/>
                    </a:p>
                  </a:txBody>
                  <a:tcPr marL="91425" marR="91425" marT="91425" marB="91425"/>
                </a:tc>
                <a:tc>
                  <a:txBody>
                    <a:bodyPr/>
                    <a:lstStyle/>
                    <a:p>
                      <a:pPr marL="0" lvl="0" indent="0" algn="l" rtl="0">
                        <a:spcBef>
                          <a:spcPts val="0"/>
                        </a:spcBef>
                        <a:spcAft>
                          <a:spcPts val="0"/>
                        </a:spcAft>
                        <a:buNone/>
                      </a:pPr>
                      <a:r>
                        <a:rPr lang="fr"/>
                        <a:t>Antoine</a:t>
                      </a:r>
                      <a:endParaRPr/>
                    </a:p>
                  </a:txBody>
                  <a:tcPr marL="91425" marR="91425" marT="91425" marB="91425"/>
                </a:tc>
                <a:tc>
                  <a:txBody>
                    <a:bodyPr/>
                    <a:lstStyle/>
                    <a:p>
                      <a:pPr marL="0" lvl="0" indent="0" algn="l" rtl="0">
                        <a:spcBef>
                          <a:spcPts val="0"/>
                        </a:spcBef>
                        <a:spcAft>
                          <a:spcPts val="0"/>
                        </a:spcAft>
                        <a:buNone/>
                      </a:pPr>
                      <a:r>
                        <a:rPr lang="fr"/>
                        <a:t>Dufour</a:t>
                      </a:r>
                      <a:endParaRPr/>
                    </a:p>
                  </a:txBody>
                  <a:tcPr marL="91425" marR="91425" marT="91425" marB="91425"/>
                </a:tc>
                <a:tc>
                  <a:txBody>
                    <a:bodyPr/>
                    <a:lstStyle/>
                    <a:p>
                      <a:pPr marL="0" lvl="0" indent="0" algn="l" rtl="0">
                        <a:spcBef>
                          <a:spcPts val="0"/>
                        </a:spcBef>
                        <a:spcAft>
                          <a:spcPts val="0"/>
                        </a:spcAft>
                        <a:buNone/>
                      </a:pPr>
                      <a:r>
                        <a:rPr lang="fr"/>
                        <a:t>Photo</a:t>
                      </a:r>
                      <a:endParaRPr/>
                    </a:p>
                  </a:txBody>
                  <a:tcPr marL="91425" marR="91425" marT="91425" marB="91425"/>
                </a:tc>
                <a:tc>
                  <a:txBody>
                    <a:bodyPr/>
                    <a:lstStyle/>
                    <a:p>
                      <a:pPr marL="0" lvl="0" indent="0" algn="l" rtl="0">
                        <a:spcBef>
                          <a:spcPts val="0"/>
                        </a:spcBef>
                        <a:spcAft>
                          <a:spcPts val="0"/>
                        </a:spcAft>
                        <a:buNone/>
                      </a:pPr>
                      <a:r>
                        <a:rPr lang="fr"/>
                        <a:t>Sport</a:t>
                      </a:r>
                      <a:endParaRPr/>
                    </a:p>
                  </a:txBody>
                  <a:tcPr marL="91425" marR="91425" marT="91425" marB="91425"/>
                </a:tc>
                <a:extLst>
                  <a:ext uri="{0D108BD9-81ED-4DB2-BD59-A6C34878D82A}">
                    <a16:rowId xmlns:a16="http://schemas.microsoft.com/office/drawing/2014/main" val="10002"/>
                  </a:ext>
                </a:extLst>
              </a:tr>
              <a:tr h="452700">
                <a:tc>
                  <a:txBody>
                    <a:bodyPr/>
                    <a:lstStyle/>
                    <a:p>
                      <a:pPr marL="0" lvl="0" indent="0" algn="l" rtl="0">
                        <a:spcBef>
                          <a:spcPts val="0"/>
                        </a:spcBef>
                        <a:spcAft>
                          <a:spcPts val="0"/>
                        </a:spcAft>
                        <a:buNone/>
                      </a:pPr>
                      <a:r>
                        <a:rPr lang="fr"/>
                        <a:t>1001247</a:t>
                      </a:r>
                      <a:endParaRPr/>
                    </a:p>
                  </a:txBody>
                  <a:tcPr marL="91425" marR="91425" marT="91425" marB="91425"/>
                </a:tc>
                <a:tc>
                  <a:txBody>
                    <a:bodyPr/>
                    <a:lstStyle/>
                    <a:p>
                      <a:pPr marL="0" lvl="0" indent="0" algn="l" rtl="0">
                        <a:spcBef>
                          <a:spcPts val="0"/>
                        </a:spcBef>
                        <a:spcAft>
                          <a:spcPts val="0"/>
                        </a:spcAft>
                        <a:buNone/>
                      </a:pPr>
                      <a:r>
                        <a:rPr lang="fr"/>
                        <a:t>Dupont</a:t>
                      </a:r>
                      <a:endParaRPr/>
                    </a:p>
                  </a:txBody>
                  <a:tcPr marL="91425" marR="91425" marT="91425" marB="91425"/>
                </a:tc>
                <a:tc>
                  <a:txBody>
                    <a:bodyPr/>
                    <a:lstStyle/>
                    <a:p>
                      <a:pPr marL="0" lvl="0" indent="0" algn="l" rtl="0">
                        <a:spcBef>
                          <a:spcPts val="0"/>
                        </a:spcBef>
                        <a:spcAft>
                          <a:spcPts val="0"/>
                        </a:spcAft>
                        <a:buNone/>
                      </a:pPr>
                      <a:r>
                        <a:rPr lang="fr"/>
                        <a:t>Marie</a:t>
                      </a:r>
                      <a:endParaRPr/>
                    </a:p>
                  </a:txBody>
                  <a:tcPr marL="91425" marR="91425" marT="91425" marB="91425"/>
                </a:tc>
                <a:tc>
                  <a:txBody>
                    <a:bodyPr/>
                    <a:lstStyle/>
                    <a:p>
                      <a:pPr marL="0" lvl="0" indent="0" algn="l" rtl="0">
                        <a:spcBef>
                          <a:spcPts val="0"/>
                        </a:spcBef>
                        <a:spcAft>
                          <a:spcPts val="0"/>
                        </a:spcAft>
                        <a:buNone/>
                      </a:pPr>
                      <a:r>
                        <a:rPr lang="fr"/>
                        <a:t>Dufour</a:t>
                      </a:r>
                      <a:endParaRPr/>
                    </a:p>
                  </a:txBody>
                  <a:tcPr marL="91425" marR="91425" marT="91425" marB="91425"/>
                </a:tc>
                <a:tc>
                  <a:txBody>
                    <a:bodyPr/>
                    <a:lstStyle/>
                    <a:p>
                      <a:pPr marL="0" lvl="0" indent="0" algn="l" rtl="0">
                        <a:spcBef>
                          <a:spcPts val="0"/>
                        </a:spcBef>
                        <a:spcAft>
                          <a:spcPts val="0"/>
                        </a:spcAft>
                        <a:buNone/>
                      </a:pPr>
                      <a:r>
                        <a:rPr lang="fr"/>
                        <a:t>Poker</a:t>
                      </a:r>
                      <a:endParaRPr/>
                    </a:p>
                  </a:txBody>
                  <a:tcPr marL="91425" marR="91425" marT="91425" marB="91425"/>
                </a:tc>
                <a:tc>
                  <a:txBody>
                    <a:bodyPr/>
                    <a:lstStyle/>
                    <a:p>
                      <a:pPr marL="0" lvl="0" indent="0" algn="l" rtl="0">
                        <a:spcBef>
                          <a:spcPts val="0"/>
                        </a:spcBef>
                        <a:spcAft>
                          <a:spcPts val="0"/>
                        </a:spcAft>
                        <a:buNone/>
                      </a:pPr>
                      <a:r>
                        <a:rPr lang="fr"/>
                        <a:t>Sport</a:t>
                      </a:r>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Solution</a:t>
            </a:r>
            <a:endParaRPr/>
          </a:p>
        </p:txBody>
      </p:sp>
      <p:sp>
        <p:nvSpPr>
          <p:cNvPr id="206" name="Google Shape;206;p2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a:t>Pour pallier aux problématiques d’anomalies, on a décomposé les bases de données en plus petits éléments : En Entité et en Association d’entités. Le modèle qui en résulte se nomme :</a:t>
            </a:r>
            <a:endParaRPr/>
          </a:p>
          <a:p>
            <a:pPr marL="0" lvl="0" indent="0" algn="l" rtl="0">
              <a:spcBef>
                <a:spcPts val="1200"/>
              </a:spcBef>
              <a:spcAft>
                <a:spcPts val="0"/>
              </a:spcAft>
              <a:buNone/>
            </a:pPr>
            <a:endParaRPr/>
          </a:p>
          <a:p>
            <a:pPr marL="0" lvl="0" indent="0" algn="ctr" rtl="0">
              <a:spcBef>
                <a:spcPts val="1200"/>
              </a:spcBef>
              <a:spcAft>
                <a:spcPts val="0"/>
              </a:spcAft>
              <a:buNone/>
            </a:pPr>
            <a:r>
              <a:rPr lang="fr" sz="1600" b="1"/>
              <a:t>Le Modèle Entité Association</a:t>
            </a:r>
            <a:endParaRPr sz="1600" b="1"/>
          </a:p>
          <a:p>
            <a:pPr marL="0" lvl="0" indent="0" algn="ctr" rtl="0">
              <a:spcBef>
                <a:spcPts val="1200"/>
              </a:spcBef>
              <a:spcAft>
                <a:spcPts val="1200"/>
              </a:spcAft>
              <a:buNone/>
            </a:pPr>
            <a:r>
              <a:rPr lang="fr" sz="1600" b="1" i="1"/>
              <a:t>(ou Modèle Conceptuel de Données (MCD)</a:t>
            </a:r>
            <a:endParaRPr sz="1600" b="1" i="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0"/>
          <p:cNvSpPr txBox="1">
            <a:spLocks noGrp="1"/>
          </p:cNvSpPr>
          <p:nvPr>
            <p:ph type="title"/>
          </p:nvPr>
        </p:nvSpPr>
        <p:spPr>
          <a:xfrm>
            <a:off x="727650" y="13483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Concept d’Entité Association</a:t>
            </a:r>
            <a:endParaRPr/>
          </a:p>
        </p:txBody>
      </p:sp>
      <p:sp>
        <p:nvSpPr>
          <p:cNvPr id="212" name="Google Shape;212;p30"/>
          <p:cNvSpPr/>
          <p:nvPr/>
        </p:nvSpPr>
        <p:spPr>
          <a:xfrm>
            <a:off x="1636550" y="2224800"/>
            <a:ext cx="1566000" cy="1684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a:t>Entité</a:t>
            </a:r>
            <a:endParaRPr/>
          </a:p>
        </p:txBody>
      </p:sp>
      <p:sp>
        <p:nvSpPr>
          <p:cNvPr id="213" name="Google Shape;213;p30"/>
          <p:cNvSpPr/>
          <p:nvPr/>
        </p:nvSpPr>
        <p:spPr>
          <a:xfrm>
            <a:off x="1884350" y="2650950"/>
            <a:ext cx="1070400" cy="2577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Attribut 1</a:t>
            </a:r>
            <a:endParaRPr/>
          </a:p>
        </p:txBody>
      </p:sp>
      <p:sp>
        <p:nvSpPr>
          <p:cNvPr id="214" name="Google Shape;214;p30"/>
          <p:cNvSpPr/>
          <p:nvPr/>
        </p:nvSpPr>
        <p:spPr>
          <a:xfrm>
            <a:off x="1884350" y="2978025"/>
            <a:ext cx="1070400" cy="2577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Attribut 2</a:t>
            </a:r>
            <a:endParaRPr/>
          </a:p>
        </p:txBody>
      </p:sp>
      <p:sp>
        <p:nvSpPr>
          <p:cNvPr id="215" name="Google Shape;215;p30"/>
          <p:cNvSpPr/>
          <p:nvPr/>
        </p:nvSpPr>
        <p:spPr>
          <a:xfrm>
            <a:off x="1884350" y="3305100"/>
            <a:ext cx="1070400" cy="2577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Attribut 3</a:t>
            </a:r>
            <a:endParaRPr/>
          </a:p>
        </p:txBody>
      </p:sp>
      <p:sp>
        <p:nvSpPr>
          <p:cNvPr id="216" name="Google Shape;216;p30"/>
          <p:cNvSpPr/>
          <p:nvPr/>
        </p:nvSpPr>
        <p:spPr>
          <a:xfrm>
            <a:off x="5941425" y="2224800"/>
            <a:ext cx="1566000" cy="1684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a:t>Entité</a:t>
            </a:r>
            <a:endParaRPr/>
          </a:p>
        </p:txBody>
      </p:sp>
      <p:sp>
        <p:nvSpPr>
          <p:cNvPr id="217" name="Google Shape;217;p30"/>
          <p:cNvSpPr/>
          <p:nvPr/>
        </p:nvSpPr>
        <p:spPr>
          <a:xfrm>
            <a:off x="6189225" y="2650950"/>
            <a:ext cx="1070400" cy="2577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Attribut 1</a:t>
            </a:r>
            <a:endParaRPr/>
          </a:p>
        </p:txBody>
      </p:sp>
      <p:sp>
        <p:nvSpPr>
          <p:cNvPr id="218" name="Google Shape;218;p30"/>
          <p:cNvSpPr/>
          <p:nvPr/>
        </p:nvSpPr>
        <p:spPr>
          <a:xfrm>
            <a:off x="6189225" y="2978025"/>
            <a:ext cx="1070400" cy="2577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Attribut 2</a:t>
            </a:r>
            <a:endParaRPr/>
          </a:p>
        </p:txBody>
      </p:sp>
      <p:sp>
        <p:nvSpPr>
          <p:cNvPr id="219" name="Google Shape;219;p30"/>
          <p:cNvSpPr/>
          <p:nvPr/>
        </p:nvSpPr>
        <p:spPr>
          <a:xfrm>
            <a:off x="6189225" y="3305100"/>
            <a:ext cx="1070400" cy="2577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Attribut 3</a:t>
            </a:r>
            <a:endParaRPr/>
          </a:p>
        </p:txBody>
      </p:sp>
      <p:sp>
        <p:nvSpPr>
          <p:cNvPr id="220" name="Google Shape;220;p30"/>
          <p:cNvSpPr/>
          <p:nvPr/>
        </p:nvSpPr>
        <p:spPr>
          <a:xfrm>
            <a:off x="3841799" y="2799600"/>
            <a:ext cx="1460400" cy="5352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sz="1300"/>
              <a:t>Association</a:t>
            </a:r>
            <a:endParaRPr sz="1300"/>
          </a:p>
        </p:txBody>
      </p:sp>
      <p:cxnSp>
        <p:nvCxnSpPr>
          <p:cNvPr id="221" name="Google Shape;221;p30"/>
          <p:cNvCxnSpPr>
            <a:stCxn id="212" idx="3"/>
            <a:endCxn id="220" idx="2"/>
          </p:cNvCxnSpPr>
          <p:nvPr/>
        </p:nvCxnSpPr>
        <p:spPr>
          <a:xfrm>
            <a:off x="3202550" y="3067200"/>
            <a:ext cx="639300" cy="0"/>
          </a:xfrm>
          <a:prstGeom prst="straightConnector1">
            <a:avLst/>
          </a:prstGeom>
          <a:noFill/>
          <a:ln w="9525" cap="flat" cmpd="sng">
            <a:solidFill>
              <a:schemeClr val="dk2"/>
            </a:solidFill>
            <a:prstDash val="solid"/>
            <a:round/>
            <a:headEnd type="none" w="med" len="med"/>
            <a:tailEnd type="none" w="med" len="med"/>
          </a:ln>
        </p:spPr>
      </p:cxnSp>
      <p:cxnSp>
        <p:nvCxnSpPr>
          <p:cNvPr id="222" name="Google Shape;222;p30"/>
          <p:cNvCxnSpPr>
            <a:stCxn id="220" idx="6"/>
            <a:endCxn id="216" idx="1"/>
          </p:cNvCxnSpPr>
          <p:nvPr/>
        </p:nvCxnSpPr>
        <p:spPr>
          <a:xfrm>
            <a:off x="5302199" y="3067200"/>
            <a:ext cx="639300" cy="0"/>
          </a:xfrm>
          <a:prstGeom prst="straightConnector1">
            <a:avLst/>
          </a:prstGeom>
          <a:noFill/>
          <a:ln w="9525" cap="flat" cmpd="sng">
            <a:solidFill>
              <a:schemeClr val="dk2"/>
            </a:solidFill>
            <a:prstDash val="solid"/>
            <a:round/>
            <a:headEnd type="none" w="med" len="med"/>
            <a:tailEnd type="none" w="med" len="med"/>
          </a:ln>
        </p:spPr>
      </p:cxnSp>
      <p:sp>
        <p:nvSpPr>
          <p:cNvPr id="223" name="Google Shape;223;p30"/>
          <p:cNvSpPr/>
          <p:nvPr/>
        </p:nvSpPr>
        <p:spPr>
          <a:xfrm>
            <a:off x="5031163" y="3334800"/>
            <a:ext cx="910250" cy="336950"/>
          </a:xfrm>
          <a:prstGeom prst="flowChartProcess">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solidFill>
                  <a:schemeClr val="lt1"/>
                </a:solidFill>
              </a:rPr>
              <a:t>Cardinalité</a:t>
            </a:r>
            <a:endParaRPr sz="1100">
              <a:solidFill>
                <a:schemeClr val="lt1"/>
              </a:solidFill>
            </a:endParaRPr>
          </a:p>
        </p:txBody>
      </p:sp>
      <p:sp>
        <p:nvSpPr>
          <p:cNvPr id="224" name="Google Shape;224;p30"/>
          <p:cNvSpPr/>
          <p:nvPr/>
        </p:nvSpPr>
        <p:spPr>
          <a:xfrm>
            <a:off x="3202563" y="3334800"/>
            <a:ext cx="910250" cy="336950"/>
          </a:xfrm>
          <a:prstGeom prst="flowChartProcess">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solidFill>
                  <a:schemeClr val="lt1"/>
                </a:solidFill>
              </a:rPr>
              <a:t>Cardinalité</a:t>
            </a:r>
            <a:endParaRPr sz="1100">
              <a:solidFill>
                <a:schemeClr val="lt1"/>
              </a:solidFill>
            </a:endParaRPr>
          </a:p>
        </p:txBody>
      </p:sp>
      <p:sp>
        <p:nvSpPr>
          <p:cNvPr id="225" name="Google Shape;225;p30"/>
          <p:cNvSpPr txBox="1"/>
          <p:nvPr/>
        </p:nvSpPr>
        <p:spPr>
          <a:xfrm>
            <a:off x="2557038" y="3988925"/>
            <a:ext cx="40335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sz="1200" i="1">
                <a:latin typeface="Lato"/>
                <a:ea typeface="Lato"/>
                <a:cs typeface="Lato"/>
                <a:sym typeface="Lato"/>
              </a:rPr>
              <a:t>Un exemple de modèle Entité Association (E/A)</a:t>
            </a:r>
            <a:endParaRPr sz="1200" i="1">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1"/>
          <p:cNvSpPr txBox="1">
            <a:spLocks noGrp="1"/>
          </p:cNvSpPr>
          <p:nvPr>
            <p:ph type="title"/>
          </p:nvPr>
        </p:nvSpPr>
        <p:spPr>
          <a:xfrm>
            <a:off x="727650" y="13483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Concept d’Entité Association</a:t>
            </a:r>
            <a:endParaRPr/>
          </a:p>
        </p:txBody>
      </p:sp>
      <p:sp>
        <p:nvSpPr>
          <p:cNvPr id="231" name="Google Shape;231;p31"/>
          <p:cNvSpPr txBox="1">
            <a:spLocks noGrp="1"/>
          </p:cNvSpPr>
          <p:nvPr>
            <p:ph type="body" idx="1"/>
          </p:nvPr>
        </p:nvSpPr>
        <p:spPr>
          <a:xfrm>
            <a:off x="729450" y="2078875"/>
            <a:ext cx="7688700" cy="686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a:t>Essayons de concrétiser cet exemple…</a:t>
            </a:r>
            <a:endParaRPr/>
          </a:p>
        </p:txBody>
      </p:sp>
      <p:sp>
        <p:nvSpPr>
          <p:cNvPr id="232" name="Google Shape;232;p31"/>
          <p:cNvSpPr/>
          <p:nvPr/>
        </p:nvSpPr>
        <p:spPr>
          <a:xfrm>
            <a:off x="1636563" y="2844300"/>
            <a:ext cx="1566000" cy="1684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a:t>Etudiant</a:t>
            </a:r>
            <a:endParaRPr/>
          </a:p>
        </p:txBody>
      </p:sp>
      <p:sp>
        <p:nvSpPr>
          <p:cNvPr id="233" name="Google Shape;233;p31"/>
          <p:cNvSpPr/>
          <p:nvPr/>
        </p:nvSpPr>
        <p:spPr>
          <a:xfrm>
            <a:off x="1884363" y="3270450"/>
            <a:ext cx="1070400" cy="2577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t>Id_Etudiant</a:t>
            </a:r>
            <a:endParaRPr sz="1300"/>
          </a:p>
        </p:txBody>
      </p:sp>
      <p:sp>
        <p:nvSpPr>
          <p:cNvPr id="234" name="Google Shape;234;p31"/>
          <p:cNvSpPr/>
          <p:nvPr/>
        </p:nvSpPr>
        <p:spPr>
          <a:xfrm>
            <a:off x="1884363" y="3597525"/>
            <a:ext cx="1070400" cy="2577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Nom</a:t>
            </a:r>
            <a:endParaRPr/>
          </a:p>
        </p:txBody>
      </p:sp>
      <p:sp>
        <p:nvSpPr>
          <p:cNvPr id="235" name="Google Shape;235;p31"/>
          <p:cNvSpPr/>
          <p:nvPr/>
        </p:nvSpPr>
        <p:spPr>
          <a:xfrm>
            <a:off x="1884363" y="3924600"/>
            <a:ext cx="1070400" cy="2577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Note BDD</a:t>
            </a:r>
            <a:endParaRPr/>
          </a:p>
        </p:txBody>
      </p:sp>
      <p:sp>
        <p:nvSpPr>
          <p:cNvPr id="236" name="Google Shape;236;p31"/>
          <p:cNvSpPr/>
          <p:nvPr/>
        </p:nvSpPr>
        <p:spPr>
          <a:xfrm>
            <a:off x="5941438" y="2844300"/>
            <a:ext cx="1566000" cy="1684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a:t>Classe</a:t>
            </a:r>
            <a:endParaRPr/>
          </a:p>
        </p:txBody>
      </p:sp>
      <p:sp>
        <p:nvSpPr>
          <p:cNvPr id="237" name="Google Shape;237;p31"/>
          <p:cNvSpPr/>
          <p:nvPr/>
        </p:nvSpPr>
        <p:spPr>
          <a:xfrm>
            <a:off x="6189238" y="3270450"/>
            <a:ext cx="1070400" cy="2577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a:t>Nom_classe</a:t>
            </a:r>
            <a:endParaRPr sz="1200"/>
          </a:p>
        </p:txBody>
      </p:sp>
      <p:sp>
        <p:nvSpPr>
          <p:cNvPr id="238" name="Google Shape;238;p31"/>
          <p:cNvSpPr/>
          <p:nvPr/>
        </p:nvSpPr>
        <p:spPr>
          <a:xfrm>
            <a:off x="6189238" y="3597525"/>
            <a:ext cx="1070400" cy="2577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Nb_Etu</a:t>
            </a:r>
            <a:endParaRPr/>
          </a:p>
        </p:txBody>
      </p:sp>
      <p:sp>
        <p:nvSpPr>
          <p:cNvPr id="239" name="Google Shape;239;p31"/>
          <p:cNvSpPr/>
          <p:nvPr/>
        </p:nvSpPr>
        <p:spPr>
          <a:xfrm>
            <a:off x="6189238" y="3924600"/>
            <a:ext cx="1070400" cy="2577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Moyenne</a:t>
            </a:r>
            <a:endParaRPr/>
          </a:p>
        </p:txBody>
      </p:sp>
      <p:sp>
        <p:nvSpPr>
          <p:cNvPr id="240" name="Google Shape;240;p31"/>
          <p:cNvSpPr/>
          <p:nvPr/>
        </p:nvSpPr>
        <p:spPr>
          <a:xfrm>
            <a:off x="3841812" y="3419100"/>
            <a:ext cx="1460400" cy="5352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a:t>“Appartient à”</a:t>
            </a:r>
            <a:endParaRPr sz="1200"/>
          </a:p>
        </p:txBody>
      </p:sp>
      <p:cxnSp>
        <p:nvCxnSpPr>
          <p:cNvPr id="241" name="Google Shape;241;p31"/>
          <p:cNvCxnSpPr>
            <a:stCxn id="232" idx="3"/>
            <a:endCxn id="240" idx="2"/>
          </p:cNvCxnSpPr>
          <p:nvPr/>
        </p:nvCxnSpPr>
        <p:spPr>
          <a:xfrm>
            <a:off x="3202563" y="3686700"/>
            <a:ext cx="639300" cy="0"/>
          </a:xfrm>
          <a:prstGeom prst="straightConnector1">
            <a:avLst/>
          </a:prstGeom>
          <a:noFill/>
          <a:ln w="9525" cap="flat" cmpd="sng">
            <a:solidFill>
              <a:schemeClr val="dk2"/>
            </a:solidFill>
            <a:prstDash val="solid"/>
            <a:round/>
            <a:headEnd type="none" w="med" len="med"/>
            <a:tailEnd type="none" w="med" len="med"/>
          </a:ln>
        </p:spPr>
      </p:cxnSp>
      <p:cxnSp>
        <p:nvCxnSpPr>
          <p:cNvPr id="242" name="Google Shape;242;p31"/>
          <p:cNvCxnSpPr>
            <a:stCxn id="240" idx="6"/>
            <a:endCxn id="236" idx="1"/>
          </p:cNvCxnSpPr>
          <p:nvPr/>
        </p:nvCxnSpPr>
        <p:spPr>
          <a:xfrm>
            <a:off x="5302212" y="3686700"/>
            <a:ext cx="639300" cy="0"/>
          </a:xfrm>
          <a:prstGeom prst="straightConnector1">
            <a:avLst/>
          </a:prstGeom>
          <a:noFill/>
          <a:ln w="9525" cap="flat" cmpd="sng">
            <a:solidFill>
              <a:schemeClr val="dk2"/>
            </a:solidFill>
            <a:prstDash val="solid"/>
            <a:round/>
            <a:headEnd type="none" w="med" len="med"/>
            <a:tailEnd type="none" w="med" len="med"/>
          </a:ln>
        </p:spPr>
      </p:cxnSp>
      <p:sp>
        <p:nvSpPr>
          <p:cNvPr id="243" name="Google Shape;243;p31"/>
          <p:cNvSpPr/>
          <p:nvPr/>
        </p:nvSpPr>
        <p:spPr>
          <a:xfrm>
            <a:off x="5031175" y="3954300"/>
            <a:ext cx="910250" cy="336950"/>
          </a:xfrm>
          <a:prstGeom prst="flowChartProcess">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solidFill>
                  <a:schemeClr val="lt1"/>
                </a:solidFill>
              </a:rPr>
              <a:t>0..m</a:t>
            </a:r>
            <a:endParaRPr sz="1100">
              <a:solidFill>
                <a:schemeClr val="lt1"/>
              </a:solidFill>
            </a:endParaRPr>
          </a:p>
        </p:txBody>
      </p:sp>
      <p:sp>
        <p:nvSpPr>
          <p:cNvPr id="244" name="Google Shape;244;p31"/>
          <p:cNvSpPr/>
          <p:nvPr/>
        </p:nvSpPr>
        <p:spPr>
          <a:xfrm>
            <a:off x="3202575" y="3954300"/>
            <a:ext cx="910250" cy="336950"/>
          </a:xfrm>
          <a:prstGeom prst="flowChartProcess">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solidFill>
                  <a:schemeClr val="lt1"/>
                </a:solidFill>
              </a:rPr>
              <a:t>1...n</a:t>
            </a:r>
            <a:endParaRPr sz="11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Présentation</a:t>
            </a:r>
            <a:endParaRPr/>
          </a:p>
        </p:txBody>
      </p:sp>
      <p:sp>
        <p:nvSpPr>
          <p:cNvPr id="93" name="Google Shape;93;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Yann FORNIER (29 ans)</a:t>
            </a:r>
            <a:endParaRPr/>
          </a:p>
          <a:p>
            <a:pPr marL="0" lvl="0" indent="0" algn="l" rtl="0">
              <a:spcBef>
                <a:spcPts val="1200"/>
              </a:spcBef>
              <a:spcAft>
                <a:spcPts val="0"/>
              </a:spcAft>
              <a:buNone/>
            </a:pPr>
            <a:r>
              <a:rPr lang="fr"/>
              <a:t>Ingénieur en Aérospatial</a:t>
            </a:r>
            <a:endParaRPr/>
          </a:p>
          <a:p>
            <a:pPr marL="0" lvl="0" indent="0" algn="l" rtl="0">
              <a:spcBef>
                <a:spcPts val="1200"/>
              </a:spcBef>
              <a:spcAft>
                <a:spcPts val="0"/>
              </a:spcAft>
              <a:buNone/>
            </a:pPr>
            <a:r>
              <a:rPr lang="fr"/>
              <a:t>Investisseur dans la finance traditionnelle et dans la DeFi</a:t>
            </a:r>
            <a:endParaRPr/>
          </a:p>
          <a:p>
            <a:pPr marL="0" lvl="0" indent="0" algn="l" rtl="0">
              <a:spcBef>
                <a:spcPts val="1200"/>
              </a:spcBef>
              <a:spcAft>
                <a:spcPts val="1200"/>
              </a:spcAft>
              <a:buNone/>
            </a:pPr>
            <a:r>
              <a:rPr lang="fr"/>
              <a:t>Enseignant dans l’enseignement supérieur (Informatique)</a:t>
            </a:r>
            <a:endParaRPr/>
          </a:p>
        </p:txBody>
      </p:sp>
      <p:pic>
        <p:nvPicPr>
          <p:cNvPr id="94" name="Google Shape;94;p14"/>
          <p:cNvPicPr preferRelativeResize="0"/>
          <p:nvPr/>
        </p:nvPicPr>
        <p:blipFill>
          <a:blip r:embed="rId3">
            <a:alphaModFix/>
          </a:blip>
          <a:stretch>
            <a:fillRect/>
          </a:stretch>
        </p:blipFill>
        <p:spPr>
          <a:xfrm>
            <a:off x="6095525" y="1500050"/>
            <a:ext cx="2143400" cy="21434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Concept d’Entité Association</a:t>
            </a:r>
            <a:endParaRPr/>
          </a:p>
        </p:txBody>
      </p:sp>
      <p:sp>
        <p:nvSpPr>
          <p:cNvPr id="250" name="Google Shape;250;p32"/>
          <p:cNvSpPr txBox="1">
            <a:spLocks noGrp="1"/>
          </p:cNvSpPr>
          <p:nvPr>
            <p:ph type="body" idx="1"/>
          </p:nvPr>
        </p:nvSpPr>
        <p:spPr>
          <a:xfrm>
            <a:off x="888000" y="1950025"/>
            <a:ext cx="7688700" cy="3696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1200"/>
              </a:spcAft>
              <a:buNone/>
            </a:pPr>
            <a:r>
              <a:rPr lang="fr"/>
              <a:t>L’entité représente un objet abstrait qui peut contenir un ensemble d’attributs qui lui sont dédiés.</a:t>
            </a:r>
            <a:endParaRPr/>
          </a:p>
        </p:txBody>
      </p:sp>
      <p:sp>
        <p:nvSpPr>
          <p:cNvPr id="251" name="Google Shape;251;p32"/>
          <p:cNvSpPr/>
          <p:nvPr/>
        </p:nvSpPr>
        <p:spPr>
          <a:xfrm>
            <a:off x="932938" y="2704650"/>
            <a:ext cx="1566000" cy="1684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a:t>Entité</a:t>
            </a:r>
            <a:endParaRPr/>
          </a:p>
        </p:txBody>
      </p:sp>
      <p:sp>
        <p:nvSpPr>
          <p:cNvPr id="252" name="Google Shape;252;p32"/>
          <p:cNvSpPr/>
          <p:nvPr/>
        </p:nvSpPr>
        <p:spPr>
          <a:xfrm>
            <a:off x="1180738" y="3130800"/>
            <a:ext cx="1070400" cy="2577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Attribut 1</a:t>
            </a:r>
            <a:endParaRPr/>
          </a:p>
        </p:txBody>
      </p:sp>
      <p:sp>
        <p:nvSpPr>
          <p:cNvPr id="253" name="Google Shape;253;p32"/>
          <p:cNvSpPr/>
          <p:nvPr/>
        </p:nvSpPr>
        <p:spPr>
          <a:xfrm>
            <a:off x="1180738" y="3457875"/>
            <a:ext cx="1070400" cy="2577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Attribut 2</a:t>
            </a:r>
            <a:endParaRPr/>
          </a:p>
        </p:txBody>
      </p:sp>
      <p:sp>
        <p:nvSpPr>
          <p:cNvPr id="254" name="Google Shape;254;p32"/>
          <p:cNvSpPr/>
          <p:nvPr/>
        </p:nvSpPr>
        <p:spPr>
          <a:xfrm>
            <a:off x="1180738" y="3784950"/>
            <a:ext cx="1070400" cy="2577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Attribut 3</a:t>
            </a:r>
            <a:endParaRPr/>
          </a:p>
        </p:txBody>
      </p:sp>
      <p:graphicFrame>
        <p:nvGraphicFramePr>
          <p:cNvPr id="255" name="Google Shape;255;p32"/>
          <p:cNvGraphicFramePr/>
          <p:nvPr/>
        </p:nvGraphicFramePr>
        <p:xfrm>
          <a:off x="3762125" y="2815950"/>
          <a:ext cx="4964550" cy="1584840"/>
        </p:xfrm>
        <a:graphic>
          <a:graphicData uri="http://schemas.openxmlformats.org/drawingml/2006/table">
            <a:tbl>
              <a:tblPr>
                <a:noFill/>
                <a:tableStyleId>{6F948680-B0A5-4B56-952B-4A9442A808EA}</a:tableStyleId>
              </a:tblPr>
              <a:tblGrid>
                <a:gridCol w="1654850">
                  <a:extLst>
                    <a:ext uri="{9D8B030D-6E8A-4147-A177-3AD203B41FA5}">
                      <a16:colId xmlns:a16="http://schemas.microsoft.com/office/drawing/2014/main" val="20000"/>
                    </a:ext>
                  </a:extLst>
                </a:gridCol>
                <a:gridCol w="1654850">
                  <a:extLst>
                    <a:ext uri="{9D8B030D-6E8A-4147-A177-3AD203B41FA5}">
                      <a16:colId xmlns:a16="http://schemas.microsoft.com/office/drawing/2014/main" val="20001"/>
                    </a:ext>
                  </a:extLst>
                </a:gridCol>
                <a:gridCol w="1654850">
                  <a:extLst>
                    <a:ext uri="{9D8B030D-6E8A-4147-A177-3AD203B41FA5}">
                      <a16:colId xmlns:a16="http://schemas.microsoft.com/office/drawing/2014/main" val="20002"/>
                    </a:ext>
                  </a:extLst>
                </a:gridCol>
              </a:tblGrid>
              <a:tr h="0">
                <a:tc>
                  <a:txBody>
                    <a:bodyPr/>
                    <a:lstStyle/>
                    <a:p>
                      <a:pPr marL="0" lvl="0" indent="0" algn="ctr" rtl="0">
                        <a:spcBef>
                          <a:spcPts val="0"/>
                        </a:spcBef>
                        <a:spcAft>
                          <a:spcPts val="0"/>
                        </a:spcAft>
                        <a:buNone/>
                      </a:pPr>
                      <a:r>
                        <a:rPr lang="fr"/>
                        <a:t>ID</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fr"/>
                        <a:t>Nom</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fr"/>
                        <a:t>Prénom</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fr"/>
                        <a:t>1001245</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fr"/>
                        <a:t>Jean</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fr"/>
                        <a:t>Charles</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fr"/>
                        <a:t>1001246</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fr"/>
                        <a:t>Dufour</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fr"/>
                        <a:t>Antoine</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fr"/>
                        <a:t>1001247</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fr"/>
                        <a:t>Dupont</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fr"/>
                        <a:t>Marie</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cxnSp>
        <p:nvCxnSpPr>
          <p:cNvPr id="256" name="Google Shape;256;p32"/>
          <p:cNvCxnSpPr>
            <a:stCxn id="251" idx="3"/>
            <a:endCxn id="257" idx="1"/>
          </p:cNvCxnSpPr>
          <p:nvPr/>
        </p:nvCxnSpPr>
        <p:spPr>
          <a:xfrm>
            <a:off x="2498938" y="3547050"/>
            <a:ext cx="1197600" cy="0"/>
          </a:xfrm>
          <a:prstGeom prst="straightConnector1">
            <a:avLst/>
          </a:prstGeom>
          <a:noFill/>
          <a:ln w="76200" cap="flat" cmpd="sng">
            <a:solidFill>
              <a:schemeClr val="dk2"/>
            </a:solidFill>
            <a:prstDash val="solid"/>
            <a:round/>
            <a:headEnd type="none" w="med" len="med"/>
            <a:tailEnd type="triangle" w="med" len="med"/>
          </a:ln>
        </p:spPr>
      </p:cxnSp>
      <p:sp>
        <p:nvSpPr>
          <p:cNvPr id="257" name="Google Shape;257;p32"/>
          <p:cNvSpPr/>
          <p:nvPr/>
        </p:nvSpPr>
        <p:spPr>
          <a:xfrm>
            <a:off x="3696575" y="2416500"/>
            <a:ext cx="5094000" cy="22611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a:t>L’Entité ou la Table Élève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Les attributs dans le modèle Entité Association</a:t>
            </a:r>
            <a:endParaRPr/>
          </a:p>
        </p:txBody>
      </p:sp>
      <p:sp>
        <p:nvSpPr>
          <p:cNvPr id="263" name="Google Shape;263;p33"/>
          <p:cNvSpPr txBox="1">
            <a:spLocks noGrp="1"/>
          </p:cNvSpPr>
          <p:nvPr>
            <p:ph type="body" idx="1"/>
          </p:nvPr>
        </p:nvSpPr>
        <p:spPr>
          <a:xfrm>
            <a:off x="729450" y="2078875"/>
            <a:ext cx="7688700" cy="398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a:t>Les attributs peuvent être de différentes formes :</a:t>
            </a:r>
            <a:endParaRPr/>
          </a:p>
        </p:txBody>
      </p:sp>
      <p:sp>
        <p:nvSpPr>
          <p:cNvPr id="264" name="Google Shape;264;p33"/>
          <p:cNvSpPr/>
          <p:nvPr/>
        </p:nvSpPr>
        <p:spPr>
          <a:xfrm>
            <a:off x="742625" y="3363400"/>
            <a:ext cx="852300" cy="356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Attribut</a:t>
            </a:r>
            <a:endParaRPr/>
          </a:p>
        </p:txBody>
      </p:sp>
      <p:sp>
        <p:nvSpPr>
          <p:cNvPr id="265" name="Google Shape;265;p33"/>
          <p:cNvSpPr/>
          <p:nvPr/>
        </p:nvSpPr>
        <p:spPr>
          <a:xfrm>
            <a:off x="2055200" y="2802250"/>
            <a:ext cx="1542300" cy="356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Simple</a:t>
            </a:r>
            <a:endParaRPr/>
          </a:p>
        </p:txBody>
      </p:sp>
      <p:sp>
        <p:nvSpPr>
          <p:cNvPr id="266" name="Google Shape;266;p33"/>
          <p:cNvSpPr/>
          <p:nvPr/>
        </p:nvSpPr>
        <p:spPr>
          <a:xfrm>
            <a:off x="2055200" y="3363400"/>
            <a:ext cx="1542300" cy="356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Composé</a:t>
            </a:r>
            <a:endParaRPr/>
          </a:p>
        </p:txBody>
      </p:sp>
      <p:sp>
        <p:nvSpPr>
          <p:cNvPr id="267" name="Google Shape;267;p33"/>
          <p:cNvSpPr/>
          <p:nvPr/>
        </p:nvSpPr>
        <p:spPr>
          <a:xfrm>
            <a:off x="2055200" y="3924550"/>
            <a:ext cx="1542300" cy="356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Multi-Valué</a:t>
            </a:r>
            <a:endParaRPr/>
          </a:p>
        </p:txBody>
      </p:sp>
      <p:cxnSp>
        <p:nvCxnSpPr>
          <p:cNvPr id="268" name="Google Shape;268;p33"/>
          <p:cNvCxnSpPr>
            <a:stCxn id="264" idx="3"/>
            <a:endCxn id="265" idx="1"/>
          </p:cNvCxnSpPr>
          <p:nvPr/>
        </p:nvCxnSpPr>
        <p:spPr>
          <a:xfrm rot="10800000" flipH="1">
            <a:off x="1594925" y="2980450"/>
            <a:ext cx="460200" cy="561300"/>
          </a:xfrm>
          <a:prstGeom prst="curvedConnector3">
            <a:avLst>
              <a:gd name="adj1" fmla="val 50008"/>
            </a:avLst>
          </a:prstGeom>
          <a:noFill/>
          <a:ln w="9525" cap="flat" cmpd="sng">
            <a:solidFill>
              <a:schemeClr val="dk2"/>
            </a:solidFill>
            <a:prstDash val="solid"/>
            <a:round/>
            <a:headEnd type="none" w="med" len="med"/>
            <a:tailEnd type="none" w="med" len="med"/>
          </a:ln>
        </p:spPr>
      </p:cxnSp>
      <p:cxnSp>
        <p:nvCxnSpPr>
          <p:cNvPr id="269" name="Google Shape;269;p33"/>
          <p:cNvCxnSpPr>
            <a:stCxn id="264" idx="3"/>
            <a:endCxn id="266" idx="1"/>
          </p:cNvCxnSpPr>
          <p:nvPr/>
        </p:nvCxnSpPr>
        <p:spPr>
          <a:xfrm>
            <a:off x="1594925" y="3541750"/>
            <a:ext cx="460200" cy="600"/>
          </a:xfrm>
          <a:prstGeom prst="curvedConnector3">
            <a:avLst>
              <a:gd name="adj1" fmla="val 50008"/>
            </a:avLst>
          </a:prstGeom>
          <a:noFill/>
          <a:ln w="9525" cap="flat" cmpd="sng">
            <a:solidFill>
              <a:schemeClr val="dk2"/>
            </a:solidFill>
            <a:prstDash val="solid"/>
            <a:round/>
            <a:headEnd type="none" w="med" len="med"/>
            <a:tailEnd type="none" w="med" len="med"/>
          </a:ln>
        </p:spPr>
      </p:cxnSp>
      <p:cxnSp>
        <p:nvCxnSpPr>
          <p:cNvPr id="270" name="Google Shape;270;p33"/>
          <p:cNvCxnSpPr>
            <a:stCxn id="264" idx="3"/>
            <a:endCxn id="267" idx="1"/>
          </p:cNvCxnSpPr>
          <p:nvPr/>
        </p:nvCxnSpPr>
        <p:spPr>
          <a:xfrm>
            <a:off x="1594925" y="3541750"/>
            <a:ext cx="460200" cy="561300"/>
          </a:xfrm>
          <a:prstGeom prst="curvedConnector3">
            <a:avLst>
              <a:gd name="adj1" fmla="val 50008"/>
            </a:avLst>
          </a:prstGeom>
          <a:noFill/>
          <a:ln w="9525" cap="flat" cmpd="sng">
            <a:solidFill>
              <a:schemeClr val="dk2"/>
            </a:solidFill>
            <a:prstDash val="solid"/>
            <a:round/>
            <a:headEnd type="none" w="med" len="med"/>
            <a:tailEnd type="none" w="med" len="med"/>
          </a:ln>
        </p:spPr>
      </p:cxnSp>
      <p:sp>
        <p:nvSpPr>
          <p:cNvPr id="271" name="Google Shape;271;p33"/>
          <p:cNvSpPr/>
          <p:nvPr/>
        </p:nvSpPr>
        <p:spPr>
          <a:xfrm>
            <a:off x="3674350" y="2802250"/>
            <a:ext cx="4868400" cy="356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Possède une valeur d’un type de base (int, string, float..)</a:t>
            </a:r>
            <a:endParaRPr/>
          </a:p>
        </p:txBody>
      </p:sp>
      <p:sp>
        <p:nvSpPr>
          <p:cNvPr id="272" name="Google Shape;272;p33"/>
          <p:cNvSpPr/>
          <p:nvPr/>
        </p:nvSpPr>
        <p:spPr>
          <a:xfrm>
            <a:off x="3674350" y="3363400"/>
            <a:ext cx="4868400" cy="356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Constitué d’un groupe d’attributs</a:t>
            </a:r>
            <a:endParaRPr/>
          </a:p>
        </p:txBody>
      </p:sp>
      <p:sp>
        <p:nvSpPr>
          <p:cNvPr id="273" name="Google Shape;273;p33"/>
          <p:cNvSpPr/>
          <p:nvPr/>
        </p:nvSpPr>
        <p:spPr>
          <a:xfrm>
            <a:off x="3674350" y="3924550"/>
            <a:ext cx="4868400" cy="356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Peut avoir plus d’une valeur</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Les attributs dans le modèle Entité Association</a:t>
            </a:r>
            <a:endParaRPr/>
          </a:p>
        </p:txBody>
      </p:sp>
      <p:sp>
        <p:nvSpPr>
          <p:cNvPr id="279" name="Google Shape;279;p34"/>
          <p:cNvSpPr txBox="1">
            <a:spLocks noGrp="1"/>
          </p:cNvSpPr>
          <p:nvPr>
            <p:ph type="body" idx="1"/>
          </p:nvPr>
        </p:nvSpPr>
        <p:spPr>
          <a:xfrm>
            <a:off x="729450" y="2078875"/>
            <a:ext cx="7688700" cy="398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a:t>Les attributs peuvent être de différentes formes :</a:t>
            </a:r>
            <a:endParaRPr/>
          </a:p>
        </p:txBody>
      </p:sp>
      <p:sp>
        <p:nvSpPr>
          <p:cNvPr id="280" name="Google Shape;280;p34"/>
          <p:cNvSpPr/>
          <p:nvPr/>
        </p:nvSpPr>
        <p:spPr>
          <a:xfrm>
            <a:off x="742625" y="3363400"/>
            <a:ext cx="852300" cy="356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Attribut</a:t>
            </a:r>
            <a:endParaRPr/>
          </a:p>
        </p:txBody>
      </p:sp>
      <p:sp>
        <p:nvSpPr>
          <p:cNvPr id="281" name="Google Shape;281;p34"/>
          <p:cNvSpPr/>
          <p:nvPr/>
        </p:nvSpPr>
        <p:spPr>
          <a:xfrm>
            <a:off x="2055200" y="2802250"/>
            <a:ext cx="1542300" cy="356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Simple</a:t>
            </a:r>
            <a:endParaRPr/>
          </a:p>
        </p:txBody>
      </p:sp>
      <p:sp>
        <p:nvSpPr>
          <p:cNvPr id="282" name="Google Shape;282;p34"/>
          <p:cNvSpPr/>
          <p:nvPr/>
        </p:nvSpPr>
        <p:spPr>
          <a:xfrm>
            <a:off x="2055200" y="3363400"/>
            <a:ext cx="1542300" cy="356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Composé</a:t>
            </a:r>
            <a:endParaRPr/>
          </a:p>
        </p:txBody>
      </p:sp>
      <p:sp>
        <p:nvSpPr>
          <p:cNvPr id="283" name="Google Shape;283;p34"/>
          <p:cNvSpPr/>
          <p:nvPr/>
        </p:nvSpPr>
        <p:spPr>
          <a:xfrm>
            <a:off x="2055200" y="3924550"/>
            <a:ext cx="1542300" cy="356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Multi-Valué</a:t>
            </a:r>
            <a:endParaRPr/>
          </a:p>
        </p:txBody>
      </p:sp>
      <p:cxnSp>
        <p:nvCxnSpPr>
          <p:cNvPr id="284" name="Google Shape;284;p34"/>
          <p:cNvCxnSpPr>
            <a:stCxn id="280" idx="3"/>
            <a:endCxn id="281" idx="1"/>
          </p:cNvCxnSpPr>
          <p:nvPr/>
        </p:nvCxnSpPr>
        <p:spPr>
          <a:xfrm rot="10800000" flipH="1">
            <a:off x="1594925" y="2980450"/>
            <a:ext cx="460200" cy="561300"/>
          </a:xfrm>
          <a:prstGeom prst="curvedConnector3">
            <a:avLst>
              <a:gd name="adj1" fmla="val 50008"/>
            </a:avLst>
          </a:prstGeom>
          <a:noFill/>
          <a:ln w="9525" cap="flat" cmpd="sng">
            <a:solidFill>
              <a:schemeClr val="dk2"/>
            </a:solidFill>
            <a:prstDash val="solid"/>
            <a:round/>
            <a:headEnd type="none" w="med" len="med"/>
            <a:tailEnd type="none" w="med" len="med"/>
          </a:ln>
        </p:spPr>
      </p:cxnSp>
      <p:cxnSp>
        <p:nvCxnSpPr>
          <p:cNvPr id="285" name="Google Shape;285;p34"/>
          <p:cNvCxnSpPr>
            <a:stCxn id="280" idx="3"/>
            <a:endCxn id="282" idx="1"/>
          </p:cNvCxnSpPr>
          <p:nvPr/>
        </p:nvCxnSpPr>
        <p:spPr>
          <a:xfrm>
            <a:off x="1594925" y="3541750"/>
            <a:ext cx="460200" cy="600"/>
          </a:xfrm>
          <a:prstGeom prst="curvedConnector3">
            <a:avLst>
              <a:gd name="adj1" fmla="val 50008"/>
            </a:avLst>
          </a:prstGeom>
          <a:noFill/>
          <a:ln w="9525" cap="flat" cmpd="sng">
            <a:solidFill>
              <a:schemeClr val="dk2"/>
            </a:solidFill>
            <a:prstDash val="solid"/>
            <a:round/>
            <a:headEnd type="none" w="med" len="med"/>
            <a:tailEnd type="none" w="med" len="med"/>
          </a:ln>
        </p:spPr>
      </p:cxnSp>
      <p:cxnSp>
        <p:nvCxnSpPr>
          <p:cNvPr id="286" name="Google Shape;286;p34"/>
          <p:cNvCxnSpPr>
            <a:stCxn id="280" idx="3"/>
            <a:endCxn id="283" idx="1"/>
          </p:cNvCxnSpPr>
          <p:nvPr/>
        </p:nvCxnSpPr>
        <p:spPr>
          <a:xfrm>
            <a:off x="1594925" y="3541750"/>
            <a:ext cx="460200" cy="561300"/>
          </a:xfrm>
          <a:prstGeom prst="curvedConnector3">
            <a:avLst>
              <a:gd name="adj1" fmla="val 50008"/>
            </a:avLst>
          </a:prstGeom>
          <a:noFill/>
          <a:ln w="9525" cap="flat" cmpd="sng">
            <a:solidFill>
              <a:schemeClr val="dk2"/>
            </a:solidFill>
            <a:prstDash val="solid"/>
            <a:round/>
            <a:headEnd type="none" w="med" len="med"/>
            <a:tailEnd type="none" w="med" len="med"/>
          </a:ln>
        </p:spPr>
      </p:cxnSp>
      <p:sp>
        <p:nvSpPr>
          <p:cNvPr id="287" name="Google Shape;287;p34"/>
          <p:cNvSpPr/>
          <p:nvPr/>
        </p:nvSpPr>
        <p:spPr>
          <a:xfrm>
            <a:off x="3674350" y="2802250"/>
            <a:ext cx="4868400" cy="356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“Charles”</a:t>
            </a:r>
            <a:endParaRPr/>
          </a:p>
        </p:txBody>
      </p:sp>
      <p:sp>
        <p:nvSpPr>
          <p:cNvPr id="288" name="Google Shape;288;p34"/>
          <p:cNvSpPr/>
          <p:nvPr/>
        </p:nvSpPr>
        <p:spPr>
          <a:xfrm>
            <a:off x="3674350" y="3363400"/>
            <a:ext cx="4868400" cy="356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14 rue du Bonheur, 12450, France</a:t>
            </a:r>
            <a:endParaRPr/>
          </a:p>
        </p:txBody>
      </p:sp>
      <p:sp>
        <p:nvSpPr>
          <p:cNvPr id="289" name="Google Shape;289;p34"/>
          <p:cNvSpPr/>
          <p:nvPr/>
        </p:nvSpPr>
        <p:spPr>
          <a:xfrm>
            <a:off x="3674350" y="3924550"/>
            <a:ext cx="4868400" cy="356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i="1"/>
              <a:t>(Notes de BDD) </a:t>
            </a:r>
            <a:r>
              <a:rPr lang="fr"/>
              <a:t>: 12.1, 14.6, 8.2</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Concept d’Entité Association</a:t>
            </a:r>
            <a:endParaRPr/>
          </a:p>
        </p:txBody>
      </p:sp>
      <p:sp>
        <p:nvSpPr>
          <p:cNvPr id="295" name="Google Shape;295;p3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L’association est ce qui va permettre de faire le lien entre 2 bases de données dans le modèle Entité Association. Il prend la forme d’un verbe à l’actif.</a:t>
            </a:r>
            <a:endParaRPr/>
          </a:p>
          <a:p>
            <a:pPr marL="0" lvl="0" indent="0" algn="l" rtl="0">
              <a:spcBef>
                <a:spcPts val="1200"/>
              </a:spcBef>
              <a:spcAft>
                <a:spcPts val="1200"/>
              </a:spcAft>
              <a:buNone/>
            </a:pPr>
            <a:r>
              <a:rPr lang="fr"/>
              <a:t>“Appartient à”, “possède”, “passe” etc..</a:t>
            </a:r>
            <a:endParaRPr/>
          </a:p>
        </p:txBody>
      </p:sp>
      <p:sp>
        <p:nvSpPr>
          <p:cNvPr id="296" name="Google Shape;296;p35"/>
          <p:cNvSpPr/>
          <p:nvPr/>
        </p:nvSpPr>
        <p:spPr>
          <a:xfrm>
            <a:off x="3841812" y="3419100"/>
            <a:ext cx="1460400" cy="5352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a:t>“Appartient à”</a:t>
            </a:r>
            <a:endParaRPr sz="1200"/>
          </a:p>
        </p:txBody>
      </p:sp>
      <p:cxnSp>
        <p:nvCxnSpPr>
          <p:cNvPr id="297" name="Google Shape;297;p35"/>
          <p:cNvCxnSpPr>
            <a:endCxn id="296" idx="2"/>
          </p:cNvCxnSpPr>
          <p:nvPr/>
        </p:nvCxnSpPr>
        <p:spPr>
          <a:xfrm>
            <a:off x="3202512" y="3686700"/>
            <a:ext cx="639300" cy="0"/>
          </a:xfrm>
          <a:prstGeom prst="straightConnector1">
            <a:avLst/>
          </a:prstGeom>
          <a:noFill/>
          <a:ln w="9525" cap="flat" cmpd="sng">
            <a:solidFill>
              <a:schemeClr val="dk2"/>
            </a:solidFill>
            <a:prstDash val="solid"/>
            <a:round/>
            <a:headEnd type="none" w="med" len="med"/>
            <a:tailEnd type="none" w="med" len="med"/>
          </a:ln>
        </p:spPr>
      </p:cxnSp>
      <p:cxnSp>
        <p:nvCxnSpPr>
          <p:cNvPr id="298" name="Google Shape;298;p35"/>
          <p:cNvCxnSpPr>
            <a:stCxn id="296" idx="6"/>
          </p:cNvCxnSpPr>
          <p:nvPr/>
        </p:nvCxnSpPr>
        <p:spPr>
          <a:xfrm>
            <a:off x="5302212" y="3686700"/>
            <a:ext cx="6393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Concept d’Entité Association</a:t>
            </a:r>
            <a:endParaRPr/>
          </a:p>
          <a:p>
            <a:pPr marL="0" lvl="0" indent="0" algn="l" rtl="0">
              <a:spcBef>
                <a:spcPts val="0"/>
              </a:spcBef>
              <a:spcAft>
                <a:spcPts val="0"/>
              </a:spcAft>
              <a:buNone/>
            </a:pPr>
            <a:endParaRPr/>
          </a:p>
        </p:txBody>
      </p:sp>
      <p:sp>
        <p:nvSpPr>
          <p:cNvPr id="304" name="Google Shape;304;p36"/>
          <p:cNvSpPr txBox="1">
            <a:spLocks noGrp="1"/>
          </p:cNvSpPr>
          <p:nvPr>
            <p:ph type="body" idx="1"/>
          </p:nvPr>
        </p:nvSpPr>
        <p:spPr>
          <a:xfrm>
            <a:off x="729450" y="1926475"/>
            <a:ext cx="79026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Lié à l’association, la cardinalité représente un couple de valeurs qui impose une contrainte sur le modèle Entité/Association.</a:t>
            </a:r>
            <a:endParaRPr/>
          </a:p>
          <a:p>
            <a:pPr marL="0" lvl="0" indent="0" algn="l" rtl="0">
              <a:spcBef>
                <a:spcPts val="1200"/>
              </a:spcBef>
              <a:spcAft>
                <a:spcPts val="1200"/>
              </a:spcAft>
              <a:buNone/>
            </a:pPr>
            <a:r>
              <a:rPr lang="fr"/>
              <a:t>Les cardinalités possibles sont : </a:t>
            </a:r>
            <a:endParaRPr/>
          </a:p>
        </p:txBody>
      </p:sp>
      <p:sp>
        <p:nvSpPr>
          <p:cNvPr id="305" name="Google Shape;305;p36"/>
          <p:cNvSpPr/>
          <p:nvPr/>
        </p:nvSpPr>
        <p:spPr>
          <a:xfrm>
            <a:off x="5031175" y="2957100"/>
            <a:ext cx="910250" cy="336950"/>
          </a:xfrm>
          <a:prstGeom prst="flowChartProcess">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solidFill>
                  <a:schemeClr val="lt1"/>
                </a:solidFill>
              </a:rPr>
              <a:t>0..1</a:t>
            </a:r>
            <a:endParaRPr sz="1100">
              <a:solidFill>
                <a:schemeClr val="lt1"/>
              </a:solidFill>
            </a:endParaRPr>
          </a:p>
        </p:txBody>
      </p:sp>
      <p:sp>
        <p:nvSpPr>
          <p:cNvPr id="306" name="Google Shape;306;p36"/>
          <p:cNvSpPr/>
          <p:nvPr/>
        </p:nvSpPr>
        <p:spPr>
          <a:xfrm>
            <a:off x="3202575" y="2957100"/>
            <a:ext cx="910250" cy="336950"/>
          </a:xfrm>
          <a:prstGeom prst="flowChartProcess">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solidFill>
                  <a:schemeClr val="lt1"/>
                </a:solidFill>
              </a:rPr>
              <a:t>1...n</a:t>
            </a:r>
            <a:endParaRPr sz="1100">
              <a:solidFill>
                <a:schemeClr val="lt1"/>
              </a:solidFill>
            </a:endParaRPr>
          </a:p>
        </p:txBody>
      </p:sp>
      <p:sp>
        <p:nvSpPr>
          <p:cNvPr id="307" name="Google Shape;307;p36"/>
          <p:cNvSpPr/>
          <p:nvPr/>
        </p:nvSpPr>
        <p:spPr>
          <a:xfrm>
            <a:off x="5031175" y="3426625"/>
            <a:ext cx="910250" cy="336950"/>
          </a:xfrm>
          <a:prstGeom prst="flowChartProcess">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solidFill>
                  <a:schemeClr val="lt1"/>
                </a:solidFill>
              </a:rPr>
              <a:t>1..1</a:t>
            </a:r>
            <a:endParaRPr sz="1100">
              <a:solidFill>
                <a:schemeClr val="lt1"/>
              </a:solidFill>
            </a:endParaRPr>
          </a:p>
        </p:txBody>
      </p:sp>
      <p:sp>
        <p:nvSpPr>
          <p:cNvPr id="308" name="Google Shape;308;p36"/>
          <p:cNvSpPr/>
          <p:nvPr/>
        </p:nvSpPr>
        <p:spPr>
          <a:xfrm>
            <a:off x="3202575" y="3426625"/>
            <a:ext cx="910250" cy="336950"/>
          </a:xfrm>
          <a:prstGeom prst="flowChartProcess">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solidFill>
                  <a:schemeClr val="lt1"/>
                </a:solidFill>
              </a:rPr>
              <a:t>0...n</a:t>
            </a:r>
            <a:endParaRPr sz="1100">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3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Association n-aire</a:t>
            </a:r>
            <a:endParaRPr/>
          </a:p>
        </p:txBody>
      </p:sp>
      <p:sp>
        <p:nvSpPr>
          <p:cNvPr id="314" name="Google Shape;314;p37"/>
          <p:cNvSpPr txBox="1">
            <a:spLocks noGrp="1"/>
          </p:cNvSpPr>
          <p:nvPr>
            <p:ph type="body" idx="1"/>
          </p:nvPr>
        </p:nvSpPr>
        <p:spPr>
          <a:xfrm>
            <a:off x="729450" y="2078875"/>
            <a:ext cx="7688700" cy="673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a:t>Si la cardinalité de chaque entité est identique de chaque côté de l’association, on peut attribuer à l’association une entité.</a:t>
            </a:r>
            <a:endParaRPr/>
          </a:p>
        </p:txBody>
      </p:sp>
      <p:sp>
        <p:nvSpPr>
          <p:cNvPr id="315" name="Google Shape;315;p37"/>
          <p:cNvSpPr/>
          <p:nvPr/>
        </p:nvSpPr>
        <p:spPr>
          <a:xfrm>
            <a:off x="1575750" y="2943375"/>
            <a:ext cx="1377600" cy="673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Enseignant</a:t>
            </a:r>
            <a:endParaRPr/>
          </a:p>
        </p:txBody>
      </p:sp>
      <p:sp>
        <p:nvSpPr>
          <p:cNvPr id="316" name="Google Shape;316;p37"/>
          <p:cNvSpPr/>
          <p:nvPr/>
        </p:nvSpPr>
        <p:spPr>
          <a:xfrm>
            <a:off x="5642750" y="2943375"/>
            <a:ext cx="1377600" cy="673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Matière</a:t>
            </a:r>
            <a:endParaRPr/>
          </a:p>
        </p:txBody>
      </p:sp>
      <p:sp>
        <p:nvSpPr>
          <p:cNvPr id="317" name="Google Shape;317;p37"/>
          <p:cNvSpPr/>
          <p:nvPr/>
        </p:nvSpPr>
        <p:spPr>
          <a:xfrm>
            <a:off x="3606167" y="4185912"/>
            <a:ext cx="1377600" cy="673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Classe</a:t>
            </a:r>
            <a:endParaRPr/>
          </a:p>
        </p:txBody>
      </p:sp>
      <p:sp>
        <p:nvSpPr>
          <p:cNvPr id="318" name="Google Shape;318;p37"/>
          <p:cNvSpPr/>
          <p:nvPr/>
        </p:nvSpPr>
        <p:spPr>
          <a:xfrm>
            <a:off x="3567849" y="3012675"/>
            <a:ext cx="1460400" cy="5352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a:t>Passe cours</a:t>
            </a:r>
            <a:endParaRPr sz="1200"/>
          </a:p>
        </p:txBody>
      </p:sp>
      <p:cxnSp>
        <p:nvCxnSpPr>
          <p:cNvPr id="319" name="Google Shape;319;p37"/>
          <p:cNvCxnSpPr>
            <a:stCxn id="315" idx="3"/>
            <a:endCxn id="318" idx="2"/>
          </p:cNvCxnSpPr>
          <p:nvPr/>
        </p:nvCxnSpPr>
        <p:spPr>
          <a:xfrm>
            <a:off x="2953350" y="3280275"/>
            <a:ext cx="614400" cy="0"/>
          </a:xfrm>
          <a:prstGeom prst="straightConnector1">
            <a:avLst/>
          </a:prstGeom>
          <a:noFill/>
          <a:ln w="28575" cap="flat" cmpd="sng">
            <a:solidFill>
              <a:schemeClr val="dk2"/>
            </a:solidFill>
            <a:prstDash val="solid"/>
            <a:round/>
            <a:headEnd type="none" w="med" len="med"/>
            <a:tailEnd type="none" w="med" len="med"/>
          </a:ln>
        </p:spPr>
      </p:cxnSp>
      <p:cxnSp>
        <p:nvCxnSpPr>
          <p:cNvPr id="320" name="Google Shape;320;p37"/>
          <p:cNvCxnSpPr>
            <a:stCxn id="318" idx="6"/>
            <a:endCxn id="316" idx="1"/>
          </p:cNvCxnSpPr>
          <p:nvPr/>
        </p:nvCxnSpPr>
        <p:spPr>
          <a:xfrm>
            <a:off x="5028249" y="3280275"/>
            <a:ext cx="614400" cy="0"/>
          </a:xfrm>
          <a:prstGeom prst="straightConnector1">
            <a:avLst/>
          </a:prstGeom>
          <a:noFill/>
          <a:ln w="28575" cap="flat" cmpd="sng">
            <a:solidFill>
              <a:schemeClr val="dk2"/>
            </a:solidFill>
            <a:prstDash val="solid"/>
            <a:round/>
            <a:headEnd type="none" w="med" len="med"/>
            <a:tailEnd type="none" w="med" len="med"/>
          </a:ln>
        </p:spPr>
      </p:cxnSp>
      <p:cxnSp>
        <p:nvCxnSpPr>
          <p:cNvPr id="321" name="Google Shape;321;p37"/>
          <p:cNvCxnSpPr>
            <a:stCxn id="318" idx="4"/>
            <a:endCxn id="317" idx="0"/>
          </p:cNvCxnSpPr>
          <p:nvPr/>
        </p:nvCxnSpPr>
        <p:spPr>
          <a:xfrm flipH="1">
            <a:off x="4295049" y="3547875"/>
            <a:ext cx="3000" cy="638100"/>
          </a:xfrm>
          <a:prstGeom prst="straightConnector1">
            <a:avLst/>
          </a:prstGeom>
          <a:noFill/>
          <a:ln w="28575" cap="flat" cmpd="sng">
            <a:solidFill>
              <a:schemeClr val="dk2"/>
            </a:solidFill>
            <a:prstDash val="solid"/>
            <a:round/>
            <a:headEnd type="none" w="med" len="med"/>
            <a:tailEnd type="none" w="med" len="med"/>
          </a:ln>
        </p:spPr>
      </p:cxnSp>
      <p:sp>
        <p:nvSpPr>
          <p:cNvPr id="322" name="Google Shape;322;p37"/>
          <p:cNvSpPr txBox="1"/>
          <p:nvPr/>
        </p:nvSpPr>
        <p:spPr>
          <a:xfrm>
            <a:off x="2893888" y="3017342"/>
            <a:ext cx="4758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900">
                <a:latin typeface="Lato"/>
                <a:ea typeface="Lato"/>
                <a:cs typeface="Lato"/>
                <a:sym typeface="Lato"/>
              </a:rPr>
              <a:t>1..n</a:t>
            </a:r>
            <a:endParaRPr sz="900">
              <a:latin typeface="Lato"/>
              <a:ea typeface="Lato"/>
              <a:cs typeface="Lato"/>
              <a:sym typeface="Lato"/>
            </a:endParaRPr>
          </a:p>
        </p:txBody>
      </p:sp>
      <p:sp>
        <p:nvSpPr>
          <p:cNvPr id="323" name="Google Shape;323;p37"/>
          <p:cNvSpPr txBox="1"/>
          <p:nvPr/>
        </p:nvSpPr>
        <p:spPr>
          <a:xfrm>
            <a:off x="5335414" y="3027260"/>
            <a:ext cx="4758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900">
                <a:latin typeface="Lato"/>
                <a:ea typeface="Lato"/>
                <a:cs typeface="Lato"/>
                <a:sym typeface="Lato"/>
              </a:rPr>
              <a:t>1..n</a:t>
            </a:r>
            <a:endParaRPr sz="900">
              <a:latin typeface="Lato"/>
              <a:ea typeface="Lato"/>
              <a:cs typeface="Lato"/>
              <a:sym typeface="Lato"/>
            </a:endParaRPr>
          </a:p>
        </p:txBody>
      </p:sp>
      <p:sp>
        <p:nvSpPr>
          <p:cNvPr id="324" name="Google Shape;324;p37"/>
          <p:cNvSpPr txBox="1"/>
          <p:nvPr/>
        </p:nvSpPr>
        <p:spPr>
          <a:xfrm>
            <a:off x="3970900" y="3917175"/>
            <a:ext cx="3699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900">
                <a:latin typeface="Lato"/>
                <a:ea typeface="Lato"/>
                <a:cs typeface="Lato"/>
                <a:sym typeface="Lato"/>
              </a:rPr>
              <a:t>1..n</a:t>
            </a:r>
            <a:endParaRPr sz="900">
              <a:latin typeface="Lato"/>
              <a:ea typeface="Lato"/>
              <a:cs typeface="Lato"/>
              <a:sym typeface="Lato"/>
            </a:endParaRPr>
          </a:p>
        </p:txBody>
      </p:sp>
      <p:sp>
        <p:nvSpPr>
          <p:cNvPr id="325" name="Google Shape;325;p37"/>
          <p:cNvSpPr txBox="1"/>
          <p:nvPr/>
        </p:nvSpPr>
        <p:spPr>
          <a:xfrm>
            <a:off x="4057200" y="3498325"/>
            <a:ext cx="1347600" cy="646500"/>
          </a:xfrm>
          <a:prstGeom prst="rect">
            <a:avLst/>
          </a:prstGeom>
          <a:noFill/>
          <a:ln>
            <a:noFill/>
          </a:ln>
        </p:spPr>
        <p:txBody>
          <a:bodyPr spcFirstLastPara="1" wrap="square" lIns="91425" tIns="91425" rIns="91425" bIns="91425" anchor="t" anchorCtr="0">
            <a:spAutoFit/>
          </a:bodyPr>
          <a:lstStyle/>
          <a:p>
            <a:pPr marL="457200" lvl="0" indent="-292100" algn="l" rtl="0">
              <a:spcBef>
                <a:spcPts val="0"/>
              </a:spcBef>
              <a:spcAft>
                <a:spcPts val="0"/>
              </a:spcAft>
              <a:buClr>
                <a:srgbClr val="FF0000"/>
              </a:buClr>
              <a:buSzPts val="1000"/>
              <a:buFont typeface="Lato"/>
              <a:buChar char="-"/>
            </a:pPr>
            <a:r>
              <a:rPr lang="fr" sz="1000">
                <a:solidFill>
                  <a:srgbClr val="FF0000"/>
                </a:solidFill>
                <a:latin typeface="Lato"/>
                <a:ea typeface="Lato"/>
                <a:cs typeface="Lato"/>
                <a:sym typeface="Lato"/>
              </a:rPr>
              <a:t> Jour</a:t>
            </a:r>
            <a:endParaRPr sz="1000">
              <a:solidFill>
                <a:srgbClr val="FF0000"/>
              </a:solidFill>
              <a:latin typeface="Lato"/>
              <a:ea typeface="Lato"/>
              <a:cs typeface="Lato"/>
              <a:sym typeface="Lato"/>
            </a:endParaRPr>
          </a:p>
          <a:p>
            <a:pPr marL="457200" lvl="0" indent="-292100" algn="l" rtl="0">
              <a:spcBef>
                <a:spcPts val="0"/>
              </a:spcBef>
              <a:spcAft>
                <a:spcPts val="0"/>
              </a:spcAft>
              <a:buClr>
                <a:srgbClr val="FF0000"/>
              </a:buClr>
              <a:buSzPts val="1000"/>
              <a:buFont typeface="Lato"/>
              <a:buChar char="-"/>
            </a:pPr>
            <a:r>
              <a:rPr lang="fr" sz="1000">
                <a:solidFill>
                  <a:srgbClr val="FF0000"/>
                </a:solidFill>
                <a:latin typeface="Lato"/>
                <a:ea typeface="Lato"/>
                <a:cs typeface="Lato"/>
                <a:sym typeface="Lato"/>
              </a:rPr>
              <a:t>HeureDebut</a:t>
            </a:r>
            <a:endParaRPr sz="1000">
              <a:solidFill>
                <a:srgbClr val="FF0000"/>
              </a:solidFill>
              <a:latin typeface="Lato"/>
              <a:ea typeface="Lato"/>
              <a:cs typeface="Lato"/>
              <a:sym typeface="Lato"/>
            </a:endParaRPr>
          </a:p>
          <a:p>
            <a:pPr marL="457200" lvl="0" indent="-292100" algn="l" rtl="0">
              <a:spcBef>
                <a:spcPts val="0"/>
              </a:spcBef>
              <a:spcAft>
                <a:spcPts val="0"/>
              </a:spcAft>
              <a:buClr>
                <a:srgbClr val="FF0000"/>
              </a:buClr>
              <a:buSzPts val="1000"/>
              <a:buFont typeface="Lato"/>
              <a:buChar char="-"/>
            </a:pPr>
            <a:r>
              <a:rPr lang="fr" sz="1000">
                <a:solidFill>
                  <a:srgbClr val="FF0000"/>
                </a:solidFill>
                <a:latin typeface="Lato"/>
                <a:ea typeface="Lato"/>
                <a:cs typeface="Lato"/>
                <a:sym typeface="Lato"/>
              </a:rPr>
              <a:t>HeureFin</a:t>
            </a:r>
            <a:endParaRPr sz="1000">
              <a:solidFill>
                <a:srgbClr val="FF0000"/>
              </a:solidFill>
              <a:latin typeface="Lato"/>
              <a:ea typeface="Lato"/>
              <a:cs typeface="Lato"/>
              <a:sym typeface="Lato"/>
            </a:endParaRPr>
          </a:p>
        </p:txBody>
      </p:sp>
      <p:sp>
        <p:nvSpPr>
          <p:cNvPr id="326" name="Google Shape;326;p37"/>
          <p:cNvSpPr/>
          <p:nvPr/>
        </p:nvSpPr>
        <p:spPr>
          <a:xfrm>
            <a:off x="2675775" y="3027250"/>
            <a:ext cx="783000" cy="3231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7"/>
          <p:cNvSpPr/>
          <p:nvPr/>
        </p:nvSpPr>
        <p:spPr>
          <a:xfrm>
            <a:off x="5137325" y="3013502"/>
            <a:ext cx="783000" cy="3231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7"/>
          <p:cNvSpPr/>
          <p:nvPr/>
        </p:nvSpPr>
        <p:spPr>
          <a:xfrm>
            <a:off x="3874975" y="3917175"/>
            <a:ext cx="572400" cy="3231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38"/>
          <p:cNvSpPr/>
          <p:nvPr/>
        </p:nvSpPr>
        <p:spPr>
          <a:xfrm>
            <a:off x="1506375" y="1853850"/>
            <a:ext cx="6104700" cy="1812900"/>
          </a:xfrm>
          <a:prstGeom prst="roundRect">
            <a:avLst>
              <a:gd name="adj" fmla="val 16667"/>
            </a:avLst>
          </a:prstGeom>
          <a:noFill/>
          <a:ln w="28575" cap="flat" cmpd="sng">
            <a:solidFill>
              <a:srgbClr val="FF0000"/>
            </a:solidFill>
            <a:prstDash val="dashDot"/>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b="1">
              <a:solidFill>
                <a:srgbClr val="FF0000"/>
              </a:solidFill>
            </a:endParaRPr>
          </a:p>
        </p:txBody>
      </p:sp>
      <p:sp>
        <p:nvSpPr>
          <p:cNvPr id="334" name="Google Shape;334;p38"/>
          <p:cNvSpPr/>
          <p:nvPr/>
        </p:nvSpPr>
        <p:spPr>
          <a:xfrm>
            <a:off x="1506375" y="4092450"/>
            <a:ext cx="6104700" cy="694200"/>
          </a:xfrm>
          <a:prstGeom prst="roundRect">
            <a:avLst>
              <a:gd name="adj" fmla="val 16667"/>
            </a:avLst>
          </a:prstGeom>
          <a:noFill/>
          <a:ln w="28575" cap="flat" cmpd="sng">
            <a:solidFill>
              <a:srgbClr val="FF0000"/>
            </a:solidFill>
            <a:prstDash val="dashDot"/>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b="1">
              <a:solidFill>
                <a:srgbClr val="FF0000"/>
              </a:solidFill>
            </a:endParaRPr>
          </a:p>
        </p:txBody>
      </p:sp>
      <p:sp>
        <p:nvSpPr>
          <p:cNvPr id="335" name="Google Shape;335;p3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Concept de Schéma Relationnel</a:t>
            </a:r>
            <a:endParaRPr/>
          </a:p>
        </p:txBody>
      </p:sp>
      <p:sp>
        <p:nvSpPr>
          <p:cNvPr id="336" name="Google Shape;336;p38"/>
          <p:cNvSpPr/>
          <p:nvPr/>
        </p:nvSpPr>
        <p:spPr>
          <a:xfrm>
            <a:off x="1636550" y="1853850"/>
            <a:ext cx="1566000" cy="1684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a:t>Etudiant</a:t>
            </a:r>
            <a:endParaRPr/>
          </a:p>
        </p:txBody>
      </p:sp>
      <p:sp>
        <p:nvSpPr>
          <p:cNvPr id="337" name="Google Shape;337;p38"/>
          <p:cNvSpPr/>
          <p:nvPr/>
        </p:nvSpPr>
        <p:spPr>
          <a:xfrm>
            <a:off x="1884350" y="2280000"/>
            <a:ext cx="1070400" cy="2577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t>Id_Etudiant</a:t>
            </a:r>
            <a:endParaRPr sz="1300"/>
          </a:p>
        </p:txBody>
      </p:sp>
      <p:sp>
        <p:nvSpPr>
          <p:cNvPr id="338" name="Google Shape;338;p38"/>
          <p:cNvSpPr/>
          <p:nvPr/>
        </p:nvSpPr>
        <p:spPr>
          <a:xfrm>
            <a:off x="1884350" y="2607075"/>
            <a:ext cx="1070400" cy="2577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Nom</a:t>
            </a:r>
            <a:endParaRPr/>
          </a:p>
        </p:txBody>
      </p:sp>
      <p:sp>
        <p:nvSpPr>
          <p:cNvPr id="339" name="Google Shape;339;p38"/>
          <p:cNvSpPr/>
          <p:nvPr/>
        </p:nvSpPr>
        <p:spPr>
          <a:xfrm>
            <a:off x="1884350" y="2934150"/>
            <a:ext cx="1070400" cy="2577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Note BDD</a:t>
            </a:r>
            <a:endParaRPr/>
          </a:p>
        </p:txBody>
      </p:sp>
      <p:sp>
        <p:nvSpPr>
          <p:cNvPr id="340" name="Google Shape;340;p38"/>
          <p:cNvSpPr/>
          <p:nvPr/>
        </p:nvSpPr>
        <p:spPr>
          <a:xfrm>
            <a:off x="5941425" y="1853850"/>
            <a:ext cx="1566000" cy="1684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a:t>Classe</a:t>
            </a:r>
            <a:endParaRPr/>
          </a:p>
        </p:txBody>
      </p:sp>
      <p:sp>
        <p:nvSpPr>
          <p:cNvPr id="341" name="Google Shape;341;p38"/>
          <p:cNvSpPr/>
          <p:nvPr/>
        </p:nvSpPr>
        <p:spPr>
          <a:xfrm>
            <a:off x="6189225" y="2280000"/>
            <a:ext cx="1070400" cy="2577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a:t>Nom_classe</a:t>
            </a:r>
            <a:endParaRPr sz="1200"/>
          </a:p>
        </p:txBody>
      </p:sp>
      <p:sp>
        <p:nvSpPr>
          <p:cNvPr id="342" name="Google Shape;342;p38"/>
          <p:cNvSpPr/>
          <p:nvPr/>
        </p:nvSpPr>
        <p:spPr>
          <a:xfrm>
            <a:off x="6189225" y="2607075"/>
            <a:ext cx="1070400" cy="2577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Nb_Etu</a:t>
            </a:r>
            <a:endParaRPr/>
          </a:p>
        </p:txBody>
      </p:sp>
      <p:sp>
        <p:nvSpPr>
          <p:cNvPr id="343" name="Google Shape;343;p38"/>
          <p:cNvSpPr/>
          <p:nvPr/>
        </p:nvSpPr>
        <p:spPr>
          <a:xfrm>
            <a:off x="6189225" y="2934150"/>
            <a:ext cx="1070400" cy="2577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Moyenne</a:t>
            </a:r>
            <a:endParaRPr/>
          </a:p>
        </p:txBody>
      </p:sp>
      <p:sp>
        <p:nvSpPr>
          <p:cNvPr id="344" name="Google Shape;344;p38"/>
          <p:cNvSpPr/>
          <p:nvPr/>
        </p:nvSpPr>
        <p:spPr>
          <a:xfrm>
            <a:off x="3841799" y="2428650"/>
            <a:ext cx="1460400" cy="5352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a:t>“Appartient à”</a:t>
            </a:r>
            <a:endParaRPr sz="1200"/>
          </a:p>
        </p:txBody>
      </p:sp>
      <p:cxnSp>
        <p:nvCxnSpPr>
          <p:cNvPr id="345" name="Google Shape;345;p38"/>
          <p:cNvCxnSpPr>
            <a:stCxn id="336" idx="3"/>
            <a:endCxn id="344" idx="2"/>
          </p:cNvCxnSpPr>
          <p:nvPr/>
        </p:nvCxnSpPr>
        <p:spPr>
          <a:xfrm>
            <a:off x="3202550" y="2696250"/>
            <a:ext cx="639300" cy="0"/>
          </a:xfrm>
          <a:prstGeom prst="straightConnector1">
            <a:avLst/>
          </a:prstGeom>
          <a:noFill/>
          <a:ln w="9525" cap="flat" cmpd="sng">
            <a:solidFill>
              <a:schemeClr val="dk2"/>
            </a:solidFill>
            <a:prstDash val="solid"/>
            <a:round/>
            <a:headEnd type="none" w="med" len="med"/>
            <a:tailEnd type="none" w="med" len="med"/>
          </a:ln>
        </p:spPr>
      </p:cxnSp>
      <p:cxnSp>
        <p:nvCxnSpPr>
          <p:cNvPr id="346" name="Google Shape;346;p38"/>
          <p:cNvCxnSpPr>
            <a:stCxn id="344" idx="6"/>
            <a:endCxn id="340" idx="1"/>
          </p:cNvCxnSpPr>
          <p:nvPr/>
        </p:nvCxnSpPr>
        <p:spPr>
          <a:xfrm>
            <a:off x="5302199" y="2696250"/>
            <a:ext cx="639300" cy="0"/>
          </a:xfrm>
          <a:prstGeom prst="straightConnector1">
            <a:avLst/>
          </a:prstGeom>
          <a:noFill/>
          <a:ln w="9525" cap="flat" cmpd="sng">
            <a:solidFill>
              <a:schemeClr val="dk2"/>
            </a:solidFill>
            <a:prstDash val="solid"/>
            <a:round/>
            <a:headEnd type="none" w="med" len="med"/>
            <a:tailEnd type="none" w="med" len="med"/>
          </a:ln>
        </p:spPr>
      </p:cxnSp>
      <p:sp>
        <p:nvSpPr>
          <p:cNvPr id="347" name="Google Shape;347;p38"/>
          <p:cNvSpPr/>
          <p:nvPr/>
        </p:nvSpPr>
        <p:spPr>
          <a:xfrm>
            <a:off x="5031163" y="2963850"/>
            <a:ext cx="910250" cy="336950"/>
          </a:xfrm>
          <a:prstGeom prst="flowChartProcess">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solidFill>
                  <a:schemeClr val="lt1"/>
                </a:solidFill>
              </a:rPr>
              <a:t>0..m</a:t>
            </a:r>
            <a:endParaRPr sz="1100">
              <a:solidFill>
                <a:schemeClr val="lt1"/>
              </a:solidFill>
            </a:endParaRPr>
          </a:p>
        </p:txBody>
      </p:sp>
      <p:sp>
        <p:nvSpPr>
          <p:cNvPr id="348" name="Google Shape;348;p38"/>
          <p:cNvSpPr/>
          <p:nvPr/>
        </p:nvSpPr>
        <p:spPr>
          <a:xfrm>
            <a:off x="3202563" y="2963850"/>
            <a:ext cx="910250" cy="336950"/>
          </a:xfrm>
          <a:prstGeom prst="flowChartProcess">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solidFill>
                  <a:schemeClr val="lt1"/>
                </a:solidFill>
              </a:rPr>
              <a:t>1...n</a:t>
            </a:r>
            <a:endParaRPr sz="1100">
              <a:solidFill>
                <a:schemeClr val="lt1"/>
              </a:solidFill>
            </a:endParaRPr>
          </a:p>
        </p:txBody>
      </p:sp>
      <p:sp>
        <p:nvSpPr>
          <p:cNvPr id="349" name="Google Shape;349;p38"/>
          <p:cNvSpPr txBox="1"/>
          <p:nvPr/>
        </p:nvSpPr>
        <p:spPr>
          <a:xfrm>
            <a:off x="1375950" y="4092450"/>
            <a:ext cx="6392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a:latin typeface="Lato"/>
                <a:ea typeface="Lato"/>
                <a:cs typeface="Lato"/>
                <a:sym typeface="Lato"/>
              </a:rPr>
              <a:t>Etudiant (</a:t>
            </a:r>
            <a:r>
              <a:rPr lang="fr" u="sng">
                <a:latin typeface="Lato"/>
                <a:ea typeface="Lato"/>
                <a:cs typeface="Lato"/>
                <a:sym typeface="Lato"/>
              </a:rPr>
              <a:t>Id_Etudiant</a:t>
            </a:r>
            <a:r>
              <a:rPr lang="fr">
                <a:latin typeface="Lato"/>
                <a:ea typeface="Lato"/>
                <a:cs typeface="Lato"/>
                <a:sym typeface="Lato"/>
              </a:rPr>
              <a:t>, Nom, Note BDD, #Nom_classe)</a:t>
            </a:r>
            <a:endParaRPr>
              <a:latin typeface="Lato"/>
              <a:ea typeface="Lato"/>
              <a:cs typeface="Lato"/>
              <a:sym typeface="Lato"/>
            </a:endParaRPr>
          </a:p>
          <a:p>
            <a:pPr marL="0" lvl="0" indent="0" algn="ctr" rtl="0">
              <a:spcBef>
                <a:spcPts val="0"/>
              </a:spcBef>
              <a:spcAft>
                <a:spcPts val="0"/>
              </a:spcAft>
              <a:buNone/>
            </a:pPr>
            <a:r>
              <a:rPr lang="fr">
                <a:latin typeface="Lato"/>
                <a:ea typeface="Lato"/>
                <a:cs typeface="Lato"/>
                <a:sym typeface="Lato"/>
              </a:rPr>
              <a:t>Classe(</a:t>
            </a:r>
            <a:r>
              <a:rPr lang="fr" u="sng">
                <a:latin typeface="Lato"/>
                <a:ea typeface="Lato"/>
                <a:cs typeface="Lato"/>
                <a:sym typeface="Lato"/>
              </a:rPr>
              <a:t>Nom_classe</a:t>
            </a:r>
            <a:r>
              <a:rPr lang="fr">
                <a:latin typeface="Lato"/>
                <a:ea typeface="Lato"/>
                <a:cs typeface="Lato"/>
                <a:sym typeface="Lato"/>
              </a:rPr>
              <a:t>, Nb_Etu, Moyenne)</a:t>
            </a:r>
            <a:endParaRPr>
              <a:latin typeface="Lato"/>
              <a:ea typeface="Lato"/>
              <a:cs typeface="Lato"/>
              <a:sym typeface="Lato"/>
            </a:endParaRPr>
          </a:p>
        </p:txBody>
      </p:sp>
      <p:sp>
        <p:nvSpPr>
          <p:cNvPr id="350" name="Google Shape;350;p38"/>
          <p:cNvSpPr/>
          <p:nvPr/>
        </p:nvSpPr>
        <p:spPr>
          <a:xfrm>
            <a:off x="4429950" y="3442646"/>
            <a:ext cx="310500" cy="753300"/>
          </a:xfrm>
          <a:prstGeom prst="down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8"/>
          <p:cNvSpPr txBox="1"/>
          <p:nvPr/>
        </p:nvSpPr>
        <p:spPr>
          <a:xfrm>
            <a:off x="6090075" y="1576527"/>
            <a:ext cx="21057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sz="1200" b="1">
                <a:solidFill>
                  <a:srgbClr val="FF0000"/>
                </a:solidFill>
                <a:latin typeface="Lato"/>
                <a:ea typeface="Lato"/>
                <a:cs typeface="Lato"/>
                <a:sym typeface="Lato"/>
              </a:rPr>
              <a:t>Modèle Entité Association</a:t>
            </a:r>
            <a:endParaRPr sz="1200" b="1">
              <a:solidFill>
                <a:srgbClr val="FF0000"/>
              </a:solidFill>
              <a:latin typeface="Lato"/>
              <a:ea typeface="Lato"/>
              <a:cs typeface="Lato"/>
              <a:sym typeface="Lato"/>
            </a:endParaRPr>
          </a:p>
        </p:txBody>
      </p:sp>
      <p:sp>
        <p:nvSpPr>
          <p:cNvPr id="352" name="Google Shape;352;p38"/>
          <p:cNvSpPr txBox="1"/>
          <p:nvPr/>
        </p:nvSpPr>
        <p:spPr>
          <a:xfrm>
            <a:off x="6298825" y="3826650"/>
            <a:ext cx="15660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sz="1200" b="1">
                <a:solidFill>
                  <a:srgbClr val="FF0000"/>
                </a:solidFill>
                <a:latin typeface="Lato"/>
                <a:ea typeface="Lato"/>
                <a:cs typeface="Lato"/>
                <a:sym typeface="Lato"/>
              </a:rPr>
              <a:t>Schéma Relationnel</a:t>
            </a:r>
            <a:endParaRPr sz="1200" b="1">
              <a:solidFill>
                <a:srgbClr val="FF0000"/>
              </a:solidFill>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Concept de Schéma Relationnel</a:t>
            </a:r>
            <a:endParaRPr/>
          </a:p>
        </p:txBody>
      </p:sp>
      <p:sp>
        <p:nvSpPr>
          <p:cNvPr id="358" name="Google Shape;358;p39"/>
          <p:cNvSpPr txBox="1">
            <a:spLocks noGrp="1"/>
          </p:cNvSpPr>
          <p:nvPr>
            <p:ph type="body" idx="1"/>
          </p:nvPr>
        </p:nvSpPr>
        <p:spPr>
          <a:xfrm>
            <a:off x="574800" y="2078875"/>
            <a:ext cx="8275500" cy="11583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a:t>Le concept de</a:t>
            </a:r>
            <a:r>
              <a:rPr lang="fr" b="1"/>
              <a:t> Schéma Relationnel </a:t>
            </a:r>
            <a:r>
              <a:rPr lang="fr"/>
              <a:t>se rapproche davantage de la conception informatique des bases de données </a:t>
            </a:r>
            <a:endParaRPr/>
          </a:p>
        </p:txBody>
      </p:sp>
      <p:sp>
        <p:nvSpPr>
          <p:cNvPr id="359" name="Google Shape;359;p39"/>
          <p:cNvSpPr txBox="1"/>
          <p:nvPr/>
        </p:nvSpPr>
        <p:spPr>
          <a:xfrm>
            <a:off x="1593975" y="2462463"/>
            <a:ext cx="6392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a:latin typeface="Lato"/>
                <a:ea typeface="Lato"/>
                <a:cs typeface="Lato"/>
                <a:sym typeface="Lato"/>
              </a:rPr>
              <a:t>Etudiant (</a:t>
            </a:r>
            <a:r>
              <a:rPr lang="fr" u="sng">
                <a:latin typeface="Lato"/>
                <a:ea typeface="Lato"/>
                <a:cs typeface="Lato"/>
                <a:sym typeface="Lato"/>
              </a:rPr>
              <a:t>Id_Etudiant</a:t>
            </a:r>
            <a:r>
              <a:rPr lang="fr">
                <a:latin typeface="Lato"/>
                <a:ea typeface="Lato"/>
                <a:cs typeface="Lato"/>
                <a:sym typeface="Lato"/>
              </a:rPr>
              <a:t>, Nom, Note BDD, #Nom_classe)</a:t>
            </a:r>
            <a:endParaRPr>
              <a:latin typeface="Lato"/>
              <a:ea typeface="Lato"/>
              <a:cs typeface="Lato"/>
              <a:sym typeface="Lato"/>
            </a:endParaRPr>
          </a:p>
          <a:p>
            <a:pPr marL="0" lvl="0" indent="0" algn="ctr" rtl="0">
              <a:spcBef>
                <a:spcPts val="0"/>
              </a:spcBef>
              <a:spcAft>
                <a:spcPts val="0"/>
              </a:spcAft>
              <a:buNone/>
            </a:pPr>
            <a:r>
              <a:rPr lang="fr">
                <a:latin typeface="Lato"/>
                <a:ea typeface="Lato"/>
                <a:cs typeface="Lato"/>
                <a:sym typeface="Lato"/>
              </a:rPr>
              <a:t>Classe(</a:t>
            </a:r>
            <a:r>
              <a:rPr lang="fr" u="sng">
                <a:latin typeface="Lato"/>
                <a:ea typeface="Lato"/>
                <a:cs typeface="Lato"/>
                <a:sym typeface="Lato"/>
              </a:rPr>
              <a:t>Nom_classe</a:t>
            </a:r>
            <a:r>
              <a:rPr lang="fr">
                <a:latin typeface="Lato"/>
                <a:ea typeface="Lato"/>
                <a:cs typeface="Lato"/>
                <a:sym typeface="Lato"/>
              </a:rPr>
              <a:t>, Nb_Etu, Moyenne)</a:t>
            </a:r>
            <a:endParaRPr>
              <a:latin typeface="Lato"/>
              <a:ea typeface="Lato"/>
              <a:cs typeface="Lato"/>
              <a:sym typeface="Lato"/>
            </a:endParaRPr>
          </a:p>
        </p:txBody>
      </p:sp>
      <p:sp>
        <p:nvSpPr>
          <p:cNvPr id="360" name="Google Shape;360;p39"/>
          <p:cNvSpPr/>
          <p:nvPr/>
        </p:nvSpPr>
        <p:spPr>
          <a:xfrm>
            <a:off x="4463000" y="3078075"/>
            <a:ext cx="310500" cy="535200"/>
          </a:xfrm>
          <a:prstGeom prst="down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361" name="Google Shape;361;p39"/>
          <p:cNvGraphicFramePr/>
          <p:nvPr/>
        </p:nvGraphicFramePr>
        <p:xfrm>
          <a:off x="130925" y="3779180"/>
          <a:ext cx="4033100" cy="1351785"/>
        </p:xfrm>
        <a:graphic>
          <a:graphicData uri="http://schemas.openxmlformats.org/drawingml/2006/table">
            <a:tbl>
              <a:tblPr>
                <a:noFill/>
                <a:tableStyleId>{6F948680-B0A5-4B56-952B-4A9442A808EA}</a:tableStyleId>
              </a:tblPr>
              <a:tblGrid>
                <a:gridCol w="1008275">
                  <a:extLst>
                    <a:ext uri="{9D8B030D-6E8A-4147-A177-3AD203B41FA5}">
                      <a16:colId xmlns:a16="http://schemas.microsoft.com/office/drawing/2014/main" val="20000"/>
                    </a:ext>
                  </a:extLst>
                </a:gridCol>
                <a:gridCol w="1008275">
                  <a:extLst>
                    <a:ext uri="{9D8B030D-6E8A-4147-A177-3AD203B41FA5}">
                      <a16:colId xmlns:a16="http://schemas.microsoft.com/office/drawing/2014/main" val="20001"/>
                    </a:ext>
                  </a:extLst>
                </a:gridCol>
                <a:gridCol w="929000">
                  <a:extLst>
                    <a:ext uri="{9D8B030D-6E8A-4147-A177-3AD203B41FA5}">
                      <a16:colId xmlns:a16="http://schemas.microsoft.com/office/drawing/2014/main" val="20002"/>
                    </a:ext>
                  </a:extLst>
                </a:gridCol>
                <a:gridCol w="1087550">
                  <a:extLst>
                    <a:ext uri="{9D8B030D-6E8A-4147-A177-3AD203B41FA5}">
                      <a16:colId xmlns:a16="http://schemas.microsoft.com/office/drawing/2014/main" val="20003"/>
                    </a:ext>
                  </a:extLst>
                </a:gridCol>
              </a:tblGrid>
              <a:tr h="554850">
                <a:tc>
                  <a:txBody>
                    <a:bodyPr/>
                    <a:lstStyle/>
                    <a:p>
                      <a:pPr marL="0" lvl="0" indent="0" algn="l" rtl="0">
                        <a:spcBef>
                          <a:spcPts val="0"/>
                        </a:spcBef>
                        <a:spcAft>
                          <a:spcPts val="0"/>
                        </a:spcAft>
                        <a:buNone/>
                      </a:pPr>
                      <a:r>
                        <a:rPr lang="fr" sz="1200"/>
                        <a:t>Id_Etudiant</a:t>
                      </a:r>
                      <a:endParaRPr sz="1200"/>
                    </a:p>
                  </a:txBody>
                  <a:tcPr marL="91425" marR="91425" marT="91425" marB="91425"/>
                </a:tc>
                <a:tc>
                  <a:txBody>
                    <a:bodyPr/>
                    <a:lstStyle/>
                    <a:p>
                      <a:pPr marL="0" lvl="0" indent="0" algn="l" rtl="0">
                        <a:spcBef>
                          <a:spcPts val="0"/>
                        </a:spcBef>
                        <a:spcAft>
                          <a:spcPts val="0"/>
                        </a:spcAft>
                        <a:buNone/>
                      </a:pPr>
                      <a:r>
                        <a:rPr lang="fr" sz="1200"/>
                        <a:t>Nom</a:t>
                      </a:r>
                      <a:endParaRPr sz="1200"/>
                    </a:p>
                  </a:txBody>
                  <a:tcPr marL="91425" marR="91425" marT="91425" marB="91425"/>
                </a:tc>
                <a:tc>
                  <a:txBody>
                    <a:bodyPr/>
                    <a:lstStyle/>
                    <a:p>
                      <a:pPr marL="0" lvl="0" indent="0" algn="l" rtl="0">
                        <a:spcBef>
                          <a:spcPts val="0"/>
                        </a:spcBef>
                        <a:spcAft>
                          <a:spcPts val="0"/>
                        </a:spcAft>
                        <a:buNone/>
                      </a:pPr>
                      <a:r>
                        <a:rPr lang="fr" sz="1200"/>
                        <a:t>Note BDD</a:t>
                      </a:r>
                      <a:endParaRPr sz="1200"/>
                    </a:p>
                  </a:txBody>
                  <a:tcPr marL="91425" marR="91425" marT="91425" marB="91425"/>
                </a:tc>
                <a:tc>
                  <a:txBody>
                    <a:bodyPr/>
                    <a:lstStyle/>
                    <a:p>
                      <a:pPr marL="0" lvl="0" indent="0" algn="l" rtl="0">
                        <a:spcBef>
                          <a:spcPts val="0"/>
                        </a:spcBef>
                        <a:spcAft>
                          <a:spcPts val="0"/>
                        </a:spcAft>
                        <a:buNone/>
                      </a:pPr>
                      <a:r>
                        <a:rPr lang="fr" sz="1200"/>
                        <a:t>Nom_Classe</a:t>
                      </a:r>
                      <a:endParaRPr sz="1200"/>
                    </a:p>
                  </a:txBody>
                  <a:tcPr marL="91425" marR="91425" marT="91425" marB="91425"/>
                </a:tc>
                <a:extLst>
                  <a:ext uri="{0D108BD9-81ED-4DB2-BD59-A6C34878D82A}">
                    <a16:rowId xmlns:a16="http://schemas.microsoft.com/office/drawing/2014/main" val="10000"/>
                  </a:ext>
                </a:extLst>
              </a:tr>
              <a:tr h="364750">
                <a:tc>
                  <a:txBody>
                    <a:bodyPr/>
                    <a:lstStyle/>
                    <a:p>
                      <a:pPr marL="0" lvl="0" indent="0" algn="l" rtl="0">
                        <a:spcBef>
                          <a:spcPts val="0"/>
                        </a:spcBef>
                        <a:spcAft>
                          <a:spcPts val="0"/>
                        </a:spcAft>
                        <a:buNone/>
                      </a:pPr>
                      <a:r>
                        <a:rPr lang="fr"/>
                        <a:t>1001245</a:t>
                      </a:r>
                      <a:endParaRPr/>
                    </a:p>
                  </a:txBody>
                  <a:tcPr marL="91425" marR="91425" marT="91425" marB="91425"/>
                </a:tc>
                <a:tc>
                  <a:txBody>
                    <a:bodyPr/>
                    <a:lstStyle/>
                    <a:p>
                      <a:pPr marL="0" lvl="0" indent="0" algn="l" rtl="0">
                        <a:spcBef>
                          <a:spcPts val="0"/>
                        </a:spcBef>
                        <a:spcAft>
                          <a:spcPts val="0"/>
                        </a:spcAft>
                        <a:buNone/>
                      </a:pPr>
                      <a:r>
                        <a:rPr lang="fr"/>
                        <a:t>Jean</a:t>
                      </a:r>
                      <a:endParaRPr/>
                    </a:p>
                  </a:txBody>
                  <a:tcPr marL="91425" marR="91425" marT="91425" marB="91425"/>
                </a:tc>
                <a:tc>
                  <a:txBody>
                    <a:bodyPr/>
                    <a:lstStyle/>
                    <a:p>
                      <a:pPr marL="0" lvl="0" indent="0" algn="l" rtl="0">
                        <a:spcBef>
                          <a:spcPts val="0"/>
                        </a:spcBef>
                        <a:spcAft>
                          <a:spcPts val="0"/>
                        </a:spcAft>
                        <a:buNone/>
                      </a:pPr>
                      <a:r>
                        <a:rPr lang="fr"/>
                        <a:t>12.5</a:t>
                      </a:r>
                      <a:endParaRPr/>
                    </a:p>
                  </a:txBody>
                  <a:tcPr marL="91425" marR="91425" marT="91425" marB="91425"/>
                </a:tc>
                <a:tc>
                  <a:txBody>
                    <a:bodyPr/>
                    <a:lstStyle/>
                    <a:p>
                      <a:pPr marL="0" lvl="0" indent="0" algn="l" rtl="0">
                        <a:spcBef>
                          <a:spcPts val="0"/>
                        </a:spcBef>
                        <a:spcAft>
                          <a:spcPts val="0"/>
                        </a:spcAft>
                        <a:buNone/>
                      </a:pPr>
                      <a:r>
                        <a:rPr lang="fr"/>
                        <a:t>3A</a:t>
                      </a:r>
                      <a:endParaRPr/>
                    </a:p>
                  </a:txBody>
                  <a:tcPr marL="91425" marR="91425" marT="91425" marB="91425"/>
                </a:tc>
                <a:extLst>
                  <a:ext uri="{0D108BD9-81ED-4DB2-BD59-A6C34878D82A}">
                    <a16:rowId xmlns:a16="http://schemas.microsoft.com/office/drawing/2014/main" val="10001"/>
                  </a:ext>
                </a:extLst>
              </a:tr>
              <a:tr h="400725">
                <a:tc>
                  <a:txBody>
                    <a:bodyPr/>
                    <a:lstStyle/>
                    <a:p>
                      <a:pPr marL="0" lvl="0" indent="0" algn="l" rtl="0">
                        <a:spcBef>
                          <a:spcPts val="0"/>
                        </a:spcBef>
                        <a:spcAft>
                          <a:spcPts val="0"/>
                        </a:spcAft>
                        <a:buNone/>
                      </a:pPr>
                      <a:r>
                        <a:rPr lang="fr"/>
                        <a:t>1002213</a:t>
                      </a:r>
                      <a:endParaRPr/>
                    </a:p>
                  </a:txBody>
                  <a:tcPr marL="91425" marR="91425" marT="91425" marB="91425"/>
                </a:tc>
                <a:tc>
                  <a:txBody>
                    <a:bodyPr/>
                    <a:lstStyle/>
                    <a:p>
                      <a:pPr marL="0" lvl="0" indent="0" algn="l" rtl="0">
                        <a:spcBef>
                          <a:spcPts val="0"/>
                        </a:spcBef>
                        <a:spcAft>
                          <a:spcPts val="0"/>
                        </a:spcAft>
                        <a:buNone/>
                      </a:pPr>
                      <a:r>
                        <a:rPr lang="fr"/>
                        <a:t>Patrick</a:t>
                      </a:r>
                      <a:endParaRPr/>
                    </a:p>
                  </a:txBody>
                  <a:tcPr marL="91425" marR="91425" marT="91425" marB="91425"/>
                </a:tc>
                <a:tc>
                  <a:txBody>
                    <a:bodyPr/>
                    <a:lstStyle/>
                    <a:p>
                      <a:pPr marL="0" lvl="0" indent="0" algn="l" rtl="0">
                        <a:spcBef>
                          <a:spcPts val="0"/>
                        </a:spcBef>
                        <a:spcAft>
                          <a:spcPts val="0"/>
                        </a:spcAft>
                        <a:buNone/>
                      </a:pPr>
                      <a:r>
                        <a:rPr lang="fr"/>
                        <a:t>14.1</a:t>
                      </a:r>
                      <a:endParaRPr/>
                    </a:p>
                  </a:txBody>
                  <a:tcPr marL="91425" marR="91425" marT="91425" marB="91425"/>
                </a:tc>
                <a:tc>
                  <a:txBody>
                    <a:bodyPr/>
                    <a:lstStyle/>
                    <a:p>
                      <a:pPr marL="0" lvl="0" indent="0" algn="l" rtl="0">
                        <a:spcBef>
                          <a:spcPts val="0"/>
                        </a:spcBef>
                        <a:spcAft>
                          <a:spcPts val="0"/>
                        </a:spcAft>
                        <a:buNone/>
                      </a:pPr>
                      <a:r>
                        <a:rPr lang="fr"/>
                        <a:t>2A</a:t>
                      </a:r>
                      <a:endParaRPr/>
                    </a:p>
                  </a:txBody>
                  <a:tcPr marL="91425" marR="91425" marT="91425" marB="91425"/>
                </a:tc>
                <a:extLst>
                  <a:ext uri="{0D108BD9-81ED-4DB2-BD59-A6C34878D82A}">
                    <a16:rowId xmlns:a16="http://schemas.microsoft.com/office/drawing/2014/main" val="10002"/>
                  </a:ext>
                </a:extLst>
              </a:tr>
            </a:tbl>
          </a:graphicData>
        </a:graphic>
      </p:graphicFrame>
      <p:graphicFrame>
        <p:nvGraphicFramePr>
          <p:cNvPr id="362" name="Google Shape;362;p39"/>
          <p:cNvGraphicFramePr/>
          <p:nvPr/>
        </p:nvGraphicFramePr>
        <p:xfrm>
          <a:off x="4961100" y="3942350"/>
          <a:ext cx="4033125" cy="1188630"/>
        </p:xfrm>
        <a:graphic>
          <a:graphicData uri="http://schemas.openxmlformats.org/drawingml/2006/table">
            <a:tbl>
              <a:tblPr>
                <a:noFill/>
                <a:tableStyleId>{6F948680-B0A5-4B56-952B-4A9442A808EA}</a:tableStyleId>
              </a:tblPr>
              <a:tblGrid>
                <a:gridCol w="1344375">
                  <a:extLst>
                    <a:ext uri="{9D8B030D-6E8A-4147-A177-3AD203B41FA5}">
                      <a16:colId xmlns:a16="http://schemas.microsoft.com/office/drawing/2014/main" val="20000"/>
                    </a:ext>
                  </a:extLst>
                </a:gridCol>
                <a:gridCol w="1344375">
                  <a:extLst>
                    <a:ext uri="{9D8B030D-6E8A-4147-A177-3AD203B41FA5}">
                      <a16:colId xmlns:a16="http://schemas.microsoft.com/office/drawing/2014/main" val="20001"/>
                    </a:ext>
                  </a:extLst>
                </a:gridCol>
                <a:gridCol w="1344375">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r>
                        <a:rPr lang="fr" sz="1200"/>
                        <a:t>Nom_Classe</a:t>
                      </a:r>
                      <a:endParaRPr sz="1200"/>
                    </a:p>
                  </a:txBody>
                  <a:tcPr marL="91425" marR="91425" marT="91425" marB="91425"/>
                </a:tc>
                <a:tc>
                  <a:txBody>
                    <a:bodyPr/>
                    <a:lstStyle/>
                    <a:p>
                      <a:pPr marL="0" lvl="0" indent="0" algn="l" rtl="0">
                        <a:spcBef>
                          <a:spcPts val="0"/>
                        </a:spcBef>
                        <a:spcAft>
                          <a:spcPts val="0"/>
                        </a:spcAft>
                        <a:buNone/>
                      </a:pPr>
                      <a:r>
                        <a:rPr lang="fr"/>
                        <a:t>Nb_Etu</a:t>
                      </a:r>
                      <a:endParaRPr/>
                    </a:p>
                  </a:txBody>
                  <a:tcPr marL="91425" marR="91425" marT="91425" marB="91425"/>
                </a:tc>
                <a:tc>
                  <a:txBody>
                    <a:bodyPr/>
                    <a:lstStyle/>
                    <a:p>
                      <a:pPr marL="0" lvl="0" indent="0" algn="l" rtl="0">
                        <a:spcBef>
                          <a:spcPts val="0"/>
                        </a:spcBef>
                        <a:spcAft>
                          <a:spcPts val="0"/>
                        </a:spcAft>
                        <a:buNone/>
                      </a:pPr>
                      <a:r>
                        <a:rPr lang="fr"/>
                        <a:t>Moyenne</a:t>
                      </a:r>
                      <a:endParaRPr/>
                    </a:p>
                  </a:txBody>
                  <a:tcPr marL="91425" marR="91425" marT="91425" marB="91425"/>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fr"/>
                        <a:t>3A</a:t>
                      </a:r>
                      <a:endParaRPr/>
                    </a:p>
                  </a:txBody>
                  <a:tcPr marL="91425" marR="91425" marT="91425" marB="91425"/>
                </a:tc>
                <a:tc>
                  <a:txBody>
                    <a:bodyPr/>
                    <a:lstStyle/>
                    <a:p>
                      <a:pPr marL="0" lvl="0" indent="0" algn="l" rtl="0">
                        <a:spcBef>
                          <a:spcPts val="0"/>
                        </a:spcBef>
                        <a:spcAft>
                          <a:spcPts val="0"/>
                        </a:spcAft>
                        <a:buNone/>
                      </a:pPr>
                      <a:r>
                        <a:rPr lang="fr"/>
                        <a:t>35</a:t>
                      </a:r>
                      <a:endParaRPr/>
                    </a:p>
                  </a:txBody>
                  <a:tcPr marL="91425" marR="91425" marT="91425" marB="91425"/>
                </a:tc>
                <a:tc>
                  <a:txBody>
                    <a:bodyPr/>
                    <a:lstStyle/>
                    <a:p>
                      <a:pPr marL="0" lvl="0" indent="0" algn="l" rtl="0">
                        <a:spcBef>
                          <a:spcPts val="0"/>
                        </a:spcBef>
                        <a:spcAft>
                          <a:spcPts val="0"/>
                        </a:spcAft>
                        <a:buNone/>
                      </a:pPr>
                      <a:r>
                        <a:rPr lang="fr"/>
                        <a:t>12.76</a:t>
                      </a:r>
                      <a:endParaRPr/>
                    </a:p>
                  </a:txBody>
                  <a:tcPr marL="91425" marR="91425" marT="91425" marB="91425"/>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fr"/>
                        <a:t>2A</a:t>
                      </a:r>
                      <a:endParaRPr/>
                    </a:p>
                  </a:txBody>
                  <a:tcPr marL="91425" marR="91425" marT="91425" marB="91425"/>
                </a:tc>
                <a:tc>
                  <a:txBody>
                    <a:bodyPr/>
                    <a:lstStyle/>
                    <a:p>
                      <a:pPr marL="0" lvl="0" indent="0" algn="l" rtl="0">
                        <a:spcBef>
                          <a:spcPts val="0"/>
                        </a:spcBef>
                        <a:spcAft>
                          <a:spcPts val="0"/>
                        </a:spcAft>
                        <a:buNone/>
                      </a:pPr>
                      <a:r>
                        <a:rPr lang="fr"/>
                        <a:t>31</a:t>
                      </a:r>
                      <a:endParaRPr/>
                    </a:p>
                  </a:txBody>
                  <a:tcPr marL="91425" marR="91425" marT="91425" marB="91425"/>
                </a:tc>
                <a:tc>
                  <a:txBody>
                    <a:bodyPr/>
                    <a:lstStyle/>
                    <a:p>
                      <a:pPr marL="0" lvl="0" indent="0" algn="l" rtl="0">
                        <a:spcBef>
                          <a:spcPts val="0"/>
                        </a:spcBef>
                        <a:spcAft>
                          <a:spcPts val="0"/>
                        </a:spcAft>
                        <a:buNone/>
                      </a:pPr>
                      <a:r>
                        <a:rPr lang="fr"/>
                        <a:t>13.31</a:t>
                      </a:r>
                      <a:endParaRPr/>
                    </a:p>
                  </a:txBody>
                  <a:tcPr marL="91425" marR="91425" marT="91425" marB="91425"/>
                </a:tc>
                <a:extLst>
                  <a:ext uri="{0D108BD9-81ED-4DB2-BD59-A6C34878D82A}">
                    <a16:rowId xmlns:a16="http://schemas.microsoft.com/office/drawing/2014/main" val="10002"/>
                  </a:ext>
                </a:extLst>
              </a:tr>
            </a:tbl>
          </a:graphicData>
        </a:graphic>
      </p:graphicFrame>
      <p:sp>
        <p:nvSpPr>
          <p:cNvPr id="363" name="Google Shape;363;p39"/>
          <p:cNvSpPr txBox="1"/>
          <p:nvPr/>
        </p:nvSpPr>
        <p:spPr>
          <a:xfrm>
            <a:off x="1427100" y="3462200"/>
            <a:ext cx="1446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a:latin typeface="Lato"/>
                <a:ea typeface="Lato"/>
                <a:cs typeface="Lato"/>
                <a:sym typeface="Lato"/>
              </a:rPr>
              <a:t>Table Etudiant</a:t>
            </a:r>
            <a:endParaRPr>
              <a:latin typeface="Lato"/>
              <a:ea typeface="Lato"/>
              <a:cs typeface="Lato"/>
              <a:sym typeface="Lato"/>
            </a:endParaRPr>
          </a:p>
        </p:txBody>
      </p:sp>
      <p:sp>
        <p:nvSpPr>
          <p:cNvPr id="364" name="Google Shape;364;p39"/>
          <p:cNvSpPr txBox="1"/>
          <p:nvPr/>
        </p:nvSpPr>
        <p:spPr>
          <a:xfrm>
            <a:off x="6254213" y="3624525"/>
            <a:ext cx="1446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a:latin typeface="Lato"/>
                <a:ea typeface="Lato"/>
                <a:cs typeface="Lato"/>
                <a:sym typeface="Lato"/>
              </a:rPr>
              <a:t>Table Classe</a:t>
            </a:r>
            <a:endParaRPr>
              <a:latin typeface="Lato"/>
              <a:ea typeface="Lato"/>
              <a:cs typeface="Lato"/>
              <a:sym typeface="Lato"/>
            </a:endParaRPr>
          </a:p>
        </p:txBody>
      </p:sp>
      <p:sp>
        <p:nvSpPr>
          <p:cNvPr id="365" name="Google Shape;365;p39"/>
          <p:cNvSpPr/>
          <p:nvPr/>
        </p:nvSpPr>
        <p:spPr>
          <a:xfrm>
            <a:off x="3076475" y="3686675"/>
            <a:ext cx="3177900" cy="1529700"/>
          </a:xfrm>
          <a:prstGeom prst="ellipse">
            <a:avLst/>
          </a:prstGeom>
          <a:noFill/>
          <a:ln w="28575" cap="flat" cmpd="sng">
            <a:solidFill>
              <a:srgbClr val="FF0000"/>
            </a:solidFill>
            <a:prstDash val="dash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4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Les clés primaires (Identifiants) et clés étrangères</a:t>
            </a:r>
            <a:endParaRPr/>
          </a:p>
        </p:txBody>
      </p:sp>
      <p:sp>
        <p:nvSpPr>
          <p:cNvPr id="371" name="Google Shape;371;p40"/>
          <p:cNvSpPr txBox="1">
            <a:spLocks noGrp="1"/>
          </p:cNvSpPr>
          <p:nvPr>
            <p:ph type="body" idx="1"/>
          </p:nvPr>
        </p:nvSpPr>
        <p:spPr>
          <a:xfrm>
            <a:off x="798825" y="2059050"/>
            <a:ext cx="7688700" cy="114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Une clé primaire (appelée aussi “identifiant”) est un attribut qui permet de retrouver une instance unique parmi toutes celles de la table. </a:t>
            </a:r>
            <a:endParaRPr/>
          </a:p>
          <a:p>
            <a:pPr marL="0" lvl="0" indent="0" algn="l" rtl="0">
              <a:spcBef>
                <a:spcPts val="1200"/>
              </a:spcBef>
              <a:spcAft>
                <a:spcPts val="1200"/>
              </a:spcAft>
              <a:buNone/>
            </a:pPr>
            <a:r>
              <a:rPr lang="fr"/>
              <a:t>Un identifiant peut être constitué de plusieurs attributs.</a:t>
            </a:r>
            <a:endParaRPr/>
          </a:p>
        </p:txBody>
      </p:sp>
      <p:sp>
        <p:nvSpPr>
          <p:cNvPr id="372" name="Google Shape;372;p40"/>
          <p:cNvSpPr txBox="1"/>
          <p:nvPr/>
        </p:nvSpPr>
        <p:spPr>
          <a:xfrm>
            <a:off x="342100" y="3114475"/>
            <a:ext cx="50889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sz="1200">
                <a:latin typeface="Lato"/>
                <a:ea typeface="Lato"/>
                <a:cs typeface="Lato"/>
                <a:sym typeface="Lato"/>
              </a:rPr>
              <a:t>Etudiant (</a:t>
            </a:r>
            <a:r>
              <a:rPr lang="fr" sz="1200" u="sng">
                <a:latin typeface="Lato"/>
                <a:ea typeface="Lato"/>
                <a:cs typeface="Lato"/>
                <a:sym typeface="Lato"/>
              </a:rPr>
              <a:t>Id_Etudiant</a:t>
            </a:r>
            <a:r>
              <a:rPr lang="fr" sz="1200">
                <a:latin typeface="Lato"/>
                <a:ea typeface="Lato"/>
                <a:cs typeface="Lato"/>
                <a:sym typeface="Lato"/>
              </a:rPr>
              <a:t>, Nom, Note BDD, #Nom_classe)</a:t>
            </a:r>
            <a:endParaRPr sz="1200">
              <a:latin typeface="Lato"/>
              <a:ea typeface="Lato"/>
              <a:cs typeface="Lato"/>
              <a:sym typeface="Lato"/>
            </a:endParaRPr>
          </a:p>
        </p:txBody>
      </p:sp>
      <p:sp>
        <p:nvSpPr>
          <p:cNvPr id="373" name="Google Shape;373;p40"/>
          <p:cNvSpPr/>
          <p:nvPr/>
        </p:nvSpPr>
        <p:spPr>
          <a:xfrm>
            <a:off x="1991975" y="3444125"/>
            <a:ext cx="336900" cy="456000"/>
          </a:xfrm>
          <a:prstGeom prst="up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40"/>
          <p:cNvSpPr txBox="1"/>
          <p:nvPr/>
        </p:nvSpPr>
        <p:spPr>
          <a:xfrm>
            <a:off x="1352675" y="3900125"/>
            <a:ext cx="16155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sz="1200" i="1">
                <a:latin typeface="Lato"/>
                <a:ea typeface="Lato"/>
                <a:cs typeface="Lato"/>
                <a:sym typeface="Lato"/>
              </a:rPr>
              <a:t>Une clé primaire</a:t>
            </a:r>
            <a:endParaRPr sz="1200" i="1">
              <a:latin typeface="Lato"/>
              <a:ea typeface="Lato"/>
              <a:cs typeface="Lato"/>
              <a:sym typeface="Lato"/>
            </a:endParaRPr>
          </a:p>
        </p:txBody>
      </p:sp>
      <p:cxnSp>
        <p:nvCxnSpPr>
          <p:cNvPr id="375" name="Google Shape;375;p40"/>
          <p:cNvCxnSpPr/>
          <p:nvPr/>
        </p:nvCxnSpPr>
        <p:spPr>
          <a:xfrm>
            <a:off x="4945300" y="3042500"/>
            <a:ext cx="0" cy="1704600"/>
          </a:xfrm>
          <a:prstGeom prst="straightConnector1">
            <a:avLst/>
          </a:prstGeom>
          <a:noFill/>
          <a:ln w="28575" cap="flat" cmpd="sng">
            <a:solidFill>
              <a:schemeClr val="dk2"/>
            </a:solidFill>
            <a:prstDash val="solid"/>
            <a:round/>
            <a:headEnd type="none" w="med" len="med"/>
            <a:tailEnd type="none" w="med" len="med"/>
          </a:ln>
        </p:spPr>
      </p:cxnSp>
      <p:sp>
        <p:nvSpPr>
          <p:cNvPr id="376" name="Google Shape;376;p40"/>
          <p:cNvSpPr txBox="1"/>
          <p:nvPr/>
        </p:nvSpPr>
        <p:spPr>
          <a:xfrm>
            <a:off x="5337300" y="3114475"/>
            <a:ext cx="29670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sz="1200">
                <a:latin typeface="Lato"/>
                <a:ea typeface="Lato"/>
                <a:cs typeface="Lato"/>
                <a:sym typeface="Lato"/>
              </a:rPr>
              <a:t>Maison (</a:t>
            </a:r>
            <a:r>
              <a:rPr lang="fr" sz="1200" u="sng">
                <a:latin typeface="Lato"/>
                <a:ea typeface="Lato"/>
                <a:cs typeface="Lato"/>
                <a:sym typeface="Lato"/>
              </a:rPr>
              <a:t>N°, Rue, Ville</a:t>
            </a:r>
            <a:r>
              <a:rPr lang="fr" sz="1200">
                <a:latin typeface="Lato"/>
                <a:ea typeface="Lato"/>
                <a:cs typeface="Lato"/>
                <a:sym typeface="Lato"/>
              </a:rPr>
              <a:t>, taille, prix)</a:t>
            </a:r>
            <a:endParaRPr sz="1200">
              <a:latin typeface="Lato"/>
              <a:ea typeface="Lato"/>
              <a:cs typeface="Lato"/>
              <a:sym typeface="Lato"/>
            </a:endParaRPr>
          </a:p>
        </p:txBody>
      </p:sp>
      <p:sp>
        <p:nvSpPr>
          <p:cNvPr id="377" name="Google Shape;377;p40"/>
          <p:cNvSpPr/>
          <p:nvPr/>
        </p:nvSpPr>
        <p:spPr>
          <a:xfrm>
            <a:off x="6589750" y="3444125"/>
            <a:ext cx="336900" cy="456000"/>
          </a:xfrm>
          <a:prstGeom prst="up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40"/>
          <p:cNvSpPr txBox="1"/>
          <p:nvPr/>
        </p:nvSpPr>
        <p:spPr>
          <a:xfrm>
            <a:off x="5756650" y="3900125"/>
            <a:ext cx="20031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sz="1200" i="1">
                <a:latin typeface="Lato"/>
                <a:ea typeface="Lato"/>
                <a:cs typeface="Lato"/>
                <a:sym typeface="Lato"/>
              </a:rPr>
              <a:t>Une clé primaire composée</a:t>
            </a:r>
            <a:endParaRPr sz="1200" i="1">
              <a:latin typeface="Lato"/>
              <a:ea typeface="Lato"/>
              <a:cs typeface="Lato"/>
              <a:sym typeface="La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4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Les clés primaires (Identifiants) et clés étrangères</a:t>
            </a:r>
            <a:endParaRPr/>
          </a:p>
        </p:txBody>
      </p:sp>
      <p:sp>
        <p:nvSpPr>
          <p:cNvPr id="384" name="Google Shape;384;p41"/>
          <p:cNvSpPr txBox="1">
            <a:spLocks noGrp="1"/>
          </p:cNvSpPr>
          <p:nvPr>
            <p:ph type="body" idx="1"/>
          </p:nvPr>
        </p:nvSpPr>
        <p:spPr>
          <a:xfrm>
            <a:off x="729450" y="1767150"/>
            <a:ext cx="7688700" cy="80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Les clés étrangères sont des clés primaires qui n’appartiennent pas nativement à l’entité qui la possède.</a:t>
            </a:r>
            <a:endParaRPr/>
          </a:p>
          <a:p>
            <a:pPr marL="0" lvl="0" indent="0" algn="l" rtl="0">
              <a:spcBef>
                <a:spcPts val="1200"/>
              </a:spcBef>
              <a:spcAft>
                <a:spcPts val="1200"/>
              </a:spcAft>
              <a:buNone/>
            </a:pPr>
            <a:r>
              <a:rPr lang="fr"/>
              <a:t>Elle permet de faire une jointure entre 2 tables.</a:t>
            </a:r>
            <a:endParaRPr/>
          </a:p>
        </p:txBody>
      </p:sp>
      <p:sp>
        <p:nvSpPr>
          <p:cNvPr id="385" name="Google Shape;385;p41"/>
          <p:cNvSpPr txBox="1"/>
          <p:nvPr/>
        </p:nvSpPr>
        <p:spPr>
          <a:xfrm>
            <a:off x="1593975" y="2462463"/>
            <a:ext cx="6392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a:latin typeface="Lato"/>
                <a:ea typeface="Lato"/>
                <a:cs typeface="Lato"/>
                <a:sym typeface="Lato"/>
              </a:rPr>
              <a:t>Etudiant (</a:t>
            </a:r>
            <a:r>
              <a:rPr lang="fr" u="sng">
                <a:latin typeface="Lato"/>
                <a:ea typeface="Lato"/>
                <a:cs typeface="Lato"/>
                <a:sym typeface="Lato"/>
              </a:rPr>
              <a:t>Id_Etudiant</a:t>
            </a:r>
            <a:r>
              <a:rPr lang="fr">
                <a:latin typeface="Lato"/>
                <a:ea typeface="Lato"/>
                <a:cs typeface="Lato"/>
                <a:sym typeface="Lato"/>
              </a:rPr>
              <a:t>, Nom, Note BDD, </a:t>
            </a:r>
            <a:r>
              <a:rPr lang="fr">
                <a:highlight>
                  <a:srgbClr val="FFFF00"/>
                </a:highlight>
                <a:latin typeface="Lato"/>
                <a:ea typeface="Lato"/>
                <a:cs typeface="Lato"/>
                <a:sym typeface="Lato"/>
              </a:rPr>
              <a:t>#Nom_classe</a:t>
            </a:r>
            <a:r>
              <a:rPr lang="fr">
                <a:latin typeface="Lato"/>
                <a:ea typeface="Lato"/>
                <a:cs typeface="Lato"/>
                <a:sym typeface="Lato"/>
              </a:rPr>
              <a:t>)</a:t>
            </a:r>
            <a:endParaRPr>
              <a:latin typeface="Lato"/>
              <a:ea typeface="Lato"/>
              <a:cs typeface="Lato"/>
              <a:sym typeface="Lato"/>
            </a:endParaRPr>
          </a:p>
          <a:p>
            <a:pPr marL="0" lvl="0" indent="0" algn="ctr" rtl="0">
              <a:spcBef>
                <a:spcPts val="0"/>
              </a:spcBef>
              <a:spcAft>
                <a:spcPts val="0"/>
              </a:spcAft>
              <a:buNone/>
            </a:pPr>
            <a:r>
              <a:rPr lang="fr">
                <a:latin typeface="Lato"/>
                <a:ea typeface="Lato"/>
                <a:cs typeface="Lato"/>
                <a:sym typeface="Lato"/>
              </a:rPr>
              <a:t>Classe(</a:t>
            </a:r>
            <a:r>
              <a:rPr lang="fr" u="sng">
                <a:latin typeface="Lato"/>
                <a:ea typeface="Lato"/>
                <a:cs typeface="Lato"/>
                <a:sym typeface="Lato"/>
              </a:rPr>
              <a:t>Nom_classe</a:t>
            </a:r>
            <a:r>
              <a:rPr lang="fr">
                <a:latin typeface="Lato"/>
                <a:ea typeface="Lato"/>
                <a:cs typeface="Lato"/>
                <a:sym typeface="Lato"/>
              </a:rPr>
              <a:t>, Nb_Etu, Moyenne)</a:t>
            </a:r>
            <a:endParaRPr>
              <a:latin typeface="Lato"/>
              <a:ea typeface="Lato"/>
              <a:cs typeface="Lato"/>
              <a:sym typeface="Lato"/>
            </a:endParaRPr>
          </a:p>
        </p:txBody>
      </p:sp>
      <p:sp>
        <p:nvSpPr>
          <p:cNvPr id="386" name="Google Shape;386;p41"/>
          <p:cNvSpPr/>
          <p:nvPr/>
        </p:nvSpPr>
        <p:spPr>
          <a:xfrm>
            <a:off x="4463000" y="3078075"/>
            <a:ext cx="310500" cy="535200"/>
          </a:xfrm>
          <a:prstGeom prst="down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387" name="Google Shape;387;p41"/>
          <p:cNvGraphicFramePr/>
          <p:nvPr/>
        </p:nvGraphicFramePr>
        <p:xfrm>
          <a:off x="130925" y="3779180"/>
          <a:ext cx="4033100" cy="1351785"/>
        </p:xfrm>
        <a:graphic>
          <a:graphicData uri="http://schemas.openxmlformats.org/drawingml/2006/table">
            <a:tbl>
              <a:tblPr>
                <a:noFill/>
                <a:tableStyleId>{6F948680-B0A5-4B56-952B-4A9442A808EA}</a:tableStyleId>
              </a:tblPr>
              <a:tblGrid>
                <a:gridCol w="1008275">
                  <a:extLst>
                    <a:ext uri="{9D8B030D-6E8A-4147-A177-3AD203B41FA5}">
                      <a16:colId xmlns:a16="http://schemas.microsoft.com/office/drawing/2014/main" val="20000"/>
                    </a:ext>
                  </a:extLst>
                </a:gridCol>
                <a:gridCol w="1008275">
                  <a:extLst>
                    <a:ext uri="{9D8B030D-6E8A-4147-A177-3AD203B41FA5}">
                      <a16:colId xmlns:a16="http://schemas.microsoft.com/office/drawing/2014/main" val="20001"/>
                    </a:ext>
                  </a:extLst>
                </a:gridCol>
                <a:gridCol w="929000">
                  <a:extLst>
                    <a:ext uri="{9D8B030D-6E8A-4147-A177-3AD203B41FA5}">
                      <a16:colId xmlns:a16="http://schemas.microsoft.com/office/drawing/2014/main" val="20002"/>
                    </a:ext>
                  </a:extLst>
                </a:gridCol>
                <a:gridCol w="1087550">
                  <a:extLst>
                    <a:ext uri="{9D8B030D-6E8A-4147-A177-3AD203B41FA5}">
                      <a16:colId xmlns:a16="http://schemas.microsoft.com/office/drawing/2014/main" val="20003"/>
                    </a:ext>
                  </a:extLst>
                </a:gridCol>
              </a:tblGrid>
              <a:tr h="554850">
                <a:tc>
                  <a:txBody>
                    <a:bodyPr/>
                    <a:lstStyle/>
                    <a:p>
                      <a:pPr marL="0" lvl="0" indent="0" algn="l" rtl="0">
                        <a:spcBef>
                          <a:spcPts val="0"/>
                        </a:spcBef>
                        <a:spcAft>
                          <a:spcPts val="0"/>
                        </a:spcAft>
                        <a:buNone/>
                      </a:pPr>
                      <a:r>
                        <a:rPr lang="fr" sz="1200"/>
                        <a:t>Id_Etudiant</a:t>
                      </a:r>
                      <a:endParaRPr sz="1200"/>
                    </a:p>
                  </a:txBody>
                  <a:tcPr marL="91425" marR="91425" marT="91425" marB="91425"/>
                </a:tc>
                <a:tc>
                  <a:txBody>
                    <a:bodyPr/>
                    <a:lstStyle/>
                    <a:p>
                      <a:pPr marL="0" lvl="0" indent="0" algn="l" rtl="0">
                        <a:spcBef>
                          <a:spcPts val="0"/>
                        </a:spcBef>
                        <a:spcAft>
                          <a:spcPts val="0"/>
                        </a:spcAft>
                        <a:buNone/>
                      </a:pPr>
                      <a:r>
                        <a:rPr lang="fr" sz="1200"/>
                        <a:t>Nom</a:t>
                      </a:r>
                      <a:endParaRPr sz="1200"/>
                    </a:p>
                  </a:txBody>
                  <a:tcPr marL="91425" marR="91425" marT="91425" marB="91425"/>
                </a:tc>
                <a:tc>
                  <a:txBody>
                    <a:bodyPr/>
                    <a:lstStyle/>
                    <a:p>
                      <a:pPr marL="0" lvl="0" indent="0" algn="l" rtl="0">
                        <a:spcBef>
                          <a:spcPts val="0"/>
                        </a:spcBef>
                        <a:spcAft>
                          <a:spcPts val="0"/>
                        </a:spcAft>
                        <a:buNone/>
                      </a:pPr>
                      <a:r>
                        <a:rPr lang="fr" sz="1200"/>
                        <a:t>Note BDD</a:t>
                      </a:r>
                      <a:endParaRPr sz="1200"/>
                    </a:p>
                  </a:txBody>
                  <a:tcPr marL="91425" marR="91425" marT="91425" marB="91425"/>
                </a:tc>
                <a:tc>
                  <a:txBody>
                    <a:bodyPr/>
                    <a:lstStyle/>
                    <a:p>
                      <a:pPr marL="0" lvl="0" indent="0" algn="l" rtl="0">
                        <a:spcBef>
                          <a:spcPts val="0"/>
                        </a:spcBef>
                        <a:spcAft>
                          <a:spcPts val="0"/>
                        </a:spcAft>
                        <a:buNone/>
                      </a:pPr>
                      <a:r>
                        <a:rPr lang="fr" sz="1200"/>
                        <a:t>Nom_Classe</a:t>
                      </a:r>
                      <a:endParaRPr sz="1200"/>
                    </a:p>
                  </a:txBody>
                  <a:tcPr marL="91425" marR="91425" marT="91425" marB="91425"/>
                </a:tc>
                <a:extLst>
                  <a:ext uri="{0D108BD9-81ED-4DB2-BD59-A6C34878D82A}">
                    <a16:rowId xmlns:a16="http://schemas.microsoft.com/office/drawing/2014/main" val="10000"/>
                  </a:ext>
                </a:extLst>
              </a:tr>
              <a:tr h="364750">
                <a:tc>
                  <a:txBody>
                    <a:bodyPr/>
                    <a:lstStyle/>
                    <a:p>
                      <a:pPr marL="0" lvl="0" indent="0" algn="l" rtl="0">
                        <a:spcBef>
                          <a:spcPts val="0"/>
                        </a:spcBef>
                        <a:spcAft>
                          <a:spcPts val="0"/>
                        </a:spcAft>
                        <a:buNone/>
                      </a:pPr>
                      <a:r>
                        <a:rPr lang="fr"/>
                        <a:t>1001245</a:t>
                      </a:r>
                      <a:endParaRPr/>
                    </a:p>
                  </a:txBody>
                  <a:tcPr marL="91425" marR="91425" marT="91425" marB="91425"/>
                </a:tc>
                <a:tc>
                  <a:txBody>
                    <a:bodyPr/>
                    <a:lstStyle/>
                    <a:p>
                      <a:pPr marL="0" lvl="0" indent="0" algn="l" rtl="0">
                        <a:spcBef>
                          <a:spcPts val="0"/>
                        </a:spcBef>
                        <a:spcAft>
                          <a:spcPts val="0"/>
                        </a:spcAft>
                        <a:buNone/>
                      </a:pPr>
                      <a:r>
                        <a:rPr lang="fr"/>
                        <a:t>Jean</a:t>
                      </a:r>
                      <a:endParaRPr/>
                    </a:p>
                  </a:txBody>
                  <a:tcPr marL="91425" marR="91425" marT="91425" marB="91425"/>
                </a:tc>
                <a:tc>
                  <a:txBody>
                    <a:bodyPr/>
                    <a:lstStyle/>
                    <a:p>
                      <a:pPr marL="0" lvl="0" indent="0" algn="l" rtl="0">
                        <a:spcBef>
                          <a:spcPts val="0"/>
                        </a:spcBef>
                        <a:spcAft>
                          <a:spcPts val="0"/>
                        </a:spcAft>
                        <a:buNone/>
                      </a:pPr>
                      <a:r>
                        <a:rPr lang="fr"/>
                        <a:t>12.5</a:t>
                      </a:r>
                      <a:endParaRPr/>
                    </a:p>
                  </a:txBody>
                  <a:tcPr marL="91425" marR="91425" marT="91425" marB="91425"/>
                </a:tc>
                <a:tc>
                  <a:txBody>
                    <a:bodyPr/>
                    <a:lstStyle/>
                    <a:p>
                      <a:pPr marL="0" lvl="0" indent="0" algn="l" rtl="0">
                        <a:spcBef>
                          <a:spcPts val="0"/>
                        </a:spcBef>
                        <a:spcAft>
                          <a:spcPts val="0"/>
                        </a:spcAft>
                        <a:buNone/>
                      </a:pPr>
                      <a:r>
                        <a:rPr lang="fr"/>
                        <a:t>3A</a:t>
                      </a:r>
                      <a:endParaRPr/>
                    </a:p>
                  </a:txBody>
                  <a:tcPr marL="91425" marR="91425" marT="91425" marB="91425"/>
                </a:tc>
                <a:extLst>
                  <a:ext uri="{0D108BD9-81ED-4DB2-BD59-A6C34878D82A}">
                    <a16:rowId xmlns:a16="http://schemas.microsoft.com/office/drawing/2014/main" val="10001"/>
                  </a:ext>
                </a:extLst>
              </a:tr>
              <a:tr h="400725">
                <a:tc>
                  <a:txBody>
                    <a:bodyPr/>
                    <a:lstStyle/>
                    <a:p>
                      <a:pPr marL="0" lvl="0" indent="0" algn="l" rtl="0">
                        <a:spcBef>
                          <a:spcPts val="0"/>
                        </a:spcBef>
                        <a:spcAft>
                          <a:spcPts val="0"/>
                        </a:spcAft>
                        <a:buNone/>
                      </a:pPr>
                      <a:r>
                        <a:rPr lang="fr"/>
                        <a:t>1002213</a:t>
                      </a:r>
                      <a:endParaRPr/>
                    </a:p>
                  </a:txBody>
                  <a:tcPr marL="91425" marR="91425" marT="91425" marB="91425"/>
                </a:tc>
                <a:tc>
                  <a:txBody>
                    <a:bodyPr/>
                    <a:lstStyle/>
                    <a:p>
                      <a:pPr marL="0" lvl="0" indent="0" algn="l" rtl="0">
                        <a:spcBef>
                          <a:spcPts val="0"/>
                        </a:spcBef>
                        <a:spcAft>
                          <a:spcPts val="0"/>
                        </a:spcAft>
                        <a:buNone/>
                      </a:pPr>
                      <a:r>
                        <a:rPr lang="fr"/>
                        <a:t>Patrick</a:t>
                      </a:r>
                      <a:endParaRPr/>
                    </a:p>
                  </a:txBody>
                  <a:tcPr marL="91425" marR="91425" marT="91425" marB="91425"/>
                </a:tc>
                <a:tc>
                  <a:txBody>
                    <a:bodyPr/>
                    <a:lstStyle/>
                    <a:p>
                      <a:pPr marL="0" lvl="0" indent="0" algn="l" rtl="0">
                        <a:spcBef>
                          <a:spcPts val="0"/>
                        </a:spcBef>
                        <a:spcAft>
                          <a:spcPts val="0"/>
                        </a:spcAft>
                        <a:buNone/>
                      </a:pPr>
                      <a:r>
                        <a:rPr lang="fr"/>
                        <a:t>14.1</a:t>
                      </a:r>
                      <a:endParaRPr/>
                    </a:p>
                  </a:txBody>
                  <a:tcPr marL="91425" marR="91425" marT="91425" marB="91425"/>
                </a:tc>
                <a:tc>
                  <a:txBody>
                    <a:bodyPr/>
                    <a:lstStyle/>
                    <a:p>
                      <a:pPr marL="0" lvl="0" indent="0" algn="l" rtl="0">
                        <a:spcBef>
                          <a:spcPts val="0"/>
                        </a:spcBef>
                        <a:spcAft>
                          <a:spcPts val="0"/>
                        </a:spcAft>
                        <a:buNone/>
                      </a:pPr>
                      <a:r>
                        <a:rPr lang="fr"/>
                        <a:t>2A</a:t>
                      </a:r>
                      <a:endParaRPr/>
                    </a:p>
                  </a:txBody>
                  <a:tcPr marL="91425" marR="91425" marT="91425" marB="91425"/>
                </a:tc>
                <a:extLst>
                  <a:ext uri="{0D108BD9-81ED-4DB2-BD59-A6C34878D82A}">
                    <a16:rowId xmlns:a16="http://schemas.microsoft.com/office/drawing/2014/main" val="10002"/>
                  </a:ext>
                </a:extLst>
              </a:tr>
            </a:tbl>
          </a:graphicData>
        </a:graphic>
      </p:graphicFrame>
      <p:graphicFrame>
        <p:nvGraphicFramePr>
          <p:cNvPr id="388" name="Google Shape;388;p41"/>
          <p:cNvGraphicFramePr/>
          <p:nvPr/>
        </p:nvGraphicFramePr>
        <p:xfrm>
          <a:off x="4961100" y="3942350"/>
          <a:ext cx="4033125" cy="1188630"/>
        </p:xfrm>
        <a:graphic>
          <a:graphicData uri="http://schemas.openxmlformats.org/drawingml/2006/table">
            <a:tbl>
              <a:tblPr>
                <a:noFill/>
                <a:tableStyleId>{6F948680-B0A5-4B56-952B-4A9442A808EA}</a:tableStyleId>
              </a:tblPr>
              <a:tblGrid>
                <a:gridCol w="1344375">
                  <a:extLst>
                    <a:ext uri="{9D8B030D-6E8A-4147-A177-3AD203B41FA5}">
                      <a16:colId xmlns:a16="http://schemas.microsoft.com/office/drawing/2014/main" val="20000"/>
                    </a:ext>
                  </a:extLst>
                </a:gridCol>
                <a:gridCol w="1344375">
                  <a:extLst>
                    <a:ext uri="{9D8B030D-6E8A-4147-A177-3AD203B41FA5}">
                      <a16:colId xmlns:a16="http://schemas.microsoft.com/office/drawing/2014/main" val="20001"/>
                    </a:ext>
                  </a:extLst>
                </a:gridCol>
                <a:gridCol w="1344375">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r>
                        <a:rPr lang="fr" sz="1200"/>
                        <a:t>Nom_Classe</a:t>
                      </a:r>
                      <a:endParaRPr sz="1200"/>
                    </a:p>
                  </a:txBody>
                  <a:tcPr marL="91425" marR="91425" marT="91425" marB="91425"/>
                </a:tc>
                <a:tc>
                  <a:txBody>
                    <a:bodyPr/>
                    <a:lstStyle/>
                    <a:p>
                      <a:pPr marL="0" lvl="0" indent="0" algn="l" rtl="0">
                        <a:spcBef>
                          <a:spcPts val="0"/>
                        </a:spcBef>
                        <a:spcAft>
                          <a:spcPts val="0"/>
                        </a:spcAft>
                        <a:buNone/>
                      </a:pPr>
                      <a:r>
                        <a:rPr lang="fr"/>
                        <a:t>Nb_Etu</a:t>
                      </a:r>
                      <a:endParaRPr/>
                    </a:p>
                  </a:txBody>
                  <a:tcPr marL="91425" marR="91425" marT="91425" marB="91425"/>
                </a:tc>
                <a:tc>
                  <a:txBody>
                    <a:bodyPr/>
                    <a:lstStyle/>
                    <a:p>
                      <a:pPr marL="0" lvl="0" indent="0" algn="l" rtl="0">
                        <a:spcBef>
                          <a:spcPts val="0"/>
                        </a:spcBef>
                        <a:spcAft>
                          <a:spcPts val="0"/>
                        </a:spcAft>
                        <a:buNone/>
                      </a:pPr>
                      <a:r>
                        <a:rPr lang="fr"/>
                        <a:t>Moyenne</a:t>
                      </a:r>
                      <a:endParaRPr/>
                    </a:p>
                  </a:txBody>
                  <a:tcPr marL="91425" marR="91425" marT="91425" marB="91425"/>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fr"/>
                        <a:t>3A</a:t>
                      </a:r>
                      <a:endParaRPr/>
                    </a:p>
                  </a:txBody>
                  <a:tcPr marL="91425" marR="91425" marT="91425" marB="91425"/>
                </a:tc>
                <a:tc>
                  <a:txBody>
                    <a:bodyPr/>
                    <a:lstStyle/>
                    <a:p>
                      <a:pPr marL="0" lvl="0" indent="0" algn="l" rtl="0">
                        <a:spcBef>
                          <a:spcPts val="0"/>
                        </a:spcBef>
                        <a:spcAft>
                          <a:spcPts val="0"/>
                        </a:spcAft>
                        <a:buNone/>
                      </a:pPr>
                      <a:r>
                        <a:rPr lang="fr"/>
                        <a:t>35</a:t>
                      </a:r>
                      <a:endParaRPr/>
                    </a:p>
                  </a:txBody>
                  <a:tcPr marL="91425" marR="91425" marT="91425" marB="91425"/>
                </a:tc>
                <a:tc>
                  <a:txBody>
                    <a:bodyPr/>
                    <a:lstStyle/>
                    <a:p>
                      <a:pPr marL="0" lvl="0" indent="0" algn="l" rtl="0">
                        <a:spcBef>
                          <a:spcPts val="0"/>
                        </a:spcBef>
                        <a:spcAft>
                          <a:spcPts val="0"/>
                        </a:spcAft>
                        <a:buNone/>
                      </a:pPr>
                      <a:r>
                        <a:rPr lang="fr"/>
                        <a:t>12.76</a:t>
                      </a:r>
                      <a:endParaRPr/>
                    </a:p>
                  </a:txBody>
                  <a:tcPr marL="91425" marR="91425" marT="91425" marB="91425"/>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fr"/>
                        <a:t>2A</a:t>
                      </a:r>
                      <a:endParaRPr/>
                    </a:p>
                  </a:txBody>
                  <a:tcPr marL="91425" marR="91425" marT="91425" marB="91425"/>
                </a:tc>
                <a:tc>
                  <a:txBody>
                    <a:bodyPr/>
                    <a:lstStyle/>
                    <a:p>
                      <a:pPr marL="0" lvl="0" indent="0" algn="l" rtl="0">
                        <a:spcBef>
                          <a:spcPts val="0"/>
                        </a:spcBef>
                        <a:spcAft>
                          <a:spcPts val="0"/>
                        </a:spcAft>
                        <a:buNone/>
                      </a:pPr>
                      <a:r>
                        <a:rPr lang="fr"/>
                        <a:t>31</a:t>
                      </a:r>
                      <a:endParaRPr/>
                    </a:p>
                  </a:txBody>
                  <a:tcPr marL="91425" marR="91425" marT="91425" marB="91425"/>
                </a:tc>
                <a:tc>
                  <a:txBody>
                    <a:bodyPr/>
                    <a:lstStyle/>
                    <a:p>
                      <a:pPr marL="0" lvl="0" indent="0" algn="l" rtl="0">
                        <a:spcBef>
                          <a:spcPts val="0"/>
                        </a:spcBef>
                        <a:spcAft>
                          <a:spcPts val="0"/>
                        </a:spcAft>
                        <a:buNone/>
                      </a:pPr>
                      <a:r>
                        <a:rPr lang="fr"/>
                        <a:t>13.31</a:t>
                      </a:r>
                      <a:endParaRPr/>
                    </a:p>
                  </a:txBody>
                  <a:tcPr marL="91425" marR="91425" marT="91425" marB="91425"/>
                </a:tc>
                <a:extLst>
                  <a:ext uri="{0D108BD9-81ED-4DB2-BD59-A6C34878D82A}">
                    <a16:rowId xmlns:a16="http://schemas.microsoft.com/office/drawing/2014/main" val="10002"/>
                  </a:ext>
                </a:extLst>
              </a:tr>
            </a:tbl>
          </a:graphicData>
        </a:graphic>
      </p:graphicFrame>
      <p:sp>
        <p:nvSpPr>
          <p:cNvPr id="389" name="Google Shape;389;p41"/>
          <p:cNvSpPr/>
          <p:nvPr/>
        </p:nvSpPr>
        <p:spPr>
          <a:xfrm>
            <a:off x="3076475" y="3686675"/>
            <a:ext cx="3177900" cy="1529700"/>
          </a:xfrm>
          <a:prstGeom prst="ellipse">
            <a:avLst/>
          </a:prstGeom>
          <a:noFill/>
          <a:ln w="28575" cap="flat" cmpd="sng">
            <a:solidFill>
              <a:srgbClr val="FF0000"/>
            </a:solidFill>
            <a:prstDash val="dash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Architecture du cours et des fichiers</a:t>
            </a:r>
            <a:endParaRPr/>
          </a:p>
        </p:txBody>
      </p:sp>
      <p:sp>
        <p:nvSpPr>
          <p:cNvPr id="100" name="Google Shape;100;p15"/>
          <p:cNvSpPr/>
          <p:nvPr/>
        </p:nvSpPr>
        <p:spPr>
          <a:xfrm>
            <a:off x="729450" y="2715425"/>
            <a:ext cx="1516200" cy="802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PPT Cours</a:t>
            </a:r>
            <a:endParaRPr/>
          </a:p>
        </p:txBody>
      </p:sp>
      <p:sp>
        <p:nvSpPr>
          <p:cNvPr id="101" name="Google Shape;101;p15"/>
          <p:cNvSpPr/>
          <p:nvPr/>
        </p:nvSpPr>
        <p:spPr>
          <a:xfrm>
            <a:off x="2983025" y="2715425"/>
            <a:ext cx="1189200" cy="802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Cahier d’exercices</a:t>
            </a:r>
            <a:endParaRPr/>
          </a:p>
          <a:p>
            <a:pPr marL="0" lvl="0" indent="0" algn="ctr" rtl="0">
              <a:spcBef>
                <a:spcPts val="0"/>
              </a:spcBef>
              <a:spcAft>
                <a:spcPts val="0"/>
              </a:spcAft>
              <a:buNone/>
            </a:pPr>
            <a:r>
              <a:rPr lang="fr"/>
              <a:t>TD/TP</a:t>
            </a:r>
            <a:endParaRPr/>
          </a:p>
        </p:txBody>
      </p:sp>
      <p:cxnSp>
        <p:nvCxnSpPr>
          <p:cNvPr id="102" name="Google Shape;102;p15"/>
          <p:cNvCxnSpPr>
            <a:stCxn id="100" idx="3"/>
            <a:endCxn id="101" idx="1"/>
          </p:cNvCxnSpPr>
          <p:nvPr/>
        </p:nvCxnSpPr>
        <p:spPr>
          <a:xfrm>
            <a:off x="2245650" y="3116825"/>
            <a:ext cx="737400" cy="0"/>
          </a:xfrm>
          <a:prstGeom prst="straightConnector1">
            <a:avLst/>
          </a:prstGeom>
          <a:noFill/>
          <a:ln w="9525" cap="flat" cmpd="sng">
            <a:solidFill>
              <a:schemeClr val="dk2"/>
            </a:solidFill>
            <a:prstDash val="solid"/>
            <a:round/>
            <a:headEnd type="none" w="med" len="med"/>
            <a:tailEnd type="triangle" w="med" len="med"/>
          </a:ln>
        </p:spPr>
      </p:cxnSp>
      <p:sp>
        <p:nvSpPr>
          <p:cNvPr id="103" name="Google Shape;103;p15"/>
          <p:cNvSpPr/>
          <p:nvPr/>
        </p:nvSpPr>
        <p:spPr>
          <a:xfrm>
            <a:off x="4909600" y="2715425"/>
            <a:ext cx="1189200" cy="802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Script SQL</a:t>
            </a:r>
            <a:endParaRPr/>
          </a:p>
        </p:txBody>
      </p:sp>
      <p:cxnSp>
        <p:nvCxnSpPr>
          <p:cNvPr id="104" name="Google Shape;104;p15"/>
          <p:cNvCxnSpPr>
            <a:stCxn id="101" idx="3"/>
            <a:endCxn id="103" idx="1"/>
          </p:cNvCxnSpPr>
          <p:nvPr/>
        </p:nvCxnSpPr>
        <p:spPr>
          <a:xfrm>
            <a:off x="4172225" y="3116825"/>
            <a:ext cx="7374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4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Les clés primaires (Identifiants) et clés étrangères</a:t>
            </a:r>
            <a:endParaRPr/>
          </a:p>
        </p:txBody>
      </p:sp>
      <p:sp>
        <p:nvSpPr>
          <p:cNvPr id="395" name="Google Shape;395;p4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ctr" rtl="0">
              <a:lnSpc>
                <a:spcPct val="100000"/>
              </a:lnSpc>
              <a:spcBef>
                <a:spcPts val="0"/>
              </a:spcBef>
              <a:spcAft>
                <a:spcPts val="0"/>
              </a:spcAft>
              <a:buNone/>
            </a:pPr>
            <a:r>
              <a:rPr lang="fr" sz="1400">
                <a:solidFill>
                  <a:srgbClr val="000000"/>
                </a:solidFill>
              </a:rPr>
              <a:t>Etudiant (</a:t>
            </a:r>
            <a:r>
              <a:rPr lang="fr" sz="1400" u="sng">
                <a:solidFill>
                  <a:srgbClr val="000000"/>
                </a:solidFill>
              </a:rPr>
              <a:t>Id_Etudiant</a:t>
            </a:r>
            <a:r>
              <a:rPr lang="fr" sz="1400">
                <a:solidFill>
                  <a:srgbClr val="000000"/>
                </a:solidFill>
              </a:rPr>
              <a:t>, Nom, Note BDD, </a:t>
            </a:r>
            <a:r>
              <a:rPr lang="fr" sz="1400">
                <a:solidFill>
                  <a:srgbClr val="000000"/>
                </a:solidFill>
                <a:highlight>
                  <a:srgbClr val="FFFF00"/>
                </a:highlight>
              </a:rPr>
              <a:t>#Nom_classe</a:t>
            </a:r>
            <a:r>
              <a:rPr lang="fr" sz="1400">
                <a:solidFill>
                  <a:srgbClr val="000000"/>
                </a:solidFill>
              </a:rPr>
              <a:t>)</a:t>
            </a:r>
            <a:endParaRPr sz="1400">
              <a:solidFill>
                <a:srgbClr val="000000"/>
              </a:solidFill>
            </a:endParaRPr>
          </a:p>
          <a:p>
            <a:pPr marL="0" lvl="0" indent="0" algn="ctr" rtl="0">
              <a:lnSpc>
                <a:spcPct val="100000"/>
              </a:lnSpc>
              <a:spcBef>
                <a:spcPts val="0"/>
              </a:spcBef>
              <a:spcAft>
                <a:spcPts val="0"/>
              </a:spcAft>
              <a:buNone/>
            </a:pPr>
            <a:r>
              <a:rPr lang="fr" sz="1400">
                <a:solidFill>
                  <a:srgbClr val="000000"/>
                </a:solidFill>
              </a:rPr>
              <a:t>Classe(</a:t>
            </a:r>
            <a:r>
              <a:rPr lang="fr" sz="1400" u="sng">
                <a:solidFill>
                  <a:srgbClr val="000000"/>
                </a:solidFill>
              </a:rPr>
              <a:t>Nom_classe</a:t>
            </a:r>
            <a:r>
              <a:rPr lang="fr" sz="1400">
                <a:solidFill>
                  <a:srgbClr val="000000"/>
                </a:solidFill>
              </a:rPr>
              <a:t>, Nb_Etu, Moyenne)</a:t>
            </a:r>
            <a:endParaRPr sz="1400">
              <a:solidFill>
                <a:srgbClr val="000000"/>
              </a:solidFill>
            </a:endParaRPr>
          </a:p>
          <a:p>
            <a:pPr marL="0" lvl="0" indent="0" algn="l" rtl="0">
              <a:spcBef>
                <a:spcPts val="0"/>
              </a:spcBef>
              <a:spcAft>
                <a:spcPts val="0"/>
              </a:spcAft>
              <a:buNone/>
            </a:pPr>
            <a:endParaRPr/>
          </a:p>
          <a:p>
            <a:pPr marL="0" lvl="0" indent="0" algn="l" rtl="0">
              <a:spcBef>
                <a:spcPts val="1200"/>
              </a:spcBef>
              <a:spcAft>
                <a:spcPts val="1200"/>
              </a:spcAft>
              <a:buNone/>
            </a:pPr>
            <a:r>
              <a:rPr lang="fr"/>
              <a:t>Ici, “Nom_Classe” est la clé primaire de l’entité “Classe” mais est la clé étrangère de l’entité “Etudiant”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43"/>
          <p:cNvSpPr txBox="1">
            <a:spLocks noGrp="1"/>
          </p:cNvSpPr>
          <p:nvPr>
            <p:ph type="body" idx="1"/>
          </p:nvPr>
        </p:nvSpPr>
        <p:spPr>
          <a:xfrm>
            <a:off x="727650" y="1441200"/>
            <a:ext cx="7688700" cy="2261100"/>
          </a:xfrm>
          <a:prstGeom prst="rect">
            <a:avLst/>
          </a:prstGeom>
        </p:spPr>
        <p:txBody>
          <a:bodyPr spcFirstLastPara="1" wrap="square" lIns="91425" tIns="91425" rIns="91425" bIns="91425" anchor="ctr" anchorCtr="0">
            <a:normAutofit/>
          </a:bodyPr>
          <a:lstStyle/>
          <a:p>
            <a:pPr marL="0" lvl="0" indent="0" algn="ctr" rtl="0">
              <a:spcBef>
                <a:spcPts val="0"/>
              </a:spcBef>
              <a:spcAft>
                <a:spcPts val="1200"/>
              </a:spcAft>
              <a:buNone/>
            </a:pPr>
            <a:r>
              <a:rPr lang="fr" sz="1700" b="1"/>
              <a:t>Le modèle Entité Association NE PEUT PAS CONTENIR de clé ÉTRANGÈRES</a:t>
            </a:r>
            <a:endParaRPr sz="1700" b="1"/>
          </a:p>
        </p:txBody>
      </p:sp>
      <p:pic>
        <p:nvPicPr>
          <p:cNvPr id="401" name="Google Shape;401;p43"/>
          <p:cNvPicPr preferRelativeResize="0"/>
          <p:nvPr/>
        </p:nvPicPr>
        <p:blipFill>
          <a:blip r:embed="rId3">
            <a:alphaModFix/>
          </a:blip>
          <a:stretch>
            <a:fillRect/>
          </a:stretch>
        </p:blipFill>
        <p:spPr>
          <a:xfrm>
            <a:off x="53300" y="63200"/>
            <a:ext cx="1774075" cy="1774075"/>
          </a:xfrm>
          <a:prstGeom prst="rect">
            <a:avLst/>
          </a:prstGeom>
          <a:noFill/>
          <a:ln>
            <a:noFill/>
          </a:ln>
        </p:spPr>
      </p:pic>
      <p:pic>
        <p:nvPicPr>
          <p:cNvPr id="402" name="Google Shape;402;p43"/>
          <p:cNvPicPr preferRelativeResize="0"/>
          <p:nvPr/>
        </p:nvPicPr>
        <p:blipFill>
          <a:blip r:embed="rId3">
            <a:alphaModFix/>
          </a:blip>
          <a:stretch>
            <a:fillRect/>
          </a:stretch>
        </p:blipFill>
        <p:spPr>
          <a:xfrm>
            <a:off x="7262025" y="102850"/>
            <a:ext cx="1774075" cy="1774075"/>
          </a:xfrm>
          <a:prstGeom prst="rect">
            <a:avLst/>
          </a:prstGeom>
          <a:noFill/>
          <a:ln>
            <a:noFill/>
          </a:ln>
        </p:spPr>
      </p:pic>
      <p:pic>
        <p:nvPicPr>
          <p:cNvPr id="403" name="Google Shape;403;p43"/>
          <p:cNvPicPr preferRelativeResize="0"/>
          <p:nvPr/>
        </p:nvPicPr>
        <p:blipFill>
          <a:blip r:embed="rId3">
            <a:alphaModFix/>
          </a:blip>
          <a:stretch>
            <a:fillRect/>
          </a:stretch>
        </p:blipFill>
        <p:spPr>
          <a:xfrm>
            <a:off x="53300" y="3303925"/>
            <a:ext cx="1774075" cy="1774075"/>
          </a:xfrm>
          <a:prstGeom prst="rect">
            <a:avLst/>
          </a:prstGeom>
          <a:noFill/>
          <a:ln>
            <a:noFill/>
          </a:ln>
        </p:spPr>
      </p:pic>
      <p:pic>
        <p:nvPicPr>
          <p:cNvPr id="404" name="Google Shape;404;p43"/>
          <p:cNvPicPr preferRelativeResize="0"/>
          <p:nvPr/>
        </p:nvPicPr>
        <p:blipFill>
          <a:blip r:embed="rId3">
            <a:alphaModFix/>
          </a:blip>
          <a:stretch>
            <a:fillRect/>
          </a:stretch>
        </p:blipFill>
        <p:spPr>
          <a:xfrm>
            <a:off x="7262025" y="3303925"/>
            <a:ext cx="1774075" cy="17740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44"/>
          <p:cNvSpPr/>
          <p:nvPr/>
        </p:nvSpPr>
        <p:spPr>
          <a:xfrm>
            <a:off x="579750" y="1472850"/>
            <a:ext cx="7984500" cy="1812900"/>
          </a:xfrm>
          <a:prstGeom prst="roundRect">
            <a:avLst>
              <a:gd name="adj" fmla="val 16667"/>
            </a:avLst>
          </a:prstGeom>
          <a:noFill/>
          <a:ln w="28575" cap="flat" cmpd="sng">
            <a:solidFill>
              <a:srgbClr val="FF0000"/>
            </a:solidFill>
            <a:prstDash val="dashDot"/>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b="1">
              <a:solidFill>
                <a:srgbClr val="FF0000"/>
              </a:solidFill>
            </a:endParaRPr>
          </a:p>
        </p:txBody>
      </p:sp>
      <p:sp>
        <p:nvSpPr>
          <p:cNvPr id="410" name="Google Shape;410;p44"/>
          <p:cNvSpPr/>
          <p:nvPr/>
        </p:nvSpPr>
        <p:spPr>
          <a:xfrm>
            <a:off x="579750" y="3711450"/>
            <a:ext cx="7984500" cy="694200"/>
          </a:xfrm>
          <a:prstGeom prst="roundRect">
            <a:avLst>
              <a:gd name="adj" fmla="val 16667"/>
            </a:avLst>
          </a:prstGeom>
          <a:noFill/>
          <a:ln w="28575" cap="flat" cmpd="sng">
            <a:solidFill>
              <a:srgbClr val="FF0000"/>
            </a:solidFill>
            <a:prstDash val="dashDot"/>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b="1">
              <a:solidFill>
                <a:srgbClr val="FF0000"/>
              </a:solidFill>
            </a:endParaRPr>
          </a:p>
        </p:txBody>
      </p:sp>
      <p:sp>
        <p:nvSpPr>
          <p:cNvPr id="411" name="Google Shape;411;p44"/>
          <p:cNvSpPr/>
          <p:nvPr/>
        </p:nvSpPr>
        <p:spPr>
          <a:xfrm>
            <a:off x="1636550" y="1472850"/>
            <a:ext cx="1566000" cy="1684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a:t>Etudiant</a:t>
            </a:r>
            <a:endParaRPr/>
          </a:p>
        </p:txBody>
      </p:sp>
      <p:sp>
        <p:nvSpPr>
          <p:cNvPr id="412" name="Google Shape;412;p44"/>
          <p:cNvSpPr/>
          <p:nvPr/>
        </p:nvSpPr>
        <p:spPr>
          <a:xfrm>
            <a:off x="1884350" y="1899000"/>
            <a:ext cx="1070400" cy="2577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t>Id_Etudiant</a:t>
            </a:r>
            <a:endParaRPr sz="1300"/>
          </a:p>
        </p:txBody>
      </p:sp>
      <p:sp>
        <p:nvSpPr>
          <p:cNvPr id="413" name="Google Shape;413;p44"/>
          <p:cNvSpPr/>
          <p:nvPr/>
        </p:nvSpPr>
        <p:spPr>
          <a:xfrm>
            <a:off x="1884350" y="2226075"/>
            <a:ext cx="1070400" cy="2577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Nom</a:t>
            </a:r>
            <a:endParaRPr/>
          </a:p>
        </p:txBody>
      </p:sp>
      <p:sp>
        <p:nvSpPr>
          <p:cNvPr id="414" name="Google Shape;414;p44"/>
          <p:cNvSpPr/>
          <p:nvPr/>
        </p:nvSpPr>
        <p:spPr>
          <a:xfrm>
            <a:off x="1884350" y="2553150"/>
            <a:ext cx="1070400" cy="2577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Note BDD</a:t>
            </a:r>
            <a:endParaRPr/>
          </a:p>
        </p:txBody>
      </p:sp>
      <p:sp>
        <p:nvSpPr>
          <p:cNvPr id="415" name="Google Shape;415;p44"/>
          <p:cNvSpPr/>
          <p:nvPr/>
        </p:nvSpPr>
        <p:spPr>
          <a:xfrm>
            <a:off x="5941425" y="1472850"/>
            <a:ext cx="1566000" cy="1684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a:t>Classe</a:t>
            </a:r>
            <a:endParaRPr/>
          </a:p>
        </p:txBody>
      </p:sp>
      <p:sp>
        <p:nvSpPr>
          <p:cNvPr id="416" name="Google Shape;416;p44"/>
          <p:cNvSpPr/>
          <p:nvPr/>
        </p:nvSpPr>
        <p:spPr>
          <a:xfrm>
            <a:off x="6189225" y="1899000"/>
            <a:ext cx="1070400" cy="2577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a:t>Nom_classe</a:t>
            </a:r>
            <a:endParaRPr sz="1200"/>
          </a:p>
        </p:txBody>
      </p:sp>
      <p:sp>
        <p:nvSpPr>
          <p:cNvPr id="417" name="Google Shape;417;p44"/>
          <p:cNvSpPr/>
          <p:nvPr/>
        </p:nvSpPr>
        <p:spPr>
          <a:xfrm>
            <a:off x="6189225" y="2226075"/>
            <a:ext cx="1070400" cy="2577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Nb_Etu</a:t>
            </a:r>
            <a:endParaRPr/>
          </a:p>
        </p:txBody>
      </p:sp>
      <p:sp>
        <p:nvSpPr>
          <p:cNvPr id="418" name="Google Shape;418;p44"/>
          <p:cNvSpPr/>
          <p:nvPr/>
        </p:nvSpPr>
        <p:spPr>
          <a:xfrm>
            <a:off x="6189225" y="2553150"/>
            <a:ext cx="1070400" cy="2577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Moyenne</a:t>
            </a:r>
            <a:endParaRPr/>
          </a:p>
        </p:txBody>
      </p:sp>
      <p:sp>
        <p:nvSpPr>
          <p:cNvPr id="419" name="Google Shape;419;p44"/>
          <p:cNvSpPr/>
          <p:nvPr/>
        </p:nvSpPr>
        <p:spPr>
          <a:xfrm>
            <a:off x="3841799" y="2047650"/>
            <a:ext cx="1460400" cy="5352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a:t>“Appartient à”</a:t>
            </a:r>
            <a:endParaRPr sz="1200"/>
          </a:p>
        </p:txBody>
      </p:sp>
      <p:cxnSp>
        <p:nvCxnSpPr>
          <p:cNvPr id="420" name="Google Shape;420;p44"/>
          <p:cNvCxnSpPr>
            <a:stCxn id="411" idx="3"/>
            <a:endCxn id="419" idx="2"/>
          </p:cNvCxnSpPr>
          <p:nvPr/>
        </p:nvCxnSpPr>
        <p:spPr>
          <a:xfrm>
            <a:off x="3202550" y="2315250"/>
            <a:ext cx="639300" cy="0"/>
          </a:xfrm>
          <a:prstGeom prst="straightConnector1">
            <a:avLst/>
          </a:prstGeom>
          <a:noFill/>
          <a:ln w="9525" cap="flat" cmpd="sng">
            <a:solidFill>
              <a:schemeClr val="dk2"/>
            </a:solidFill>
            <a:prstDash val="solid"/>
            <a:round/>
            <a:headEnd type="none" w="med" len="med"/>
            <a:tailEnd type="none" w="med" len="med"/>
          </a:ln>
        </p:spPr>
      </p:cxnSp>
      <p:cxnSp>
        <p:nvCxnSpPr>
          <p:cNvPr id="421" name="Google Shape;421;p44"/>
          <p:cNvCxnSpPr>
            <a:stCxn id="419" idx="6"/>
            <a:endCxn id="415" idx="1"/>
          </p:cNvCxnSpPr>
          <p:nvPr/>
        </p:nvCxnSpPr>
        <p:spPr>
          <a:xfrm>
            <a:off x="5302199" y="2315250"/>
            <a:ext cx="639300" cy="0"/>
          </a:xfrm>
          <a:prstGeom prst="straightConnector1">
            <a:avLst/>
          </a:prstGeom>
          <a:noFill/>
          <a:ln w="9525" cap="flat" cmpd="sng">
            <a:solidFill>
              <a:schemeClr val="dk2"/>
            </a:solidFill>
            <a:prstDash val="solid"/>
            <a:round/>
            <a:headEnd type="none" w="med" len="med"/>
            <a:tailEnd type="none" w="med" len="med"/>
          </a:ln>
        </p:spPr>
      </p:cxnSp>
      <p:sp>
        <p:nvSpPr>
          <p:cNvPr id="422" name="Google Shape;422;p44"/>
          <p:cNvSpPr/>
          <p:nvPr/>
        </p:nvSpPr>
        <p:spPr>
          <a:xfrm>
            <a:off x="5031163" y="2582850"/>
            <a:ext cx="910250" cy="336950"/>
          </a:xfrm>
          <a:prstGeom prst="flowChartProcess">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solidFill>
                  <a:schemeClr val="lt1"/>
                </a:solidFill>
              </a:rPr>
              <a:t>0..m</a:t>
            </a:r>
            <a:endParaRPr sz="1100">
              <a:solidFill>
                <a:schemeClr val="lt1"/>
              </a:solidFill>
            </a:endParaRPr>
          </a:p>
        </p:txBody>
      </p:sp>
      <p:sp>
        <p:nvSpPr>
          <p:cNvPr id="423" name="Google Shape;423;p44"/>
          <p:cNvSpPr/>
          <p:nvPr/>
        </p:nvSpPr>
        <p:spPr>
          <a:xfrm>
            <a:off x="3202563" y="2582850"/>
            <a:ext cx="910250" cy="336950"/>
          </a:xfrm>
          <a:prstGeom prst="flowChartProcess">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solidFill>
                  <a:schemeClr val="lt1"/>
                </a:solidFill>
              </a:rPr>
              <a:t>1...n</a:t>
            </a:r>
            <a:endParaRPr sz="1100">
              <a:solidFill>
                <a:schemeClr val="lt1"/>
              </a:solidFill>
            </a:endParaRPr>
          </a:p>
        </p:txBody>
      </p:sp>
      <p:sp>
        <p:nvSpPr>
          <p:cNvPr id="424" name="Google Shape;424;p44"/>
          <p:cNvSpPr txBox="1"/>
          <p:nvPr/>
        </p:nvSpPr>
        <p:spPr>
          <a:xfrm>
            <a:off x="1375950" y="3711450"/>
            <a:ext cx="6392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a:latin typeface="Lato"/>
                <a:ea typeface="Lato"/>
                <a:cs typeface="Lato"/>
                <a:sym typeface="Lato"/>
              </a:rPr>
              <a:t>Etudiant (</a:t>
            </a:r>
            <a:r>
              <a:rPr lang="fr" u="sng">
                <a:latin typeface="Lato"/>
                <a:ea typeface="Lato"/>
                <a:cs typeface="Lato"/>
                <a:sym typeface="Lato"/>
              </a:rPr>
              <a:t>Id_Etudiant</a:t>
            </a:r>
            <a:r>
              <a:rPr lang="fr">
                <a:latin typeface="Lato"/>
                <a:ea typeface="Lato"/>
                <a:cs typeface="Lato"/>
                <a:sym typeface="Lato"/>
              </a:rPr>
              <a:t>, Nom, Note BDD, #Nom_classe)</a:t>
            </a:r>
            <a:endParaRPr>
              <a:latin typeface="Lato"/>
              <a:ea typeface="Lato"/>
              <a:cs typeface="Lato"/>
              <a:sym typeface="Lato"/>
            </a:endParaRPr>
          </a:p>
          <a:p>
            <a:pPr marL="0" lvl="0" indent="0" algn="ctr" rtl="0">
              <a:spcBef>
                <a:spcPts val="0"/>
              </a:spcBef>
              <a:spcAft>
                <a:spcPts val="0"/>
              </a:spcAft>
              <a:buNone/>
            </a:pPr>
            <a:r>
              <a:rPr lang="fr">
                <a:latin typeface="Lato"/>
                <a:ea typeface="Lato"/>
                <a:cs typeface="Lato"/>
                <a:sym typeface="Lato"/>
              </a:rPr>
              <a:t>Classe(</a:t>
            </a:r>
            <a:r>
              <a:rPr lang="fr" u="sng">
                <a:latin typeface="Lato"/>
                <a:ea typeface="Lato"/>
                <a:cs typeface="Lato"/>
                <a:sym typeface="Lato"/>
              </a:rPr>
              <a:t>Nom_classe</a:t>
            </a:r>
            <a:r>
              <a:rPr lang="fr">
                <a:latin typeface="Lato"/>
                <a:ea typeface="Lato"/>
                <a:cs typeface="Lato"/>
                <a:sym typeface="Lato"/>
              </a:rPr>
              <a:t>, Nb_Etu, Moyenne)</a:t>
            </a:r>
            <a:endParaRPr>
              <a:latin typeface="Lato"/>
              <a:ea typeface="Lato"/>
              <a:cs typeface="Lato"/>
              <a:sym typeface="Lato"/>
            </a:endParaRPr>
          </a:p>
        </p:txBody>
      </p:sp>
      <p:sp>
        <p:nvSpPr>
          <p:cNvPr id="425" name="Google Shape;425;p44"/>
          <p:cNvSpPr/>
          <p:nvPr/>
        </p:nvSpPr>
        <p:spPr>
          <a:xfrm>
            <a:off x="4429950" y="3061646"/>
            <a:ext cx="310500" cy="753300"/>
          </a:xfrm>
          <a:prstGeom prst="down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4"/>
          <p:cNvSpPr txBox="1"/>
          <p:nvPr/>
        </p:nvSpPr>
        <p:spPr>
          <a:xfrm>
            <a:off x="6090075" y="1195527"/>
            <a:ext cx="21057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sz="1200" b="1">
                <a:solidFill>
                  <a:srgbClr val="FF0000"/>
                </a:solidFill>
                <a:latin typeface="Lato"/>
                <a:ea typeface="Lato"/>
                <a:cs typeface="Lato"/>
                <a:sym typeface="Lato"/>
              </a:rPr>
              <a:t>Modèle Entité Association</a:t>
            </a:r>
            <a:endParaRPr sz="1200" b="1">
              <a:solidFill>
                <a:srgbClr val="FF0000"/>
              </a:solidFill>
              <a:latin typeface="Lato"/>
              <a:ea typeface="Lato"/>
              <a:cs typeface="Lato"/>
              <a:sym typeface="Lato"/>
            </a:endParaRPr>
          </a:p>
        </p:txBody>
      </p:sp>
      <p:sp>
        <p:nvSpPr>
          <p:cNvPr id="427" name="Google Shape;427;p44"/>
          <p:cNvSpPr txBox="1"/>
          <p:nvPr/>
        </p:nvSpPr>
        <p:spPr>
          <a:xfrm>
            <a:off x="6298825" y="3445650"/>
            <a:ext cx="15660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sz="1200" b="1">
                <a:solidFill>
                  <a:srgbClr val="FF0000"/>
                </a:solidFill>
                <a:latin typeface="Lato"/>
                <a:ea typeface="Lato"/>
                <a:cs typeface="Lato"/>
                <a:sym typeface="Lato"/>
              </a:rPr>
              <a:t>Schéma Relationnel</a:t>
            </a:r>
            <a:endParaRPr sz="1200" b="1">
              <a:solidFill>
                <a:srgbClr val="FF0000"/>
              </a:solidFill>
              <a:latin typeface="Lato"/>
              <a:ea typeface="Lato"/>
              <a:cs typeface="Lato"/>
              <a:sym typeface="Lato"/>
            </a:endParaRPr>
          </a:p>
        </p:txBody>
      </p:sp>
      <p:sp>
        <p:nvSpPr>
          <p:cNvPr id="428" name="Google Shape;428;p44"/>
          <p:cNvSpPr/>
          <p:nvPr/>
        </p:nvSpPr>
        <p:spPr>
          <a:xfrm>
            <a:off x="3240700" y="1452425"/>
            <a:ext cx="2700600" cy="1942500"/>
          </a:xfrm>
          <a:prstGeom prst="ellipse">
            <a:avLst/>
          </a:prstGeom>
          <a:noFill/>
          <a:ln w="38100" cap="flat" cmpd="sng">
            <a:solidFill>
              <a:srgbClr val="3366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4"/>
          <p:cNvSpPr/>
          <p:nvPr/>
        </p:nvSpPr>
        <p:spPr>
          <a:xfrm>
            <a:off x="5440800" y="3711450"/>
            <a:ext cx="1367700" cy="369300"/>
          </a:xfrm>
          <a:prstGeom prst="ellipse">
            <a:avLst/>
          </a:prstGeom>
          <a:noFill/>
          <a:ln w="38100" cap="flat" cmpd="sng">
            <a:solidFill>
              <a:srgbClr val="3366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45"/>
          <p:cNvSpPr/>
          <p:nvPr/>
        </p:nvSpPr>
        <p:spPr>
          <a:xfrm>
            <a:off x="2716775" y="1879175"/>
            <a:ext cx="1566000" cy="2223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a:t>Etudiant</a:t>
            </a:r>
            <a:endParaRPr/>
          </a:p>
        </p:txBody>
      </p:sp>
      <p:sp>
        <p:nvSpPr>
          <p:cNvPr id="435" name="Google Shape;435;p45"/>
          <p:cNvSpPr/>
          <p:nvPr/>
        </p:nvSpPr>
        <p:spPr>
          <a:xfrm>
            <a:off x="2964575" y="2305325"/>
            <a:ext cx="1070400" cy="2577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t>Id_Etudiant</a:t>
            </a:r>
            <a:endParaRPr sz="1300"/>
          </a:p>
        </p:txBody>
      </p:sp>
      <p:sp>
        <p:nvSpPr>
          <p:cNvPr id="436" name="Google Shape;436;p45"/>
          <p:cNvSpPr/>
          <p:nvPr/>
        </p:nvSpPr>
        <p:spPr>
          <a:xfrm>
            <a:off x="2964575" y="2632400"/>
            <a:ext cx="1070400" cy="2577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Nom</a:t>
            </a:r>
            <a:endParaRPr/>
          </a:p>
        </p:txBody>
      </p:sp>
      <p:sp>
        <p:nvSpPr>
          <p:cNvPr id="437" name="Google Shape;437;p45"/>
          <p:cNvSpPr/>
          <p:nvPr/>
        </p:nvSpPr>
        <p:spPr>
          <a:xfrm>
            <a:off x="2964575" y="2959475"/>
            <a:ext cx="1070400" cy="2577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Note BDD</a:t>
            </a:r>
            <a:endParaRPr/>
          </a:p>
        </p:txBody>
      </p:sp>
      <p:cxnSp>
        <p:nvCxnSpPr>
          <p:cNvPr id="438" name="Google Shape;438;p45"/>
          <p:cNvCxnSpPr>
            <a:stCxn id="434" idx="3"/>
          </p:cNvCxnSpPr>
          <p:nvPr/>
        </p:nvCxnSpPr>
        <p:spPr>
          <a:xfrm>
            <a:off x="4282775" y="2990975"/>
            <a:ext cx="2297700" cy="3900"/>
          </a:xfrm>
          <a:prstGeom prst="straightConnector1">
            <a:avLst/>
          </a:prstGeom>
          <a:noFill/>
          <a:ln w="9525" cap="flat" cmpd="sng">
            <a:solidFill>
              <a:schemeClr val="dk2"/>
            </a:solidFill>
            <a:prstDash val="solid"/>
            <a:round/>
            <a:headEnd type="none" w="med" len="med"/>
            <a:tailEnd type="none" w="med" len="med"/>
          </a:ln>
        </p:spPr>
      </p:cxnSp>
      <p:sp>
        <p:nvSpPr>
          <p:cNvPr id="439" name="Google Shape;439;p45"/>
          <p:cNvSpPr/>
          <p:nvPr/>
        </p:nvSpPr>
        <p:spPr>
          <a:xfrm>
            <a:off x="2964575" y="3286550"/>
            <a:ext cx="1070400" cy="2577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t>#Nom_classe</a:t>
            </a:r>
            <a:endParaRPr sz="1100"/>
          </a:p>
        </p:txBody>
      </p:sp>
      <p:cxnSp>
        <p:nvCxnSpPr>
          <p:cNvPr id="440" name="Google Shape;440;p45"/>
          <p:cNvCxnSpPr/>
          <p:nvPr/>
        </p:nvCxnSpPr>
        <p:spPr>
          <a:xfrm flipH="1">
            <a:off x="1252475" y="1350875"/>
            <a:ext cx="4112700" cy="3280200"/>
          </a:xfrm>
          <a:prstGeom prst="straightConnector1">
            <a:avLst/>
          </a:prstGeom>
          <a:noFill/>
          <a:ln w="76200" cap="flat" cmpd="sng">
            <a:solidFill>
              <a:srgbClr val="FF0000"/>
            </a:solidFill>
            <a:prstDash val="solid"/>
            <a:round/>
            <a:headEnd type="none" w="med" len="med"/>
            <a:tailEnd type="none" w="med" len="med"/>
          </a:ln>
        </p:spPr>
      </p:cxnSp>
      <p:cxnSp>
        <p:nvCxnSpPr>
          <p:cNvPr id="441" name="Google Shape;441;p45"/>
          <p:cNvCxnSpPr/>
          <p:nvPr/>
        </p:nvCxnSpPr>
        <p:spPr>
          <a:xfrm>
            <a:off x="1688500" y="1152575"/>
            <a:ext cx="3785700" cy="3478500"/>
          </a:xfrm>
          <a:prstGeom prst="straightConnector1">
            <a:avLst/>
          </a:prstGeom>
          <a:noFill/>
          <a:ln w="76200" cap="flat" cmpd="sng">
            <a:solidFill>
              <a:srgbClr val="FF0000"/>
            </a:solidFill>
            <a:prstDash val="solid"/>
            <a:round/>
            <a:headEnd type="none" w="med" len="med"/>
            <a:tailEnd type="none" w="med" len="med"/>
          </a:ln>
        </p:spPr>
      </p:cxnSp>
      <p:sp>
        <p:nvSpPr>
          <p:cNvPr id="442" name="Google Shape;442;p45"/>
          <p:cNvSpPr txBox="1"/>
          <p:nvPr/>
        </p:nvSpPr>
        <p:spPr>
          <a:xfrm>
            <a:off x="5474200" y="1744225"/>
            <a:ext cx="10704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3000" b="1">
                <a:solidFill>
                  <a:srgbClr val="FF0000"/>
                </a:solidFill>
                <a:latin typeface="Lato"/>
                <a:ea typeface="Lato"/>
                <a:cs typeface="Lato"/>
                <a:sym typeface="Lato"/>
              </a:rPr>
              <a:t>0/20</a:t>
            </a:r>
            <a:endParaRPr sz="3000" b="1">
              <a:solidFill>
                <a:srgbClr val="FF0000"/>
              </a:solidFill>
              <a:latin typeface="Lato"/>
              <a:ea typeface="Lato"/>
              <a:cs typeface="Lato"/>
              <a:sym typeface="Lato"/>
            </a:endParaRPr>
          </a:p>
        </p:txBody>
      </p:sp>
      <p:sp>
        <p:nvSpPr>
          <p:cNvPr id="443" name="Google Shape;443;p45"/>
          <p:cNvSpPr/>
          <p:nvPr/>
        </p:nvSpPr>
        <p:spPr>
          <a:xfrm>
            <a:off x="6342675" y="3171325"/>
            <a:ext cx="1635300" cy="1526100"/>
          </a:xfrm>
          <a:prstGeom prst="smileyFace">
            <a:avLst>
              <a:gd name="adj" fmla="val -4653"/>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4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Énoncé classique de DST</a:t>
            </a:r>
            <a:endParaRPr/>
          </a:p>
        </p:txBody>
      </p:sp>
      <p:sp>
        <p:nvSpPr>
          <p:cNvPr id="449" name="Google Shape;449;p4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[Texte descriptif de la situation]</a:t>
            </a:r>
            <a:endParaRPr/>
          </a:p>
          <a:p>
            <a:pPr marL="0" lvl="0" indent="0" algn="l" rtl="0">
              <a:spcBef>
                <a:spcPts val="1200"/>
              </a:spcBef>
              <a:spcAft>
                <a:spcPts val="0"/>
              </a:spcAft>
              <a:buNone/>
            </a:pPr>
            <a:r>
              <a:rPr lang="fr"/>
              <a:t>Q1 : “Donner le modèle Entité Association correspondant à la description du texte ci dessus.”</a:t>
            </a:r>
            <a:endParaRPr/>
          </a:p>
          <a:p>
            <a:pPr marL="0" lvl="0" indent="0" algn="l" rtl="0">
              <a:spcBef>
                <a:spcPts val="1200"/>
              </a:spcBef>
              <a:spcAft>
                <a:spcPts val="1200"/>
              </a:spcAft>
              <a:buNone/>
            </a:pPr>
            <a:r>
              <a:rPr lang="fr"/>
              <a:t>Q2 : “En déduire le schéma relationnel associé”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4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Exercice d’application</a:t>
            </a:r>
            <a:endParaRPr/>
          </a:p>
        </p:txBody>
      </p:sp>
      <p:sp>
        <p:nvSpPr>
          <p:cNvPr id="455" name="Google Shape;455;p47"/>
          <p:cNvSpPr txBox="1">
            <a:spLocks noGrp="1"/>
          </p:cNvSpPr>
          <p:nvPr>
            <p:ph type="body" idx="1"/>
          </p:nvPr>
        </p:nvSpPr>
        <p:spPr>
          <a:xfrm>
            <a:off x="729450" y="2078875"/>
            <a:ext cx="7688700" cy="2797200"/>
          </a:xfrm>
          <a:prstGeom prst="rect">
            <a:avLst/>
          </a:prstGeom>
        </p:spPr>
        <p:txBody>
          <a:bodyPr spcFirstLastPara="1" wrap="square" lIns="91425" tIns="91425" rIns="91425" bIns="91425" anchor="t" anchorCtr="0">
            <a:normAutofit lnSpcReduction="10000"/>
          </a:bodyPr>
          <a:lstStyle/>
          <a:p>
            <a:pPr marL="0" marR="0" lvl="0" indent="0" algn="l" rtl="0">
              <a:lnSpc>
                <a:spcPct val="115000"/>
              </a:lnSpc>
              <a:spcBef>
                <a:spcPts val="0"/>
              </a:spcBef>
              <a:spcAft>
                <a:spcPts val="0"/>
              </a:spcAft>
              <a:buNone/>
            </a:pPr>
            <a:r>
              <a:rPr lang="fr"/>
              <a:t>Enoncé : Un client a un numéro de sécurité sociale, un nom, un prénom, un bonus et un malus</a:t>
            </a:r>
            <a:endParaRPr/>
          </a:p>
          <a:p>
            <a:pPr marL="0" marR="0" lvl="0" indent="0" algn="l" rtl="0">
              <a:lnSpc>
                <a:spcPct val="115000"/>
              </a:lnSpc>
              <a:spcBef>
                <a:spcPts val="1200"/>
              </a:spcBef>
              <a:spcAft>
                <a:spcPts val="0"/>
              </a:spcAft>
              <a:buNone/>
            </a:pPr>
            <a:r>
              <a:rPr lang="fr"/>
              <a:t>Il passe un contrat avec un agent pour chacun de ses véhicules, pour certains risques couverts. Un véhicule est caractérisé par un numéro, une puissance, une marque, un type et une couleur. Les clients ont parfois des sinistres avec des tierces personnes. Les tierces personnes ont un numéro de sécurité sociale et sont assurées auprès d’une compagnie d’assurance. Une compagnie d’assurance a un nom et une adresse. On doit connaître le lieu et la date du sinistre.</a:t>
            </a:r>
            <a:endParaRPr/>
          </a:p>
          <a:p>
            <a:pPr marL="0" lvl="0" indent="0" algn="l" rtl="0">
              <a:spcBef>
                <a:spcPts val="1200"/>
              </a:spcBef>
              <a:spcAft>
                <a:spcPts val="0"/>
              </a:spcAft>
              <a:buNone/>
            </a:pPr>
            <a:r>
              <a:rPr lang="fr"/>
              <a:t>Q1 : “Donner le modèle Entité Association correspondant à la description du texte ci dessus.”</a:t>
            </a:r>
            <a:endParaRPr/>
          </a:p>
          <a:p>
            <a:pPr marL="0" lvl="0" indent="0" algn="l" rtl="0">
              <a:spcBef>
                <a:spcPts val="1200"/>
              </a:spcBef>
              <a:spcAft>
                <a:spcPts val="0"/>
              </a:spcAft>
              <a:buNone/>
            </a:pPr>
            <a:r>
              <a:rPr lang="fr"/>
              <a:t>Q2 : “En déduire le schéma relationnel associé”  </a:t>
            </a:r>
            <a:endParaRPr/>
          </a:p>
          <a:p>
            <a:pPr marL="0" marR="0" lvl="0" indent="0" algn="l" rtl="0">
              <a:lnSpc>
                <a:spcPct val="115000"/>
              </a:lnSpc>
              <a:spcBef>
                <a:spcPts val="1200"/>
              </a:spcBef>
              <a:spcAft>
                <a:spcPts val="1200"/>
              </a:spcAft>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4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Exercice d’application</a:t>
            </a:r>
            <a:endParaRPr/>
          </a:p>
        </p:txBody>
      </p:sp>
      <p:sp>
        <p:nvSpPr>
          <p:cNvPr id="461" name="Google Shape;461;p4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just" rtl="0">
              <a:lnSpc>
                <a:spcPct val="181818"/>
              </a:lnSpc>
              <a:spcBef>
                <a:spcPts val="500"/>
              </a:spcBef>
              <a:spcAft>
                <a:spcPts val="0"/>
              </a:spcAft>
              <a:buNone/>
            </a:pPr>
            <a:r>
              <a:rPr lang="fr">
                <a:solidFill>
                  <a:srgbClr val="333399"/>
                </a:solidFill>
              </a:rPr>
              <a:t>Un </a:t>
            </a:r>
            <a:r>
              <a:rPr lang="fr">
                <a:solidFill>
                  <a:srgbClr val="FF0000"/>
                </a:solidFill>
              </a:rPr>
              <a:t>client</a:t>
            </a:r>
            <a:r>
              <a:rPr lang="fr">
                <a:solidFill>
                  <a:srgbClr val="333399"/>
                </a:solidFill>
              </a:rPr>
              <a:t> a un </a:t>
            </a:r>
            <a:r>
              <a:rPr lang="fr">
                <a:solidFill>
                  <a:srgbClr val="00E4A8"/>
                </a:solidFill>
              </a:rPr>
              <a:t>numéro de sécurité sociale</a:t>
            </a:r>
            <a:r>
              <a:rPr lang="fr">
                <a:solidFill>
                  <a:srgbClr val="333399"/>
                </a:solidFill>
              </a:rPr>
              <a:t>, un </a:t>
            </a:r>
            <a:r>
              <a:rPr lang="fr">
                <a:solidFill>
                  <a:srgbClr val="00E4A8"/>
                </a:solidFill>
              </a:rPr>
              <a:t>nom</a:t>
            </a:r>
            <a:r>
              <a:rPr lang="fr">
                <a:solidFill>
                  <a:srgbClr val="333399"/>
                </a:solidFill>
              </a:rPr>
              <a:t>, un </a:t>
            </a:r>
            <a:r>
              <a:rPr lang="fr">
                <a:solidFill>
                  <a:srgbClr val="00E4A8"/>
                </a:solidFill>
              </a:rPr>
              <a:t>prénom</a:t>
            </a:r>
            <a:r>
              <a:rPr lang="fr">
                <a:solidFill>
                  <a:srgbClr val="333399"/>
                </a:solidFill>
              </a:rPr>
              <a:t>, un </a:t>
            </a:r>
            <a:r>
              <a:rPr lang="fr">
                <a:solidFill>
                  <a:srgbClr val="00E4A8"/>
                </a:solidFill>
              </a:rPr>
              <a:t>bonus</a:t>
            </a:r>
            <a:r>
              <a:rPr lang="fr">
                <a:solidFill>
                  <a:srgbClr val="333399"/>
                </a:solidFill>
              </a:rPr>
              <a:t> et </a:t>
            </a:r>
            <a:r>
              <a:rPr lang="fr">
                <a:solidFill>
                  <a:srgbClr val="00E4A8"/>
                </a:solidFill>
              </a:rPr>
              <a:t>un malus</a:t>
            </a:r>
            <a:endParaRPr>
              <a:solidFill>
                <a:srgbClr val="00E4A8"/>
              </a:solidFill>
            </a:endParaRPr>
          </a:p>
          <a:p>
            <a:pPr marL="0" lvl="0" indent="0" algn="just" rtl="0">
              <a:lnSpc>
                <a:spcPct val="181818"/>
              </a:lnSpc>
              <a:spcBef>
                <a:spcPts val="500"/>
              </a:spcBef>
              <a:spcAft>
                <a:spcPts val="0"/>
              </a:spcAft>
              <a:buNone/>
            </a:pPr>
            <a:r>
              <a:rPr lang="fr">
                <a:solidFill>
                  <a:srgbClr val="333399"/>
                </a:solidFill>
              </a:rPr>
              <a:t>Il </a:t>
            </a:r>
            <a:r>
              <a:rPr lang="fr">
                <a:solidFill>
                  <a:srgbClr val="FFC000"/>
                </a:solidFill>
              </a:rPr>
              <a:t>passe</a:t>
            </a:r>
            <a:r>
              <a:rPr lang="fr">
                <a:solidFill>
                  <a:srgbClr val="333399"/>
                </a:solidFill>
              </a:rPr>
              <a:t> un </a:t>
            </a:r>
            <a:r>
              <a:rPr lang="fr">
                <a:solidFill>
                  <a:srgbClr val="FF0000"/>
                </a:solidFill>
              </a:rPr>
              <a:t>contrat</a:t>
            </a:r>
            <a:r>
              <a:rPr lang="fr">
                <a:solidFill>
                  <a:srgbClr val="333399"/>
                </a:solidFill>
              </a:rPr>
              <a:t> avec un </a:t>
            </a:r>
            <a:r>
              <a:rPr lang="fr">
                <a:solidFill>
                  <a:srgbClr val="FF0000"/>
                </a:solidFill>
              </a:rPr>
              <a:t>agent </a:t>
            </a:r>
            <a:r>
              <a:rPr lang="fr">
                <a:solidFill>
                  <a:srgbClr val="333399"/>
                </a:solidFill>
              </a:rPr>
              <a:t>pour chacun de ses </a:t>
            </a:r>
            <a:r>
              <a:rPr lang="fr">
                <a:solidFill>
                  <a:srgbClr val="FF0000"/>
                </a:solidFill>
              </a:rPr>
              <a:t>véhicules</a:t>
            </a:r>
            <a:r>
              <a:rPr lang="fr">
                <a:solidFill>
                  <a:srgbClr val="333399"/>
                </a:solidFill>
              </a:rPr>
              <a:t>, pour certains </a:t>
            </a:r>
            <a:r>
              <a:rPr lang="fr">
                <a:solidFill>
                  <a:srgbClr val="FF0000"/>
                </a:solidFill>
              </a:rPr>
              <a:t>risques couverts</a:t>
            </a:r>
            <a:r>
              <a:rPr lang="fr">
                <a:solidFill>
                  <a:srgbClr val="333399"/>
                </a:solidFill>
              </a:rPr>
              <a:t>. Un véhicule est caractérisé par un </a:t>
            </a:r>
            <a:r>
              <a:rPr lang="fr">
                <a:solidFill>
                  <a:srgbClr val="00E4A8"/>
                </a:solidFill>
              </a:rPr>
              <a:t>numéro,</a:t>
            </a:r>
            <a:r>
              <a:rPr lang="fr">
                <a:solidFill>
                  <a:srgbClr val="333399"/>
                </a:solidFill>
              </a:rPr>
              <a:t> une </a:t>
            </a:r>
            <a:r>
              <a:rPr lang="fr">
                <a:solidFill>
                  <a:srgbClr val="00E4A8"/>
                </a:solidFill>
              </a:rPr>
              <a:t>puissance</a:t>
            </a:r>
            <a:r>
              <a:rPr lang="fr">
                <a:solidFill>
                  <a:srgbClr val="333399"/>
                </a:solidFill>
              </a:rPr>
              <a:t>, une </a:t>
            </a:r>
            <a:r>
              <a:rPr lang="fr">
                <a:solidFill>
                  <a:srgbClr val="00E4A8"/>
                </a:solidFill>
              </a:rPr>
              <a:t>marque</a:t>
            </a:r>
            <a:r>
              <a:rPr lang="fr">
                <a:solidFill>
                  <a:srgbClr val="333399"/>
                </a:solidFill>
              </a:rPr>
              <a:t>, un </a:t>
            </a:r>
            <a:r>
              <a:rPr lang="fr">
                <a:solidFill>
                  <a:srgbClr val="00E4A8"/>
                </a:solidFill>
              </a:rPr>
              <a:t>type </a:t>
            </a:r>
            <a:r>
              <a:rPr lang="fr">
                <a:solidFill>
                  <a:srgbClr val="333399"/>
                </a:solidFill>
              </a:rPr>
              <a:t>et une </a:t>
            </a:r>
            <a:r>
              <a:rPr lang="fr">
                <a:solidFill>
                  <a:srgbClr val="00E4A8"/>
                </a:solidFill>
              </a:rPr>
              <a:t>couleur</a:t>
            </a:r>
            <a:r>
              <a:rPr lang="fr">
                <a:solidFill>
                  <a:srgbClr val="333399"/>
                </a:solidFill>
              </a:rPr>
              <a:t>. Les clients ont parfois des </a:t>
            </a:r>
            <a:r>
              <a:rPr lang="fr">
                <a:solidFill>
                  <a:srgbClr val="FF0000"/>
                </a:solidFill>
              </a:rPr>
              <a:t>sinistres</a:t>
            </a:r>
            <a:r>
              <a:rPr lang="fr">
                <a:solidFill>
                  <a:srgbClr val="333399"/>
                </a:solidFill>
              </a:rPr>
              <a:t> avec des </a:t>
            </a:r>
            <a:r>
              <a:rPr lang="fr">
                <a:solidFill>
                  <a:srgbClr val="FF0000"/>
                </a:solidFill>
              </a:rPr>
              <a:t>tierces personnes</a:t>
            </a:r>
            <a:r>
              <a:rPr lang="fr">
                <a:solidFill>
                  <a:srgbClr val="333399"/>
                </a:solidFill>
              </a:rPr>
              <a:t>. Les tierces personnes ont un </a:t>
            </a:r>
            <a:r>
              <a:rPr lang="fr">
                <a:solidFill>
                  <a:srgbClr val="00E4A8"/>
                </a:solidFill>
              </a:rPr>
              <a:t>numéro de sécurité sociale </a:t>
            </a:r>
            <a:r>
              <a:rPr lang="fr">
                <a:solidFill>
                  <a:srgbClr val="333399"/>
                </a:solidFill>
              </a:rPr>
              <a:t>et </a:t>
            </a:r>
            <a:r>
              <a:rPr lang="fr">
                <a:solidFill>
                  <a:srgbClr val="FFC000"/>
                </a:solidFill>
              </a:rPr>
              <a:t>sont</a:t>
            </a:r>
            <a:r>
              <a:rPr lang="fr">
                <a:solidFill>
                  <a:srgbClr val="333399"/>
                </a:solidFill>
              </a:rPr>
              <a:t> </a:t>
            </a:r>
            <a:r>
              <a:rPr lang="fr">
                <a:solidFill>
                  <a:srgbClr val="FFC000"/>
                </a:solidFill>
              </a:rPr>
              <a:t>assurées</a:t>
            </a:r>
            <a:r>
              <a:rPr lang="fr">
                <a:solidFill>
                  <a:srgbClr val="333399"/>
                </a:solidFill>
              </a:rPr>
              <a:t> auprès d’une compagnie d’assurance. Une </a:t>
            </a:r>
            <a:r>
              <a:rPr lang="fr">
                <a:solidFill>
                  <a:srgbClr val="FF0000"/>
                </a:solidFill>
              </a:rPr>
              <a:t>compagnie d’assurance </a:t>
            </a:r>
            <a:r>
              <a:rPr lang="fr">
                <a:solidFill>
                  <a:srgbClr val="333399"/>
                </a:solidFill>
              </a:rPr>
              <a:t>a un </a:t>
            </a:r>
            <a:r>
              <a:rPr lang="fr">
                <a:solidFill>
                  <a:srgbClr val="00E4A8"/>
                </a:solidFill>
              </a:rPr>
              <a:t>nom</a:t>
            </a:r>
            <a:r>
              <a:rPr lang="fr">
                <a:solidFill>
                  <a:srgbClr val="333399"/>
                </a:solidFill>
              </a:rPr>
              <a:t> et une </a:t>
            </a:r>
            <a:r>
              <a:rPr lang="fr">
                <a:solidFill>
                  <a:srgbClr val="00E4A8"/>
                </a:solidFill>
              </a:rPr>
              <a:t>adresse</a:t>
            </a:r>
            <a:r>
              <a:rPr lang="fr">
                <a:solidFill>
                  <a:srgbClr val="333399"/>
                </a:solidFill>
              </a:rPr>
              <a:t>. On doit connaître le </a:t>
            </a:r>
            <a:r>
              <a:rPr lang="fr">
                <a:solidFill>
                  <a:srgbClr val="00E4A8"/>
                </a:solidFill>
              </a:rPr>
              <a:t>lieu</a:t>
            </a:r>
            <a:r>
              <a:rPr lang="fr">
                <a:solidFill>
                  <a:srgbClr val="333399"/>
                </a:solidFill>
              </a:rPr>
              <a:t> et la </a:t>
            </a:r>
            <a:r>
              <a:rPr lang="fr">
                <a:solidFill>
                  <a:srgbClr val="00E4A8"/>
                </a:solidFill>
              </a:rPr>
              <a:t>date du sinistre.</a:t>
            </a:r>
            <a:endParaRPr>
              <a:solidFill>
                <a:srgbClr val="00E4A8"/>
              </a:solidFill>
            </a:endParaRPr>
          </a:p>
          <a:p>
            <a:pPr marL="0" lvl="0" indent="0" algn="l" rtl="0">
              <a:spcBef>
                <a:spcPts val="0"/>
              </a:spcBef>
              <a:spcAft>
                <a:spcPts val="1200"/>
              </a:spcAft>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pic>
        <p:nvPicPr>
          <p:cNvPr id="466" name="Google Shape;466;p49"/>
          <p:cNvPicPr preferRelativeResize="0"/>
          <p:nvPr/>
        </p:nvPicPr>
        <p:blipFill>
          <a:blip r:embed="rId3">
            <a:alphaModFix/>
          </a:blip>
          <a:stretch>
            <a:fillRect/>
          </a:stretch>
        </p:blipFill>
        <p:spPr>
          <a:xfrm>
            <a:off x="1500175" y="304800"/>
            <a:ext cx="6483584" cy="48387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pic>
        <p:nvPicPr>
          <p:cNvPr id="471" name="Google Shape;471;p50"/>
          <p:cNvPicPr preferRelativeResize="0"/>
          <p:nvPr/>
        </p:nvPicPr>
        <p:blipFill>
          <a:blip r:embed="rId3">
            <a:alphaModFix/>
          </a:blip>
          <a:stretch>
            <a:fillRect/>
          </a:stretch>
        </p:blipFill>
        <p:spPr>
          <a:xfrm>
            <a:off x="1010850" y="707376"/>
            <a:ext cx="7633875" cy="40796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51"/>
          <p:cNvSpPr txBox="1">
            <a:spLocks noGrp="1"/>
          </p:cNvSpPr>
          <p:nvPr>
            <p:ph type="body" idx="1"/>
          </p:nvPr>
        </p:nvSpPr>
        <p:spPr>
          <a:xfrm>
            <a:off x="574825" y="1900500"/>
            <a:ext cx="8106600" cy="2261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fr" sz="1600" b="1"/>
              <a:t>Pour un système d’informations particulier, il n’existe pas de modèle conceptuel unique.</a:t>
            </a:r>
            <a:endParaRPr sz="1600" b="1"/>
          </a:p>
          <a:p>
            <a:pPr marL="0" lvl="0" indent="0" algn="ctr" rtl="0">
              <a:spcBef>
                <a:spcPts val="1200"/>
              </a:spcBef>
              <a:spcAft>
                <a:spcPts val="1200"/>
              </a:spcAft>
              <a:buNone/>
            </a:pPr>
            <a:r>
              <a:rPr lang="fr" sz="1600" b="1"/>
              <a:t>Le bon modèle est celui validé par l’ensemble des membres du projet.</a:t>
            </a:r>
            <a:endParaRPr sz="16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Cours 1</a:t>
            </a:r>
            <a:endParaRPr/>
          </a:p>
        </p:txBody>
      </p:sp>
      <p:sp>
        <p:nvSpPr>
          <p:cNvPr id="110" name="Google Shape;110;p16"/>
          <p:cNvSpPr txBox="1">
            <a:spLocks noGrp="1"/>
          </p:cNvSpPr>
          <p:nvPr>
            <p:ph type="title"/>
          </p:nvPr>
        </p:nvSpPr>
        <p:spPr>
          <a:xfrm>
            <a:off x="769100" y="2716025"/>
            <a:ext cx="7688700" cy="535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fr"/>
              <a:t>PRÉSENTATION DES BASES DE DONNÉES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52"/>
          <p:cNvSpPr txBox="1">
            <a:spLocks noGrp="1"/>
          </p:cNvSpPr>
          <p:nvPr>
            <p:ph type="title"/>
          </p:nvPr>
        </p:nvSpPr>
        <p:spPr>
          <a:xfrm>
            <a:off x="729450" y="1288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Cours 2</a:t>
            </a:r>
            <a:endParaRPr/>
          </a:p>
        </p:txBody>
      </p:sp>
      <p:sp>
        <p:nvSpPr>
          <p:cNvPr id="482" name="Google Shape;482;p52"/>
          <p:cNvSpPr txBox="1">
            <a:spLocks noGrp="1"/>
          </p:cNvSpPr>
          <p:nvPr>
            <p:ph type="body" idx="1"/>
          </p:nvPr>
        </p:nvSpPr>
        <p:spPr>
          <a:xfrm>
            <a:off x="729450" y="2078875"/>
            <a:ext cx="7688700" cy="2261100"/>
          </a:xfrm>
          <a:prstGeom prst="rect">
            <a:avLst/>
          </a:prstGeom>
        </p:spPr>
        <p:txBody>
          <a:bodyPr spcFirstLastPara="1" wrap="square" lIns="91425" tIns="91425" rIns="91425" bIns="91425" anchor="ctr" anchorCtr="0">
            <a:normAutofit/>
          </a:bodyPr>
          <a:lstStyle/>
          <a:p>
            <a:pPr marL="0" marR="0" lvl="0" indent="0" algn="ctr" rtl="0">
              <a:lnSpc>
                <a:spcPct val="100000"/>
              </a:lnSpc>
              <a:spcBef>
                <a:spcPts val="0"/>
              </a:spcBef>
              <a:spcAft>
                <a:spcPts val="0"/>
              </a:spcAft>
              <a:buNone/>
            </a:pPr>
            <a:r>
              <a:rPr lang="fr" sz="2400" b="1">
                <a:solidFill>
                  <a:schemeClr val="dk2"/>
                </a:solidFill>
                <a:latin typeface="Raleway"/>
                <a:ea typeface="Raleway"/>
                <a:cs typeface="Raleway"/>
                <a:sym typeface="Raleway"/>
              </a:rPr>
              <a:t>TD1  </a:t>
            </a:r>
            <a:endParaRPr sz="2400" b="1">
              <a:solidFill>
                <a:schemeClr val="dk2"/>
              </a:solidFill>
              <a:latin typeface="Raleway"/>
              <a:ea typeface="Raleway"/>
              <a:cs typeface="Raleway"/>
              <a:sym typeface="Raleway"/>
            </a:endParaRPr>
          </a:p>
          <a:p>
            <a:pPr marL="0" marR="0" lvl="0" indent="0" algn="ctr" rtl="0">
              <a:lnSpc>
                <a:spcPct val="100000"/>
              </a:lnSpc>
              <a:spcBef>
                <a:spcPts val="0"/>
              </a:spcBef>
              <a:spcAft>
                <a:spcPts val="0"/>
              </a:spcAft>
              <a:buNone/>
            </a:pPr>
            <a:r>
              <a:rPr lang="fr" sz="2400" b="1">
                <a:solidFill>
                  <a:schemeClr val="dk2"/>
                </a:solidFill>
                <a:latin typeface="Raleway"/>
                <a:ea typeface="Raleway"/>
                <a:cs typeface="Raleway"/>
                <a:sym typeface="Raleway"/>
              </a:rPr>
              <a:t>Exercices modèle Entité Association  </a:t>
            </a:r>
            <a:endParaRPr sz="2400" b="1">
              <a:solidFill>
                <a:schemeClr val="dk2"/>
              </a:solidFill>
              <a:latin typeface="Raleway"/>
              <a:ea typeface="Raleway"/>
              <a:cs typeface="Raleway"/>
              <a:sym typeface="Raleway"/>
            </a:endParaRPr>
          </a:p>
          <a:p>
            <a:pPr marL="0" marR="0" lvl="0" indent="0" algn="ctr" rtl="0">
              <a:lnSpc>
                <a:spcPct val="100000"/>
              </a:lnSpc>
              <a:spcBef>
                <a:spcPts val="0"/>
              </a:spcBef>
              <a:spcAft>
                <a:spcPts val="0"/>
              </a:spcAft>
              <a:buNone/>
            </a:pPr>
            <a:r>
              <a:rPr lang="fr" sz="2400" b="1">
                <a:solidFill>
                  <a:schemeClr val="dk2"/>
                </a:solidFill>
                <a:latin typeface="Raleway"/>
                <a:ea typeface="Raleway"/>
                <a:cs typeface="Raleway"/>
                <a:sym typeface="Raleway"/>
              </a:rPr>
              <a:t>Schéma relationnel</a:t>
            </a:r>
            <a:endParaRPr sz="2400" b="1">
              <a:solidFill>
                <a:schemeClr val="dk2"/>
              </a:solidFill>
              <a:latin typeface="Raleway"/>
              <a:ea typeface="Raleway"/>
              <a:cs typeface="Raleway"/>
              <a:sym typeface="Raleway"/>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5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TD/TP1</a:t>
            </a:r>
            <a:endParaRPr/>
          </a:p>
        </p:txBody>
      </p:sp>
      <p:sp>
        <p:nvSpPr>
          <p:cNvPr id="488" name="Google Shape;488;p5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a:t>Rendez vous sur le fichier “TD TP BDDR.pdf” et commencez la section 1.</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54"/>
          <p:cNvSpPr txBox="1">
            <a:spLocks noGrp="1"/>
          </p:cNvSpPr>
          <p:nvPr>
            <p:ph type="title"/>
          </p:nvPr>
        </p:nvSpPr>
        <p:spPr>
          <a:xfrm>
            <a:off x="729450" y="1288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Cours 3</a:t>
            </a:r>
            <a:endParaRPr/>
          </a:p>
        </p:txBody>
      </p:sp>
      <p:sp>
        <p:nvSpPr>
          <p:cNvPr id="494" name="Google Shape;494;p54"/>
          <p:cNvSpPr txBox="1">
            <a:spLocks noGrp="1"/>
          </p:cNvSpPr>
          <p:nvPr>
            <p:ph type="body" idx="1"/>
          </p:nvPr>
        </p:nvSpPr>
        <p:spPr>
          <a:xfrm>
            <a:off x="729450" y="2078875"/>
            <a:ext cx="7688700" cy="2261100"/>
          </a:xfrm>
          <a:prstGeom prst="rect">
            <a:avLst/>
          </a:prstGeom>
        </p:spPr>
        <p:txBody>
          <a:bodyPr spcFirstLastPara="1" wrap="square" lIns="91425" tIns="91425" rIns="91425" bIns="91425" anchor="ctr" anchorCtr="0">
            <a:normAutofit/>
          </a:bodyPr>
          <a:lstStyle/>
          <a:p>
            <a:pPr marL="0" marR="0" lvl="0" indent="0" algn="ctr" rtl="0">
              <a:lnSpc>
                <a:spcPct val="100000"/>
              </a:lnSpc>
              <a:spcBef>
                <a:spcPts val="0"/>
              </a:spcBef>
              <a:spcAft>
                <a:spcPts val="0"/>
              </a:spcAft>
              <a:buNone/>
            </a:pPr>
            <a:r>
              <a:rPr lang="fr" sz="2400" b="1">
                <a:solidFill>
                  <a:schemeClr val="dk2"/>
                </a:solidFill>
                <a:latin typeface="Raleway"/>
                <a:ea typeface="Raleway"/>
                <a:cs typeface="Raleway"/>
                <a:sym typeface="Raleway"/>
              </a:rPr>
              <a:t>Vérification et Normalisation</a:t>
            </a:r>
            <a:endParaRPr sz="2400" b="1">
              <a:solidFill>
                <a:schemeClr val="dk2"/>
              </a:solidFill>
              <a:latin typeface="Raleway"/>
              <a:ea typeface="Raleway"/>
              <a:cs typeface="Raleway"/>
              <a:sym typeface="Raleway"/>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5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Sommaire</a:t>
            </a:r>
            <a:endParaRPr/>
          </a:p>
        </p:txBody>
      </p:sp>
      <p:sp>
        <p:nvSpPr>
          <p:cNvPr id="500" name="Google Shape;500;p5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Présentation des concepts de Dépendance Fonctionnelle</a:t>
            </a:r>
            <a:endParaRPr/>
          </a:p>
          <a:p>
            <a:pPr marL="0" lvl="0" indent="0" algn="l" rtl="0">
              <a:spcBef>
                <a:spcPts val="1200"/>
              </a:spcBef>
              <a:spcAft>
                <a:spcPts val="0"/>
              </a:spcAft>
              <a:buNone/>
            </a:pPr>
            <a:r>
              <a:rPr lang="fr"/>
              <a:t>Normalisation de bases de données - Enjeux et Utilisations</a:t>
            </a:r>
            <a:endParaRPr/>
          </a:p>
          <a:p>
            <a:pPr marL="0" lvl="0" indent="0" algn="l" rtl="0">
              <a:spcBef>
                <a:spcPts val="1200"/>
              </a:spcBef>
              <a:spcAft>
                <a:spcPts val="1200"/>
              </a:spcAft>
              <a:buNone/>
            </a:pPr>
            <a:r>
              <a:rPr lang="fr"/>
              <a:t>Présentation des Formes Normales 1,2 et 3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5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Observations</a:t>
            </a:r>
            <a:endParaRPr/>
          </a:p>
        </p:txBody>
      </p:sp>
      <p:sp>
        <p:nvSpPr>
          <p:cNvPr id="506" name="Google Shape;506;p56"/>
          <p:cNvSpPr txBox="1">
            <a:spLocks noGrp="1"/>
          </p:cNvSpPr>
          <p:nvPr>
            <p:ph type="body" idx="1"/>
          </p:nvPr>
        </p:nvSpPr>
        <p:spPr>
          <a:xfrm>
            <a:off x="729450" y="2078875"/>
            <a:ext cx="7688700" cy="626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a:t>La qualité d’un modèle Entité Association peut être dégradée par plusieurs types de conflits sémantiques liés soit au schéma soit aux données :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57"/>
          <p:cNvSpPr/>
          <p:nvPr/>
        </p:nvSpPr>
        <p:spPr>
          <a:xfrm>
            <a:off x="637575" y="555000"/>
            <a:ext cx="8007600" cy="2220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a:t>Schéma</a:t>
            </a:r>
            <a:endParaRPr/>
          </a:p>
        </p:txBody>
      </p:sp>
      <p:sp>
        <p:nvSpPr>
          <p:cNvPr id="512" name="Google Shape;512;p57"/>
          <p:cNvSpPr/>
          <p:nvPr/>
        </p:nvSpPr>
        <p:spPr>
          <a:xfrm>
            <a:off x="766425" y="1139700"/>
            <a:ext cx="1545900" cy="11595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fr" sz="1100"/>
              <a:t>Etudiant</a:t>
            </a:r>
            <a:endParaRPr sz="1100"/>
          </a:p>
          <a:p>
            <a:pPr marL="457200" lvl="0" indent="-298450" algn="l" rtl="0">
              <a:spcBef>
                <a:spcPts val="0"/>
              </a:spcBef>
              <a:spcAft>
                <a:spcPts val="0"/>
              </a:spcAft>
              <a:buSzPts val="1100"/>
              <a:buChar char="●"/>
            </a:pPr>
            <a:r>
              <a:rPr lang="fr" sz="1100" u="sng"/>
              <a:t>ID_Etudiant</a:t>
            </a:r>
            <a:endParaRPr sz="1100" u="sng"/>
          </a:p>
          <a:p>
            <a:pPr marL="457200" lvl="0" indent="-298450" algn="l" rtl="0">
              <a:spcBef>
                <a:spcPts val="0"/>
              </a:spcBef>
              <a:spcAft>
                <a:spcPts val="0"/>
              </a:spcAft>
              <a:buSzPts val="1100"/>
              <a:buChar char="●"/>
            </a:pPr>
            <a:r>
              <a:rPr lang="fr" sz="1100"/>
              <a:t>Nom</a:t>
            </a:r>
            <a:endParaRPr sz="1100"/>
          </a:p>
          <a:p>
            <a:pPr marL="457200" lvl="0" indent="-298450" algn="l" rtl="0">
              <a:spcBef>
                <a:spcPts val="0"/>
              </a:spcBef>
              <a:spcAft>
                <a:spcPts val="0"/>
              </a:spcAft>
              <a:buSzPts val="1100"/>
              <a:buChar char="●"/>
            </a:pPr>
            <a:r>
              <a:rPr lang="fr" sz="1100"/>
              <a:t>Prénom</a:t>
            </a:r>
            <a:endParaRPr sz="1100"/>
          </a:p>
          <a:p>
            <a:pPr marL="457200" lvl="0" indent="-298450" algn="l" rtl="0">
              <a:spcBef>
                <a:spcPts val="0"/>
              </a:spcBef>
              <a:spcAft>
                <a:spcPts val="0"/>
              </a:spcAft>
              <a:buClr>
                <a:srgbClr val="FF0000"/>
              </a:buClr>
              <a:buSzPts val="1100"/>
              <a:buChar char="●"/>
            </a:pPr>
            <a:r>
              <a:rPr lang="fr" sz="1100">
                <a:solidFill>
                  <a:srgbClr val="FF0000"/>
                </a:solidFill>
              </a:rPr>
              <a:t>Moyenne</a:t>
            </a:r>
            <a:endParaRPr sz="1100">
              <a:solidFill>
                <a:srgbClr val="FF0000"/>
              </a:solidFill>
            </a:endParaRPr>
          </a:p>
        </p:txBody>
      </p:sp>
      <p:sp>
        <p:nvSpPr>
          <p:cNvPr id="513" name="Google Shape;513;p57"/>
          <p:cNvSpPr/>
          <p:nvPr/>
        </p:nvSpPr>
        <p:spPr>
          <a:xfrm>
            <a:off x="2375650" y="1139700"/>
            <a:ext cx="1545900" cy="11595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fr" sz="1100"/>
              <a:t>Classe</a:t>
            </a:r>
            <a:endParaRPr sz="1100"/>
          </a:p>
          <a:p>
            <a:pPr marL="457200" lvl="0" indent="-298450" algn="l" rtl="0">
              <a:spcBef>
                <a:spcPts val="0"/>
              </a:spcBef>
              <a:spcAft>
                <a:spcPts val="0"/>
              </a:spcAft>
              <a:buSzPts val="1100"/>
              <a:buChar char="●"/>
            </a:pPr>
            <a:r>
              <a:rPr lang="fr" sz="1100" u="sng"/>
              <a:t>N°Classe</a:t>
            </a:r>
            <a:endParaRPr sz="1100" u="sng"/>
          </a:p>
          <a:p>
            <a:pPr marL="457200" lvl="0" indent="-298450" algn="l" rtl="0">
              <a:spcBef>
                <a:spcPts val="0"/>
              </a:spcBef>
              <a:spcAft>
                <a:spcPts val="0"/>
              </a:spcAft>
              <a:buSzPts val="1100"/>
              <a:buChar char="●"/>
            </a:pPr>
            <a:r>
              <a:rPr lang="fr" sz="1100"/>
              <a:t>Nb_Etudiant</a:t>
            </a:r>
            <a:endParaRPr sz="1100"/>
          </a:p>
          <a:p>
            <a:pPr marL="457200" lvl="0" indent="-298450" algn="l" rtl="0">
              <a:spcBef>
                <a:spcPts val="0"/>
              </a:spcBef>
              <a:spcAft>
                <a:spcPts val="0"/>
              </a:spcAft>
              <a:buClr>
                <a:srgbClr val="FF0000"/>
              </a:buClr>
              <a:buSzPts val="1100"/>
              <a:buChar char="●"/>
            </a:pPr>
            <a:r>
              <a:rPr lang="fr" sz="1100">
                <a:solidFill>
                  <a:srgbClr val="FF0000"/>
                </a:solidFill>
              </a:rPr>
              <a:t>Moyenne</a:t>
            </a:r>
            <a:endParaRPr sz="1100">
              <a:solidFill>
                <a:srgbClr val="FF0000"/>
              </a:solidFill>
            </a:endParaRPr>
          </a:p>
        </p:txBody>
      </p:sp>
      <p:sp>
        <p:nvSpPr>
          <p:cNvPr id="514" name="Google Shape;514;p57"/>
          <p:cNvSpPr/>
          <p:nvPr/>
        </p:nvSpPr>
        <p:spPr>
          <a:xfrm>
            <a:off x="4472900" y="1139700"/>
            <a:ext cx="1975800" cy="11595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fr" sz="1100"/>
              <a:t>Etudiant</a:t>
            </a:r>
            <a:endParaRPr sz="1100"/>
          </a:p>
          <a:p>
            <a:pPr marL="457200" lvl="0" indent="-298450" algn="l" rtl="0">
              <a:spcBef>
                <a:spcPts val="0"/>
              </a:spcBef>
              <a:spcAft>
                <a:spcPts val="0"/>
              </a:spcAft>
              <a:buSzPts val="1100"/>
              <a:buChar char="●"/>
            </a:pPr>
            <a:r>
              <a:rPr lang="fr" sz="1100" u="sng"/>
              <a:t>ID_Etudiant</a:t>
            </a:r>
            <a:endParaRPr sz="1100" u="sng"/>
          </a:p>
          <a:p>
            <a:pPr marL="457200" lvl="0" indent="-298450" algn="l" rtl="0">
              <a:spcBef>
                <a:spcPts val="0"/>
              </a:spcBef>
              <a:spcAft>
                <a:spcPts val="0"/>
              </a:spcAft>
              <a:buSzPts val="1100"/>
              <a:buChar char="●"/>
            </a:pPr>
            <a:r>
              <a:rPr lang="fr" sz="1100"/>
              <a:t>Nom</a:t>
            </a:r>
            <a:endParaRPr sz="1100"/>
          </a:p>
          <a:p>
            <a:pPr marL="457200" lvl="0" indent="-298450" algn="l" rtl="0">
              <a:spcBef>
                <a:spcPts val="0"/>
              </a:spcBef>
              <a:spcAft>
                <a:spcPts val="0"/>
              </a:spcAft>
              <a:buSzPts val="1100"/>
              <a:buChar char="●"/>
            </a:pPr>
            <a:r>
              <a:rPr lang="fr" sz="1100"/>
              <a:t>Prénom</a:t>
            </a:r>
            <a:endParaRPr sz="1100"/>
          </a:p>
          <a:p>
            <a:pPr marL="457200" lvl="0" indent="-298450" algn="l" rtl="0">
              <a:spcBef>
                <a:spcPts val="0"/>
              </a:spcBef>
              <a:spcAft>
                <a:spcPts val="0"/>
              </a:spcAft>
              <a:buClr>
                <a:srgbClr val="00FF00"/>
              </a:buClr>
              <a:buSzPts val="1100"/>
              <a:buChar char="●"/>
            </a:pPr>
            <a:r>
              <a:rPr lang="fr" sz="1100">
                <a:solidFill>
                  <a:srgbClr val="00FF00"/>
                </a:solidFill>
              </a:rPr>
              <a:t>Moyenne_Etudiant</a:t>
            </a:r>
            <a:endParaRPr sz="1100">
              <a:solidFill>
                <a:srgbClr val="00FF00"/>
              </a:solidFill>
            </a:endParaRPr>
          </a:p>
        </p:txBody>
      </p:sp>
      <p:sp>
        <p:nvSpPr>
          <p:cNvPr id="515" name="Google Shape;515;p57"/>
          <p:cNvSpPr/>
          <p:nvPr/>
        </p:nvSpPr>
        <p:spPr>
          <a:xfrm>
            <a:off x="6512025" y="1139700"/>
            <a:ext cx="1875600" cy="11595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fr" sz="1100"/>
              <a:t>Classe</a:t>
            </a:r>
            <a:endParaRPr sz="1100"/>
          </a:p>
          <a:p>
            <a:pPr marL="457200" lvl="0" indent="-298450" algn="l" rtl="0">
              <a:spcBef>
                <a:spcPts val="0"/>
              </a:spcBef>
              <a:spcAft>
                <a:spcPts val="0"/>
              </a:spcAft>
              <a:buSzPts val="1100"/>
              <a:buChar char="●"/>
            </a:pPr>
            <a:r>
              <a:rPr lang="fr" sz="1100" u="sng"/>
              <a:t>N°Classe</a:t>
            </a:r>
            <a:endParaRPr sz="1100" u="sng"/>
          </a:p>
          <a:p>
            <a:pPr marL="457200" lvl="0" indent="-298450" algn="l" rtl="0">
              <a:spcBef>
                <a:spcPts val="0"/>
              </a:spcBef>
              <a:spcAft>
                <a:spcPts val="0"/>
              </a:spcAft>
              <a:buSzPts val="1100"/>
              <a:buChar char="●"/>
            </a:pPr>
            <a:r>
              <a:rPr lang="fr" sz="1100"/>
              <a:t>Nb_Etudiant</a:t>
            </a:r>
            <a:endParaRPr sz="1100"/>
          </a:p>
          <a:p>
            <a:pPr marL="457200" lvl="0" indent="-298450" algn="l" rtl="0">
              <a:spcBef>
                <a:spcPts val="0"/>
              </a:spcBef>
              <a:spcAft>
                <a:spcPts val="0"/>
              </a:spcAft>
              <a:buClr>
                <a:srgbClr val="00FF00"/>
              </a:buClr>
              <a:buSzPts val="1100"/>
              <a:buChar char="●"/>
            </a:pPr>
            <a:r>
              <a:rPr lang="fr" sz="1100">
                <a:solidFill>
                  <a:srgbClr val="00FF00"/>
                </a:solidFill>
              </a:rPr>
              <a:t>Moyenne_Classe</a:t>
            </a:r>
            <a:endParaRPr sz="1100">
              <a:solidFill>
                <a:srgbClr val="00FF00"/>
              </a:solidFill>
            </a:endParaRPr>
          </a:p>
        </p:txBody>
      </p:sp>
      <p:cxnSp>
        <p:nvCxnSpPr>
          <p:cNvPr id="516" name="Google Shape;516;p57"/>
          <p:cNvCxnSpPr>
            <a:stCxn id="513" idx="3"/>
            <a:endCxn id="514" idx="1"/>
          </p:cNvCxnSpPr>
          <p:nvPr/>
        </p:nvCxnSpPr>
        <p:spPr>
          <a:xfrm>
            <a:off x="3921550" y="1719450"/>
            <a:ext cx="551400" cy="0"/>
          </a:xfrm>
          <a:prstGeom prst="straightConnector1">
            <a:avLst/>
          </a:prstGeom>
          <a:noFill/>
          <a:ln w="28575" cap="flat" cmpd="sng">
            <a:solidFill>
              <a:srgbClr val="00FF00"/>
            </a:solidFill>
            <a:prstDash val="solid"/>
            <a:round/>
            <a:headEnd type="none" w="med" len="med"/>
            <a:tailEnd type="triangle" w="med" len="med"/>
          </a:ln>
        </p:spPr>
      </p:cxnSp>
      <p:sp>
        <p:nvSpPr>
          <p:cNvPr id="517" name="Google Shape;517;p57"/>
          <p:cNvSpPr/>
          <p:nvPr/>
        </p:nvSpPr>
        <p:spPr>
          <a:xfrm>
            <a:off x="568200" y="2873950"/>
            <a:ext cx="8007600" cy="2220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a:t>Données</a:t>
            </a:r>
            <a:endParaRPr/>
          </a:p>
        </p:txBody>
      </p:sp>
      <p:graphicFrame>
        <p:nvGraphicFramePr>
          <p:cNvPr id="518" name="Google Shape;518;p57"/>
          <p:cNvGraphicFramePr/>
          <p:nvPr/>
        </p:nvGraphicFramePr>
        <p:xfrm>
          <a:off x="1021875" y="3385500"/>
          <a:ext cx="7239000" cy="1584840"/>
        </p:xfrm>
        <a:graphic>
          <a:graphicData uri="http://schemas.openxmlformats.org/drawingml/2006/table">
            <a:tbl>
              <a:tblPr>
                <a:noFill/>
                <a:tableStyleId>{6F948680-B0A5-4B56-952B-4A9442A808EA}</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r>
                        <a:rPr lang="fr"/>
                        <a:t>Id_Thermistances</a:t>
                      </a:r>
                      <a:endParaRPr/>
                    </a:p>
                  </a:txBody>
                  <a:tcPr marL="91425" marR="91425" marT="91425" marB="91425"/>
                </a:tc>
                <a:tc>
                  <a:txBody>
                    <a:bodyPr/>
                    <a:lstStyle/>
                    <a:p>
                      <a:pPr marL="0" lvl="0" indent="0" algn="l" rtl="0">
                        <a:spcBef>
                          <a:spcPts val="0"/>
                        </a:spcBef>
                        <a:spcAft>
                          <a:spcPts val="0"/>
                        </a:spcAft>
                        <a:buNone/>
                      </a:pPr>
                      <a:r>
                        <a:rPr lang="fr"/>
                        <a:t>Nom</a:t>
                      </a:r>
                      <a:endParaRPr/>
                    </a:p>
                  </a:txBody>
                  <a:tcPr marL="91425" marR="91425" marT="91425" marB="91425"/>
                </a:tc>
                <a:tc>
                  <a:txBody>
                    <a:bodyPr/>
                    <a:lstStyle/>
                    <a:p>
                      <a:pPr marL="0" lvl="0" indent="0" algn="l" rtl="0">
                        <a:spcBef>
                          <a:spcPts val="0"/>
                        </a:spcBef>
                        <a:spcAft>
                          <a:spcPts val="0"/>
                        </a:spcAft>
                        <a:buNone/>
                      </a:pPr>
                      <a:r>
                        <a:rPr lang="fr"/>
                        <a:t>Bus_Data</a:t>
                      </a:r>
                      <a:endParaRPr/>
                    </a:p>
                  </a:txBody>
                  <a:tcPr marL="91425" marR="91425" marT="91425" marB="91425"/>
                </a:tc>
                <a:tc>
                  <a:txBody>
                    <a:bodyPr/>
                    <a:lstStyle/>
                    <a:p>
                      <a:pPr marL="0" lvl="0" indent="0" algn="l" rtl="0">
                        <a:spcBef>
                          <a:spcPts val="0"/>
                        </a:spcBef>
                        <a:spcAft>
                          <a:spcPts val="0"/>
                        </a:spcAft>
                        <a:buNone/>
                      </a:pPr>
                      <a:r>
                        <a:rPr lang="fr"/>
                        <a:t>Port</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fr"/>
                        <a:t>1562486</a:t>
                      </a:r>
                      <a:endParaRPr/>
                    </a:p>
                  </a:txBody>
                  <a:tcPr marL="91425" marR="91425" marT="91425" marB="91425"/>
                </a:tc>
                <a:tc>
                  <a:txBody>
                    <a:bodyPr/>
                    <a:lstStyle/>
                    <a:p>
                      <a:pPr marL="0" lvl="0" indent="0" algn="l" rtl="0">
                        <a:spcBef>
                          <a:spcPts val="0"/>
                        </a:spcBef>
                        <a:spcAft>
                          <a:spcPts val="0"/>
                        </a:spcAft>
                        <a:buNone/>
                      </a:pPr>
                      <a:r>
                        <a:rPr lang="fr"/>
                        <a:t>THERM_001</a:t>
                      </a:r>
                      <a:endParaRPr/>
                    </a:p>
                  </a:txBody>
                  <a:tcPr marL="91425" marR="91425" marT="91425" marB="91425"/>
                </a:tc>
                <a:tc>
                  <a:txBody>
                    <a:bodyPr/>
                    <a:lstStyle/>
                    <a:p>
                      <a:pPr marL="0" lvl="0" indent="0" algn="l" rtl="0">
                        <a:spcBef>
                          <a:spcPts val="0"/>
                        </a:spcBef>
                        <a:spcAft>
                          <a:spcPts val="0"/>
                        </a:spcAft>
                        <a:buNone/>
                      </a:pPr>
                      <a:r>
                        <a:rPr lang="fr"/>
                        <a:t>CAN_001</a:t>
                      </a:r>
                      <a:endParaRPr/>
                    </a:p>
                  </a:txBody>
                  <a:tcPr marL="91425" marR="91425" marT="91425" marB="91425"/>
                </a:tc>
                <a:tc>
                  <a:txBody>
                    <a:bodyPr/>
                    <a:lstStyle/>
                    <a:p>
                      <a:pPr marL="0" lvl="0" indent="0" algn="l" rtl="0">
                        <a:spcBef>
                          <a:spcPts val="0"/>
                        </a:spcBef>
                        <a:spcAft>
                          <a:spcPts val="0"/>
                        </a:spcAft>
                        <a:buNone/>
                      </a:pPr>
                      <a:r>
                        <a:rPr lang="fr"/>
                        <a:t>CAN</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fr"/>
                        <a:t>e15</a:t>
                      </a:r>
                      <a:endParaRPr/>
                    </a:p>
                  </a:txBody>
                  <a:tcPr marL="91425" marR="91425" marT="91425" marB="91425"/>
                </a:tc>
                <a:tc>
                  <a:txBody>
                    <a:bodyPr/>
                    <a:lstStyle/>
                    <a:p>
                      <a:pPr marL="0" lvl="0" indent="0" algn="l" rtl="0">
                        <a:spcBef>
                          <a:spcPts val="0"/>
                        </a:spcBef>
                        <a:spcAft>
                          <a:spcPts val="0"/>
                        </a:spcAft>
                        <a:buNone/>
                      </a:pPr>
                      <a:r>
                        <a:rPr lang="fr"/>
                        <a:t>therm_002</a:t>
                      </a:r>
                      <a:endParaRPr/>
                    </a:p>
                  </a:txBody>
                  <a:tcPr marL="91425" marR="91425" marT="91425" marB="91425"/>
                </a:tc>
                <a:tc>
                  <a:txBody>
                    <a:bodyPr/>
                    <a:lstStyle/>
                    <a:p>
                      <a:pPr marL="0" lvl="0" indent="0" algn="l" rtl="0">
                        <a:spcBef>
                          <a:spcPts val="0"/>
                        </a:spcBef>
                        <a:spcAft>
                          <a:spcPts val="0"/>
                        </a:spcAft>
                        <a:buNone/>
                      </a:pPr>
                      <a:r>
                        <a:rPr lang="fr"/>
                        <a:t>CAN_001</a:t>
                      </a:r>
                      <a:endParaRPr/>
                    </a:p>
                  </a:txBody>
                  <a:tcPr marL="91425" marR="91425" marT="91425" marB="91425"/>
                </a:tc>
                <a:tc>
                  <a:txBody>
                    <a:bodyPr/>
                    <a:lstStyle/>
                    <a:p>
                      <a:pPr marL="0" lvl="0" indent="0" algn="l" rtl="0">
                        <a:spcBef>
                          <a:spcPts val="0"/>
                        </a:spcBef>
                        <a:spcAft>
                          <a:spcPts val="0"/>
                        </a:spcAft>
                        <a:buNone/>
                      </a:pPr>
                      <a:r>
                        <a:rPr lang="fr"/>
                        <a:t>2207</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fr"/>
                        <a:t>1378945</a:t>
                      </a:r>
                      <a:endParaRPr/>
                    </a:p>
                  </a:txBody>
                  <a:tcPr marL="91425" marR="91425" marT="91425" marB="91425"/>
                </a:tc>
                <a:tc>
                  <a:txBody>
                    <a:bodyPr/>
                    <a:lstStyle/>
                    <a:p>
                      <a:pPr marL="0" lvl="0" indent="0" algn="l" rtl="0">
                        <a:spcBef>
                          <a:spcPts val="0"/>
                        </a:spcBef>
                        <a:spcAft>
                          <a:spcPts val="0"/>
                        </a:spcAft>
                        <a:buNone/>
                      </a:pPr>
                      <a:r>
                        <a:rPr lang="fr"/>
                        <a:t>th_003</a:t>
                      </a:r>
                      <a:endParaRPr/>
                    </a:p>
                  </a:txBody>
                  <a:tcPr marL="91425" marR="91425" marT="91425" marB="91425"/>
                </a:tc>
                <a:tc>
                  <a:txBody>
                    <a:bodyPr/>
                    <a:lstStyle/>
                    <a:p>
                      <a:pPr marL="0" lvl="0" indent="0" algn="l" rtl="0">
                        <a:spcBef>
                          <a:spcPts val="0"/>
                        </a:spcBef>
                        <a:spcAft>
                          <a:spcPts val="0"/>
                        </a:spcAft>
                        <a:buNone/>
                      </a:pPr>
                      <a:r>
                        <a:rPr lang="fr"/>
                        <a:t>can1</a:t>
                      </a:r>
                      <a:endParaRPr/>
                    </a:p>
                  </a:txBody>
                  <a:tcPr marL="91425" marR="91425" marT="91425" marB="91425"/>
                </a:tc>
                <a:tc>
                  <a:txBody>
                    <a:bodyPr/>
                    <a:lstStyle/>
                    <a:p>
                      <a:pPr marL="0" lvl="0" indent="0" algn="l" rtl="0">
                        <a:spcBef>
                          <a:spcPts val="0"/>
                        </a:spcBef>
                        <a:spcAft>
                          <a:spcPts val="0"/>
                        </a:spcAft>
                        <a:buNone/>
                      </a:pPr>
                      <a:r>
                        <a:rPr lang="fr"/>
                        <a:t>------- </a:t>
                      </a:r>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5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Vérifications et normalisations des modèles</a:t>
            </a:r>
            <a:endParaRPr/>
          </a:p>
        </p:txBody>
      </p:sp>
      <p:sp>
        <p:nvSpPr>
          <p:cNvPr id="524" name="Google Shape;524;p5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a:t>Afin  de pouvoir déployer un modèle E/A en base de données relationnelle, on effectue des étapes nécessaires afin de s’assurer de ne pas avoir de mauvaises surprises lors de son déploiement et de son utilisation.</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5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Vérification</a:t>
            </a:r>
            <a:endParaRPr/>
          </a:p>
        </p:txBody>
      </p:sp>
      <p:sp>
        <p:nvSpPr>
          <p:cNvPr id="530" name="Google Shape;530;p5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fr"/>
              <a:t>Tout attribut doit apparaître une seule fois dans un modèle.</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457200" lvl="0" indent="-311150" algn="l" rtl="0">
              <a:spcBef>
                <a:spcPts val="1200"/>
              </a:spcBef>
              <a:spcAft>
                <a:spcPts val="0"/>
              </a:spcAft>
              <a:buSzPts val="1300"/>
              <a:buChar char="●"/>
            </a:pPr>
            <a:r>
              <a:rPr lang="fr"/>
              <a:t>Toutes les propriétés identifiées doivent apparaître dans le modèle.</a:t>
            </a:r>
            <a:endParaRPr/>
          </a:p>
        </p:txBody>
      </p:sp>
      <p:sp>
        <p:nvSpPr>
          <p:cNvPr id="531" name="Google Shape;531;p59"/>
          <p:cNvSpPr/>
          <p:nvPr/>
        </p:nvSpPr>
        <p:spPr>
          <a:xfrm>
            <a:off x="5791000" y="1714500"/>
            <a:ext cx="1545900" cy="11595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fr" sz="1100"/>
              <a:t>Etudiant</a:t>
            </a:r>
            <a:endParaRPr sz="1100" u="sng"/>
          </a:p>
          <a:p>
            <a:pPr marL="457200" lvl="0" indent="-298450" algn="l" rtl="0">
              <a:spcBef>
                <a:spcPts val="0"/>
              </a:spcBef>
              <a:spcAft>
                <a:spcPts val="0"/>
              </a:spcAft>
              <a:buSzPts val="1100"/>
              <a:buChar char="●"/>
            </a:pPr>
            <a:r>
              <a:rPr lang="fr" sz="1100"/>
              <a:t>Nom</a:t>
            </a:r>
            <a:endParaRPr sz="1100"/>
          </a:p>
          <a:p>
            <a:pPr marL="457200" lvl="0" indent="-298450" algn="l" rtl="0">
              <a:spcBef>
                <a:spcPts val="0"/>
              </a:spcBef>
              <a:spcAft>
                <a:spcPts val="0"/>
              </a:spcAft>
              <a:buSzPts val="1100"/>
              <a:buChar char="●"/>
            </a:pPr>
            <a:r>
              <a:rPr lang="fr" sz="1100"/>
              <a:t>Prénom</a:t>
            </a:r>
            <a:endParaRPr sz="1100"/>
          </a:p>
          <a:p>
            <a:pPr marL="457200" lvl="0" indent="-298450" algn="l" rtl="0">
              <a:spcBef>
                <a:spcPts val="0"/>
              </a:spcBef>
              <a:spcAft>
                <a:spcPts val="0"/>
              </a:spcAft>
              <a:buClr>
                <a:srgbClr val="FF0000"/>
              </a:buClr>
              <a:buSzPts val="1100"/>
              <a:buChar char="●"/>
            </a:pPr>
            <a:r>
              <a:rPr lang="fr" sz="1100">
                <a:solidFill>
                  <a:srgbClr val="FF0000"/>
                </a:solidFill>
              </a:rPr>
              <a:t>Moyenne</a:t>
            </a:r>
            <a:endParaRPr sz="1100">
              <a:solidFill>
                <a:srgbClr val="FF0000"/>
              </a:solidFill>
            </a:endParaRPr>
          </a:p>
        </p:txBody>
      </p:sp>
      <p:sp>
        <p:nvSpPr>
          <p:cNvPr id="532" name="Google Shape;532;p59"/>
          <p:cNvSpPr/>
          <p:nvPr/>
        </p:nvSpPr>
        <p:spPr>
          <a:xfrm>
            <a:off x="7400225" y="1714500"/>
            <a:ext cx="1545900" cy="11595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fr" sz="1100"/>
              <a:t>Classe</a:t>
            </a:r>
            <a:endParaRPr sz="1100" u="sng"/>
          </a:p>
          <a:p>
            <a:pPr marL="457200" lvl="0" indent="-298450" algn="l" rtl="0">
              <a:spcBef>
                <a:spcPts val="0"/>
              </a:spcBef>
              <a:spcAft>
                <a:spcPts val="0"/>
              </a:spcAft>
              <a:buSzPts val="1100"/>
              <a:buChar char="●"/>
            </a:pPr>
            <a:r>
              <a:rPr lang="fr" sz="1100"/>
              <a:t>Nb_Etudiant</a:t>
            </a:r>
            <a:endParaRPr sz="1100"/>
          </a:p>
          <a:p>
            <a:pPr marL="457200" lvl="0" indent="-298450" algn="l" rtl="0">
              <a:spcBef>
                <a:spcPts val="0"/>
              </a:spcBef>
              <a:spcAft>
                <a:spcPts val="0"/>
              </a:spcAft>
              <a:buClr>
                <a:srgbClr val="FF0000"/>
              </a:buClr>
              <a:buSzPts val="1100"/>
              <a:buChar char="●"/>
            </a:pPr>
            <a:r>
              <a:rPr lang="fr" sz="1100">
                <a:solidFill>
                  <a:srgbClr val="FF0000"/>
                </a:solidFill>
              </a:rPr>
              <a:t>Moyenne</a:t>
            </a:r>
            <a:endParaRPr sz="1100">
              <a:solidFill>
                <a:srgbClr val="FF0000"/>
              </a:solidFill>
            </a:endParaRPr>
          </a:p>
        </p:txBody>
      </p:sp>
      <p:pic>
        <p:nvPicPr>
          <p:cNvPr id="533" name="Google Shape;533;p59"/>
          <p:cNvPicPr preferRelativeResize="0"/>
          <p:nvPr/>
        </p:nvPicPr>
        <p:blipFill>
          <a:blip r:embed="rId3">
            <a:alphaModFix/>
          </a:blip>
          <a:stretch>
            <a:fillRect/>
          </a:stretch>
        </p:blipFill>
        <p:spPr>
          <a:xfrm>
            <a:off x="7175131" y="2349425"/>
            <a:ext cx="450649" cy="4446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6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Vérification</a:t>
            </a:r>
            <a:endParaRPr/>
          </a:p>
        </p:txBody>
      </p:sp>
      <p:sp>
        <p:nvSpPr>
          <p:cNvPr id="539" name="Google Shape;539;p6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fr"/>
              <a:t>Toutes les entités ont un identifiant</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457200" lvl="0" indent="-311150" algn="l" rtl="0">
              <a:spcBef>
                <a:spcPts val="1200"/>
              </a:spcBef>
              <a:spcAft>
                <a:spcPts val="0"/>
              </a:spcAft>
              <a:buSzPts val="1300"/>
              <a:buChar char="●"/>
            </a:pPr>
            <a:r>
              <a:rPr lang="fr"/>
              <a:t>Pas d’héritage dans le modèle E/A de base</a:t>
            </a:r>
            <a:endParaRPr/>
          </a:p>
        </p:txBody>
      </p:sp>
      <p:sp>
        <p:nvSpPr>
          <p:cNvPr id="540" name="Google Shape;540;p60"/>
          <p:cNvSpPr/>
          <p:nvPr/>
        </p:nvSpPr>
        <p:spPr>
          <a:xfrm>
            <a:off x="5791000" y="1714500"/>
            <a:ext cx="1545900" cy="11595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fr" sz="1100"/>
              <a:t>Etudiant</a:t>
            </a:r>
            <a:endParaRPr sz="1100"/>
          </a:p>
          <a:p>
            <a:pPr marL="457200" lvl="0" indent="-298450" algn="l" rtl="0">
              <a:spcBef>
                <a:spcPts val="0"/>
              </a:spcBef>
              <a:spcAft>
                <a:spcPts val="0"/>
              </a:spcAft>
              <a:buClr>
                <a:srgbClr val="00FF00"/>
              </a:buClr>
              <a:buSzPts val="1100"/>
              <a:buChar char="●"/>
            </a:pPr>
            <a:r>
              <a:rPr lang="fr" sz="1100" b="1">
                <a:solidFill>
                  <a:srgbClr val="00FF00"/>
                </a:solidFill>
              </a:rPr>
              <a:t>Id_Etudiant</a:t>
            </a:r>
            <a:endParaRPr sz="1100" b="1">
              <a:solidFill>
                <a:srgbClr val="00FF00"/>
              </a:solidFill>
            </a:endParaRPr>
          </a:p>
          <a:p>
            <a:pPr marL="457200" lvl="0" indent="-298450" algn="l" rtl="0">
              <a:spcBef>
                <a:spcPts val="0"/>
              </a:spcBef>
              <a:spcAft>
                <a:spcPts val="0"/>
              </a:spcAft>
              <a:buSzPts val="1100"/>
              <a:buChar char="●"/>
            </a:pPr>
            <a:r>
              <a:rPr lang="fr" sz="1100"/>
              <a:t>Nom</a:t>
            </a:r>
            <a:endParaRPr sz="1100"/>
          </a:p>
          <a:p>
            <a:pPr marL="457200" lvl="0" indent="-298450" algn="l" rtl="0">
              <a:spcBef>
                <a:spcPts val="0"/>
              </a:spcBef>
              <a:spcAft>
                <a:spcPts val="0"/>
              </a:spcAft>
              <a:buSzPts val="1100"/>
              <a:buChar char="●"/>
            </a:pPr>
            <a:r>
              <a:rPr lang="fr" sz="1100"/>
              <a:t>Prénom</a:t>
            </a:r>
            <a:endParaRPr sz="1100"/>
          </a:p>
          <a:p>
            <a:pPr marL="457200" lvl="0" indent="-298450" algn="l" rtl="0">
              <a:spcBef>
                <a:spcPts val="0"/>
              </a:spcBef>
              <a:spcAft>
                <a:spcPts val="0"/>
              </a:spcAft>
              <a:buSzPts val="1100"/>
              <a:buChar char="●"/>
            </a:pPr>
            <a:r>
              <a:rPr lang="fr" sz="1100"/>
              <a:t>Moyenne</a:t>
            </a:r>
            <a:endParaRPr sz="1100"/>
          </a:p>
        </p:txBody>
      </p:sp>
      <p:sp>
        <p:nvSpPr>
          <p:cNvPr id="541" name="Google Shape;541;p60"/>
          <p:cNvSpPr/>
          <p:nvPr/>
        </p:nvSpPr>
        <p:spPr>
          <a:xfrm>
            <a:off x="7400225" y="1714500"/>
            <a:ext cx="1545900" cy="11595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fr" sz="1100"/>
              <a:t>Classe</a:t>
            </a:r>
            <a:endParaRPr sz="1100"/>
          </a:p>
          <a:p>
            <a:pPr marL="457200" lvl="0" indent="-298450" algn="l" rtl="0">
              <a:spcBef>
                <a:spcPts val="0"/>
              </a:spcBef>
              <a:spcAft>
                <a:spcPts val="0"/>
              </a:spcAft>
              <a:buClr>
                <a:srgbClr val="00FF00"/>
              </a:buClr>
              <a:buSzPts val="1100"/>
              <a:buChar char="●"/>
            </a:pPr>
            <a:r>
              <a:rPr lang="fr" sz="1100" b="1">
                <a:solidFill>
                  <a:srgbClr val="00FF00"/>
                </a:solidFill>
              </a:rPr>
              <a:t>N°Classe</a:t>
            </a:r>
            <a:endParaRPr sz="1100" b="1">
              <a:solidFill>
                <a:srgbClr val="00FF00"/>
              </a:solidFill>
            </a:endParaRPr>
          </a:p>
          <a:p>
            <a:pPr marL="457200" lvl="0" indent="-298450" algn="l" rtl="0">
              <a:spcBef>
                <a:spcPts val="0"/>
              </a:spcBef>
              <a:spcAft>
                <a:spcPts val="0"/>
              </a:spcAft>
              <a:buSzPts val="1100"/>
              <a:buChar char="●"/>
            </a:pPr>
            <a:r>
              <a:rPr lang="fr" sz="1100"/>
              <a:t>Nb_Etudiant</a:t>
            </a:r>
            <a:endParaRPr sz="1100"/>
          </a:p>
          <a:p>
            <a:pPr marL="457200" lvl="0" indent="-298450" algn="l" rtl="0">
              <a:spcBef>
                <a:spcPts val="0"/>
              </a:spcBef>
              <a:spcAft>
                <a:spcPts val="0"/>
              </a:spcAft>
              <a:buSzPts val="1100"/>
              <a:buChar char="●"/>
            </a:pPr>
            <a:r>
              <a:rPr lang="fr" sz="1100"/>
              <a:t>Moyenne</a:t>
            </a:r>
            <a:endParaRPr sz="1100"/>
          </a:p>
        </p:txBody>
      </p:sp>
      <p:pic>
        <p:nvPicPr>
          <p:cNvPr id="542" name="Google Shape;542;p60"/>
          <p:cNvPicPr preferRelativeResize="0"/>
          <p:nvPr/>
        </p:nvPicPr>
        <p:blipFill>
          <a:blip r:embed="rId3">
            <a:alphaModFix/>
          </a:blip>
          <a:stretch>
            <a:fillRect/>
          </a:stretch>
        </p:blipFill>
        <p:spPr>
          <a:xfrm>
            <a:off x="7135475" y="1229800"/>
            <a:ext cx="712900" cy="7129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6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Normalisation</a:t>
            </a:r>
            <a:endParaRPr/>
          </a:p>
        </p:txBody>
      </p:sp>
      <p:sp>
        <p:nvSpPr>
          <p:cNvPr id="548" name="Google Shape;548;p6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La normalisation a pour but d’éviter la redondance de données dans le modèle.</a:t>
            </a:r>
            <a:endParaRPr/>
          </a:p>
          <a:p>
            <a:pPr marL="0" lvl="0" indent="0" algn="l" rtl="0">
              <a:spcBef>
                <a:spcPts val="1200"/>
              </a:spcBef>
              <a:spcAft>
                <a:spcPts val="1200"/>
              </a:spcAft>
              <a:buNone/>
            </a:pPr>
            <a:r>
              <a:rPr lang="fr"/>
              <a:t>Pour cela on va définir le concept de Dépendance Fonctionnelle qui va lier les attributs d’une relation.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Cours 1</a:t>
            </a:r>
            <a:endParaRPr/>
          </a:p>
          <a:p>
            <a:pPr marL="0" lvl="0" indent="0" algn="l" rtl="0">
              <a:spcBef>
                <a:spcPts val="0"/>
              </a:spcBef>
              <a:spcAft>
                <a:spcPts val="0"/>
              </a:spcAft>
              <a:buNone/>
            </a:pPr>
            <a:endParaRPr/>
          </a:p>
        </p:txBody>
      </p:sp>
      <p:sp>
        <p:nvSpPr>
          <p:cNvPr id="116" name="Google Shape;116;p1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Présentation des bases de données, contexte, utilisation.</a:t>
            </a:r>
            <a:endParaRPr/>
          </a:p>
          <a:p>
            <a:pPr marL="0" lvl="0" indent="0" algn="l" rtl="0">
              <a:spcBef>
                <a:spcPts val="1200"/>
              </a:spcBef>
              <a:spcAft>
                <a:spcPts val="0"/>
              </a:spcAft>
              <a:buNone/>
            </a:pPr>
            <a:r>
              <a:rPr lang="fr"/>
              <a:t>Concepts d’entité Association, utilisation de clé primaire et clé étrangère</a:t>
            </a:r>
            <a:endParaRPr/>
          </a:p>
          <a:p>
            <a:pPr marL="0" lvl="0" indent="0" algn="l" rtl="0">
              <a:spcBef>
                <a:spcPts val="1200"/>
              </a:spcBef>
              <a:spcAft>
                <a:spcPts val="0"/>
              </a:spcAft>
              <a:buNone/>
            </a:pPr>
            <a:r>
              <a:rPr lang="fr"/>
              <a:t>TD : Décomposition d’un énoncé en modèle entité association</a:t>
            </a:r>
            <a:endParaRPr/>
          </a:p>
          <a:p>
            <a:pPr marL="0" lvl="0" indent="0" algn="l" rtl="0">
              <a:spcBef>
                <a:spcPts val="1200"/>
              </a:spcBef>
              <a:spcAft>
                <a:spcPts val="1200"/>
              </a:spcAft>
              <a:buNone/>
            </a:pPr>
            <a:r>
              <a:rPr lang="fr"/>
              <a:t>Passage d’un modèle Entité Association à un modèle relationnel.</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6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Qu’est ce qu’une dépendance fonctionnelle ?</a:t>
            </a:r>
            <a:endParaRPr/>
          </a:p>
        </p:txBody>
      </p:sp>
      <p:sp>
        <p:nvSpPr>
          <p:cNvPr id="554" name="Google Shape;554;p62"/>
          <p:cNvSpPr txBox="1">
            <a:spLocks noGrp="1"/>
          </p:cNvSpPr>
          <p:nvPr>
            <p:ph type="body" idx="1"/>
          </p:nvPr>
        </p:nvSpPr>
        <p:spPr>
          <a:xfrm>
            <a:off x="729450" y="2078875"/>
            <a:ext cx="7688700" cy="110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Une dépendance fonctionnelle est une contrainte entre 2 ensembles d’attributs dans une table de base de données.</a:t>
            </a:r>
            <a:endParaRPr/>
          </a:p>
          <a:p>
            <a:pPr marL="0" lvl="0" indent="0" algn="l" rtl="0">
              <a:spcBef>
                <a:spcPts val="1200"/>
              </a:spcBef>
              <a:spcAft>
                <a:spcPts val="1200"/>
              </a:spcAft>
              <a:buNone/>
            </a:pPr>
            <a:r>
              <a:rPr lang="fr"/>
              <a:t>Dans une relation R, on dit qu’un attribut A détermine un attribut B.</a:t>
            </a:r>
            <a:endParaRPr/>
          </a:p>
        </p:txBody>
      </p:sp>
      <p:grpSp>
        <p:nvGrpSpPr>
          <p:cNvPr id="555" name="Google Shape;555;p62"/>
          <p:cNvGrpSpPr/>
          <p:nvPr/>
        </p:nvGrpSpPr>
        <p:grpSpPr>
          <a:xfrm>
            <a:off x="2959650" y="3418425"/>
            <a:ext cx="2923500" cy="814200"/>
            <a:chOff x="2008750" y="3319975"/>
            <a:chExt cx="2923500" cy="814200"/>
          </a:xfrm>
        </p:grpSpPr>
        <p:sp>
          <p:nvSpPr>
            <p:cNvPr id="556" name="Google Shape;556;p62"/>
            <p:cNvSpPr txBox="1"/>
            <p:nvPr/>
          </p:nvSpPr>
          <p:spPr>
            <a:xfrm>
              <a:off x="2190200" y="3547925"/>
              <a:ext cx="6243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sz="1700">
                  <a:latin typeface="Lato"/>
                  <a:ea typeface="Lato"/>
                  <a:cs typeface="Lato"/>
                  <a:sym typeface="Lato"/>
                </a:rPr>
                <a:t>A</a:t>
              </a:r>
              <a:endParaRPr sz="1700">
                <a:latin typeface="Lato"/>
                <a:ea typeface="Lato"/>
                <a:cs typeface="Lato"/>
                <a:sym typeface="Lato"/>
              </a:endParaRPr>
            </a:p>
          </p:txBody>
        </p:sp>
        <p:sp>
          <p:nvSpPr>
            <p:cNvPr id="557" name="Google Shape;557;p62"/>
            <p:cNvSpPr txBox="1"/>
            <p:nvPr/>
          </p:nvSpPr>
          <p:spPr>
            <a:xfrm>
              <a:off x="4126475" y="3547925"/>
              <a:ext cx="6243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sz="1700">
                  <a:latin typeface="Lato"/>
                  <a:ea typeface="Lato"/>
                  <a:cs typeface="Lato"/>
                  <a:sym typeface="Lato"/>
                </a:rPr>
                <a:t>B</a:t>
              </a:r>
              <a:endParaRPr sz="1700">
                <a:latin typeface="Lato"/>
                <a:ea typeface="Lato"/>
                <a:cs typeface="Lato"/>
                <a:sym typeface="Lato"/>
              </a:endParaRPr>
            </a:p>
          </p:txBody>
        </p:sp>
        <p:cxnSp>
          <p:nvCxnSpPr>
            <p:cNvPr id="558" name="Google Shape;558;p62"/>
            <p:cNvCxnSpPr>
              <a:stCxn id="556" idx="3"/>
              <a:endCxn id="557" idx="1"/>
            </p:cNvCxnSpPr>
            <p:nvPr/>
          </p:nvCxnSpPr>
          <p:spPr>
            <a:xfrm>
              <a:off x="2814500" y="3771125"/>
              <a:ext cx="1311900" cy="0"/>
            </a:xfrm>
            <a:prstGeom prst="straightConnector1">
              <a:avLst/>
            </a:prstGeom>
            <a:noFill/>
            <a:ln w="19050" cap="flat" cmpd="sng">
              <a:solidFill>
                <a:schemeClr val="dk2"/>
              </a:solidFill>
              <a:prstDash val="solid"/>
              <a:round/>
              <a:headEnd type="none" w="med" len="med"/>
              <a:tailEnd type="triangle" w="med" len="med"/>
            </a:ln>
          </p:spPr>
        </p:cxnSp>
        <p:sp>
          <p:nvSpPr>
            <p:cNvPr id="559" name="Google Shape;559;p62"/>
            <p:cNvSpPr txBox="1"/>
            <p:nvPr/>
          </p:nvSpPr>
          <p:spPr>
            <a:xfrm>
              <a:off x="3055738" y="3498375"/>
              <a:ext cx="8295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100" i="1">
                  <a:latin typeface="Lato"/>
                  <a:ea typeface="Lato"/>
                  <a:cs typeface="Lato"/>
                  <a:sym typeface="Lato"/>
                </a:rPr>
                <a:t>Détermine</a:t>
              </a:r>
              <a:endParaRPr sz="1100" i="1">
                <a:latin typeface="Lato"/>
                <a:ea typeface="Lato"/>
                <a:cs typeface="Lato"/>
                <a:sym typeface="Lato"/>
              </a:endParaRPr>
            </a:p>
          </p:txBody>
        </p:sp>
        <p:sp>
          <p:nvSpPr>
            <p:cNvPr id="560" name="Google Shape;560;p62"/>
            <p:cNvSpPr/>
            <p:nvPr/>
          </p:nvSpPr>
          <p:spPr>
            <a:xfrm>
              <a:off x="2008750" y="3319975"/>
              <a:ext cx="2923500" cy="814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1" name="Google Shape;561;p62"/>
          <p:cNvSpPr txBox="1"/>
          <p:nvPr/>
        </p:nvSpPr>
        <p:spPr>
          <a:xfrm>
            <a:off x="4252950" y="3061675"/>
            <a:ext cx="336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a:latin typeface="Lato"/>
                <a:ea typeface="Lato"/>
                <a:cs typeface="Lato"/>
                <a:sym typeface="Lato"/>
              </a:rPr>
              <a:t>R</a:t>
            </a:r>
            <a:endParaRPr>
              <a:latin typeface="Lato"/>
              <a:ea typeface="Lato"/>
              <a:cs typeface="Lato"/>
              <a:sym typeface="Lato"/>
            </a:endParaRPr>
          </a:p>
        </p:txBody>
      </p:sp>
      <p:sp>
        <p:nvSpPr>
          <p:cNvPr id="562" name="Google Shape;562;p62"/>
          <p:cNvSpPr txBox="1"/>
          <p:nvPr/>
        </p:nvSpPr>
        <p:spPr>
          <a:xfrm>
            <a:off x="941500" y="4311025"/>
            <a:ext cx="72543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a:latin typeface="Lato"/>
                <a:ea typeface="Lato"/>
                <a:cs typeface="Lato"/>
                <a:sym typeface="Lato"/>
              </a:rPr>
              <a:t>On dit également que </a:t>
            </a:r>
            <a:r>
              <a:rPr lang="fr" b="1">
                <a:latin typeface="Lato"/>
                <a:ea typeface="Lato"/>
                <a:cs typeface="Lato"/>
                <a:sym typeface="Lato"/>
              </a:rPr>
              <a:t>B dépend fonctionnellement de A.</a:t>
            </a:r>
            <a:endParaRPr b="1">
              <a:latin typeface="Lato"/>
              <a:ea typeface="Lato"/>
              <a:cs typeface="Lato"/>
              <a:sym typeface="Lato"/>
            </a:endParaRPr>
          </a:p>
        </p:txBody>
      </p:sp>
      <p:cxnSp>
        <p:nvCxnSpPr>
          <p:cNvPr id="563" name="Google Shape;563;p62"/>
          <p:cNvCxnSpPr/>
          <p:nvPr/>
        </p:nvCxnSpPr>
        <p:spPr>
          <a:xfrm rot="10800000">
            <a:off x="4251600" y="4895750"/>
            <a:ext cx="2328900" cy="0"/>
          </a:xfrm>
          <a:prstGeom prst="straightConnector1">
            <a:avLst/>
          </a:prstGeom>
          <a:noFill/>
          <a:ln w="28575" cap="flat" cmpd="sng">
            <a:solidFill>
              <a:schemeClr val="dk2"/>
            </a:solidFill>
            <a:prstDash val="solid"/>
            <a:round/>
            <a:headEnd type="none" w="med" len="med"/>
            <a:tailEnd type="triangle" w="med" len="med"/>
          </a:ln>
        </p:spPr>
      </p:cxnSp>
      <p:sp>
        <p:nvSpPr>
          <p:cNvPr id="564" name="Google Shape;564;p62"/>
          <p:cNvSpPr/>
          <p:nvPr/>
        </p:nvSpPr>
        <p:spPr>
          <a:xfrm>
            <a:off x="2259575" y="4330850"/>
            <a:ext cx="4608300" cy="7335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6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Exemple</a:t>
            </a:r>
            <a:endParaRPr/>
          </a:p>
        </p:txBody>
      </p:sp>
      <p:graphicFrame>
        <p:nvGraphicFramePr>
          <p:cNvPr id="570" name="Google Shape;570;p63"/>
          <p:cNvGraphicFramePr/>
          <p:nvPr/>
        </p:nvGraphicFramePr>
        <p:xfrm>
          <a:off x="1011950" y="2186350"/>
          <a:ext cx="7239000" cy="1981050"/>
        </p:xfrm>
        <a:graphic>
          <a:graphicData uri="http://schemas.openxmlformats.org/drawingml/2006/table">
            <a:tbl>
              <a:tblPr>
                <a:noFill/>
                <a:tableStyleId>{6F948680-B0A5-4B56-952B-4A9442A808EA}</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r>
                        <a:rPr lang="fr"/>
                        <a:t>Animal</a:t>
                      </a:r>
                      <a:endParaRPr/>
                    </a:p>
                  </a:txBody>
                  <a:tcPr marL="91425" marR="91425" marT="91425" marB="91425"/>
                </a:tc>
                <a:tc>
                  <a:txBody>
                    <a:bodyPr/>
                    <a:lstStyle/>
                    <a:p>
                      <a:pPr marL="0" lvl="0" indent="0" algn="l" rtl="0">
                        <a:spcBef>
                          <a:spcPts val="0"/>
                        </a:spcBef>
                        <a:spcAft>
                          <a:spcPts val="0"/>
                        </a:spcAft>
                        <a:buNone/>
                      </a:pPr>
                      <a:r>
                        <a:rPr lang="fr"/>
                        <a:t>Type</a:t>
                      </a:r>
                      <a:endParaRPr/>
                    </a:p>
                  </a:txBody>
                  <a:tcPr marL="91425" marR="91425" marT="91425" marB="91425"/>
                </a:tc>
                <a:tc>
                  <a:txBody>
                    <a:bodyPr/>
                    <a:lstStyle/>
                    <a:p>
                      <a:pPr marL="0" lvl="0" indent="0" algn="l" rtl="0">
                        <a:spcBef>
                          <a:spcPts val="0"/>
                        </a:spcBef>
                        <a:spcAft>
                          <a:spcPts val="0"/>
                        </a:spcAft>
                        <a:buNone/>
                      </a:pPr>
                      <a:r>
                        <a:rPr lang="fr"/>
                        <a:t>Poids</a:t>
                      </a:r>
                      <a:endParaRPr/>
                    </a:p>
                  </a:txBody>
                  <a:tcPr marL="91425" marR="91425" marT="91425" marB="91425"/>
                </a:tc>
                <a:tc>
                  <a:txBody>
                    <a:bodyPr/>
                    <a:lstStyle/>
                    <a:p>
                      <a:pPr marL="0" lvl="0" indent="0" algn="l" rtl="0">
                        <a:spcBef>
                          <a:spcPts val="0"/>
                        </a:spcBef>
                        <a:spcAft>
                          <a:spcPts val="0"/>
                        </a:spcAft>
                        <a:buNone/>
                      </a:pPr>
                      <a:r>
                        <a:rPr lang="fr"/>
                        <a:t>Vitesse</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fr"/>
                        <a:t>Chien</a:t>
                      </a:r>
                      <a:endParaRPr/>
                    </a:p>
                  </a:txBody>
                  <a:tcPr marL="91425" marR="91425" marT="91425" marB="91425"/>
                </a:tc>
                <a:tc>
                  <a:txBody>
                    <a:bodyPr/>
                    <a:lstStyle/>
                    <a:p>
                      <a:pPr marL="0" lvl="0" indent="0" algn="l" rtl="0">
                        <a:spcBef>
                          <a:spcPts val="0"/>
                        </a:spcBef>
                        <a:spcAft>
                          <a:spcPts val="0"/>
                        </a:spcAft>
                        <a:buNone/>
                      </a:pPr>
                      <a:r>
                        <a:rPr lang="fr"/>
                        <a:t>Vertébré</a:t>
                      </a:r>
                      <a:endParaRPr/>
                    </a:p>
                  </a:txBody>
                  <a:tcPr marL="91425" marR="91425" marT="91425" marB="91425"/>
                </a:tc>
                <a:tc>
                  <a:txBody>
                    <a:bodyPr/>
                    <a:lstStyle/>
                    <a:p>
                      <a:pPr marL="0" lvl="0" indent="0" algn="l" rtl="0">
                        <a:spcBef>
                          <a:spcPts val="0"/>
                        </a:spcBef>
                        <a:spcAft>
                          <a:spcPts val="0"/>
                        </a:spcAft>
                        <a:buNone/>
                      </a:pPr>
                      <a:r>
                        <a:rPr lang="fr"/>
                        <a:t>8 kg</a:t>
                      </a:r>
                      <a:endParaRPr/>
                    </a:p>
                  </a:txBody>
                  <a:tcPr marL="91425" marR="91425" marT="91425" marB="91425"/>
                </a:tc>
                <a:tc>
                  <a:txBody>
                    <a:bodyPr/>
                    <a:lstStyle/>
                    <a:p>
                      <a:pPr marL="0" lvl="0" indent="0" algn="l" rtl="0">
                        <a:spcBef>
                          <a:spcPts val="0"/>
                        </a:spcBef>
                        <a:spcAft>
                          <a:spcPts val="0"/>
                        </a:spcAft>
                        <a:buNone/>
                      </a:pPr>
                      <a:r>
                        <a:rPr lang="fr"/>
                        <a:t>30 km/h</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fr"/>
                        <a:t>Chat</a:t>
                      </a:r>
                      <a:endParaRPr/>
                    </a:p>
                  </a:txBody>
                  <a:tcPr marL="91425" marR="91425" marT="91425" marB="91425"/>
                </a:tc>
                <a:tc>
                  <a:txBody>
                    <a:bodyPr/>
                    <a:lstStyle/>
                    <a:p>
                      <a:pPr marL="0" lvl="0" indent="0" algn="l" rtl="0">
                        <a:spcBef>
                          <a:spcPts val="0"/>
                        </a:spcBef>
                        <a:spcAft>
                          <a:spcPts val="0"/>
                        </a:spcAft>
                        <a:buNone/>
                      </a:pPr>
                      <a:r>
                        <a:rPr lang="fr"/>
                        <a:t>Vertébré</a:t>
                      </a:r>
                      <a:endParaRPr/>
                    </a:p>
                  </a:txBody>
                  <a:tcPr marL="91425" marR="91425" marT="91425" marB="91425"/>
                </a:tc>
                <a:tc>
                  <a:txBody>
                    <a:bodyPr/>
                    <a:lstStyle/>
                    <a:p>
                      <a:pPr marL="0" lvl="0" indent="0" algn="l" rtl="0">
                        <a:spcBef>
                          <a:spcPts val="0"/>
                        </a:spcBef>
                        <a:spcAft>
                          <a:spcPts val="0"/>
                        </a:spcAft>
                        <a:buNone/>
                      </a:pPr>
                      <a:r>
                        <a:rPr lang="fr"/>
                        <a:t>8 kg</a:t>
                      </a:r>
                      <a:endParaRPr/>
                    </a:p>
                  </a:txBody>
                  <a:tcPr marL="91425" marR="91425" marT="91425" marB="91425"/>
                </a:tc>
                <a:tc>
                  <a:txBody>
                    <a:bodyPr/>
                    <a:lstStyle/>
                    <a:p>
                      <a:pPr marL="0" lvl="0" indent="0" algn="l" rtl="0">
                        <a:spcBef>
                          <a:spcPts val="0"/>
                        </a:spcBef>
                        <a:spcAft>
                          <a:spcPts val="0"/>
                        </a:spcAft>
                        <a:buNone/>
                      </a:pPr>
                      <a:r>
                        <a:rPr lang="fr"/>
                        <a:t>40 km/h</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fr"/>
                        <a:t>Escargot</a:t>
                      </a:r>
                      <a:endParaRPr/>
                    </a:p>
                  </a:txBody>
                  <a:tcPr marL="91425" marR="91425" marT="91425" marB="91425"/>
                </a:tc>
                <a:tc>
                  <a:txBody>
                    <a:bodyPr/>
                    <a:lstStyle/>
                    <a:p>
                      <a:pPr marL="0" lvl="0" indent="0" algn="l" rtl="0">
                        <a:spcBef>
                          <a:spcPts val="0"/>
                        </a:spcBef>
                        <a:spcAft>
                          <a:spcPts val="0"/>
                        </a:spcAft>
                        <a:buNone/>
                      </a:pPr>
                      <a:r>
                        <a:rPr lang="fr"/>
                        <a:t>Invertébré</a:t>
                      </a:r>
                      <a:endParaRPr/>
                    </a:p>
                  </a:txBody>
                  <a:tcPr marL="91425" marR="91425" marT="91425" marB="91425"/>
                </a:tc>
                <a:tc>
                  <a:txBody>
                    <a:bodyPr/>
                    <a:lstStyle/>
                    <a:p>
                      <a:pPr marL="0" lvl="0" indent="0" algn="l" rtl="0">
                        <a:spcBef>
                          <a:spcPts val="0"/>
                        </a:spcBef>
                        <a:spcAft>
                          <a:spcPts val="0"/>
                        </a:spcAft>
                        <a:buNone/>
                      </a:pPr>
                      <a:r>
                        <a:rPr lang="fr"/>
                        <a:t>0,045 kg</a:t>
                      </a:r>
                      <a:endParaRPr/>
                    </a:p>
                  </a:txBody>
                  <a:tcPr marL="91425" marR="91425" marT="91425" marB="91425"/>
                </a:tc>
                <a:tc>
                  <a:txBody>
                    <a:bodyPr/>
                    <a:lstStyle/>
                    <a:p>
                      <a:pPr marL="0" lvl="0" indent="0" algn="l" rtl="0">
                        <a:spcBef>
                          <a:spcPts val="0"/>
                        </a:spcBef>
                        <a:spcAft>
                          <a:spcPts val="0"/>
                        </a:spcAft>
                        <a:buNone/>
                      </a:pPr>
                      <a:r>
                        <a:rPr lang="fr"/>
                        <a:t>0,048 km/h</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fr"/>
                        <a:t>Baleine</a:t>
                      </a:r>
                      <a:endParaRPr/>
                    </a:p>
                  </a:txBody>
                  <a:tcPr marL="91425" marR="91425" marT="91425" marB="91425"/>
                </a:tc>
                <a:tc>
                  <a:txBody>
                    <a:bodyPr/>
                    <a:lstStyle/>
                    <a:p>
                      <a:pPr marL="0" lvl="0" indent="0" algn="l" rtl="0">
                        <a:spcBef>
                          <a:spcPts val="0"/>
                        </a:spcBef>
                        <a:spcAft>
                          <a:spcPts val="0"/>
                        </a:spcAft>
                        <a:buNone/>
                      </a:pPr>
                      <a:r>
                        <a:rPr lang="fr"/>
                        <a:t>Vertébré</a:t>
                      </a:r>
                      <a:endParaRPr/>
                    </a:p>
                  </a:txBody>
                  <a:tcPr marL="91425" marR="91425" marT="91425" marB="91425"/>
                </a:tc>
                <a:tc>
                  <a:txBody>
                    <a:bodyPr/>
                    <a:lstStyle/>
                    <a:p>
                      <a:pPr marL="0" lvl="0" indent="0" algn="l" rtl="0">
                        <a:spcBef>
                          <a:spcPts val="0"/>
                        </a:spcBef>
                        <a:spcAft>
                          <a:spcPts val="0"/>
                        </a:spcAft>
                        <a:buNone/>
                      </a:pPr>
                      <a:r>
                        <a:rPr lang="fr"/>
                        <a:t>130 000 kg</a:t>
                      </a:r>
                      <a:endParaRPr/>
                    </a:p>
                  </a:txBody>
                  <a:tcPr marL="91425" marR="91425" marT="91425" marB="91425"/>
                </a:tc>
                <a:tc>
                  <a:txBody>
                    <a:bodyPr/>
                    <a:lstStyle/>
                    <a:p>
                      <a:pPr marL="0" lvl="0" indent="0" algn="l" rtl="0">
                        <a:spcBef>
                          <a:spcPts val="0"/>
                        </a:spcBef>
                        <a:spcAft>
                          <a:spcPts val="0"/>
                        </a:spcAft>
                        <a:buNone/>
                      </a:pPr>
                      <a:r>
                        <a:rPr lang="fr"/>
                        <a:t>40 km/h</a:t>
                      </a:r>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6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Exemple</a:t>
            </a:r>
            <a:endParaRPr/>
          </a:p>
        </p:txBody>
      </p:sp>
      <p:graphicFrame>
        <p:nvGraphicFramePr>
          <p:cNvPr id="576" name="Google Shape;576;p64"/>
          <p:cNvGraphicFramePr/>
          <p:nvPr/>
        </p:nvGraphicFramePr>
        <p:xfrm>
          <a:off x="1011950" y="2186350"/>
          <a:ext cx="7239000" cy="1981050"/>
        </p:xfrm>
        <a:graphic>
          <a:graphicData uri="http://schemas.openxmlformats.org/drawingml/2006/table">
            <a:tbl>
              <a:tblPr>
                <a:noFill/>
                <a:tableStyleId>{6F948680-B0A5-4B56-952B-4A9442A808EA}</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r>
                        <a:rPr lang="fr"/>
                        <a:t>Animal</a:t>
                      </a:r>
                      <a:endParaRPr/>
                    </a:p>
                  </a:txBody>
                  <a:tcPr marL="91425" marR="91425" marT="91425" marB="91425"/>
                </a:tc>
                <a:tc>
                  <a:txBody>
                    <a:bodyPr/>
                    <a:lstStyle/>
                    <a:p>
                      <a:pPr marL="0" lvl="0" indent="0" algn="l" rtl="0">
                        <a:spcBef>
                          <a:spcPts val="0"/>
                        </a:spcBef>
                        <a:spcAft>
                          <a:spcPts val="0"/>
                        </a:spcAft>
                        <a:buNone/>
                      </a:pPr>
                      <a:r>
                        <a:rPr lang="fr"/>
                        <a:t>Type</a:t>
                      </a:r>
                      <a:endParaRPr/>
                    </a:p>
                  </a:txBody>
                  <a:tcPr marL="91425" marR="91425" marT="91425" marB="91425"/>
                </a:tc>
                <a:tc>
                  <a:txBody>
                    <a:bodyPr/>
                    <a:lstStyle/>
                    <a:p>
                      <a:pPr marL="0" lvl="0" indent="0" algn="l" rtl="0">
                        <a:spcBef>
                          <a:spcPts val="0"/>
                        </a:spcBef>
                        <a:spcAft>
                          <a:spcPts val="0"/>
                        </a:spcAft>
                        <a:buNone/>
                      </a:pPr>
                      <a:r>
                        <a:rPr lang="fr"/>
                        <a:t>Poids</a:t>
                      </a:r>
                      <a:endParaRPr/>
                    </a:p>
                  </a:txBody>
                  <a:tcPr marL="91425" marR="91425" marT="91425" marB="91425"/>
                </a:tc>
                <a:tc>
                  <a:txBody>
                    <a:bodyPr/>
                    <a:lstStyle/>
                    <a:p>
                      <a:pPr marL="0" lvl="0" indent="0" algn="l" rtl="0">
                        <a:spcBef>
                          <a:spcPts val="0"/>
                        </a:spcBef>
                        <a:spcAft>
                          <a:spcPts val="0"/>
                        </a:spcAft>
                        <a:buNone/>
                      </a:pPr>
                      <a:r>
                        <a:rPr lang="fr"/>
                        <a:t>Vitesse</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fr"/>
                        <a:t>Chat</a:t>
                      </a:r>
                      <a:endParaRPr/>
                    </a:p>
                  </a:txBody>
                  <a:tcPr marL="91425" marR="91425" marT="91425" marB="91425"/>
                </a:tc>
                <a:tc>
                  <a:txBody>
                    <a:bodyPr/>
                    <a:lstStyle/>
                    <a:p>
                      <a:pPr marL="0" lvl="0" indent="0" algn="l" rtl="0">
                        <a:spcBef>
                          <a:spcPts val="0"/>
                        </a:spcBef>
                        <a:spcAft>
                          <a:spcPts val="0"/>
                        </a:spcAft>
                        <a:buNone/>
                      </a:pPr>
                      <a:r>
                        <a:rPr lang="fr"/>
                        <a:t>Vertébré</a:t>
                      </a:r>
                      <a:endParaRPr/>
                    </a:p>
                  </a:txBody>
                  <a:tcPr marL="91425" marR="91425" marT="91425" marB="91425"/>
                </a:tc>
                <a:tc>
                  <a:txBody>
                    <a:bodyPr/>
                    <a:lstStyle/>
                    <a:p>
                      <a:pPr marL="0" lvl="0" indent="0" algn="l" rtl="0">
                        <a:spcBef>
                          <a:spcPts val="0"/>
                        </a:spcBef>
                        <a:spcAft>
                          <a:spcPts val="0"/>
                        </a:spcAft>
                        <a:buNone/>
                      </a:pPr>
                      <a:r>
                        <a:rPr lang="fr"/>
                        <a:t>8 kg</a:t>
                      </a:r>
                      <a:endParaRPr/>
                    </a:p>
                  </a:txBody>
                  <a:tcPr marL="91425" marR="91425" marT="91425" marB="91425"/>
                </a:tc>
                <a:tc>
                  <a:txBody>
                    <a:bodyPr/>
                    <a:lstStyle/>
                    <a:p>
                      <a:pPr marL="0" lvl="0" indent="0" algn="l" rtl="0">
                        <a:spcBef>
                          <a:spcPts val="0"/>
                        </a:spcBef>
                        <a:spcAft>
                          <a:spcPts val="0"/>
                        </a:spcAft>
                        <a:buNone/>
                      </a:pPr>
                      <a:r>
                        <a:rPr lang="fr"/>
                        <a:t>30 km/h</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fr"/>
                        <a:t>Chat</a:t>
                      </a:r>
                      <a:endParaRPr/>
                    </a:p>
                  </a:txBody>
                  <a:tcPr marL="91425" marR="91425" marT="91425" marB="91425"/>
                </a:tc>
                <a:tc>
                  <a:txBody>
                    <a:bodyPr/>
                    <a:lstStyle/>
                    <a:p>
                      <a:pPr marL="0" lvl="0" indent="0" algn="l" rtl="0">
                        <a:spcBef>
                          <a:spcPts val="0"/>
                        </a:spcBef>
                        <a:spcAft>
                          <a:spcPts val="0"/>
                        </a:spcAft>
                        <a:buNone/>
                      </a:pPr>
                      <a:r>
                        <a:rPr lang="fr"/>
                        <a:t>Vertébré</a:t>
                      </a:r>
                      <a:endParaRPr/>
                    </a:p>
                  </a:txBody>
                  <a:tcPr marL="91425" marR="91425" marT="91425" marB="91425"/>
                </a:tc>
                <a:tc>
                  <a:txBody>
                    <a:bodyPr/>
                    <a:lstStyle/>
                    <a:p>
                      <a:pPr marL="0" lvl="0" indent="0" algn="l" rtl="0">
                        <a:spcBef>
                          <a:spcPts val="0"/>
                        </a:spcBef>
                        <a:spcAft>
                          <a:spcPts val="0"/>
                        </a:spcAft>
                        <a:buNone/>
                      </a:pPr>
                      <a:r>
                        <a:rPr lang="fr"/>
                        <a:t>9 kg</a:t>
                      </a:r>
                      <a:endParaRPr/>
                    </a:p>
                  </a:txBody>
                  <a:tcPr marL="91425" marR="91425" marT="91425" marB="91425"/>
                </a:tc>
                <a:tc>
                  <a:txBody>
                    <a:bodyPr/>
                    <a:lstStyle/>
                    <a:p>
                      <a:pPr marL="0" lvl="0" indent="0" algn="l" rtl="0">
                        <a:spcBef>
                          <a:spcPts val="0"/>
                        </a:spcBef>
                        <a:spcAft>
                          <a:spcPts val="0"/>
                        </a:spcAft>
                        <a:buNone/>
                      </a:pPr>
                      <a:r>
                        <a:rPr lang="fr"/>
                        <a:t>40 km/h</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fr"/>
                        <a:t>Escargot</a:t>
                      </a:r>
                      <a:endParaRPr/>
                    </a:p>
                  </a:txBody>
                  <a:tcPr marL="91425" marR="91425" marT="91425" marB="91425"/>
                </a:tc>
                <a:tc>
                  <a:txBody>
                    <a:bodyPr/>
                    <a:lstStyle/>
                    <a:p>
                      <a:pPr marL="0" lvl="0" indent="0" algn="l" rtl="0">
                        <a:spcBef>
                          <a:spcPts val="0"/>
                        </a:spcBef>
                        <a:spcAft>
                          <a:spcPts val="0"/>
                        </a:spcAft>
                        <a:buNone/>
                      </a:pPr>
                      <a:r>
                        <a:rPr lang="fr"/>
                        <a:t>Invertébré</a:t>
                      </a:r>
                      <a:endParaRPr/>
                    </a:p>
                  </a:txBody>
                  <a:tcPr marL="91425" marR="91425" marT="91425" marB="91425"/>
                </a:tc>
                <a:tc>
                  <a:txBody>
                    <a:bodyPr/>
                    <a:lstStyle/>
                    <a:p>
                      <a:pPr marL="0" lvl="0" indent="0" algn="l" rtl="0">
                        <a:spcBef>
                          <a:spcPts val="0"/>
                        </a:spcBef>
                        <a:spcAft>
                          <a:spcPts val="0"/>
                        </a:spcAft>
                        <a:buNone/>
                      </a:pPr>
                      <a:r>
                        <a:rPr lang="fr"/>
                        <a:t>0,045 kg</a:t>
                      </a:r>
                      <a:endParaRPr/>
                    </a:p>
                  </a:txBody>
                  <a:tcPr marL="91425" marR="91425" marT="91425" marB="91425"/>
                </a:tc>
                <a:tc>
                  <a:txBody>
                    <a:bodyPr/>
                    <a:lstStyle/>
                    <a:p>
                      <a:pPr marL="0" lvl="0" indent="0" algn="l" rtl="0">
                        <a:spcBef>
                          <a:spcPts val="0"/>
                        </a:spcBef>
                        <a:spcAft>
                          <a:spcPts val="0"/>
                        </a:spcAft>
                        <a:buNone/>
                      </a:pPr>
                      <a:r>
                        <a:rPr lang="fr"/>
                        <a:t>0,048 km/h</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fr"/>
                        <a:t>Gorille</a:t>
                      </a:r>
                      <a:endParaRPr/>
                    </a:p>
                  </a:txBody>
                  <a:tcPr marL="91425" marR="91425" marT="91425" marB="91425"/>
                </a:tc>
                <a:tc>
                  <a:txBody>
                    <a:bodyPr/>
                    <a:lstStyle/>
                    <a:p>
                      <a:pPr marL="0" lvl="0" indent="0" algn="l" rtl="0">
                        <a:spcBef>
                          <a:spcPts val="0"/>
                        </a:spcBef>
                        <a:spcAft>
                          <a:spcPts val="0"/>
                        </a:spcAft>
                        <a:buNone/>
                      </a:pPr>
                      <a:r>
                        <a:rPr lang="fr"/>
                        <a:t>Vertébré</a:t>
                      </a:r>
                      <a:endParaRPr/>
                    </a:p>
                  </a:txBody>
                  <a:tcPr marL="91425" marR="91425" marT="91425" marB="91425"/>
                </a:tc>
                <a:tc>
                  <a:txBody>
                    <a:bodyPr/>
                    <a:lstStyle/>
                    <a:p>
                      <a:pPr marL="0" lvl="0" indent="0" algn="l" rtl="0">
                        <a:spcBef>
                          <a:spcPts val="0"/>
                        </a:spcBef>
                        <a:spcAft>
                          <a:spcPts val="0"/>
                        </a:spcAft>
                        <a:buNone/>
                      </a:pPr>
                      <a:r>
                        <a:rPr lang="fr"/>
                        <a:t>8 kg</a:t>
                      </a:r>
                      <a:endParaRPr/>
                    </a:p>
                  </a:txBody>
                  <a:tcPr marL="91425" marR="91425" marT="91425" marB="91425"/>
                </a:tc>
                <a:tc>
                  <a:txBody>
                    <a:bodyPr/>
                    <a:lstStyle/>
                    <a:p>
                      <a:pPr marL="0" lvl="0" indent="0" algn="l" rtl="0">
                        <a:spcBef>
                          <a:spcPts val="0"/>
                        </a:spcBef>
                        <a:spcAft>
                          <a:spcPts val="0"/>
                        </a:spcAft>
                        <a:buNone/>
                      </a:pPr>
                      <a:r>
                        <a:rPr lang="fr"/>
                        <a:t>40 km/h</a:t>
                      </a:r>
                      <a:endParaRPr/>
                    </a:p>
                  </a:txBody>
                  <a:tcPr marL="91425" marR="91425" marT="91425" marB="91425"/>
                </a:tc>
                <a:extLst>
                  <a:ext uri="{0D108BD9-81ED-4DB2-BD59-A6C34878D82A}">
                    <a16:rowId xmlns:a16="http://schemas.microsoft.com/office/drawing/2014/main" val="10004"/>
                  </a:ext>
                </a:extLst>
              </a:tr>
            </a:tbl>
          </a:graphicData>
        </a:graphic>
      </p:graphicFrame>
      <p:sp>
        <p:nvSpPr>
          <p:cNvPr id="577" name="Google Shape;577;p64"/>
          <p:cNvSpPr/>
          <p:nvPr/>
        </p:nvSpPr>
        <p:spPr>
          <a:xfrm>
            <a:off x="2675800" y="1991450"/>
            <a:ext cx="5470500" cy="694200"/>
          </a:xfrm>
          <a:prstGeom prst="roundRect">
            <a:avLst>
              <a:gd name="adj" fmla="val 16667"/>
            </a:avLst>
          </a:prstGeom>
          <a:noFill/>
          <a:ln w="28575" cap="flat" cmpd="sng">
            <a:solidFill>
              <a:srgbClr val="FF0000"/>
            </a:solidFill>
            <a:prstDash val="dashDot"/>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b="1">
              <a:solidFill>
                <a:srgbClr val="FF0000"/>
              </a:solidFill>
            </a:endParaRPr>
          </a:p>
        </p:txBody>
      </p:sp>
      <p:cxnSp>
        <p:nvCxnSpPr>
          <p:cNvPr id="578" name="Google Shape;578;p64"/>
          <p:cNvCxnSpPr>
            <a:stCxn id="577" idx="1"/>
          </p:cNvCxnSpPr>
          <p:nvPr/>
        </p:nvCxnSpPr>
        <p:spPr>
          <a:xfrm flipH="1">
            <a:off x="1793800" y="2338550"/>
            <a:ext cx="882000" cy="30000"/>
          </a:xfrm>
          <a:prstGeom prst="curvedConnector3">
            <a:avLst>
              <a:gd name="adj1" fmla="val 51687"/>
            </a:avLst>
          </a:prstGeom>
          <a:noFill/>
          <a:ln w="9525" cap="flat" cmpd="sng">
            <a:solidFill>
              <a:srgbClr val="FF0000"/>
            </a:solidFill>
            <a:prstDash val="solid"/>
            <a:round/>
            <a:headEnd type="none" w="med" len="med"/>
            <a:tailEnd type="stealth" w="med" len="med"/>
          </a:ln>
        </p:spPr>
      </p:cxnSp>
      <p:sp>
        <p:nvSpPr>
          <p:cNvPr id="579" name="Google Shape;579;p64"/>
          <p:cNvSpPr txBox="1"/>
          <p:nvPr/>
        </p:nvSpPr>
        <p:spPr>
          <a:xfrm>
            <a:off x="1638450" y="4400225"/>
            <a:ext cx="5867100" cy="4002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fr">
                <a:latin typeface="Lato"/>
                <a:ea typeface="Lato"/>
                <a:cs typeface="Lato"/>
                <a:sym typeface="Lato"/>
              </a:rPr>
              <a:t>Ici {Type, Poids, Vitesse} → Animal</a:t>
            </a:r>
            <a:endParaRPr>
              <a:latin typeface="Lato"/>
              <a:ea typeface="Lato"/>
              <a:cs typeface="Lato"/>
              <a:sym typeface="Lato"/>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6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Quelques règles sur les dépendances fonctionnelles</a:t>
            </a:r>
            <a:endParaRPr/>
          </a:p>
        </p:txBody>
      </p:sp>
      <p:sp>
        <p:nvSpPr>
          <p:cNvPr id="585" name="Google Shape;585;p6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fr"/>
              <a:t>Tous les attributs d’une entité dépendent fonctionnellement et uniquement de l’identifiant.</a:t>
            </a:r>
            <a:endParaRPr/>
          </a:p>
          <a:p>
            <a:pPr marL="457200" lvl="0" indent="-311150" algn="l" rtl="0">
              <a:spcBef>
                <a:spcPts val="0"/>
              </a:spcBef>
              <a:spcAft>
                <a:spcPts val="0"/>
              </a:spcAft>
              <a:buSzPts val="1300"/>
              <a:buChar char="●"/>
            </a:pPr>
            <a:r>
              <a:rPr lang="fr"/>
              <a:t>Théorème :</a:t>
            </a:r>
            <a:endParaRPr/>
          </a:p>
          <a:p>
            <a:pPr marL="914400" lvl="1" indent="-298450" algn="l" rtl="0">
              <a:spcBef>
                <a:spcPts val="0"/>
              </a:spcBef>
              <a:spcAft>
                <a:spcPts val="0"/>
              </a:spcAft>
              <a:buSzPts val="1100"/>
              <a:buChar char="○"/>
            </a:pPr>
            <a:r>
              <a:rPr lang="fr"/>
              <a:t>Soit R(A1, A2,..., An), </a:t>
            </a:r>
            <a:endParaRPr/>
          </a:p>
          <a:p>
            <a:pPr marL="914400" lvl="1" indent="-298450" algn="l" rtl="0">
              <a:spcBef>
                <a:spcPts val="0"/>
              </a:spcBef>
              <a:spcAft>
                <a:spcPts val="0"/>
              </a:spcAft>
              <a:buSzPts val="1100"/>
              <a:buChar char="○"/>
            </a:pPr>
            <a:r>
              <a:rPr lang="fr"/>
              <a:t>X et Y des sous-ensembles d’attributs de R, (ex: X= A1,A2 et Y=A4) </a:t>
            </a:r>
            <a:endParaRPr/>
          </a:p>
          <a:p>
            <a:pPr marL="914400" lvl="1" indent="-298450" algn="l" rtl="0">
              <a:spcBef>
                <a:spcPts val="0"/>
              </a:spcBef>
              <a:spcAft>
                <a:spcPts val="0"/>
              </a:spcAft>
              <a:buSzPts val="1100"/>
              <a:buChar char="○"/>
            </a:pPr>
            <a:r>
              <a:rPr lang="fr"/>
              <a:t>on dit que </a:t>
            </a:r>
            <a:r>
              <a:rPr lang="fr">
                <a:solidFill>
                  <a:srgbClr val="FF0000"/>
                </a:solidFill>
              </a:rPr>
              <a:t>X détermine Y</a:t>
            </a:r>
            <a:r>
              <a:rPr lang="fr"/>
              <a:t> si et seulement si :</a:t>
            </a:r>
            <a:endParaRPr/>
          </a:p>
          <a:p>
            <a:pPr marL="914400" lvl="0" indent="0" algn="ctr" rtl="0">
              <a:spcBef>
                <a:spcPts val="1200"/>
              </a:spcBef>
              <a:spcAft>
                <a:spcPts val="0"/>
              </a:spcAft>
              <a:buNone/>
            </a:pPr>
            <a:r>
              <a:rPr lang="fr" sz="2700">
                <a:solidFill>
                  <a:srgbClr val="202124"/>
                </a:solidFill>
                <a:highlight>
                  <a:srgbClr val="FFFFFF"/>
                </a:highlight>
                <a:latin typeface="Arial"/>
                <a:ea typeface="Arial"/>
                <a:cs typeface="Arial"/>
                <a:sym typeface="Arial"/>
              </a:rPr>
              <a:t>∃! f , f(X) = Y </a:t>
            </a:r>
            <a:endParaRPr sz="2700">
              <a:solidFill>
                <a:srgbClr val="202124"/>
              </a:solidFill>
              <a:highlight>
                <a:srgbClr val="FFFFFF"/>
              </a:highlight>
              <a:latin typeface="Arial"/>
              <a:ea typeface="Arial"/>
              <a:cs typeface="Arial"/>
              <a:sym typeface="Arial"/>
            </a:endParaRPr>
          </a:p>
          <a:p>
            <a:pPr marL="914400" lvl="0" indent="0" algn="ctr" rtl="0">
              <a:spcBef>
                <a:spcPts val="1200"/>
              </a:spcBef>
              <a:spcAft>
                <a:spcPts val="1200"/>
              </a:spcAft>
              <a:buNone/>
            </a:pPr>
            <a:r>
              <a:rPr lang="fr" sz="1400" i="1">
                <a:solidFill>
                  <a:srgbClr val="202124"/>
                </a:solidFill>
                <a:highlight>
                  <a:srgbClr val="FFFFFF"/>
                </a:highlight>
                <a:latin typeface="Arial"/>
                <a:ea typeface="Arial"/>
                <a:cs typeface="Arial"/>
                <a:sym typeface="Arial"/>
              </a:rPr>
              <a:t>ex : f(A1,A2)=A4</a:t>
            </a:r>
            <a:endParaRPr sz="1500" i="1"/>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6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Graphe de Dépendance Fonctionnelle</a:t>
            </a:r>
            <a:endParaRPr/>
          </a:p>
        </p:txBody>
      </p:sp>
      <p:sp>
        <p:nvSpPr>
          <p:cNvPr id="591" name="Google Shape;591;p6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fr"/>
              <a:t>Voiture ( N°Vehicule, Type, Couleur, Marque, Puissance, Taille)</a:t>
            </a:r>
            <a:endParaRPr/>
          </a:p>
        </p:txBody>
      </p:sp>
      <p:sp>
        <p:nvSpPr>
          <p:cNvPr id="592" name="Google Shape;592;p66"/>
          <p:cNvSpPr/>
          <p:nvPr/>
        </p:nvSpPr>
        <p:spPr>
          <a:xfrm>
            <a:off x="1228875" y="3085525"/>
            <a:ext cx="1238700" cy="247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N°Vehicule</a:t>
            </a:r>
            <a:endParaRPr/>
          </a:p>
        </p:txBody>
      </p:sp>
      <p:sp>
        <p:nvSpPr>
          <p:cNvPr id="593" name="Google Shape;593;p66"/>
          <p:cNvSpPr/>
          <p:nvPr/>
        </p:nvSpPr>
        <p:spPr>
          <a:xfrm>
            <a:off x="3184975" y="2837725"/>
            <a:ext cx="1238700" cy="247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Couleur</a:t>
            </a:r>
            <a:endParaRPr/>
          </a:p>
        </p:txBody>
      </p:sp>
      <p:sp>
        <p:nvSpPr>
          <p:cNvPr id="594" name="Google Shape;594;p66"/>
          <p:cNvSpPr/>
          <p:nvPr/>
        </p:nvSpPr>
        <p:spPr>
          <a:xfrm>
            <a:off x="3184975" y="3515375"/>
            <a:ext cx="1238700" cy="247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Type</a:t>
            </a:r>
            <a:endParaRPr/>
          </a:p>
        </p:txBody>
      </p:sp>
      <p:sp>
        <p:nvSpPr>
          <p:cNvPr id="595" name="Google Shape;595;p66"/>
          <p:cNvSpPr/>
          <p:nvPr/>
        </p:nvSpPr>
        <p:spPr>
          <a:xfrm>
            <a:off x="5299625" y="3267575"/>
            <a:ext cx="1238700" cy="247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Marque</a:t>
            </a:r>
            <a:endParaRPr/>
          </a:p>
        </p:txBody>
      </p:sp>
      <p:sp>
        <p:nvSpPr>
          <p:cNvPr id="596" name="Google Shape;596;p66"/>
          <p:cNvSpPr/>
          <p:nvPr/>
        </p:nvSpPr>
        <p:spPr>
          <a:xfrm>
            <a:off x="5299625" y="4034400"/>
            <a:ext cx="1238700" cy="247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Puissance</a:t>
            </a:r>
            <a:endParaRPr/>
          </a:p>
        </p:txBody>
      </p:sp>
      <p:sp>
        <p:nvSpPr>
          <p:cNvPr id="597" name="Google Shape;597;p66"/>
          <p:cNvSpPr/>
          <p:nvPr/>
        </p:nvSpPr>
        <p:spPr>
          <a:xfrm>
            <a:off x="3184975" y="4282200"/>
            <a:ext cx="1238700" cy="247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Taille</a:t>
            </a:r>
            <a:endParaRPr/>
          </a:p>
        </p:txBody>
      </p:sp>
      <p:cxnSp>
        <p:nvCxnSpPr>
          <p:cNvPr id="598" name="Google Shape;598;p66"/>
          <p:cNvCxnSpPr>
            <a:stCxn id="592" idx="3"/>
            <a:endCxn id="593" idx="1"/>
          </p:cNvCxnSpPr>
          <p:nvPr/>
        </p:nvCxnSpPr>
        <p:spPr>
          <a:xfrm rot="10800000" flipH="1">
            <a:off x="2467575" y="2961625"/>
            <a:ext cx="717300" cy="247800"/>
          </a:xfrm>
          <a:prstGeom prst="straightConnector1">
            <a:avLst/>
          </a:prstGeom>
          <a:noFill/>
          <a:ln w="9525" cap="flat" cmpd="sng">
            <a:solidFill>
              <a:schemeClr val="dk2"/>
            </a:solidFill>
            <a:prstDash val="solid"/>
            <a:round/>
            <a:headEnd type="none" w="med" len="med"/>
            <a:tailEnd type="triangle" w="med" len="med"/>
          </a:ln>
        </p:spPr>
      </p:cxnSp>
      <p:cxnSp>
        <p:nvCxnSpPr>
          <p:cNvPr id="599" name="Google Shape;599;p66"/>
          <p:cNvCxnSpPr>
            <a:stCxn id="594" idx="2"/>
            <a:endCxn id="597" idx="0"/>
          </p:cNvCxnSpPr>
          <p:nvPr/>
        </p:nvCxnSpPr>
        <p:spPr>
          <a:xfrm>
            <a:off x="3804325" y="3763175"/>
            <a:ext cx="0" cy="519000"/>
          </a:xfrm>
          <a:prstGeom prst="straightConnector1">
            <a:avLst/>
          </a:prstGeom>
          <a:noFill/>
          <a:ln w="9525" cap="flat" cmpd="sng">
            <a:solidFill>
              <a:schemeClr val="dk2"/>
            </a:solidFill>
            <a:prstDash val="solid"/>
            <a:round/>
            <a:headEnd type="none" w="med" len="med"/>
            <a:tailEnd type="triangle" w="med" len="med"/>
          </a:ln>
        </p:spPr>
      </p:cxnSp>
      <p:cxnSp>
        <p:nvCxnSpPr>
          <p:cNvPr id="600" name="Google Shape;600;p66"/>
          <p:cNvCxnSpPr>
            <a:stCxn id="592" idx="3"/>
            <a:endCxn id="597" idx="1"/>
          </p:cNvCxnSpPr>
          <p:nvPr/>
        </p:nvCxnSpPr>
        <p:spPr>
          <a:xfrm>
            <a:off x="2467575" y="3209425"/>
            <a:ext cx="717300" cy="1196700"/>
          </a:xfrm>
          <a:prstGeom prst="straightConnector1">
            <a:avLst/>
          </a:prstGeom>
          <a:noFill/>
          <a:ln w="9525" cap="flat" cmpd="sng">
            <a:solidFill>
              <a:schemeClr val="dk2"/>
            </a:solidFill>
            <a:prstDash val="solid"/>
            <a:round/>
            <a:headEnd type="none" w="med" len="med"/>
            <a:tailEnd type="triangle" w="med" len="med"/>
          </a:ln>
        </p:spPr>
      </p:cxnSp>
      <p:cxnSp>
        <p:nvCxnSpPr>
          <p:cNvPr id="601" name="Google Shape;601;p66"/>
          <p:cNvCxnSpPr>
            <a:stCxn id="593" idx="3"/>
            <a:endCxn id="595" idx="1"/>
          </p:cNvCxnSpPr>
          <p:nvPr/>
        </p:nvCxnSpPr>
        <p:spPr>
          <a:xfrm>
            <a:off x="4423675" y="2961625"/>
            <a:ext cx="876000" cy="429900"/>
          </a:xfrm>
          <a:prstGeom prst="straightConnector1">
            <a:avLst/>
          </a:prstGeom>
          <a:noFill/>
          <a:ln w="9525" cap="flat" cmpd="sng">
            <a:solidFill>
              <a:schemeClr val="dk2"/>
            </a:solidFill>
            <a:prstDash val="solid"/>
            <a:round/>
            <a:headEnd type="none" w="med" len="med"/>
            <a:tailEnd type="triangle" w="med" len="med"/>
          </a:ln>
        </p:spPr>
      </p:cxnSp>
      <p:cxnSp>
        <p:nvCxnSpPr>
          <p:cNvPr id="602" name="Google Shape;602;p66"/>
          <p:cNvCxnSpPr>
            <a:stCxn id="594" idx="3"/>
            <a:endCxn id="596" idx="1"/>
          </p:cNvCxnSpPr>
          <p:nvPr/>
        </p:nvCxnSpPr>
        <p:spPr>
          <a:xfrm>
            <a:off x="4423675" y="3639275"/>
            <a:ext cx="876000" cy="519000"/>
          </a:xfrm>
          <a:prstGeom prst="straightConnector1">
            <a:avLst/>
          </a:prstGeom>
          <a:noFill/>
          <a:ln w="9525" cap="flat" cmpd="sng">
            <a:solidFill>
              <a:schemeClr val="dk2"/>
            </a:solidFill>
            <a:prstDash val="solid"/>
            <a:round/>
            <a:headEnd type="none" w="med" len="med"/>
            <a:tailEnd type="triangle" w="med" len="med"/>
          </a:ln>
        </p:spPr>
      </p:cxnSp>
      <p:cxnSp>
        <p:nvCxnSpPr>
          <p:cNvPr id="603" name="Google Shape;603;p66"/>
          <p:cNvCxnSpPr>
            <a:endCxn id="596" idx="1"/>
          </p:cNvCxnSpPr>
          <p:nvPr/>
        </p:nvCxnSpPr>
        <p:spPr>
          <a:xfrm rot="10800000" flipH="1">
            <a:off x="4423625" y="4158300"/>
            <a:ext cx="876000" cy="247800"/>
          </a:xfrm>
          <a:prstGeom prst="straightConnector1">
            <a:avLst/>
          </a:prstGeom>
          <a:noFill/>
          <a:ln w="9525" cap="flat" cmpd="sng">
            <a:solidFill>
              <a:schemeClr val="dk2"/>
            </a:solidFill>
            <a:prstDash val="solid"/>
            <a:round/>
            <a:headEnd type="none" w="med" len="med"/>
            <a:tailEnd type="triangle" w="med" len="med"/>
          </a:ln>
        </p:spPr>
      </p:cxnSp>
      <p:cxnSp>
        <p:nvCxnSpPr>
          <p:cNvPr id="604" name="Google Shape;604;p66"/>
          <p:cNvCxnSpPr>
            <a:stCxn id="592" idx="3"/>
            <a:endCxn id="594" idx="1"/>
          </p:cNvCxnSpPr>
          <p:nvPr/>
        </p:nvCxnSpPr>
        <p:spPr>
          <a:xfrm>
            <a:off x="2467575" y="3209425"/>
            <a:ext cx="717300" cy="4299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6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Axiomes d’Armstrong</a:t>
            </a:r>
            <a:endParaRPr/>
          </a:p>
        </p:txBody>
      </p:sp>
      <p:sp>
        <p:nvSpPr>
          <p:cNvPr id="610" name="Google Shape;610;p6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Les Axiomes d’Armstrong permettent de définir des règles entre plusieurs attributs liés par des dépendances fonctionnelles :</a:t>
            </a:r>
            <a:endParaRPr/>
          </a:p>
          <a:p>
            <a:pPr marL="457200" lvl="0" indent="-311150" algn="l" rtl="0">
              <a:spcBef>
                <a:spcPts val="1200"/>
              </a:spcBef>
              <a:spcAft>
                <a:spcPts val="0"/>
              </a:spcAft>
              <a:buSzPts val="1300"/>
              <a:buChar char="●"/>
            </a:pPr>
            <a:r>
              <a:rPr lang="fr"/>
              <a:t>Transitivité</a:t>
            </a:r>
            <a:endParaRPr/>
          </a:p>
        </p:txBody>
      </p:sp>
      <p:sp>
        <p:nvSpPr>
          <p:cNvPr id="611" name="Google Shape;611;p67"/>
          <p:cNvSpPr/>
          <p:nvPr/>
        </p:nvSpPr>
        <p:spPr>
          <a:xfrm>
            <a:off x="1655050" y="3201050"/>
            <a:ext cx="773100" cy="356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X</a:t>
            </a:r>
            <a:endParaRPr/>
          </a:p>
        </p:txBody>
      </p:sp>
      <p:sp>
        <p:nvSpPr>
          <p:cNvPr id="612" name="Google Shape;612;p67"/>
          <p:cNvSpPr/>
          <p:nvPr/>
        </p:nvSpPr>
        <p:spPr>
          <a:xfrm>
            <a:off x="1655050" y="3730050"/>
            <a:ext cx="773100" cy="356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Y</a:t>
            </a:r>
            <a:endParaRPr/>
          </a:p>
        </p:txBody>
      </p:sp>
      <p:sp>
        <p:nvSpPr>
          <p:cNvPr id="613" name="Google Shape;613;p67"/>
          <p:cNvSpPr/>
          <p:nvPr/>
        </p:nvSpPr>
        <p:spPr>
          <a:xfrm>
            <a:off x="2758850" y="3201050"/>
            <a:ext cx="773100" cy="356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Y</a:t>
            </a:r>
            <a:endParaRPr/>
          </a:p>
        </p:txBody>
      </p:sp>
      <p:sp>
        <p:nvSpPr>
          <p:cNvPr id="614" name="Google Shape;614;p67"/>
          <p:cNvSpPr/>
          <p:nvPr/>
        </p:nvSpPr>
        <p:spPr>
          <a:xfrm>
            <a:off x="2758850" y="3730050"/>
            <a:ext cx="773100" cy="356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Z</a:t>
            </a:r>
            <a:endParaRPr/>
          </a:p>
        </p:txBody>
      </p:sp>
      <p:cxnSp>
        <p:nvCxnSpPr>
          <p:cNvPr id="615" name="Google Shape;615;p67"/>
          <p:cNvCxnSpPr>
            <a:stCxn id="611" idx="3"/>
            <a:endCxn id="613" idx="1"/>
          </p:cNvCxnSpPr>
          <p:nvPr/>
        </p:nvCxnSpPr>
        <p:spPr>
          <a:xfrm>
            <a:off x="2428150" y="3379400"/>
            <a:ext cx="330600" cy="0"/>
          </a:xfrm>
          <a:prstGeom prst="straightConnector1">
            <a:avLst/>
          </a:prstGeom>
          <a:noFill/>
          <a:ln w="9525" cap="flat" cmpd="sng">
            <a:solidFill>
              <a:schemeClr val="dk2"/>
            </a:solidFill>
            <a:prstDash val="solid"/>
            <a:round/>
            <a:headEnd type="none" w="med" len="med"/>
            <a:tailEnd type="triangle" w="med" len="med"/>
          </a:ln>
        </p:spPr>
      </p:cxnSp>
      <p:cxnSp>
        <p:nvCxnSpPr>
          <p:cNvPr id="616" name="Google Shape;616;p67"/>
          <p:cNvCxnSpPr>
            <a:stCxn id="612" idx="3"/>
            <a:endCxn id="614" idx="1"/>
          </p:cNvCxnSpPr>
          <p:nvPr/>
        </p:nvCxnSpPr>
        <p:spPr>
          <a:xfrm>
            <a:off x="2428150" y="3908400"/>
            <a:ext cx="330600" cy="0"/>
          </a:xfrm>
          <a:prstGeom prst="straightConnector1">
            <a:avLst/>
          </a:prstGeom>
          <a:noFill/>
          <a:ln w="9525" cap="flat" cmpd="sng">
            <a:solidFill>
              <a:schemeClr val="dk2"/>
            </a:solidFill>
            <a:prstDash val="solid"/>
            <a:round/>
            <a:headEnd type="none" w="med" len="med"/>
            <a:tailEnd type="triangle" w="med" len="med"/>
          </a:ln>
        </p:spPr>
      </p:cxnSp>
      <p:sp>
        <p:nvSpPr>
          <p:cNvPr id="617" name="Google Shape;617;p67"/>
          <p:cNvSpPr/>
          <p:nvPr/>
        </p:nvSpPr>
        <p:spPr>
          <a:xfrm>
            <a:off x="3597475" y="3052400"/>
            <a:ext cx="974400" cy="12684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67"/>
          <p:cNvSpPr/>
          <p:nvPr/>
        </p:nvSpPr>
        <p:spPr>
          <a:xfrm>
            <a:off x="4810300" y="3508250"/>
            <a:ext cx="773100" cy="356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X</a:t>
            </a:r>
            <a:endParaRPr/>
          </a:p>
        </p:txBody>
      </p:sp>
      <p:sp>
        <p:nvSpPr>
          <p:cNvPr id="619" name="Google Shape;619;p67"/>
          <p:cNvSpPr/>
          <p:nvPr/>
        </p:nvSpPr>
        <p:spPr>
          <a:xfrm>
            <a:off x="5914100" y="3508250"/>
            <a:ext cx="773100" cy="356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Z</a:t>
            </a:r>
            <a:endParaRPr/>
          </a:p>
        </p:txBody>
      </p:sp>
      <p:cxnSp>
        <p:nvCxnSpPr>
          <p:cNvPr id="620" name="Google Shape;620;p67"/>
          <p:cNvCxnSpPr>
            <a:stCxn id="618" idx="3"/>
            <a:endCxn id="619" idx="1"/>
          </p:cNvCxnSpPr>
          <p:nvPr/>
        </p:nvCxnSpPr>
        <p:spPr>
          <a:xfrm>
            <a:off x="5583400" y="3686600"/>
            <a:ext cx="3306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6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Axiomes d’Armstrong</a:t>
            </a:r>
            <a:endParaRPr/>
          </a:p>
        </p:txBody>
      </p:sp>
      <p:sp>
        <p:nvSpPr>
          <p:cNvPr id="626" name="Google Shape;626;p6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Les Axiomes d’Armstrong permettent de définir des règles entre plusieurs attributs liés par des dépendances fonctionnelles :</a:t>
            </a:r>
            <a:endParaRPr/>
          </a:p>
          <a:p>
            <a:pPr marL="457200" lvl="0" indent="-311150" algn="l" rtl="0">
              <a:spcBef>
                <a:spcPts val="1200"/>
              </a:spcBef>
              <a:spcAft>
                <a:spcPts val="0"/>
              </a:spcAft>
              <a:buSzPts val="1300"/>
              <a:buChar char="●"/>
            </a:pPr>
            <a:r>
              <a:rPr lang="fr"/>
              <a:t>Augmentation</a:t>
            </a:r>
            <a:endParaRPr/>
          </a:p>
        </p:txBody>
      </p:sp>
      <p:sp>
        <p:nvSpPr>
          <p:cNvPr id="627" name="Google Shape;627;p68"/>
          <p:cNvSpPr/>
          <p:nvPr/>
        </p:nvSpPr>
        <p:spPr>
          <a:xfrm>
            <a:off x="1655050" y="3201050"/>
            <a:ext cx="773100" cy="356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X</a:t>
            </a:r>
            <a:endParaRPr/>
          </a:p>
        </p:txBody>
      </p:sp>
      <p:sp>
        <p:nvSpPr>
          <p:cNvPr id="628" name="Google Shape;628;p68"/>
          <p:cNvSpPr/>
          <p:nvPr/>
        </p:nvSpPr>
        <p:spPr>
          <a:xfrm>
            <a:off x="2758850" y="3201050"/>
            <a:ext cx="773100" cy="356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Y</a:t>
            </a:r>
            <a:endParaRPr/>
          </a:p>
        </p:txBody>
      </p:sp>
      <p:cxnSp>
        <p:nvCxnSpPr>
          <p:cNvPr id="629" name="Google Shape;629;p68"/>
          <p:cNvCxnSpPr>
            <a:stCxn id="627" idx="3"/>
            <a:endCxn id="628" idx="1"/>
          </p:cNvCxnSpPr>
          <p:nvPr/>
        </p:nvCxnSpPr>
        <p:spPr>
          <a:xfrm>
            <a:off x="2428150" y="3379400"/>
            <a:ext cx="330600" cy="0"/>
          </a:xfrm>
          <a:prstGeom prst="straightConnector1">
            <a:avLst/>
          </a:prstGeom>
          <a:noFill/>
          <a:ln w="9525" cap="flat" cmpd="sng">
            <a:solidFill>
              <a:schemeClr val="dk2"/>
            </a:solidFill>
            <a:prstDash val="solid"/>
            <a:round/>
            <a:headEnd type="none" w="med" len="med"/>
            <a:tailEnd type="triangle" w="med" len="med"/>
          </a:ln>
        </p:spPr>
      </p:cxnSp>
      <p:sp>
        <p:nvSpPr>
          <p:cNvPr id="630" name="Google Shape;630;p68"/>
          <p:cNvSpPr/>
          <p:nvPr/>
        </p:nvSpPr>
        <p:spPr>
          <a:xfrm>
            <a:off x="4661650" y="3201050"/>
            <a:ext cx="773100" cy="356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XZ</a:t>
            </a:r>
            <a:endParaRPr/>
          </a:p>
        </p:txBody>
      </p:sp>
      <p:sp>
        <p:nvSpPr>
          <p:cNvPr id="631" name="Google Shape;631;p68"/>
          <p:cNvSpPr/>
          <p:nvPr/>
        </p:nvSpPr>
        <p:spPr>
          <a:xfrm>
            <a:off x="5765450" y="3201050"/>
            <a:ext cx="773100" cy="356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YZ</a:t>
            </a:r>
            <a:endParaRPr/>
          </a:p>
        </p:txBody>
      </p:sp>
      <p:cxnSp>
        <p:nvCxnSpPr>
          <p:cNvPr id="632" name="Google Shape;632;p68"/>
          <p:cNvCxnSpPr>
            <a:stCxn id="630" idx="3"/>
            <a:endCxn id="631" idx="1"/>
          </p:cNvCxnSpPr>
          <p:nvPr/>
        </p:nvCxnSpPr>
        <p:spPr>
          <a:xfrm>
            <a:off x="5434750" y="3379400"/>
            <a:ext cx="330600" cy="0"/>
          </a:xfrm>
          <a:prstGeom prst="straightConnector1">
            <a:avLst/>
          </a:prstGeom>
          <a:noFill/>
          <a:ln w="9525" cap="flat" cmpd="sng">
            <a:solidFill>
              <a:schemeClr val="dk2"/>
            </a:solidFill>
            <a:prstDash val="solid"/>
            <a:round/>
            <a:headEnd type="none" w="med" len="med"/>
            <a:tailEnd type="triangle" w="med" len="med"/>
          </a:ln>
        </p:spPr>
      </p:cxnSp>
      <p:cxnSp>
        <p:nvCxnSpPr>
          <p:cNvPr id="633" name="Google Shape;633;p68"/>
          <p:cNvCxnSpPr/>
          <p:nvPr/>
        </p:nvCxnSpPr>
        <p:spPr>
          <a:xfrm>
            <a:off x="3931500" y="3379400"/>
            <a:ext cx="3306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Google Shape;638;p6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Axiomes d’Armstrong</a:t>
            </a:r>
            <a:endParaRPr/>
          </a:p>
        </p:txBody>
      </p:sp>
      <p:sp>
        <p:nvSpPr>
          <p:cNvPr id="639" name="Google Shape;639;p69"/>
          <p:cNvSpPr txBox="1">
            <a:spLocks noGrp="1"/>
          </p:cNvSpPr>
          <p:nvPr>
            <p:ph type="body" idx="1"/>
          </p:nvPr>
        </p:nvSpPr>
        <p:spPr>
          <a:xfrm>
            <a:off x="729450" y="2078875"/>
            <a:ext cx="7688700" cy="1013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Les Axiomes d’Armstrong permettent de définir des règles entre plusieurs attributs liés par des dépendances fonctionnelles :</a:t>
            </a:r>
            <a:endParaRPr/>
          </a:p>
          <a:p>
            <a:pPr marL="457200" lvl="0" indent="-311150" algn="l" rtl="0">
              <a:spcBef>
                <a:spcPts val="1200"/>
              </a:spcBef>
              <a:spcAft>
                <a:spcPts val="0"/>
              </a:spcAft>
              <a:buSzPts val="1300"/>
              <a:buChar char="●"/>
            </a:pPr>
            <a:r>
              <a:rPr lang="fr"/>
              <a:t>Réflexivité</a:t>
            </a:r>
            <a:endParaRPr/>
          </a:p>
        </p:txBody>
      </p:sp>
      <p:sp>
        <p:nvSpPr>
          <p:cNvPr id="640" name="Google Shape;640;p69"/>
          <p:cNvSpPr/>
          <p:nvPr/>
        </p:nvSpPr>
        <p:spPr>
          <a:xfrm>
            <a:off x="1278450" y="3092025"/>
            <a:ext cx="2210100" cy="882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fr"/>
              <a:t>X</a:t>
            </a:r>
            <a:endParaRPr/>
          </a:p>
        </p:txBody>
      </p:sp>
      <p:sp>
        <p:nvSpPr>
          <p:cNvPr id="641" name="Google Shape;641;p69"/>
          <p:cNvSpPr/>
          <p:nvPr/>
        </p:nvSpPr>
        <p:spPr>
          <a:xfrm>
            <a:off x="2511075" y="3458725"/>
            <a:ext cx="773100" cy="356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Y</a:t>
            </a:r>
            <a:endParaRPr/>
          </a:p>
        </p:txBody>
      </p:sp>
      <p:sp>
        <p:nvSpPr>
          <p:cNvPr id="642" name="Google Shape;642;p69"/>
          <p:cNvSpPr/>
          <p:nvPr/>
        </p:nvSpPr>
        <p:spPr>
          <a:xfrm>
            <a:off x="4562550" y="3354675"/>
            <a:ext cx="773100" cy="356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X</a:t>
            </a:r>
            <a:endParaRPr/>
          </a:p>
        </p:txBody>
      </p:sp>
      <p:sp>
        <p:nvSpPr>
          <p:cNvPr id="643" name="Google Shape;643;p69"/>
          <p:cNvSpPr/>
          <p:nvPr/>
        </p:nvSpPr>
        <p:spPr>
          <a:xfrm>
            <a:off x="5666350" y="3354675"/>
            <a:ext cx="773100" cy="356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Y</a:t>
            </a:r>
            <a:endParaRPr/>
          </a:p>
        </p:txBody>
      </p:sp>
      <p:cxnSp>
        <p:nvCxnSpPr>
          <p:cNvPr id="644" name="Google Shape;644;p69"/>
          <p:cNvCxnSpPr>
            <a:stCxn id="642" idx="3"/>
            <a:endCxn id="643" idx="1"/>
          </p:cNvCxnSpPr>
          <p:nvPr/>
        </p:nvCxnSpPr>
        <p:spPr>
          <a:xfrm>
            <a:off x="5335650" y="3533025"/>
            <a:ext cx="330600" cy="0"/>
          </a:xfrm>
          <a:prstGeom prst="straightConnector1">
            <a:avLst/>
          </a:prstGeom>
          <a:noFill/>
          <a:ln w="9525" cap="flat" cmpd="sng">
            <a:solidFill>
              <a:schemeClr val="dk2"/>
            </a:solidFill>
            <a:prstDash val="solid"/>
            <a:round/>
            <a:headEnd type="none" w="med" len="med"/>
            <a:tailEnd type="triangle" w="med" len="med"/>
          </a:ln>
        </p:spPr>
      </p:cxnSp>
      <p:cxnSp>
        <p:nvCxnSpPr>
          <p:cNvPr id="645" name="Google Shape;645;p69"/>
          <p:cNvCxnSpPr/>
          <p:nvPr/>
        </p:nvCxnSpPr>
        <p:spPr>
          <a:xfrm>
            <a:off x="3832400" y="3533025"/>
            <a:ext cx="330600" cy="0"/>
          </a:xfrm>
          <a:prstGeom prst="straightConnector1">
            <a:avLst/>
          </a:prstGeom>
          <a:noFill/>
          <a:ln w="28575" cap="flat" cmpd="sng">
            <a:solidFill>
              <a:schemeClr val="dk2"/>
            </a:solidFill>
            <a:prstDash val="solid"/>
            <a:round/>
            <a:headEnd type="none" w="med" len="med"/>
            <a:tailEnd type="triangle" w="med" len="med"/>
          </a:ln>
        </p:spPr>
      </p:cxn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49"/>
        <p:cNvGrpSpPr/>
        <p:nvPr/>
      </p:nvGrpSpPr>
      <p:grpSpPr>
        <a:xfrm>
          <a:off x="0" y="0"/>
          <a:ext cx="0" cy="0"/>
          <a:chOff x="0" y="0"/>
          <a:chExt cx="0" cy="0"/>
        </a:xfrm>
      </p:grpSpPr>
      <p:sp>
        <p:nvSpPr>
          <p:cNvPr id="650" name="Google Shape;650;p7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Axiomes d’Armstrong</a:t>
            </a:r>
            <a:endParaRPr/>
          </a:p>
        </p:txBody>
      </p:sp>
      <p:sp>
        <p:nvSpPr>
          <p:cNvPr id="651" name="Google Shape;651;p7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Les Axiomes d’Armstrong permettent de définir des règles entre plusieurs attributs liés par des dépendances fonctionnelles :</a:t>
            </a:r>
            <a:endParaRPr/>
          </a:p>
          <a:p>
            <a:pPr marL="457200" lvl="0" indent="-311150" algn="l" rtl="0">
              <a:spcBef>
                <a:spcPts val="1200"/>
              </a:spcBef>
              <a:spcAft>
                <a:spcPts val="0"/>
              </a:spcAft>
              <a:buSzPts val="1300"/>
              <a:buChar char="●"/>
            </a:pPr>
            <a:r>
              <a:rPr lang="fr"/>
              <a:t>Union</a:t>
            </a:r>
            <a:endParaRPr/>
          </a:p>
        </p:txBody>
      </p:sp>
      <p:sp>
        <p:nvSpPr>
          <p:cNvPr id="652" name="Google Shape;652;p70"/>
          <p:cNvSpPr/>
          <p:nvPr/>
        </p:nvSpPr>
        <p:spPr>
          <a:xfrm>
            <a:off x="1655050" y="3201050"/>
            <a:ext cx="773100" cy="356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X</a:t>
            </a:r>
            <a:endParaRPr/>
          </a:p>
        </p:txBody>
      </p:sp>
      <p:sp>
        <p:nvSpPr>
          <p:cNvPr id="653" name="Google Shape;653;p70"/>
          <p:cNvSpPr/>
          <p:nvPr/>
        </p:nvSpPr>
        <p:spPr>
          <a:xfrm>
            <a:off x="1655050" y="3730050"/>
            <a:ext cx="773100" cy="356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X</a:t>
            </a:r>
            <a:endParaRPr/>
          </a:p>
        </p:txBody>
      </p:sp>
      <p:sp>
        <p:nvSpPr>
          <p:cNvPr id="654" name="Google Shape;654;p70"/>
          <p:cNvSpPr/>
          <p:nvPr/>
        </p:nvSpPr>
        <p:spPr>
          <a:xfrm>
            <a:off x="2758850" y="3201050"/>
            <a:ext cx="773100" cy="356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Y</a:t>
            </a:r>
            <a:endParaRPr/>
          </a:p>
        </p:txBody>
      </p:sp>
      <p:sp>
        <p:nvSpPr>
          <p:cNvPr id="655" name="Google Shape;655;p70"/>
          <p:cNvSpPr/>
          <p:nvPr/>
        </p:nvSpPr>
        <p:spPr>
          <a:xfrm>
            <a:off x="2758850" y="3730050"/>
            <a:ext cx="773100" cy="356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Z</a:t>
            </a:r>
            <a:endParaRPr/>
          </a:p>
        </p:txBody>
      </p:sp>
      <p:cxnSp>
        <p:nvCxnSpPr>
          <p:cNvPr id="656" name="Google Shape;656;p70"/>
          <p:cNvCxnSpPr>
            <a:stCxn id="652" idx="3"/>
            <a:endCxn id="654" idx="1"/>
          </p:cNvCxnSpPr>
          <p:nvPr/>
        </p:nvCxnSpPr>
        <p:spPr>
          <a:xfrm>
            <a:off x="2428150" y="3379400"/>
            <a:ext cx="330600" cy="0"/>
          </a:xfrm>
          <a:prstGeom prst="straightConnector1">
            <a:avLst/>
          </a:prstGeom>
          <a:noFill/>
          <a:ln w="9525" cap="flat" cmpd="sng">
            <a:solidFill>
              <a:schemeClr val="dk2"/>
            </a:solidFill>
            <a:prstDash val="solid"/>
            <a:round/>
            <a:headEnd type="none" w="med" len="med"/>
            <a:tailEnd type="triangle" w="med" len="med"/>
          </a:ln>
        </p:spPr>
      </p:cxnSp>
      <p:cxnSp>
        <p:nvCxnSpPr>
          <p:cNvPr id="657" name="Google Shape;657;p70"/>
          <p:cNvCxnSpPr>
            <a:stCxn id="653" idx="3"/>
            <a:endCxn id="655" idx="1"/>
          </p:cNvCxnSpPr>
          <p:nvPr/>
        </p:nvCxnSpPr>
        <p:spPr>
          <a:xfrm>
            <a:off x="2428150" y="3908400"/>
            <a:ext cx="330600" cy="0"/>
          </a:xfrm>
          <a:prstGeom prst="straightConnector1">
            <a:avLst/>
          </a:prstGeom>
          <a:noFill/>
          <a:ln w="9525" cap="flat" cmpd="sng">
            <a:solidFill>
              <a:schemeClr val="dk2"/>
            </a:solidFill>
            <a:prstDash val="solid"/>
            <a:round/>
            <a:headEnd type="none" w="med" len="med"/>
            <a:tailEnd type="triangle" w="med" len="med"/>
          </a:ln>
        </p:spPr>
      </p:cxnSp>
      <p:sp>
        <p:nvSpPr>
          <p:cNvPr id="658" name="Google Shape;658;p70"/>
          <p:cNvSpPr/>
          <p:nvPr/>
        </p:nvSpPr>
        <p:spPr>
          <a:xfrm>
            <a:off x="3597475" y="3052400"/>
            <a:ext cx="974400" cy="12684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70"/>
          <p:cNvSpPr/>
          <p:nvPr/>
        </p:nvSpPr>
        <p:spPr>
          <a:xfrm>
            <a:off x="4810300" y="3508250"/>
            <a:ext cx="773100" cy="356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X</a:t>
            </a:r>
            <a:endParaRPr/>
          </a:p>
        </p:txBody>
      </p:sp>
      <p:sp>
        <p:nvSpPr>
          <p:cNvPr id="660" name="Google Shape;660;p70"/>
          <p:cNvSpPr/>
          <p:nvPr/>
        </p:nvSpPr>
        <p:spPr>
          <a:xfrm>
            <a:off x="5914100" y="3508250"/>
            <a:ext cx="773100" cy="356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YZ</a:t>
            </a:r>
            <a:endParaRPr/>
          </a:p>
        </p:txBody>
      </p:sp>
      <p:cxnSp>
        <p:nvCxnSpPr>
          <p:cNvPr id="661" name="Google Shape;661;p70"/>
          <p:cNvCxnSpPr>
            <a:stCxn id="659" idx="3"/>
            <a:endCxn id="660" idx="1"/>
          </p:cNvCxnSpPr>
          <p:nvPr/>
        </p:nvCxnSpPr>
        <p:spPr>
          <a:xfrm>
            <a:off x="5583400" y="3686600"/>
            <a:ext cx="3306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7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Axiomes d’Armstrong</a:t>
            </a:r>
            <a:endParaRPr/>
          </a:p>
        </p:txBody>
      </p:sp>
      <p:sp>
        <p:nvSpPr>
          <p:cNvPr id="667" name="Google Shape;667;p7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Les Axiomes d’Armstrong permettent de définir des règles entre plusieurs attributs liés par des dépendances fonctionnelles :</a:t>
            </a:r>
            <a:endParaRPr/>
          </a:p>
          <a:p>
            <a:pPr marL="457200" lvl="0" indent="-311150" algn="l" rtl="0">
              <a:spcBef>
                <a:spcPts val="1200"/>
              </a:spcBef>
              <a:spcAft>
                <a:spcPts val="0"/>
              </a:spcAft>
              <a:buSzPts val="1300"/>
              <a:buChar char="●"/>
            </a:pPr>
            <a:r>
              <a:rPr lang="fr"/>
              <a:t>Pseudo Transitivité</a:t>
            </a:r>
            <a:endParaRPr/>
          </a:p>
        </p:txBody>
      </p:sp>
      <p:sp>
        <p:nvSpPr>
          <p:cNvPr id="668" name="Google Shape;668;p71"/>
          <p:cNvSpPr/>
          <p:nvPr/>
        </p:nvSpPr>
        <p:spPr>
          <a:xfrm>
            <a:off x="1655050" y="3201050"/>
            <a:ext cx="773100" cy="356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solidFill>
                  <a:schemeClr val="dk1"/>
                </a:solidFill>
              </a:rPr>
              <a:t>X</a:t>
            </a:r>
            <a:endParaRPr b="1">
              <a:solidFill>
                <a:schemeClr val="dk1"/>
              </a:solidFill>
            </a:endParaRPr>
          </a:p>
        </p:txBody>
      </p:sp>
      <p:sp>
        <p:nvSpPr>
          <p:cNvPr id="669" name="Google Shape;669;p71"/>
          <p:cNvSpPr/>
          <p:nvPr/>
        </p:nvSpPr>
        <p:spPr>
          <a:xfrm>
            <a:off x="1655050" y="3730050"/>
            <a:ext cx="773100" cy="356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solidFill>
                  <a:schemeClr val="dk1"/>
                </a:solidFill>
              </a:rPr>
              <a:t>W</a:t>
            </a:r>
            <a:r>
              <a:rPr lang="fr"/>
              <a:t>Y</a:t>
            </a:r>
            <a:endParaRPr/>
          </a:p>
        </p:txBody>
      </p:sp>
      <p:sp>
        <p:nvSpPr>
          <p:cNvPr id="670" name="Google Shape;670;p71"/>
          <p:cNvSpPr/>
          <p:nvPr/>
        </p:nvSpPr>
        <p:spPr>
          <a:xfrm>
            <a:off x="2758850" y="3201050"/>
            <a:ext cx="773100" cy="356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Y</a:t>
            </a:r>
            <a:endParaRPr/>
          </a:p>
        </p:txBody>
      </p:sp>
      <p:sp>
        <p:nvSpPr>
          <p:cNvPr id="671" name="Google Shape;671;p71"/>
          <p:cNvSpPr/>
          <p:nvPr/>
        </p:nvSpPr>
        <p:spPr>
          <a:xfrm>
            <a:off x="2758850" y="3730050"/>
            <a:ext cx="773100" cy="356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Z</a:t>
            </a:r>
            <a:endParaRPr/>
          </a:p>
        </p:txBody>
      </p:sp>
      <p:cxnSp>
        <p:nvCxnSpPr>
          <p:cNvPr id="672" name="Google Shape;672;p71"/>
          <p:cNvCxnSpPr>
            <a:stCxn id="668" idx="3"/>
            <a:endCxn id="670" idx="1"/>
          </p:cNvCxnSpPr>
          <p:nvPr/>
        </p:nvCxnSpPr>
        <p:spPr>
          <a:xfrm>
            <a:off x="2428150" y="3379400"/>
            <a:ext cx="330600" cy="0"/>
          </a:xfrm>
          <a:prstGeom prst="straightConnector1">
            <a:avLst/>
          </a:prstGeom>
          <a:noFill/>
          <a:ln w="9525" cap="flat" cmpd="sng">
            <a:solidFill>
              <a:schemeClr val="dk2"/>
            </a:solidFill>
            <a:prstDash val="solid"/>
            <a:round/>
            <a:headEnd type="none" w="med" len="med"/>
            <a:tailEnd type="triangle" w="med" len="med"/>
          </a:ln>
        </p:spPr>
      </p:cxnSp>
      <p:cxnSp>
        <p:nvCxnSpPr>
          <p:cNvPr id="673" name="Google Shape;673;p71"/>
          <p:cNvCxnSpPr>
            <a:stCxn id="669" idx="3"/>
            <a:endCxn id="671" idx="1"/>
          </p:cNvCxnSpPr>
          <p:nvPr/>
        </p:nvCxnSpPr>
        <p:spPr>
          <a:xfrm>
            <a:off x="2428150" y="3908400"/>
            <a:ext cx="330600" cy="0"/>
          </a:xfrm>
          <a:prstGeom prst="straightConnector1">
            <a:avLst/>
          </a:prstGeom>
          <a:noFill/>
          <a:ln w="9525" cap="flat" cmpd="sng">
            <a:solidFill>
              <a:schemeClr val="dk2"/>
            </a:solidFill>
            <a:prstDash val="solid"/>
            <a:round/>
            <a:headEnd type="none" w="med" len="med"/>
            <a:tailEnd type="triangle" w="med" len="med"/>
          </a:ln>
        </p:spPr>
      </p:cxnSp>
      <p:sp>
        <p:nvSpPr>
          <p:cNvPr id="674" name="Google Shape;674;p71"/>
          <p:cNvSpPr/>
          <p:nvPr/>
        </p:nvSpPr>
        <p:spPr>
          <a:xfrm>
            <a:off x="3597475" y="3052400"/>
            <a:ext cx="974400" cy="12684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71"/>
          <p:cNvSpPr/>
          <p:nvPr/>
        </p:nvSpPr>
        <p:spPr>
          <a:xfrm>
            <a:off x="4810300" y="3508250"/>
            <a:ext cx="773100" cy="356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solidFill>
                  <a:schemeClr val="dk1"/>
                </a:solidFill>
              </a:rPr>
              <a:t>WX</a:t>
            </a:r>
            <a:endParaRPr b="1">
              <a:solidFill>
                <a:schemeClr val="dk1"/>
              </a:solidFill>
            </a:endParaRPr>
          </a:p>
        </p:txBody>
      </p:sp>
      <p:sp>
        <p:nvSpPr>
          <p:cNvPr id="676" name="Google Shape;676;p71"/>
          <p:cNvSpPr/>
          <p:nvPr/>
        </p:nvSpPr>
        <p:spPr>
          <a:xfrm>
            <a:off x="5914100" y="3508250"/>
            <a:ext cx="773100" cy="356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Z</a:t>
            </a:r>
            <a:endParaRPr/>
          </a:p>
        </p:txBody>
      </p:sp>
      <p:cxnSp>
        <p:nvCxnSpPr>
          <p:cNvPr id="677" name="Google Shape;677;p71"/>
          <p:cNvCxnSpPr>
            <a:stCxn id="675" idx="3"/>
            <a:endCxn id="676" idx="1"/>
          </p:cNvCxnSpPr>
          <p:nvPr/>
        </p:nvCxnSpPr>
        <p:spPr>
          <a:xfrm>
            <a:off x="5583400" y="3686600"/>
            <a:ext cx="3306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Introduction</a:t>
            </a:r>
            <a:endParaRPr/>
          </a:p>
        </p:txBody>
      </p:sp>
      <p:sp>
        <p:nvSpPr>
          <p:cNvPr id="122" name="Google Shape;122;p1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Les “BDD” ou “database” dans leur appellation commune, ont pour but de stocker, organiser et analyser les données. </a:t>
            </a:r>
            <a:endParaRPr/>
          </a:p>
          <a:p>
            <a:pPr marL="0" lvl="0" indent="0" algn="l" rtl="0">
              <a:spcBef>
                <a:spcPts val="1200"/>
              </a:spcBef>
              <a:spcAft>
                <a:spcPts val="0"/>
              </a:spcAft>
              <a:buNone/>
            </a:pPr>
            <a:r>
              <a:rPr lang="fr"/>
              <a:t>Elles désignent une collection d’informations organisées afin de faciliter la consultation de données, leur gestion et leur mise à jour.</a:t>
            </a:r>
            <a:endParaRPr/>
          </a:p>
          <a:p>
            <a:pPr marL="0" lvl="0" indent="0" algn="l" rtl="0">
              <a:spcBef>
                <a:spcPts val="1200"/>
              </a:spcBef>
              <a:spcAft>
                <a:spcPts val="1200"/>
              </a:spcAft>
              <a:buNone/>
            </a:pP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7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Axiomes d’Armstrong</a:t>
            </a:r>
            <a:endParaRPr/>
          </a:p>
        </p:txBody>
      </p:sp>
      <p:sp>
        <p:nvSpPr>
          <p:cNvPr id="683" name="Google Shape;683;p72"/>
          <p:cNvSpPr txBox="1">
            <a:spLocks noGrp="1"/>
          </p:cNvSpPr>
          <p:nvPr>
            <p:ph type="body" idx="1"/>
          </p:nvPr>
        </p:nvSpPr>
        <p:spPr>
          <a:xfrm>
            <a:off x="729450" y="2078875"/>
            <a:ext cx="7688700" cy="1013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Les Axiomes d’Armstrong permettent de définir des règles entre plusieurs attributs liés par des dépendances fonctionnelles :</a:t>
            </a:r>
            <a:endParaRPr/>
          </a:p>
          <a:p>
            <a:pPr marL="457200" lvl="0" indent="-311150" algn="l" rtl="0">
              <a:spcBef>
                <a:spcPts val="1200"/>
              </a:spcBef>
              <a:spcAft>
                <a:spcPts val="0"/>
              </a:spcAft>
              <a:buSzPts val="1300"/>
              <a:buChar char="●"/>
            </a:pPr>
            <a:r>
              <a:rPr lang="fr"/>
              <a:t>Décomposition</a:t>
            </a:r>
            <a:endParaRPr/>
          </a:p>
        </p:txBody>
      </p:sp>
      <p:sp>
        <p:nvSpPr>
          <p:cNvPr id="684" name="Google Shape;684;p72"/>
          <p:cNvSpPr/>
          <p:nvPr/>
        </p:nvSpPr>
        <p:spPr>
          <a:xfrm>
            <a:off x="1278450" y="3092025"/>
            <a:ext cx="2210100" cy="882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fr"/>
              <a:t>Y</a:t>
            </a:r>
            <a:endParaRPr/>
          </a:p>
        </p:txBody>
      </p:sp>
      <p:sp>
        <p:nvSpPr>
          <p:cNvPr id="685" name="Google Shape;685;p72"/>
          <p:cNvSpPr/>
          <p:nvPr/>
        </p:nvSpPr>
        <p:spPr>
          <a:xfrm>
            <a:off x="2511075" y="3458725"/>
            <a:ext cx="773100" cy="356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Z</a:t>
            </a:r>
            <a:endParaRPr/>
          </a:p>
        </p:txBody>
      </p:sp>
      <p:sp>
        <p:nvSpPr>
          <p:cNvPr id="686" name="Google Shape;686;p72"/>
          <p:cNvSpPr/>
          <p:nvPr/>
        </p:nvSpPr>
        <p:spPr>
          <a:xfrm>
            <a:off x="4600325" y="3637075"/>
            <a:ext cx="773100" cy="356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X</a:t>
            </a:r>
            <a:endParaRPr/>
          </a:p>
        </p:txBody>
      </p:sp>
      <p:sp>
        <p:nvSpPr>
          <p:cNvPr id="687" name="Google Shape;687;p72"/>
          <p:cNvSpPr/>
          <p:nvPr/>
        </p:nvSpPr>
        <p:spPr>
          <a:xfrm>
            <a:off x="5704125" y="3637075"/>
            <a:ext cx="773100" cy="356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Z</a:t>
            </a:r>
            <a:endParaRPr/>
          </a:p>
        </p:txBody>
      </p:sp>
      <p:cxnSp>
        <p:nvCxnSpPr>
          <p:cNvPr id="688" name="Google Shape;688;p72"/>
          <p:cNvCxnSpPr>
            <a:stCxn id="686" idx="3"/>
            <a:endCxn id="687" idx="1"/>
          </p:cNvCxnSpPr>
          <p:nvPr/>
        </p:nvCxnSpPr>
        <p:spPr>
          <a:xfrm>
            <a:off x="5373425" y="3815425"/>
            <a:ext cx="330600" cy="0"/>
          </a:xfrm>
          <a:prstGeom prst="straightConnector1">
            <a:avLst/>
          </a:prstGeom>
          <a:noFill/>
          <a:ln w="9525" cap="flat" cmpd="sng">
            <a:solidFill>
              <a:schemeClr val="dk2"/>
            </a:solidFill>
            <a:prstDash val="solid"/>
            <a:round/>
            <a:headEnd type="none" w="med" len="med"/>
            <a:tailEnd type="triangle" w="med" len="med"/>
          </a:ln>
        </p:spPr>
      </p:cxnSp>
      <p:sp>
        <p:nvSpPr>
          <p:cNvPr id="689" name="Google Shape;689;p72"/>
          <p:cNvSpPr/>
          <p:nvPr/>
        </p:nvSpPr>
        <p:spPr>
          <a:xfrm>
            <a:off x="1445050" y="4182175"/>
            <a:ext cx="773100" cy="356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X</a:t>
            </a:r>
            <a:endParaRPr/>
          </a:p>
        </p:txBody>
      </p:sp>
      <p:sp>
        <p:nvSpPr>
          <p:cNvPr id="690" name="Google Shape;690;p72"/>
          <p:cNvSpPr/>
          <p:nvPr/>
        </p:nvSpPr>
        <p:spPr>
          <a:xfrm>
            <a:off x="2548850" y="4182175"/>
            <a:ext cx="773100" cy="356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Y</a:t>
            </a:r>
            <a:endParaRPr/>
          </a:p>
        </p:txBody>
      </p:sp>
      <p:cxnSp>
        <p:nvCxnSpPr>
          <p:cNvPr id="691" name="Google Shape;691;p72"/>
          <p:cNvCxnSpPr>
            <a:stCxn id="689" idx="3"/>
            <a:endCxn id="690" idx="1"/>
          </p:cNvCxnSpPr>
          <p:nvPr/>
        </p:nvCxnSpPr>
        <p:spPr>
          <a:xfrm>
            <a:off x="2218150" y="4360525"/>
            <a:ext cx="330600" cy="0"/>
          </a:xfrm>
          <a:prstGeom prst="straightConnector1">
            <a:avLst/>
          </a:prstGeom>
          <a:noFill/>
          <a:ln w="9525" cap="flat" cmpd="sng">
            <a:solidFill>
              <a:schemeClr val="dk2"/>
            </a:solidFill>
            <a:prstDash val="solid"/>
            <a:round/>
            <a:headEnd type="none" w="med" len="med"/>
            <a:tailEnd type="triangle" w="med" len="med"/>
          </a:ln>
        </p:spPr>
      </p:cxnSp>
      <p:sp>
        <p:nvSpPr>
          <p:cNvPr id="692" name="Google Shape;692;p72"/>
          <p:cNvSpPr/>
          <p:nvPr/>
        </p:nvSpPr>
        <p:spPr>
          <a:xfrm>
            <a:off x="3455050" y="3091975"/>
            <a:ext cx="974400" cy="14469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7" name="Google Shape;697;p73"/>
          <p:cNvSpPr txBox="1">
            <a:spLocks noGrp="1"/>
          </p:cNvSpPr>
          <p:nvPr>
            <p:ph type="title"/>
          </p:nvPr>
        </p:nvSpPr>
        <p:spPr>
          <a:xfrm>
            <a:off x="729450" y="1318650"/>
            <a:ext cx="7688700" cy="535200"/>
          </a:xfrm>
          <a:prstGeom prst="rect">
            <a:avLst/>
          </a:prstGeom>
          <a:ln>
            <a:noFill/>
          </a:ln>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Détermination de la clé</a:t>
            </a:r>
            <a:endParaRPr/>
          </a:p>
        </p:txBody>
      </p:sp>
      <p:sp>
        <p:nvSpPr>
          <p:cNvPr id="698" name="Google Shape;698;p7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a:t>Voiture ( N°Vehicule, Type, Couleur, Marque, Puissance, Taille)</a:t>
            </a:r>
            <a:endParaRPr/>
          </a:p>
          <a:p>
            <a:pPr marL="457200" lvl="0" indent="-311150" algn="l" rtl="0">
              <a:spcBef>
                <a:spcPts val="1200"/>
              </a:spcBef>
              <a:spcAft>
                <a:spcPts val="0"/>
              </a:spcAft>
              <a:buSzPts val="1300"/>
              <a:buChar char="●"/>
            </a:pPr>
            <a:r>
              <a:rPr lang="fr"/>
              <a:t>Tous les attributs d’une entité dépendent fonctionnellement et uniquement de l’identifiant.</a:t>
            </a:r>
            <a:endParaRPr/>
          </a:p>
        </p:txBody>
      </p:sp>
      <p:sp>
        <p:nvSpPr>
          <p:cNvPr id="699" name="Google Shape;699;p73"/>
          <p:cNvSpPr/>
          <p:nvPr/>
        </p:nvSpPr>
        <p:spPr>
          <a:xfrm>
            <a:off x="1228875" y="3085525"/>
            <a:ext cx="1238700" cy="247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N°Vehicule</a:t>
            </a:r>
            <a:endParaRPr/>
          </a:p>
        </p:txBody>
      </p:sp>
      <p:sp>
        <p:nvSpPr>
          <p:cNvPr id="700" name="Google Shape;700;p73"/>
          <p:cNvSpPr/>
          <p:nvPr/>
        </p:nvSpPr>
        <p:spPr>
          <a:xfrm>
            <a:off x="3184975" y="2837725"/>
            <a:ext cx="1238700" cy="247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Couleur</a:t>
            </a:r>
            <a:endParaRPr/>
          </a:p>
        </p:txBody>
      </p:sp>
      <p:sp>
        <p:nvSpPr>
          <p:cNvPr id="701" name="Google Shape;701;p73"/>
          <p:cNvSpPr/>
          <p:nvPr/>
        </p:nvSpPr>
        <p:spPr>
          <a:xfrm>
            <a:off x="3184975" y="3515375"/>
            <a:ext cx="1238700" cy="247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Type</a:t>
            </a:r>
            <a:endParaRPr/>
          </a:p>
        </p:txBody>
      </p:sp>
      <p:sp>
        <p:nvSpPr>
          <p:cNvPr id="702" name="Google Shape;702;p73"/>
          <p:cNvSpPr/>
          <p:nvPr/>
        </p:nvSpPr>
        <p:spPr>
          <a:xfrm>
            <a:off x="5299625" y="3267575"/>
            <a:ext cx="1238700" cy="247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Marque</a:t>
            </a:r>
            <a:endParaRPr/>
          </a:p>
        </p:txBody>
      </p:sp>
      <p:sp>
        <p:nvSpPr>
          <p:cNvPr id="703" name="Google Shape;703;p73"/>
          <p:cNvSpPr/>
          <p:nvPr/>
        </p:nvSpPr>
        <p:spPr>
          <a:xfrm>
            <a:off x="5299625" y="4034400"/>
            <a:ext cx="1238700" cy="247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Puissance</a:t>
            </a:r>
            <a:endParaRPr/>
          </a:p>
        </p:txBody>
      </p:sp>
      <p:sp>
        <p:nvSpPr>
          <p:cNvPr id="704" name="Google Shape;704;p73"/>
          <p:cNvSpPr/>
          <p:nvPr/>
        </p:nvSpPr>
        <p:spPr>
          <a:xfrm>
            <a:off x="3184975" y="4282200"/>
            <a:ext cx="1238700" cy="247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Taille</a:t>
            </a:r>
            <a:endParaRPr/>
          </a:p>
        </p:txBody>
      </p:sp>
      <p:cxnSp>
        <p:nvCxnSpPr>
          <p:cNvPr id="705" name="Google Shape;705;p73"/>
          <p:cNvCxnSpPr>
            <a:stCxn id="699" idx="3"/>
            <a:endCxn id="700" idx="1"/>
          </p:cNvCxnSpPr>
          <p:nvPr/>
        </p:nvCxnSpPr>
        <p:spPr>
          <a:xfrm rot="10800000" flipH="1">
            <a:off x="2467575" y="2961625"/>
            <a:ext cx="717300" cy="247800"/>
          </a:xfrm>
          <a:prstGeom prst="straightConnector1">
            <a:avLst/>
          </a:prstGeom>
          <a:noFill/>
          <a:ln w="9525" cap="flat" cmpd="sng">
            <a:solidFill>
              <a:schemeClr val="dk2"/>
            </a:solidFill>
            <a:prstDash val="solid"/>
            <a:round/>
            <a:headEnd type="none" w="med" len="med"/>
            <a:tailEnd type="triangle" w="med" len="med"/>
          </a:ln>
        </p:spPr>
      </p:cxnSp>
      <p:cxnSp>
        <p:nvCxnSpPr>
          <p:cNvPr id="706" name="Google Shape;706;p73"/>
          <p:cNvCxnSpPr>
            <a:stCxn id="699" idx="3"/>
            <a:endCxn id="701" idx="1"/>
          </p:cNvCxnSpPr>
          <p:nvPr/>
        </p:nvCxnSpPr>
        <p:spPr>
          <a:xfrm>
            <a:off x="2467575" y="3209425"/>
            <a:ext cx="717300" cy="429900"/>
          </a:xfrm>
          <a:prstGeom prst="straightConnector1">
            <a:avLst/>
          </a:prstGeom>
          <a:noFill/>
          <a:ln w="9525" cap="flat" cmpd="sng">
            <a:solidFill>
              <a:schemeClr val="dk2"/>
            </a:solidFill>
            <a:prstDash val="solid"/>
            <a:round/>
            <a:headEnd type="none" w="med" len="med"/>
            <a:tailEnd type="triangle" w="med" len="med"/>
          </a:ln>
        </p:spPr>
      </p:cxnSp>
      <p:cxnSp>
        <p:nvCxnSpPr>
          <p:cNvPr id="707" name="Google Shape;707;p73"/>
          <p:cNvCxnSpPr>
            <a:stCxn id="699" idx="3"/>
            <a:endCxn id="704" idx="1"/>
          </p:cNvCxnSpPr>
          <p:nvPr/>
        </p:nvCxnSpPr>
        <p:spPr>
          <a:xfrm>
            <a:off x="2467575" y="3209425"/>
            <a:ext cx="717300" cy="1196700"/>
          </a:xfrm>
          <a:prstGeom prst="straightConnector1">
            <a:avLst/>
          </a:prstGeom>
          <a:noFill/>
          <a:ln w="9525" cap="flat" cmpd="sng">
            <a:solidFill>
              <a:schemeClr val="dk2"/>
            </a:solidFill>
            <a:prstDash val="solid"/>
            <a:round/>
            <a:headEnd type="none" w="med" len="med"/>
            <a:tailEnd type="triangle" w="med" len="med"/>
          </a:ln>
        </p:spPr>
      </p:cxnSp>
      <p:cxnSp>
        <p:nvCxnSpPr>
          <p:cNvPr id="708" name="Google Shape;708;p73"/>
          <p:cNvCxnSpPr>
            <a:stCxn id="700" idx="3"/>
            <a:endCxn id="702" idx="1"/>
          </p:cNvCxnSpPr>
          <p:nvPr/>
        </p:nvCxnSpPr>
        <p:spPr>
          <a:xfrm>
            <a:off x="4423675" y="2961625"/>
            <a:ext cx="876000" cy="429900"/>
          </a:xfrm>
          <a:prstGeom prst="straightConnector1">
            <a:avLst/>
          </a:prstGeom>
          <a:noFill/>
          <a:ln w="9525" cap="flat" cmpd="sng">
            <a:solidFill>
              <a:schemeClr val="dk2"/>
            </a:solidFill>
            <a:prstDash val="solid"/>
            <a:round/>
            <a:headEnd type="none" w="med" len="med"/>
            <a:tailEnd type="triangle" w="med" len="med"/>
          </a:ln>
        </p:spPr>
      </p:cxnSp>
      <p:cxnSp>
        <p:nvCxnSpPr>
          <p:cNvPr id="709" name="Google Shape;709;p73"/>
          <p:cNvCxnSpPr>
            <a:stCxn id="701" idx="3"/>
            <a:endCxn id="703" idx="1"/>
          </p:cNvCxnSpPr>
          <p:nvPr/>
        </p:nvCxnSpPr>
        <p:spPr>
          <a:xfrm>
            <a:off x="4423675" y="3639275"/>
            <a:ext cx="876000" cy="519000"/>
          </a:xfrm>
          <a:prstGeom prst="straightConnector1">
            <a:avLst/>
          </a:prstGeom>
          <a:noFill/>
          <a:ln w="9525" cap="flat" cmpd="sng">
            <a:solidFill>
              <a:schemeClr val="dk2"/>
            </a:solidFill>
            <a:prstDash val="solid"/>
            <a:round/>
            <a:headEnd type="none" w="med" len="med"/>
            <a:tailEnd type="triangle" w="med" len="med"/>
          </a:ln>
        </p:spPr>
      </p:cxnSp>
      <p:cxnSp>
        <p:nvCxnSpPr>
          <p:cNvPr id="710" name="Google Shape;710;p73"/>
          <p:cNvCxnSpPr>
            <a:endCxn id="703" idx="1"/>
          </p:cNvCxnSpPr>
          <p:nvPr/>
        </p:nvCxnSpPr>
        <p:spPr>
          <a:xfrm rot="10800000" flipH="1">
            <a:off x="4423625" y="4158300"/>
            <a:ext cx="876000" cy="247800"/>
          </a:xfrm>
          <a:prstGeom prst="straightConnector1">
            <a:avLst/>
          </a:prstGeom>
          <a:noFill/>
          <a:ln w="9525" cap="flat" cmpd="sng">
            <a:solidFill>
              <a:schemeClr val="dk2"/>
            </a:solidFill>
            <a:prstDash val="solid"/>
            <a:round/>
            <a:headEnd type="none" w="med" len="med"/>
            <a:tailEnd type="triangle" w="med" len="med"/>
          </a:ln>
        </p:spPr>
      </p:cxnSp>
      <p:cxnSp>
        <p:nvCxnSpPr>
          <p:cNvPr id="711" name="Google Shape;711;p73"/>
          <p:cNvCxnSpPr/>
          <p:nvPr/>
        </p:nvCxnSpPr>
        <p:spPr>
          <a:xfrm>
            <a:off x="3804325" y="3763175"/>
            <a:ext cx="0" cy="5190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Google Shape;716;p74"/>
          <p:cNvSpPr txBox="1">
            <a:spLocks noGrp="1"/>
          </p:cNvSpPr>
          <p:nvPr>
            <p:ph type="title"/>
          </p:nvPr>
        </p:nvSpPr>
        <p:spPr>
          <a:xfrm>
            <a:off x="729450" y="1318650"/>
            <a:ext cx="7688700" cy="535200"/>
          </a:xfrm>
          <a:prstGeom prst="rect">
            <a:avLst/>
          </a:prstGeom>
          <a:ln>
            <a:noFill/>
          </a:ln>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Détermination de la clé</a:t>
            </a:r>
            <a:endParaRPr/>
          </a:p>
        </p:txBody>
      </p:sp>
      <p:sp>
        <p:nvSpPr>
          <p:cNvPr id="717" name="Google Shape;717;p7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a:t>Voiture ( N°Vehicule, Type, Couleur, Marque, Puissance, Taille)</a:t>
            </a:r>
            <a:endParaRPr/>
          </a:p>
          <a:p>
            <a:pPr marL="457200" lvl="0" indent="-311150" algn="l" rtl="0">
              <a:spcBef>
                <a:spcPts val="1200"/>
              </a:spcBef>
              <a:spcAft>
                <a:spcPts val="0"/>
              </a:spcAft>
              <a:buSzPts val="1300"/>
              <a:buChar char="●"/>
            </a:pPr>
            <a:r>
              <a:rPr lang="fr"/>
              <a:t>Tous les attributs d’une entité dépendent fonctionnellement et uniquement de l’identifiant.</a:t>
            </a:r>
            <a:endParaRPr/>
          </a:p>
        </p:txBody>
      </p:sp>
      <p:sp>
        <p:nvSpPr>
          <p:cNvPr id="718" name="Google Shape;718;p74"/>
          <p:cNvSpPr/>
          <p:nvPr/>
        </p:nvSpPr>
        <p:spPr>
          <a:xfrm>
            <a:off x="1228875" y="3085525"/>
            <a:ext cx="1238700" cy="247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N°Vehicule</a:t>
            </a:r>
            <a:endParaRPr/>
          </a:p>
        </p:txBody>
      </p:sp>
      <p:sp>
        <p:nvSpPr>
          <p:cNvPr id="719" name="Google Shape;719;p74"/>
          <p:cNvSpPr/>
          <p:nvPr/>
        </p:nvSpPr>
        <p:spPr>
          <a:xfrm>
            <a:off x="3184975" y="2837725"/>
            <a:ext cx="1238700" cy="247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Couleur</a:t>
            </a:r>
            <a:endParaRPr/>
          </a:p>
        </p:txBody>
      </p:sp>
      <p:sp>
        <p:nvSpPr>
          <p:cNvPr id="720" name="Google Shape;720;p74"/>
          <p:cNvSpPr/>
          <p:nvPr/>
        </p:nvSpPr>
        <p:spPr>
          <a:xfrm>
            <a:off x="3184975" y="3515375"/>
            <a:ext cx="1238700" cy="247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Type</a:t>
            </a:r>
            <a:endParaRPr/>
          </a:p>
        </p:txBody>
      </p:sp>
      <p:sp>
        <p:nvSpPr>
          <p:cNvPr id="721" name="Google Shape;721;p74"/>
          <p:cNvSpPr/>
          <p:nvPr/>
        </p:nvSpPr>
        <p:spPr>
          <a:xfrm>
            <a:off x="5299625" y="3267575"/>
            <a:ext cx="1238700" cy="247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Marque</a:t>
            </a:r>
            <a:endParaRPr/>
          </a:p>
        </p:txBody>
      </p:sp>
      <p:sp>
        <p:nvSpPr>
          <p:cNvPr id="722" name="Google Shape;722;p74"/>
          <p:cNvSpPr/>
          <p:nvPr/>
        </p:nvSpPr>
        <p:spPr>
          <a:xfrm>
            <a:off x="5299625" y="4034400"/>
            <a:ext cx="1238700" cy="247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Puissance</a:t>
            </a:r>
            <a:endParaRPr/>
          </a:p>
        </p:txBody>
      </p:sp>
      <p:sp>
        <p:nvSpPr>
          <p:cNvPr id="723" name="Google Shape;723;p74"/>
          <p:cNvSpPr/>
          <p:nvPr/>
        </p:nvSpPr>
        <p:spPr>
          <a:xfrm>
            <a:off x="3184975" y="4282200"/>
            <a:ext cx="1238700" cy="247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Taille</a:t>
            </a:r>
            <a:endParaRPr/>
          </a:p>
        </p:txBody>
      </p:sp>
      <p:cxnSp>
        <p:nvCxnSpPr>
          <p:cNvPr id="724" name="Google Shape;724;p74"/>
          <p:cNvCxnSpPr>
            <a:stCxn id="718" idx="3"/>
            <a:endCxn id="719" idx="1"/>
          </p:cNvCxnSpPr>
          <p:nvPr/>
        </p:nvCxnSpPr>
        <p:spPr>
          <a:xfrm rot="10800000" flipH="1">
            <a:off x="2467575" y="2961625"/>
            <a:ext cx="717300" cy="247800"/>
          </a:xfrm>
          <a:prstGeom prst="straightConnector1">
            <a:avLst/>
          </a:prstGeom>
          <a:noFill/>
          <a:ln w="9525" cap="flat" cmpd="sng">
            <a:solidFill>
              <a:schemeClr val="dk2"/>
            </a:solidFill>
            <a:prstDash val="solid"/>
            <a:round/>
            <a:headEnd type="none" w="med" len="med"/>
            <a:tailEnd type="triangle" w="med" len="med"/>
          </a:ln>
        </p:spPr>
      </p:cxnSp>
      <p:cxnSp>
        <p:nvCxnSpPr>
          <p:cNvPr id="725" name="Google Shape;725;p74"/>
          <p:cNvCxnSpPr>
            <a:stCxn id="718" idx="3"/>
            <a:endCxn id="720" idx="1"/>
          </p:cNvCxnSpPr>
          <p:nvPr/>
        </p:nvCxnSpPr>
        <p:spPr>
          <a:xfrm>
            <a:off x="2467575" y="3209425"/>
            <a:ext cx="717300" cy="429900"/>
          </a:xfrm>
          <a:prstGeom prst="straightConnector1">
            <a:avLst/>
          </a:prstGeom>
          <a:noFill/>
          <a:ln w="9525" cap="flat" cmpd="sng">
            <a:solidFill>
              <a:schemeClr val="dk2"/>
            </a:solidFill>
            <a:prstDash val="solid"/>
            <a:round/>
            <a:headEnd type="none" w="med" len="med"/>
            <a:tailEnd type="triangle" w="med" len="med"/>
          </a:ln>
        </p:spPr>
      </p:cxnSp>
      <p:cxnSp>
        <p:nvCxnSpPr>
          <p:cNvPr id="726" name="Google Shape;726;p74"/>
          <p:cNvCxnSpPr>
            <a:stCxn id="718" idx="3"/>
            <a:endCxn id="723" idx="1"/>
          </p:cNvCxnSpPr>
          <p:nvPr/>
        </p:nvCxnSpPr>
        <p:spPr>
          <a:xfrm>
            <a:off x="2467575" y="3209425"/>
            <a:ext cx="717300" cy="1196700"/>
          </a:xfrm>
          <a:prstGeom prst="straightConnector1">
            <a:avLst/>
          </a:prstGeom>
          <a:noFill/>
          <a:ln w="9525" cap="flat" cmpd="sng">
            <a:solidFill>
              <a:schemeClr val="dk2"/>
            </a:solidFill>
            <a:prstDash val="solid"/>
            <a:round/>
            <a:headEnd type="none" w="med" len="med"/>
            <a:tailEnd type="triangle" w="med" len="med"/>
          </a:ln>
        </p:spPr>
      </p:cxnSp>
      <p:cxnSp>
        <p:nvCxnSpPr>
          <p:cNvPr id="727" name="Google Shape;727;p74"/>
          <p:cNvCxnSpPr>
            <a:stCxn id="719" idx="3"/>
            <a:endCxn id="721" idx="1"/>
          </p:cNvCxnSpPr>
          <p:nvPr/>
        </p:nvCxnSpPr>
        <p:spPr>
          <a:xfrm>
            <a:off x="4423675" y="2961625"/>
            <a:ext cx="876000" cy="429900"/>
          </a:xfrm>
          <a:prstGeom prst="straightConnector1">
            <a:avLst/>
          </a:prstGeom>
          <a:noFill/>
          <a:ln w="9525" cap="flat" cmpd="sng">
            <a:solidFill>
              <a:schemeClr val="dk2"/>
            </a:solidFill>
            <a:prstDash val="solid"/>
            <a:round/>
            <a:headEnd type="none" w="med" len="med"/>
            <a:tailEnd type="triangle" w="med" len="med"/>
          </a:ln>
        </p:spPr>
      </p:cxnSp>
      <p:cxnSp>
        <p:nvCxnSpPr>
          <p:cNvPr id="728" name="Google Shape;728;p74"/>
          <p:cNvCxnSpPr>
            <a:stCxn id="720" idx="3"/>
            <a:endCxn id="722" idx="1"/>
          </p:cNvCxnSpPr>
          <p:nvPr/>
        </p:nvCxnSpPr>
        <p:spPr>
          <a:xfrm>
            <a:off x="4423675" y="3639275"/>
            <a:ext cx="876000" cy="519000"/>
          </a:xfrm>
          <a:prstGeom prst="straightConnector1">
            <a:avLst/>
          </a:prstGeom>
          <a:noFill/>
          <a:ln w="9525" cap="flat" cmpd="sng">
            <a:solidFill>
              <a:schemeClr val="dk2"/>
            </a:solidFill>
            <a:prstDash val="solid"/>
            <a:round/>
            <a:headEnd type="none" w="med" len="med"/>
            <a:tailEnd type="triangle" w="med" len="med"/>
          </a:ln>
        </p:spPr>
      </p:cxnSp>
      <p:cxnSp>
        <p:nvCxnSpPr>
          <p:cNvPr id="729" name="Google Shape;729;p74"/>
          <p:cNvCxnSpPr>
            <a:endCxn id="722" idx="1"/>
          </p:cNvCxnSpPr>
          <p:nvPr/>
        </p:nvCxnSpPr>
        <p:spPr>
          <a:xfrm rot="10800000" flipH="1">
            <a:off x="4423625" y="4158300"/>
            <a:ext cx="876000" cy="247800"/>
          </a:xfrm>
          <a:prstGeom prst="straightConnector1">
            <a:avLst/>
          </a:prstGeom>
          <a:noFill/>
          <a:ln w="9525" cap="flat" cmpd="sng">
            <a:solidFill>
              <a:schemeClr val="dk2"/>
            </a:solidFill>
            <a:prstDash val="solid"/>
            <a:round/>
            <a:headEnd type="none" w="med" len="med"/>
            <a:tailEnd type="triangle" w="med" len="med"/>
          </a:ln>
        </p:spPr>
      </p:cxnSp>
      <p:cxnSp>
        <p:nvCxnSpPr>
          <p:cNvPr id="730" name="Google Shape;730;p74"/>
          <p:cNvCxnSpPr/>
          <p:nvPr/>
        </p:nvCxnSpPr>
        <p:spPr>
          <a:xfrm rot="10800000" flipH="1">
            <a:off x="5520100" y="3022800"/>
            <a:ext cx="812700" cy="693600"/>
          </a:xfrm>
          <a:prstGeom prst="straightConnector1">
            <a:avLst/>
          </a:prstGeom>
          <a:noFill/>
          <a:ln w="28575" cap="flat" cmpd="sng">
            <a:solidFill>
              <a:srgbClr val="FF0000"/>
            </a:solidFill>
            <a:prstDash val="solid"/>
            <a:round/>
            <a:headEnd type="none" w="med" len="med"/>
            <a:tailEnd type="none" w="med" len="med"/>
          </a:ln>
        </p:spPr>
      </p:cxnSp>
      <p:cxnSp>
        <p:nvCxnSpPr>
          <p:cNvPr id="731" name="Google Shape;731;p74"/>
          <p:cNvCxnSpPr/>
          <p:nvPr/>
        </p:nvCxnSpPr>
        <p:spPr>
          <a:xfrm rot="10800000" flipH="1">
            <a:off x="5520100" y="3811500"/>
            <a:ext cx="812700" cy="693600"/>
          </a:xfrm>
          <a:prstGeom prst="straightConnector1">
            <a:avLst/>
          </a:prstGeom>
          <a:noFill/>
          <a:ln w="28575" cap="flat" cmpd="sng">
            <a:solidFill>
              <a:srgbClr val="FF0000"/>
            </a:solidFill>
            <a:prstDash val="solid"/>
            <a:round/>
            <a:headEnd type="none" w="med" len="med"/>
            <a:tailEnd type="none" w="med" len="med"/>
          </a:ln>
        </p:spPr>
      </p:cxnSp>
      <p:cxnSp>
        <p:nvCxnSpPr>
          <p:cNvPr id="732" name="Google Shape;732;p74"/>
          <p:cNvCxnSpPr/>
          <p:nvPr/>
        </p:nvCxnSpPr>
        <p:spPr>
          <a:xfrm>
            <a:off x="3804325" y="3763175"/>
            <a:ext cx="0" cy="5190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75"/>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Détermination de la clé</a:t>
            </a:r>
            <a:endParaRPr/>
          </a:p>
        </p:txBody>
      </p:sp>
      <p:sp>
        <p:nvSpPr>
          <p:cNvPr id="738" name="Google Shape;738;p7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a:t>Voiture ( N°Vehicule, Type, Couleur, Marque, Puissance, Taille)</a:t>
            </a:r>
            <a:endParaRPr/>
          </a:p>
          <a:p>
            <a:pPr marL="457200" lvl="0" indent="-311150" algn="l" rtl="0">
              <a:spcBef>
                <a:spcPts val="1200"/>
              </a:spcBef>
              <a:spcAft>
                <a:spcPts val="0"/>
              </a:spcAft>
              <a:buSzPts val="1300"/>
              <a:buChar char="●"/>
            </a:pPr>
            <a:r>
              <a:rPr lang="fr"/>
              <a:t>Tous les attributs d’une entité dépendent fonctionnellement et uniquement de l’identifiant.</a:t>
            </a:r>
            <a:endParaRPr/>
          </a:p>
        </p:txBody>
      </p:sp>
      <p:sp>
        <p:nvSpPr>
          <p:cNvPr id="739" name="Google Shape;739;p75"/>
          <p:cNvSpPr/>
          <p:nvPr/>
        </p:nvSpPr>
        <p:spPr>
          <a:xfrm>
            <a:off x="1228875" y="3085525"/>
            <a:ext cx="1238700" cy="247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N°Vehicule</a:t>
            </a:r>
            <a:endParaRPr/>
          </a:p>
        </p:txBody>
      </p:sp>
      <p:sp>
        <p:nvSpPr>
          <p:cNvPr id="740" name="Google Shape;740;p75"/>
          <p:cNvSpPr/>
          <p:nvPr/>
        </p:nvSpPr>
        <p:spPr>
          <a:xfrm>
            <a:off x="3184975" y="2837725"/>
            <a:ext cx="1238700" cy="247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Couleur</a:t>
            </a:r>
            <a:endParaRPr/>
          </a:p>
        </p:txBody>
      </p:sp>
      <p:sp>
        <p:nvSpPr>
          <p:cNvPr id="741" name="Google Shape;741;p75"/>
          <p:cNvSpPr/>
          <p:nvPr/>
        </p:nvSpPr>
        <p:spPr>
          <a:xfrm>
            <a:off x="3184975" y="3515375"/>
            <a:ext cx="1238700" cy="247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Type</a:t>
            </a:r>
            <a:endParaRPr/>
          </a:p>
        </p:txBody>
      </p:sp>
      <p:sp>
        <p:nvSpPr>
          <p:cNvPr id="742" name="Google Shape;742;p75"/>
          <p:cNvSpPr/>
          <p:nvPr/>
        </p:nvSpPr>
        <p:spPr>
          <a:xfrm>
            <a:off x="5299625" y="3267575"/>
            <a:ext cx="1238700" cy="247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Marque</a:t>
            </a:r>
            <a:endParaRPr/>
          </a:p>
        </p:txBody>
      </p:sp>
      <p:sp>
        <p:nvSpPr>
          <p:cNvPr id="743" name="Google Shape;743;p75"/>
          <p:cNvSpPr/>
          <p:nvPr/>
        </p:nvSpPr>
        <p:spPr>
          <a:xfrm>
            <a:off x="5299625" y="4034400"/>
            <a:ext cx="1238700" cy="247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Puissance</a:t>
            </a:r>
            <a:endParaRPr/>
          </a:p>
        </p:txBody>
      </p:sp>
      <p:sp>
        <p:nvSpPr>
          <p:cNvPr id="744" name="Google Shape;744;p75"/>
          <p:cNvSpPr/>
          <p:nvPr/>
        </p:nvSpPr>
        <p:spPr>
          <a:xfrm>
            <a:off x="3184975" y="4282200"/>
            <a:ext cx="1238700" cy="247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Taille</a:t>
            </a:r>
            <a:endParaRPr/>
          </a:p>
        </p:txBody>
      </p:sp>
      <p:cxnSp>
        <p:nvCxnSpPr>
          <p:cNvPr id="745" name="Google Shape;745;p75"/>
          <p:cNvCxnSpPr>
            <a:stCxn id="739" idx="3"/>
            <a:endCxn id="740" idx="1"/>
          </p:cNvCxnSpPr>
          <p:nvPr/>
        </p:nvCxnSpPr>
        <p:spPr>
          <a:xfrm rot="10800000" flipH="1">
            <a:off x="2467575" y="2961625"/>
            <a:ext cx="717300" cy="247800"/>
          </a:xfrm>
          <a:prstGeom prst="straightConnector1">
            <a:avLst/>
          </a:prstGeom>
          <a:noFill/>
          <a:ln w="9525" cap="flat" cmpd="sng">
            <a:solidFill>
              <a:schemeClr val="dk2"/>
            </a:solidFill>
            <a:prstDash val="solid"/>
            <a:round/>
            <a:headEnd type="none" w="med" len="med"/>
            <a:tailEnd type="triangle" w="med" len="med"/>
          </a:ln>
        </p:spPr>
      </p:cxnSp>
      <p:cxnSp>
        <p:nvCxnSpPr>
          <p:cNvPr id="746" name="Google Shape;746;p75"/>
          <p:cNvCxnSpPr>
            <a:stCxn id="739" idx="3"/>
            <a:endCxn id="741" idx="1"/>
          </p:cNvCxnSpPr>
          <p:nvPr/>
        </p:nvCxnSpPr>
        <p:spPr>
          <a:xfrm>
            <a:off x="2467575" y="3209425"/>
            <a:ext cx="717300" cy="429900"/>
          </a:xfrm>
          <a:prstGeom prst="straightConnector1">
            <a:avLst/>
          </a:prstGeom>
          <a:noFill/>
          <a:ln w="9525" cap="flat" cmpd="sng">
            <a:solidFill>
              <a:schemeClr val="dk2"/>
            </a:solidFill>
            <a:prstDash val="solid"/>
            <a:round/>
            <a:headEnd type="none" w="med" len="med"/>
            <a:tailEnd type="triangle" w="med" len="med"/>
          </a:ln>
        </p:spPr>
      </p:cxnSp>
      <p:cxnSp>
        <p:nvCxnSpPr>
          <p:cNvPr id="747" name="Google Shape;747;p75"/>
          <p:cNvCxnSpPr>
            <a:stCxn id="739" idx="3"/>
            <a:endCxn id="744" idx="1"/>
          </p:cNvCxnSpPr>
          <p:nvPr/>
        </p:nvCxnSpPr>
        <p:spPr>
          <a:xfrm>
            <a:off x="2467575" y="3209425"/>
            <a:ext cx="717300" cy="1196700"/>
          </a:xfrm>
          <a:prstGeom prst="straightConnector1">
            <a:avLst/>
          </a:prstGeom>
          <a:noFill/>
          <a:ln w="9525" cap="flat" cmpd="sng">
            <a:solidFill>
              <a:schemeClr val="dk2"/>
            </a:solidFill>
            <a:prstDash val="solid"/>
            <a:round/>
            <a:headEnd type="none" w="med" len="med"/>
            <a:tailEnd type="triangle" w="med" len="med"/>
          </a:ln>
        </p:spPr>
      </p:cxnSp>
      <p:cxnSp>
        <p:nvCxnSpPr>
          <p:cNvPr id="748" name="Google Shape;748;p75"/>
          <p:cNvCxnSpPr>
            <a:stCxn id="740" idx="3"/>
            <a:endCxn id="742" idx="1"/>
          </p:cNvCxnSpPr>
          <p:nvPr/>
        </p:nvCxnSpPr>
        <p:spPr>
          <a:xfrm>
            <a:off x="4423675" y="2961625"/>
            <a:ext cx="876000" cy="429900"/>
          </a:xfrm>
          <a:prstGeom prst="straightConnector1">
            <a:avLst/>
          </a:prstGeom>
          <a:noFill/>
          <a:ln w="9525" cap="flat" cmpd="sng">
            <a:solidFill>
              <a:schemeClr val="dk2"/>
            </a:solidFill>
            <a:prstDash val="solid"/>
            <a:round/>
            <a:headEnd type="none" w="med" len="med"/>
            <a:tailEnd type="triangle" w="med" len="med"/>
          </a:ln>
        </p:spPr>
      </p:cxnSp>
      <p:cxnSp>
        <p:nvCxnSpPr>
          <p:cNvPr id="749" name="Google Shape;749;p75"/>
          <p:cNvCxnSpPr>
            <a:stCxn id="741" idx="3"/>
            <a:endCxn id="743" idx="1"/>
          </p:cNvCxnSpPr>
          <p:nvPr/>
        </p:nvCxnSpPr>
        <p:spPr>
          <a:xfrm>
            <a:off x="4423675" y="3639275"/>
            <a:ext cx="876000" cy="519000"/>
          </a:xfrm>
          <a:prstGeom prst="straightConnector1">
            <a:avLst/>
          </a:prstGeom>
          <a:noFill/>
          <a:ln w="9525" cap="flat" cmpd="sng">
            <a:solidFill>
              <a:schemeClr val="dk2"/>
            </a:solidFill>
            <a:prstDash val="solid"/>
            <a:round/>
            <a:headEnd type="none" w="med" len="med"/>
            <a:tailEnd type="triangle" w="med" len="med"/>
          </a:ln>
        </p:spPr>
      </p:cxnSp>
      <p:cxnSp>
        <p:nvCxnSpPr>
          <p:cNvPr id="750" name="Google Shape;750;p75"/>
          <p:cNvCxnSpPr>
            <a:endCxn id="743" idx="1"/>
          </p:cNvCxnSpPr>
          <p:nvPr/>
        </p:nvCxnSpPr>
        <p:spPr>
          <a:xfrm rot="10800000" flipH="1">
            <a:off x="4423625" y="4158300"/>
            <a:ext cx="876000" cy="247800"/>
          </a:xfrm>
          <a:prstGeom prst="straightConnector1">
            <a:avLst/>
          </a:prstGeom>
          <a:noFill/>
          <a:ln w="9525" cap="flat" cmpd="sng">
            <a:solidFill>
              <a:schemeClr val="dk2"/>
            </a:solidFill>
            <a:prstDash val="solid"/>
            <a:round/>
            <a:headEnd type="none" w="med" len="med"/>
            <a:tailEnd type="triangle" w="med" len="med"/>
          </a:ln>
        </p:spPr>
      </p:cxnSp>
      <p:cxnSp>
        <p:nvCxnSpPr>
          <p:cNvPr id="751" name="Google Shape;751;p75"/>
          <p:cNvCxnSpPr/>
          <p:nvPr/>
        </p:nvCxnSpPr>
        <p:spPr>
          <a:xfrm rot="10800000" flipH="1">
            <a:off x="5520100" y="3022800"/>
            <a:ext cx="812700" cy="693600"/>
          </a:xfrm>
          <a:prstGeom prst="straightConnector1">
            <a:avLst/>
          </a:prstGeom>
          <a:noFill/>
          <a:ln w="28575" cap="flat" cmpd="sng">
            <a:solidFill>
              <a:srgbClr val="FF0000"/>
            </a:solidFill>
            <a:prstDash val="solid"/>
            <a:round/>
            <a:headEnd type="none" w="med" len="med"/>
            <a:tailEnd type="none" w="med" len="med"/>
          </a:ln>
        </p:spPr>
      </p:cxnSp>
      <p:cxnSp>
        <p:nvCxnSpPr>
          <p:cNvPr id="752" name="Google Shape;752;p75"/>
          <p:cNvCxnSpPr/>
          <p:nvPr/>
        </p:nvCxnSpPr>
        <p:spPr>
          <a:xfrm rot="10800000" flipH="1">
            <a:off x="5520100" y="3811500"/>
            <a:ext cx="812700" cy="693600"/>
          </a:xfrm>
          <a:prstGeom prst="straightConnector1">
            <a:avLst/>
          </a:prstGeom>
          <a:noFill/>
          <a:ln w="28575" cap="flat" cmpd="sng">
            <a:solidFill>
              <a:srgbClr val="FF0000"/>
            </a:solidFill>
            <a:prstDash val="solid"/>
            <a:round/>
            <a:headEnd type="none" w="med" len="med"/>
            <a:tailEnd type="none" w="med" len="med"/>
          </a:ln>
        </p:spPr>
      </p:cxnSp>
      <p:cxnSp>
        <p:nvCxnSpPr>
          <p:cNvPr id="753" name="Google Shape;753;p75"/>
          <p:cNvCxnSpPr/>
          <p:nvPr/>
        </p:nvCxnSpPr>
        <p:spPr>
          <a:xfrm rot="10800000" flipH="1">
            <a:off x="3397925" y="2614825"/>
            <a:ext cx="812700" cy="693600"/>
          </a:xfrm>
          <a:prstGeom prst="straightConnector1">
            <a:avLst/>
          </a:prstGeom>
          <a:noFill/>
          <a:ln w="28575" cap="flat" cmpd="sng">
            <a:solidFill>
              <a:srgbClr val="FF0000"/>
            </a:solidFill>
            <a:prstDash val="solid"/>
            <a:round/>
            <a:headEnd type="none" w="med" len="med"/>
            <a:tailEnd type="none" w="med" len="med"/>
          </a:ln>
        </p:spPr>
      </p:cxnSp>
      <p:cxnSp>
        <p:nvCxnSpPr>
          <p:cNvPr id="754" name="Google Shape;754;p75"/>
          <p:cNvCxnSpPr/>
          <p:nvPr/>
        </p:nvCxnSpPr>
        <p:spPr>
          <a:xfrm rot="10800000" flipH="1">
            <a:off x="3397925" y="3337063"/>
            <a:ext cx="812700" cy="693600"/>
          </a:xfrm>
          <a:prstGeom prst="straightConnector1">
            <a:avLst/>
          </a:prstGeom>
          <a:noFill/>
          <a:ln w="28575" cap="flat" cmpd="sng">
            <a:solidFill>
              <a:srgbClr val="FF0000"/>
            </a:solidFill>
            <a:prstDash val="solid"/>
            <a:round/>
            <a:headEnd type="none" w="med" len="med"/>
            <a:tailEnd type="none" w="med" len="med"/>
          </a:ln>
        </p:spPr>
      </p:cxnSp>
      <p:cxnSp>
        <p:nvCxnSpPr>
          <p:cNvPr id="755" name="Google Shape;755;p75"/>
          <p:cNvCxnSpPr/>
          <p:nvPr/>
        </p:nvCxnSpPr>
        <p:spPr>
          <a:xfrm rot="10800000" flipH="1">
            <a:off x="3440225" y="4059325"/>
            <a:ext cx="812700" cy="693600"/>
          </a:xfrm>
          <a:prstGeom prst="straightConnector1">
            <a:avLst/>
          </a:prstGeom>
          <a:noFill/>
          <a:ln w="28575" cap="flat" cmpd="sng">
            <a:solidFill>
              <a:srgbClr val="FF0000"/>
            </a:solidFill>
            <a:prstDash val="solid"/>
            <a:round/>
            <a:headEnd type="none" w="med" len="med"/>
            <a:tailEnd type="none" w="med" len="med"/>
          </a:ln>
        </p:spPr>
      </p:cxnSp>
      <p:sp>
        <p:nvSpPr>
          <p:cNvPr id="756" name="Google Shape;756;p75"/>
          <p:cNvSpPr/>
          <p:nvPr/>
        </p:nvSpPr>
        <p:spPr>
          <a:xfrm>
            <a:off x="1050500" y="2913650"/>
            <a:ext cx="1625400" cy="6018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57" name="Google Shape;757;p75"/>
          <p:cNvCxnSpPr/>
          <p:nvPr/>
        </p:nvCxnSpPr>
        <p:spPr>
          <a:xfrm>
            <a:off x="3804325" y="3763175"/>
            <a:ext cx="0" cy="5190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762" name="Google Shape;762;p7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Couverture minimale</a:t>
            </a:r>
            <a:endParaRPr/>
          </a:p>
        </p:txBody>
      </p:sp>
      <p:sp>
        <p:nvSpPr>
          <p:cNvPr id="763" name="Google Shape;763;p7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fr"/>
              <a:t>La couverture minimale d’un ensemble de DFE </a:t>
            </a:r>
            <a:r>
              <a:rPr lang="fr" i="1"/>
              <a:t>(Dépendance Fonctionnelle Élémentaire</a:t>
            </a:r>
            <a:r>
              <a:rPr lang="fr"/>
              <a:t>) est un sous ensemble minimum de DFE permettant de générer toutes les autres DFE</a:t>
            </a:r>
            <a:endParaRPr/>
          </a:p>
        </p:txBody>
      </p:sp>
      <p:sp>
        <p:nvSpPr>
          <p:cNvPr id="764" name="Google Shape;764;p76"/>
          <p:cNvSpPr/>
          <p:nvPr/>
        </p:nvSpPr>
        <p:spPr>
          <a:xfrm>
            <a:off x="1228875" y="3085525"/>
            <a:ext cx="1238700" cy="247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N°Vehicule</a:t>
            </a:r>
            <a:endParaRPr/>
          </a:p>
        </p:txBody>
      </p:sp>
      <p:sp>
        <p:nvSpPr>
          <p:cNvPr id="765" name="Google Shape;765;p76"/>
          <p:cNvSpPr/>
          <p:nvPr/>
        </p:nvSpPr>
        <p:spPr>
          <a:xfrm>
            <a:off x="3184975" y="2837725"/>
            <a:ext cx="1238700" cy="247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Couleur</a:t>
            </a:r>
            <a:endParaRPr/>
          </a:p>
        </p:txBody>
      </p:sp>
      <p:sp>
        <p:nvSpPr>
          <p:cNvPr id="766" name="Google Shape;766;p76"/>
          <p:cNvSpPr/>
          <p:nvPr/>
        </p:nvSpPr>
        <p:spPr>
          <a:xfrm>
            <a:off x="3184975" y="3515375"/>
            <a:ext cx="1238700" cy="247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Type</a:t>
            </a:r>
            <a:endParaRPr/>
          </a:p>
        </p:txBody>
      </p:sp>
      <p:sp>
        <p:nvSpPr>
          <p:cNvPr id="767" name="Google Shape;767;p76"/>
          <p:cNvSpPr/>
          <p:nvPr/>
        </p:nvSpPr>
        <p:spPr>
          <a:xfrm>
            <a:off x="5299625" y="3267575"/>
            <a:ext cx="1238700" cy="247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Marque</a:t>
            </a:r>
            <a:endParaRPr/>
          </a:p>
        </p:txBody>
      </p:sp>
      <p:sp>
        <p:nvSpPr>
          <p:cNvPr id="768" name="Google Shape;768;p76"/>
          <p:cNvSpPr/>
          <p:nvPr/>
        </p:nvSpPr>
        <p:spPr>
          <a:xfrm>
            <a:off x="5299625" y="4034400"/>
            <a:ext cx="1238700" cy="247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Puissance</a:t>
            </a:r>
            <a:endParaRPr/>
          </a:p>
        </p:txBody>
      </p:sp>
      <p:sp>
        <p:nvSpPr>
          <p:cNvPr id="769" name="Google Shape;769;p76"/>
          <p:cNvSpPr/>
          <p:nvPr/>
        </p:nvSpPr>
        <p:spPr>
          <a:xfrm>
            <a:off x="3184975" y="4282200"/>
            <a:ext cx="1238700" cy="247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Taille</a:t>
            </a:r>
            <a:endParaRPr/>
          </a:p>
        </p:txBody>
      </p:sp>
      <p:cxnSp>
        <p:nvCxnSpPr>
          <p:cNvPr id="770" name="Google Shape;770;p76"/>
          <p:cNvCxnSpPr>
            <a:stCxn id="764" idx="3"/>
            <a:endCxn id="765" idx="1"/>
          </p:cNvCxnSpPr>
          <p:nvPr/>
        </p:nvCxnSpPr>
        <p:spPr>
          <a:xfrm rot="10800000" flipH="1">
            <a:off x="2467575" y="2961625"/>
            <a:ext cx="717300" cy="247800"/>
          </a:xfrm>
          <a:prstGeom prst="straightConnector1">
            <a:avLst/>
          </a:prstGeom>
          <a:noFill/>
          <a:ln w="9525" cap="flat" cmpd="sng">
            <a:solidFill>
              <a:schemeClr val="dk2"/>
            </a:solidFill>
            <a:prstDash val="solid"/>
            <a:round/>
            <a:headEnd type="none" w="med" len="med"/>
            <a:tailEnd type="triangle" w="med" len="med"/>
          </a:ln>
        </p:spPr>
      </p:cxnSp>
      <p:cxnSp>
        <p:nvCxnSpPr>
          <p:cNvPr id="771" name="Google Shape;771;p76"/>
          <p:cNvCxnSpPr>
            <a:stCxn id="764" idx="3"/>
            <a:endCxn id="766" idx="1"/>
          </p:cNvCxnSpPr>
          <p:nvPr/>
        </p:nvCxnSpPr>
        <p:spPr>
          <a:xfrm>
            <a:off x="2467575" y="3209425"/>
            <a:ext cx="717300" cy="429900"/>
          </a:xfrm>
          <a:prstGeom prst="straightConnector1">
            <a:avLst/>
          </a:prstGeom>
          <a:noFill/>
          <a:ln w="9525" cap="flat" cmpd="sng">
            <a:solidFill>
              <a:schemeClr val="dk2"/>
            </a:solidFill>
            <a:prstDash val="solid"/>
            <a:round/>
            <a:headEnd type="none" w="med" len="med"/>
            <a:tailEnd type="triangle" w="med" len="med"/>
          </a:ln>
        </p:spPr>
      </p:cxnSp>
      <p:cxnSp>
        <p:nvCxnSpPr>
          <p:cNvPr id="772" name="Google Shape;772;p76"/>
          <p:cNvCxnSpPr>
            <a:stCxn id="764" idx="3"/>
            <a:endCxn id="769" idx="1"/>
          </p:cNvCxnSpPr>
          <p:nvPr/>
        </p:nvCxnSpPr>
        <p:spPr>
          <a:xfrm>
            <a:off x="2467575" y="3209425"/>
            <a:ext cx="717300" cy="1196700"/>
          </a:xfrm>
          <a:prstGeom prst="straightConnector1">
            <a:avLst/>
          </a:prstGeom>
          <a:noFill/>
          <a:ln w="9525" cap="flat" cmpd="sng">
            <a:solidFill>
              <a:schemeClr val="dk2"/>
            </a:solidFill>
            <a:prstDash val="solid"/>
            <a:round/>
            <a:headEnd type="none" w="med" len="med"/>
            <a:tailEnd type="triangle" w="med" len="med"/>
          </a:ln>
        </p:spPr>
      </p:cxnSp>
      <p:cxnSp>
        <p:nvCxnSpPr>
          <p:cNvPr id="773" name="Google Shape;773;p76"/>
          <p:cNvCxnSpPr>
            <a:stCxn id="765" idx="3"/>
            <a:endCxn id="767" idx="1"/>
          </p:cNvCxnSpPr>
          <p:nvPr/>
        </p:nvCxnSpPr>
        <p:spPr>
          <a:xfrm>
            <a:off x="4423675" y="2961625"/>
            <a:ext cx="876000" cy="429900"/>
          </a:xfrm>
          <a:prstGeom prst="straightConnector1">
            <a:avLst/>
          </a:prstGeom>
          <a:noFill/>
          <a:ln w="9525" cap="flat" cmpd="sng">
            <a:solidFill>
              <a:schemeClr val="dk2"/>
            </a:solidFill>
            <a:prstDash val="solid"/>
            <a:round/>
            <a:headEnd type="none" w="med" len="med"/>
            <a:tailEnd type="triangle" w="med" len="med"/>
          </a:ln>
        </p:spPr>
      </p:cxnSp>
      <p:cxnSp>
        <p:nvCxnSpPr>
          <p:cNvPr id="774" name="Google Shape;774;p76"/>
          <p:cNvCxnSpPr>
            <a:stCxn id="766" idx="3"/>
            <a:endCxn id="768" idx="1"/>
          </p:cNvCxnSpPr>
          <p:nvPr/>
        </p:nvCxnSpPr>
        <p:spPr>
          <a:xfrm>
            <a:off x="4423675" y="3639275"/>
            <a:ext cx="876000" cy="519000"/>
          </a:xfrm>
          <a:prstGeom prst="straightConnector1">
            <a:avLst/>
          </a:prstGeom>
          <a:noFill/>
          <a:ln w="9525" cap="flat" cmpd="sng">
            <a:solidFill>
              <a:schemeClr val="dk2"/>
            </a:solidFill>
            <a:prstDash val="solid"/>
            <a:round/>
            <a:headEnd type="none" w="med" len="med"/>
            <a:tailEnd type="triangle" w="med" len="med"/>
          </a:ln>
        </p:spPr>
      </p:cxnSp>
      <p:cxnSp>
        <p:nvCxnSpPr>
          <p:cNvPr id="775" name="Google Shape;775;p76"/>
          <p:cNvCxnSpPr>
            <a:endCxn id="768" idx="1"/>
          </p:cNvCxnSpPr>
          <p:nvPr/>
        </p:nvCxnSpPr>
        <p:spPr>
          <a:xfrm rot="10800000" flipH="1">
            <a:off x="4423625" y="4158300"/>
            <a:ext cx="876000" cy="247800"/>
          </a:xfrm>
          <a:prstGeom prst="straightConnector1">
            <a:avLst/>
          </a:prstGeom>
          <a:noFill/>
          <a:ln w="9525" cap="flat" cmpd="sng">
            <a:solidFill>
              <a:schemeClr val="dk2"/>
            </a:solidFill>
            <a:prstDash val="solid"/>
            <a:round/>
            <a:headEnd type="none" w="med" len="med"/>
            <a:tailEnd type="triangle" w="med" len="med"/>
          </a:ln>
        </p:spPr>
      </p:cxnSp>
      <p:cxnSp>
        <p:nvCxnSpPr>
          <p:cNvPr id="776" name="Google Shape;776;p76"/>
          <p:cNvCxnSpPr/>
          <p:nvPr/>
        </p:nvCxnSpPr>
        <p:spPr>
          <a:xfrm>
            <a:off x="3804325" y="3763175"/>
            <a:ext cx="0" cy="5190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sp>
        <p:nvSpPr>
          <p:cNvPr id="781" name="Google Shape;781;p7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Couverture minimale</a:t>
            </a:r>
            <a:endParaRPr/>
          </a:p>
        </p:txBody>
      </p:sp>
      <p:sp>
        <p:nvSpPr>
          <p:cNvPr id="782" name="Google Shape;782;p7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fr"/>
              <a:t>La couverture minimale d’un ensemble de DFE </a:t>
            </a:r>
            <a:r>
              <a:rPr lang="fr" i="1"/>
              <a:t>(Dépendance Fonctionnelle Élémentaire</a:t>
            </a:r>
            <a:r>
              <a:rPr lang="fr"/>
              <a:t>) est un sous ensemble minimum de DFE permettant de générer toutes les autres DFE</a:t>
            </a:r>
            <a:endParaRPr/>
          </a:p>
        </p:txBody>
      </p:sp>
      <p:sp>
        <p:nvSpPr>
          <p:cNvPr id="783" name="Google Shape;783;p77"/>
          <p:cNvSpPr/>
          <p:nvPr/>
        </p:nvSpPr>
        <p:spPr>
          <a:xfrm>
            <a:off x="1228875" y="3085525"/>
            <a:ext cx="1238700" cy="247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N°Vehicule</a:t>
            </a:r>
            <a:endParaRPr/>
          </a:p>
        </p:txBody>
      </p:sp>
      <p:sp>
        <p:nvSpPr>
          <p:cNvPr id="784" name="Google Shape;784;p77"/>
          <p:cNvSpPr/>
          <p:nvPr/>
        </p:nvSpPr>
        <p:spPr>
          <a:xfrm>
            <a:off x="3184975" y="2837725"/>
            <a:ext cx="1238700" cy="247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Couleur</a:t>
            </a:r>
            <a:endParaRPr/>
          </a:p>
        </p:txBody>
      </p:sp>
      <p:sp>
        <p:nvSpPr>
          <p:cNvPr id="785" name="Google Shape;785;p77"/>
          <p:cNvSpPr/>
          <p:nvPr/>
        </p:nvSpPr>
        <p:spPr>
          <a:xfrm>
            <a:off x="3184975" y="3515375"/>
            <a:ext cx="1238700" cy="247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Type</a:t>
            </a:r>
            <a:endParaRPr/>
          </a:p>
        </p:txBody>
      </p:sp>
      <p:sp>
        <p:nvSpPr>
          <p:cNvPr id="786" name="Google Shape;786;p77"/>
          <p:cNvSpPr/>
          <p:nvPr/>
        </p:nvSpPr>
        <p:spPr>
          <a:xfrm>
            <a:off x="5299625" y="3267575"/>
            <a:ext cx="1238700" cy="247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Marque</a:t>
            </a:r>
            <a:endParaRPr/>
          </a:p>
        </p:txBody>
      </p:sp>
      <p:sp>
        <p:nvSpPr>
          <p:cNvPr id="787" name="Google Shape;787;p77"/>
          <p:cNvSpPr/>
          <p:nvPr/>
        </p:nvSpPr>
        <p:spPr>
          <a:xfrm>
            <a:off x="5299625" y="4034400"/>
            <a:ext cx="1238700" cy="247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Puissance</a:t>
            </a:r>
            <a:endParaRPr/>
          </a:p>
        </p:txBody>
      </p:sp>
      <p:sp>
        <p:nvSpPr>
          <p:cNvPr id="788" name="Google Shape;788;p77"/>
          <p:cNvSpPr/>
          <p:nvPr/>
        </p:nvSpPr>
        <p:spPr>
          <a:xfrm>
            <a:off x="3184975" y="4282200"/>
            <a:ext cx="1238700" cy="247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Taille</a:t>
            </a:r>
            <a:endParaRPr/>
          </a:p>
        </p:txBody>
      </p:sp>
      <p:cxnSp>
        <p:nvCxnSpPr>
          <p:cNvPr id="789" name="Google Shape;789;p77"/>
          <p:cNvCxnSpPr>
            <a:stCxn id="783" idx="3"/>
            <a:endCxn id="784" idx="1"/>
          </p:cNvCxnSpPr>
          <p:nvPr/>
        </p:nvCxnSpPr>
        <p:spPr>
          <a:xfrm rot="10800000" flipH="1">
            <a:off x="2467575" y="2961625"/>
            <a:ext cx="717300" cy="247800"/>
          </a:xfrm>
          <a:prstGeom prst="straightConnector1">
            <a:avLst/>
          </a:prstGeom>
          <a:noFill/>
          <a:ln w="9525" cap="flat" cmpd="sng">
            <a:solidFill>
              <a:srgbClr val="FF0000"/>
            </a:solidFill>
            <a:prstDash val="solid"/>
            <a:round/>
            <a:headEnd type="none" w="med" len="med"/>
            <a:tailEnd type="triangle" w="med" len="med"/>
          </a:ln>
        </p:spPr>
      </p:cxnSp>
      <p:cxnSp>
        <p:nvCxnSpPr>
          <p:cNvPr id="790" name="Google Shape;790;p77"/>
          <p:cNvCxnSpPr>
            <a:stCxn id="783" idx="3"/>
            <a:endCxn id="785" idx="1"/>
          </p:cNvCxnSpPr>
          <p:nvPr/>
        </p:nvCxnSpPr>
        <p:spPr>
          <a:xfrm>
            <a:off x="2467575" y="3209425"/>
            <a:ext cx="717300" cy="429900"/>
          </a:xfrm>
          <a:prstGeom prst="straightConnector1">
            <a:avLst/>
          </a:prstGeom>
          <a:noFill/>
          <a:ln w="9525" cap="flat" cmpd="sng">
            <a:solidFill>
              <a:srgbClr val="FF0000"/>
            </a:solidFill>
            <a:prstDash val="solid"/>
            <a:round/>
            <a:headEnd type="none" w="med" len="med"/>
            <a:tailEnd type="triangle" w="med" len="med"/>
          </a:ln>
        </p:spPr>
      </p:cxnSp>
      <p:cxnSp>
        <p:nvCxnSpPr>
          <p:cNvPr id="791" name="Google Shape;791;p77"/>
          <p:cNvCxnSpPr>
            <a:stCxn id="783" idx="3"/>
            <a:endCxn id="788" idx="1"/>
          </p:cNvCxnSpPr>
          <p:nvPr/>
        </p:nvCxnSpPr>
        <p:spPr>
          <a:xfrm>
            <a:off x="2467575" y="3209425"/>
            <a:ext cx="717300" cy="1196700"/>
          </a:xfrm>
          <a:prstGeom prst="straightConnector1">
            <a:avLst/>
          </a:prstGeom>
          <a:noFill/>
          <a:ln w="9525" cap="flat" cmpd="sng">
            <a:solidFill>
              <a:srgbClr val="FF0000"/>
            </a:solidFill>
            <a:prstDash val="solid"/>
            <a:round/>
            <a:headEnd type="none" w="med" len="med"/>
            <a:tailEnd type="triangle" w="med" len="med"/>
          </a:ln>
        </p:spPr>
      </p:cxnSp>
      <p:cxnSp>
        <p:nvCxnSpPr>
          <p:cNvPr id="792" name="Google Shape;792;p77"/>
          <p:cNvCxnSpPr>
            <a:stCxn id="784" idx="3"/>
            <a:endCxn id="786" idx="1"/>
          </p:cNvCxnSpPr>
          <p:nvPr/>
        </p:nvCxnSpPr>
        <p:spPr>
          <a:xfrm>
            <a:off x="4423675" y="2961625"/>
            <a:ext cx="876000" cy="429900"/>
          </a:xfrm>
          <a:prstGeom prst="straightConnector1">
            <a:avLst/>
          </a:prstGeom>
          <a:noFill/>
          <a:ln w="9525" cap="flat" cmpd="sng">
            <a:solidFill>
              <a:srgbClr val="FF0000"/>
            </a:solidFill>
            <a:prstDash val="solid"/>
            <a:round/>
            <a:headEnd type="none" w="med" len="med"/>
            <a:tailEnd type="triangle" w="med" len="med"/>
          </a:ln>
        </p:spPr>
      </p:cxnSp>
      <p:cxnSp>
        <p:nvCxnSpPr>
          <p:cNvPr id="793" name="Google Shape;793;p77"/>
          <p:cNvCxnSpPr>
            <a:stCxn id="785" idx="3"/>
            <a:endCxn id="787" idx="1"/>
          </p:cNvCxnSpPr>
          <p:nvPr/>
        </p:nvCxnSpPr>
        <p:spPr>
          <a:xfrm>
            <a:off x="4423675" y="3639275"/>
            <a:ext cx="876000" cy="519000"/>
          </a:xfrm>
          <a:prstGeom prst="straightConnector1">
            <a:avLst/>
          </a:prstGeom>
          <a:noFill/>
          <a:ln w="9525" cap="flat" cmpd="sng">
            <a:solidFill>
              <a:srgbClr val="FF0000"/>
            </a:solidFill>
            <a:prstDash val="solid"/>
            <a:round/>
            <a:headEnd type="none" w="med" len="med"/>
            <a:tailEnd type="triangle" w="med" len="med"/>
          </a:ln>
        </p:spPr>
      </p:cxnSp>
      <p:cxnSp>
        <p:nvCxnSpPr>
          <p:cNvPr id="794" name="Google Shape;794;p77"/>
          <p:cNvCxnSpPr>
            <a:endCxn id="787" idx="1"/>
          </p:cNvCxnSpPr>
          <p:nvPr/>
        </p:nvCxnSpPr>
        <p:spPr>
          <a:xfrm rot="10800000" flipH="1">
            <a:off x="4423625" y="4158300"/>
            <a:ext cx="876000" cy="247800"/>
          </a:xfrm>
          <a:prstGeom prst="straightConnector1">
            <a:avLst/>
          </a:prstGeom>
          <a:noFill/>
          <a:ln w="9525" cap="flat" cmpd="sng">
            <a:solidFill>
              <a:srgbClr val="FF0000"/>
            </a:solidFill>
            <a:prstDash val="solid"/>
            <a:round/>
            <a:headEnd type="none" w="med" len="med"/>
            <a:tailEnd type="triangle" w="med" len="med"/>
          </a:ln>
        </p:spPr>
      </p:cxn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798"/>
        <p:cNvGrpSpPr/>
        <p:nvPr/>
      </p:nvGrpSpPr>
      <p:grpSpPr>
        <a:xfrm>
          <a:off x="0" y="0"/>
          <a:ext cx="0" cy="0"/>
          <a:chOff x="0" y="0"/>
          <a:chExt cx="0" cy="0"/>
        </a:xfrm>
      </p:grpSpPr>
      <p:sp>
        <p:nvSpPr>
          <p:cNvPr id="799" name="Google Shape;799;p7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Couverture minimale</a:t>
            </a:r>
            <a:endParaRPr/>
          </a:p>
        </p:txBody>
      </p:sp>
      <p:sp>
        <p:nvSpPr>
          <p:cNvPr id="800" name="Google Shape;800;p7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fr"/>
              <a:t>La couverture minimale d’un ensemble de DFE </a:t>
            </a:r>
            <a:r>
              <a:rPr lang="fr" i="1"/>
              <a:t>(Dépendance Fonctionnelle Élémentaire</a:t>
            </a:r>
            <a:r>
              <a:rPr lang="fr"/>
              <a:t>) est un sous ensemble minimum de DFE permettant de générer toutes les autres DFE</a:t>
            </a:r>
            <a:endParaRPr/>
          </a:p>
        </p:txBody>
      </p:sp>
      <p:sp>
        <p:nvSpPr>
          <p:cNvPr id="801" name="Google Shape;801;p78"/>
          <p:cNvSpPr/>
          <p:nvPr/>
        </p:nvSpPr>
        <p:spPr>
          <a:xfrm>
            <a:off x="1228875" y="3085525"/>
            <a:ext cx="1238700" cy="247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N°Vehicule</a:t>
            </a:r>
            <a:endParaRPr/>
          </a:p>
        </p:txBody>
      </p:sp>
      <p:sp>
        <p:nvSpPr>
          <p:cNvPr id="802" name="Google Shape;802;p78"/>
          <p:cNvSpPr/>
          <p:nvPr/>
        </p:nvSpPr>
        <p:spPr>
          <a:xfrm>
            <a:off x="3184975" y="2837725"/>
            <a:ext cx="1238700" cy="247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Couleur</a:t>
            </a:r>
            <a:endParaRPr/>
          </a:p>
        </p:txBody>
      </p:sp>
      <p:sp>
        <p:nvSpPr>
          <p:cNvPr id="803" name="Google Shape;803;p78"/>
          <p:cNvSpPr/>
          <p:nvPr/>
        </p:nvSpPr>
        <p:spPr>
          <a:xfrm>
            <a:off x="3184975" y="3515375"/>
            <a:ext cx="1238700" cy="247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Type</a:t>
            </a:r>
            <a:endParaRPr/>
          </a:p>
        </p:txBody>
      </p:sp>
      <p:sp>
        <p:nvSpPr>
          <p:cNvPr id="804" name="Google Shape;804;p78"/>
          <p:cNvSpPr/>
          <p:nvPr/>
        </p:nvSpPr>
        <p:spPr>
          <a:xfrm>
            <a:off x="5299625" y="3267575"/>
            <a:ext cx="1238700" cy="247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Marque</a:t>
            </a:r>
            <a:endParaRPr/>
          </a:p>
        </p:txBody>
      </p:sp>
      <p:sp>
        <p:nvSpPr>
          <p:cNvPr id="805" name="Google Shape;805;p78"/>
          <p:cNvSpPr/>
          <p:nvPr/>
        </p:nvSpPr>
        <p:spPr>
          <a:xfrm>
            <a:off x="5299625" y="4034400"/>
            <a:ext cx="1238700" cy="247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Puissance</a:t>
            </a:r>
            <a:endParaRPr/>
          </a:p>
        </p:txBody>
      </p:sp>
      <p:sp>
        <p:nvSpPr>
          <p:cNvPr id="806" name="Google Shape;806;p78"/>
          <p:cNvSpPr/>
          <p:nvPr/>
        </p:nvSpPr>
        <p:spPr>
          <a:xfrm>
            <a:off x="3184975" y="4282200"/>
            <a:ext cx="1238700" cy="247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Taille</a:t>
            </a:r>
            <a:endParaRPr/>
          </a:p>
        </p:txBody>
      </p:sp>
      <p:cxnSp>
        <p:nvCxnSpPr>
          <p:cNvPr id="807" name="Google Shape;807;p78"/>
          <p:cNvCxnSpPr>
            <a:stCxn id="801" idx="3"/>
            <a:endCxn id="802" idx="1"/>
          </p:cNvCxnSpPr>
          <p:nvPr/>
        </p:nvCxnSpPr>
        <p:spPr>
          <a:xfrm rot="10800000" flipH="1">
            <a:off x="2467575" y="2961625"/>
            <a:ext cx="717300" cy="247800"/>
          </a:xfrm>
          <a:prstGeom prst="straightConnector1">
            <a:avLst/>
          </a:prstGeom>
          <a:noFill/>
          <a:ln w="9525" cap="flat" cmpd="sng">
            <a:solidFill>
              <a:srgbClr val="FF0000"/>
            </a:solidFill>
            <a:prstDash val="solid"/>
            <a:round/>
            <a:headEnd type="none" w="med" len="med"/>
            <a:tailEnd type="triangle" w="med" len="med"/>
          </a:ln>
        </p:spPr>
      </p:cxnSp>
      <p:cxnSp>
        <p:nvCxnSpPr>
          <p:cNvPr id="808" name="Google Shape;808;p78"/>
          <p:cNvCxnSpPr>
            <a:stCxn id="801" idx="3"/>
            <a:endCxn id="803" idx="1"/>
          </p:cNvCxnSpPr>
          <p:nvPr/>
        </p:nvCxnSpPr>
        <p:spPr>
          <a:xfrm>
            <a:off x="2467575" y="3209425"/>
            <a:ext cx="717300" cy="429900"/>
          </a:xfrm>
          <a:prstGeom prst="straightConnector1">
            <a:avLst/>
          </a:prstGeom>
          <a:noFill/>
          <a:ln w="9525" cap="flat" cmpd="sng">
            <a:solidFill>
              <a:srgbClr val="FF0000"/>
            </a:solidFill>
            <a:prstDash val="solid"/>
            <a:round/>
            <a:headEnd type="none" w="med" len="med"/>
            <a:tailEnd type="triangle" w="med" len="med"/>
          </a:ln>
        </p:spPr>
      </p:cxnSp>
      <p:cxnSp>
        <p:nvCxnSpPr>
          <p:cNvPr id="809" name="Google Shape;809;p78"/>
          <p:cNvCxnSpPr>
            <a:stCxn id="802" idx="3"/>
            <a:endCxn id="804" idx="1"/>
          </p:cNvCxnSpPr>
          <p:nvPr/>
        </p:nvCxnSpPr>
        <p:spPr>
          <a:xfrm>
            <a:off x="4423675" y="2961625"/>
            <a:ext cx="876000" cy="429900"/>
          </a:xfrm>
          <a:prstGeom prst="straightConnector1">
            <a:avLst/>
          </a:prstGeom>
          <a:noFill/>
          <a:ln w="9525" cap="flat" cmpd="sng">
            <a:solidFill>
              <a:srgbClr val="FF0000"/>
            </a:solidFill>
            <a:prstDash val="solid"/>
            <a:round/>
            <a:headEnd type="none" w="med" len="med"/>
            <a:tailEnd type="triangle" w="med" len="med"/>
          </a:ln>
        </p:spPr>
      </p:cxnSp>
      <p:cxnSp>
        <p:nvCxnSpPr>
          <p:cNvPr id="810" name="Google Shape;810;p78"/>
          <p:cNvCxnSpPr>
            <a:stCxn id="803" idx="3"/>
            <a:endCxn id="805" idx="1"/>
          </p:cNvCxnSpPr>
          <p:nvPr/>
        </p:nvCxnSpPr>
        <p:spPr>
          <a:xfrm>
            <a:off x="4423675" y="3639275"/>
            <a:ext cx="876000" cy="519000"/>
          </a:xfrm>
          <a:prstGeom prst="straightConnector1">
            <a:avLst/>
          </a:prstGeom>
          <a:noFill/>
          <a:ln w="9525" cap="flat" cmpd="sng">
            <a:solidFill>
              <a:srgbClr val="FF0000"/>
            </a:solidFill>
            <a:prstDash val="solid"/>
            <a:round/>
            <a:headEnd type="none" w="med" len="med"/>
            <a:tailEnd type="triangle" w="med" len="med"/>
          </a:ln>
        </p:spPr>
      </p:cxnSp>
      <p:cxnSp>
        <p:nvCxnSpPr>
          <p:cNvPr id="811" name="Google Shape;811;p78"/>
          <p:cNvCxnSpPr>
            <a:endCxn id="805" idx="1"/>
          </p:cNvCxnSpPr>
          <p:nvPr/>
        </p:nvCxnSpPr>
        <p:spPr>
          <a:xfrm rot="10800000" flipH="1">
            <a:off x="4423625" y="4158300"/>
            <a:ext cx="876000" cy="247800"/>
          </a:xfrm>
          <a:prstGeom prst="straightConnector1">
            <a:avLst/>
          </a:prstGeom>
          <a:noFill/>
          <a:ln w="9525" cap="flat" cmpd="sng">
            <a:solidFill>
              <a:srgbClr val="FF0000"/>
            </a:solidFill>
            <a:prstDash val="solid"/>
            <a:round/>
            <a:headEnd type="none" w="med" len="med"/>
            <a:tailEnd type="triangle" w="med" len="med"/>
          </a:ln>
        </p:spPr>
      </p:cxnSp>
      <p:cxnSp>
        <p:nvCxnSpPr>
          <p:cNvPr id="812" name="Google Shape;812;p78"/>
          <p:cNvCxnSpPr/>
          <p:nvPr/>
        </p:nvCxnSpPr>
        <p:spPr>
          <a:xfrm>
            <a:off x="3804325" y="3763175"/>
            <a:ext cx="0" cy="519000"/>
          </a:xfrm>
          <a:prstGeom prst="straightConnector1">
            <a:avLst/>
          </a:prstGeom>
          <a:noFill/>
          <a:ln w="9525" cap="flat" cmpd="sng">
            <a:solidFill>
              <a:srgbClr val="FF0000"/>
            </a:solidFill>
            <a:prstDash val="solid"/>
            <a:round/>
            <a:headEnd type="none" w="med" len="med"/>
            <a:tailEnd type="triangle" w="med" len="med"/>
          </a:ln>
        </p:spPr>
      </p:cxn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817" name="Google Shape;817;p7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Fermeture Transitive</a:t>
            </a:r>
            <a:endParaRPr/>
          </a:p>
        </p:txBody>
      </p:sp>
      <p:sp>
        <p:nvSpPr>
          <p:cNvPr id="818" name="Google Shape;818;p7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fr"/>
              <a:t>On appelle fermeture transitive d’un ensemble F de DFE, l’ensemble de toutes les DFE qui peuvent être composées par transitivité à partir des DFE de F</a:t>
            </a:r>
            <a:endParaRPr/>
          </a:p>
        </p:txBody>
      </p:sp>
      <p:sp>
        <p:nvSpPr>
          <p:cNvPr id="819" name="Google Shape;819;p79"/>
          <p:cNvSpPr/>
          <p:nvPr/>
        </p:nvSpPr>
        <p:spPr>
          <a:xfrm>
            <a:off x="1228875" y="3085525"/>
            <a:ext cx="1238700" cy="247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N°Vehicule</a:t>
            </a:r>
            <a:endParaRPr/>
          </a:p>
        </p:txBody>
      </p:sp>
      <p:sp>
        <p:nvSpPr>
          <p:cNvPr id="820" name="Google Shape;820;p79"/>
          <p:cNvSpPr/>
          <p:nvPr/>
        </p:nvSpPr>
        <p:spPr>
          <a:xfrm>
            <a:off x="3184975" y="2837725"/>
            <a:ext cx="1238700" cy="247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Couleur</a:t>
            </a:r>
            <a:endParaRPr/>
          </a:p>
        </p:txBody>
      </p:sp>
      <p:sp>
        <p:nvSpPr>
          <p:cNvPr id="821" name="Google Shape;821;p79"/>
          <p:cNvSpPr/>
          <p:nvPr/>
        </p:nvSpPr>
        <p:spPr>
          <a:xfrm>
            <a:off x="3184975" y="3515375"/>
            <a:ext cx="1238700" cy="247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Type</a:t>
            </a:r>
            <a:endParaRPr/>
          </a:p>
        </p:txBody>
      </p:sp>
      <p:sp>
        <p:nvSpPr>
          <p:cNvPr id="822" name="Google Shape;822;p79"/>
          <p:cNvSpPr/>
          <p:nvPr/>
        </p:nvSpPr>
        <p:spPr>
          <a:xfrm>
            <a:off x="5299625" y="3267575"/>
            <a:ext cx="1238700" cy="247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Marque</a:t>
            </a:r>
            <a:endParaRPr/>
          </a:p>
        </p:txBody>
      </p:sp>
      <p:sp>
        <p:nvSpPr>
          <p:cNvPr id="823" name="Google Shape;823;p79"/>
          <p:cNvSpPr/>
          <p:nvPr/>
        </p:nvSpPr>
        <p:spPr>
          <a:xfrm>
            <a:off x="5299625" y="4034400"/>
            <a:ext cx="1238700" cy="247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Puissance</a:t>
            </a:r>
            <a:endParaRPr/>
          </a:p>
        </p:txBody>
      </p:sp>
      <p:sp>
        <p:nvSpPr>
          <p:cNvPr id="824" name="Google Shape;824;p79"/>
          <p:cNvSpPr/>
          <p:nvPr/>
        </p:nvSpPr>
        <p:spPr>
          <a:xfrm>
            <a:off x="3184975" y="4282200"/>
            <a:ext cx="1238700" cy="247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Taille</a:t>
            </a:r>
            <a:endParaRPr/>
          </a:p>
        </p:txBody>
      </p:sp>
      <p:cxnSp>
        <p:nvCxnSpPr>
          <p:cNvPr id="825" name="Google Shape;825;p79"/>
          <p:cNvCxnSpPr>
            <a:stCxn id="819" idx="3"/>
            <a:endCxn id="820" idx="1"/>
          </p:cNvCxnSpPr>
          <p:nvPr/>
        </p:nvCxnSpPr>
        <p:spPr>
          <a:xfrm rot="10800000" flipH="1">
            <a:off x="2467575" y="2961625"/>
            <a:ext cx="717300" cy="247800"/>
          </a:xfrm>
          <a:prstGeom prst="straightConnector1">
            <a:avLst/>
          </a:prstGeom>
          <a:noFill/>
          <a:ln w="9525" cap="flat" cmpd="sng">
            <a:solidFill>
              <a:schemeClr val="dk2"/>
            </a:solidFill>
            <a:prstDash val="solid"/>
            <a:round/>
            <a:headEnd type="none" w="med" len="med"/>
            <a:tailEnd type="triangle" w="med" len="med"/>
          </a:ln>
        </p:spPr>
      </p:cxnSp>
      <p:cxnSp>
        <p:nvCxnSpPr>
          <p:cNvPr id="826" name="Google Shape;826;p79"/>
          <p:cNvCxnSpPr>
            <a:stCxn id="819" idx="3"/>
            <a:endCxn id="821" idx="1"/>
          </p:cNvCxnSpPr>
          <p:nvPr/>
        </p:nvCxnSpPr>
        <p:spPr>
          <a:xfrm>
            <a:off x="2467575" y="3209425"/>
            <a:ext cx="717300" cy="429900"/>
          </a:xfrm>
          <a:prstGeom prst="straightConnector1">
            <a:avLst/>
          </a:prstGeom>
          <a:noFill/>
          <a:ln w="9525" cap="flat" cmpd="sng">
            <a:solidFill>
              <a:schemeClr val="dk2"/>
            </a:solidFill>
            <a:prstDash val="solid"/>
            <a:round/>
            <a:headEnd type="none" w="med" len="med"/>
            <a:tailEnd type="triangle" w="med" len="med"/>
          </a:ln>
        </p:spPr>
      </p:cxnSp>
      <p:cxnSp>
        <p:nvCxnSpPr>
          <p:cNvPr id="827" name="Google Shape;827;p79"/>
          <p:cNvCxnSpPr>
            <a:stCxn id="819" idx="3"/>
            <a:endCxn id="824" idx="1"/>
          </p:cNvCxnSpPr>
          <p:nvPr/>
        </p:nvCxnSpPr>
        <p:spPr>
          <a:xfrm>
            <a:off x="2467575" y="3209425"/>
            <a:ext cx="717300" cy="1196700"/>
          </a:xfrm>
          <a:prstGeom prst="straightConnector1">
            <a:avLst/>
          </a:prstGeom>
          <a:noFill/>
          <a:ln w="9525" cap="flat" cmpd="sng">
            <a:solidFill>
              <a:schemeClr val="dk2"/>
            </a:solidFill>
            <a:prstDash val="solid"/>
            <a:round/>
            <a:headEnd type="none" w="med" len="med"/>
            <a:tailEnd type="triangle" w="med" len="med"/>
          </a:ln>
        </p:spPr>
      </p:cxnSp>
      <p:cxnSp>
        <p:nvCxnSpPr>
          <p:cNvPr id="828" name="Google Shape;828;p79"/>
          <p:cNvCxnSpPr>
            <a:stCxn id="820" idx="3"/>
            <a:endCxn id="822" idx="1"/>
          </p:cNvCxnSpPr>
          <p:nvPr/>
        </p:nvCxnSpPr>
        <p:spPr>
          <a:xfrm>
            <a:off x="4423675" y="2961625"/>
            <a:ext cx="876000" cy="429900"/>
          </a:xfrm>
          <a:prstGeom prst="straightConnector1">
            <a:avLst/>
          </a:prstGeom>
          <a:noFill/>
          <a:ln w="9525" cap="flat" cmpd="sng">
            <a:solidFill>
              <a:schemeClr val="dk2"/>
            </a:solidFill>
            <a:prstDash val="solid"/>
            <a:round/>
            <a:headEnd type="none" w="med" len="med"/>
            <a:tailEnd type="triangle" w="med" len="med"/>
          </a:ln>
        </p:spPr>
      </p:cxnSp>
      <p:cxnSp>
        <p:nvCxnSpPr>
          <p:cNvPr id="829" name="Google Shape;829;p79"/>
          <p:cNvCxnSpPr>
            <a:stCxn id="821" idx="3"/>
            <a:endCxn id="823" idx="1"/>
          </p:cNvCxnSpPr>
          <p:nvPr/>
        </p:nvCxnSpPr>
        <p:spPr>
          <a:xfrm>
            <a:off x="4423675" y="3639275"/>
            <a:ext cx="876000" cy="519000"/>
          </a:xfrm>
          <a:prstGeom prst="straightConnector1">
            <a:avLst/>
          </a:prstGeom>
          <a:noFill/>
          <a:ln w="9525" cap="flat" cmpd="sng">
            <a:solidFill>
              <a:schemeClr val="dk2"/>
            </a:solidFill>
            <a:prstDash val="solid"/>
            <a:round/>
            <a:headEnd type="none" w="med" len="med"/>
            <a:tailEnd type="triangle" w="med" len="med"/>
          </a:ln>
        </p:spPr>
      </p:cxnSp>
      <p:cxnSp>
        <p:nvCxnSpPr>
          <p:cNvPr id="830" name="Google Shape;830;p79"/>
          <p:cNvCxnSpPr>
            <a:endCxn id="823" idx="1"/>
          </p:cNvCxnSpPr>
          <p:nvPr/>
        </p:nvCxnSpPr>
        <p:spPr>
          <a:xfrm rot="10800000" flipH="1">
            <a:off x="4423625" y="4158300"/>
            <a:ext cx="876000" cy="247800"/>
          </a:xfrm>
          <a:prstGeom prst="straightConnector1">
            <a:avLst/>
          </a:prstGeom>
          <a:noFill/>
          <a:ln w="9525" cap="flat" cmpd="sng">
            <a:solidFill>
              <a:schemeClr val="dk2"/>
            </a:solidFill>
            <a:prstDash val="solid"/>
            <a:round/>
            <a:headEnd type="none" w="med" len="med"/>
            <a:tailEnd type="triangle" w="med" len="med"/>
          </a:ln>
        </p:spPr>
      </p:cxnSp>
      <p:cxnSp>
        <p:nvCxnSpPr>
          <p:cNvPr id="831" name="Google Shape;831;p79"/>
          <p:cNvCxnSpPr/>
          <p:nvPr/>
        </p:nvCxnSpPr>
        <p:spPr>
          <a:xfrm>
            <a:off x="3804325" y="3763175"/>
            <a:ext cx="0" cy="5190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835"/>
        <p:cNvGrpSpPr/>
        <p:nvPr/>
      </p:nvGrpSpPr>
      <p:grpSpPr>
        <a:xfrm>
          <a:off x="0" y="0"/>
          <a:ext cx="0" cy="0"/>
          <a:chOff x="0" y="0"/>
          <a:chExt cx="0" cy="0"/>
        </a:xfrm>
      </p:grpSpPr>
      <p:sp>
        <p:nvSpPr>
          <p:cNvPr id="836" name="Google Shape;836;p8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Fermeture Transitive</a:t>
            </a:r>
            <a:endParaRPr/>
          </a:p>
        </p:txBody>
      </p:sp>
      <p:sp>
        <p:nvSpPr>
          <p:cNvPr id="837" name="Google Shape;837;p8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fr"/>
              <a:t>On appelle fermeture transitive d’un ensemble F de DFE, l’ensemble de toutes les DFE qui peuvent être composées par transitivité à partir des DFE de F</a:t>
            </a:r>
            <a:endParaRPr/>
          </a:p>
        </p:txBody>
      </p:sp>
      <p:sp>
        <p:nvSpPr>
          <p:cNvPr id="838" name="Google Shape;838;p80"/>
          <p:cNvSpPr/>
          <p:nvPr/>
        </p:nvSpPr>
        <p:spPr>
          <a:xfrm>
            <a:off x="162075" y="3085525"/>
            <a:ext cx="1238700" cy="247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N°Vehicule</a:t>
            </a:r>
            <a:endParaRPr/>
          </a:p>
        </p:txBody>
      </p:sp>
      <p:sp>
        <p:nvSpPr>
          <p:cNvPr id="839" name="Google Shape;839;p80"/>
          <p:cNvSpPr/>
          <p:nvPr/>
        </p:nvSpPr>
        <p:spPr>
          <a:xfrm>
            <a:off x="2118175" y="2837725"/>
            <a:ext cx="1238700" cy="247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Couleur</a:t>
            </a:r>
            <a:endParaRPr/>
          </a:p>
        </p:txBody>
      </p:sp>
      <p:sp>
        <p:nvSpPr>
          <p:cNvPr id="840" name="Google Shape;840;p80"/>
          <p:cNvSpPr/>
          <p:nvPr/>
        </p:nvSpPr>
        <p:spPr>
          <a:xfrm>
            <a:off x="2118175" y="3515375"/>
            <a:ext cx="1238700" cy="247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Type</a:t>
            </a:r>
            <a:endParaRPr/>
          </a:p>
        </p:txBody>
      </p:sp>
      <p:sp>
        <p:nvSpPr>
          <p:cNvPr id="841" name="Google Shape;841;p80"/>
          <p:cNvSpPr/>
          <p:nvPr/>
        </p:nvSpPr>
        <p:spPr>
          <a:xfrm>
            <a:off x="4232825" y="3267575"/>
            <a:ext cx="1238700" cy="247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Marque</a:t>
            </a:r>
            <a:endParaRPr/>
          </a:p>
        </p:txBody>
      </p:sp>
      <p:sp>
        <p:nvSpPr>
          <p:cNvPr id="842" name="Google Shape;842;p80"/>
          <p:cNvSpPr/>
          <p:nvPr/>
        </p:nvSpPr>
        <p:spPr>
          <a:xfrm>
            <a:off x="4232825" y="4034400"/>
            <a:ext cx="1238700" cy="247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Puissance</a:t>
            </a:r>
            <a:endParaRPr/>
          </a:p>
        </p:txBody>
      </p:sp>
      <p:sp>
        <p:nvSpPr>
          <p:cNvPr id="843" name="Google Shape;843;p80"/>
          <p:cNvSpPr/>
          <p:nvPr/>
        </p:nvSpPr>
        <p:spPr>
          <a:xfrm>
            <a:off x="2118175" y="4282200"/>
            <a:ext cx="1238700" cy="247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Taille</a:t>
            </a:r>
            <a:endParaRPr/>
          </a:p>
        </p:txBody>
      </p:sp>
      <p:cxnSp>
        <p:nvCxnSpPr>
          <p:cNvPr id="844" name="Google Shape;844;p80"/>
          <p:cNvCxnSpPr>
            <a:stCxn id="838" idx="3"/>
            <a:endCxn id="839" idx="1"/>
          </p:cNvCxnSpPr>
          <p:nvPr/>
        </p:nvCxnSpPr>
        <p:spPr>
          <a:xfrm rot="10800000" flipH="1">
            <a:off x="1400775" y="2961625"/>
            <a:ext cx="717300" cy="247800"/>
          </a:xfrm>
          <a:prstGeom prst="straightConnector1">
            <a:avLst/>
          </a:prstGeom>
          <a:noFill/>
          <a:ln w="9525" cap="flat" cmpd="sng">
            <a:solidFill>
              <a:schemeClr val="dk2"/>
            </a:solidFill>
            <a:prstDash val="solid"/>
            <a:round/>
            <a:headEnd type="none" w="med" len="med"/>
            <a:tailEnd type="triangle" w="med" len="med"/>
          </a:ln>
        </p:spPr>
      </p:cxnSp>
      <p:cxnSp>
        <p:nvCxnSpPr>
          <p:cNvPr id="845" name="Google Shape;845;p80"/>
          <p:cNvCxnSpPr>
            <a:stCxn id="838" idx="3"/>
            <a:endCxn id="840" idx="1"/>
          </p:cNvCxnSpPr>
          <p:nvPr/>
        </p:nvCxnSpPr>
        <p:spPr>
          <a:xfrm>
            <a:off x="1400775" y="3209425"/>
            <a:ext cx="717300" cy="429900"/>
          </a:xfrm>
          <a:prstGeom prst="straightConnector1">
            <a:avLst/>
          </a:prstGeom>
          <a:noFill/>
          <a:ln w="9525" cap="flat" cmpd="sng">
            <a:solidFill>
              <a:schemeClr val="dk2"/>
            </a:solidFill>
            <a:prstDash val="solid"/>
            <a:round/>
            <a:headEnd type="none" w="med" len="med"/>
            <a:tailEnd type="triangle" w="med" len="med"/>
          </a:ln>
        </p:spPr>
      </p:cxnSp>
      <p:cxnSp>
        <p:nvCxnSpPr>
          <p:cNvPr id="846" name="Google Shape;846;p80"/>
          <p:cNvCxnSpPr>
            <a:stCxn id="838" idx="3"/>
            <a:endCxn id="843" idx="1"/>
          </p:cNvCxnSpPr>
          <p:nvPr/>
        </p:nvCxnSpPr>
        <p:spPr>
          <a:xfrm>
            <a:off x="1400775" y="3209425"/>
            <a:ext cx="717300" cy="1196700"/>
          </a:xfrm>
          <a:prstGeom prst="straightConnector1">
            <a:avLst/>
          </a:prstGeom>
          <a:noFill/>
          <a:ln w="9525" cap="flat" cmpd="sng">
            <a:solidFill>
              <a:schemeClr val="dk2"/>
            </a:solidFill>
            <a:prstDash val="solid"/>
            <a:round/>
            <a:headEnd type="none" w="med" len="med"/>
            <a:tailEnd type="triangle" w="med" len="med"/>
          </a:ln>
        </p:spPr>
      </p:cxnSp>
      <p:cxnSp>
        <p:nvCxnSpPr>
          <p:cNvPr id="847" name="Google Shape;847;p80"/>
          <p:cNvCxnSpPr>
            <a:stCxn id="839" idx="3"/>
            <a:endCxn id="841" idx="1"/>
          </p:cNvCxnSpPr>
          <p:nvPr/>
        </p:nvCxnSpPr>
        <p:spPr>
          <a:xfrm>
            <a:off x="3356875" y="2961625"/>
            <a:ext cx="876000" cy="429900"/>
          </a:xfrm>
          <a:prstGeom prst="straightConnector1">
            <a:avLst/>
          </a:prstGeom>
          <a:noFill/>
          <a:ln w="9525" cap="flat" cmpd="sng">
            <a:solidFill>
              <a:schemeClr val="dk2"/>
            </a:solidFill>
            <a:prstDash val="solid"/>
            <a:round/>
            <a:headEnd type="none" w="med" len="med"/>
            <a:tailEnd type="triangle" w="med" len="med"/>
          </a:ln>
        </p:spPr>
      </p:cxnSp>
      <p:cxnSp>
        <p:nvCxnSpPr>
          <p:cNvPr id="848" name="Google Shape;848;p80"/>
          <p:cNvCxnSpPr>
            <a:stCxn id="840" idx="3"/>
            <a:endCxn id="842" idx="1"/>
          </p:cNvCxnSpPr>
          <p:nvPr/>
        </p:nvCxnSpPr>
        <p:spPr>
          <a:xfrm>
            <a:off x="3356875" y="3639275"/>
            <a:ext cx="876000" cy="519000"/>
          </a:xfrm>
          <a:prstGeom prst="straightConnector1">
            <a:avLst/>
          </a:prstGeom>
          <a:noFill/>
          <a:ln w="9525" cap="flat" cmpd="sng">
            <a:solidFill>
              <a:schemeClr val="dk2"/>
            </a:solidFill>
            <a:prstDash val="solid"/>
            <a:round/>
            <a:headEnd type="none" w="med" len="med"/>
            <a:tailEnd type="triangle" w="med" len="med"/>
          </a:ln>
        </p:spPr>
      </p:cxnSp>
      <p:cxnSp>
        <p:nvCxnSpPr>
          <p:cNvPr id="849" name="Google Shape;849;p80"/>
          <p:cNvCxnSpPr>
            <a:endCxn id="842" idx="1"/>
          </p:cNvCxnSpPr>
          <p:nvPr/>
        </p:nvCxnSpPr>
        <p:spPr>
          <a:xfrm rot="10800000" flipH="1">
            <a:off x="3356825" y="4158300"/>
            <a:ext cx="876000" cy="247800"/>
          </a:xfrm>
          <a:prstGeom prst="straightConnector1">
            <a:avLst/>
          </a:prstGeom>
          <a:noFill/>
          <a:ln w="9525" cap="flat" cmpd="sng">
            <a:solidFill>
              <a:schemeClr val="dk2"/>
            </a:solidFill>
            <a:prstDash val="solid"/>
            <a:round/>
            <a:headEnd type="none" w="med" len="med"/>
            <a:tailEnd type="triangle" w="med" len="med"/>
          </a:ln>
        </p:spPr>
      </p:cxnSp>
      <p:cxnSp>
        <p:nvCxnSpPr>
          <p:cNvPr id="850" name="Google Shape;850;p80"/>
          <p:cNvCxnSpPr/>
          <p:nvPr/>
        </p:nvCxnSpPr>
        <p:spPr>
          <a:xfrm>
            <a:off x="2737525" y="3763175"/>
            <a:ext cx="0" cy="519000"/>
          </a:xfrm>
          <a:prstGeom prst="straightConnector1">
            <a:avLst/>
          </a:prstGeom>
          <a:noFill/>
          <a:ln w="9525" cap="flat" cmpd="sng">
            <a:solidFill>
              <a:schemeClr val="dk2"/>
            </a:solidFill>
            <a:prstDash val="solid"/>
            <a:round/>
            <a:headEnd type="none" w="med" len="med"/>
            <a:tailEnd type="triangle" w="med" len="med"/>
          </a:ln>
        </p:spPr>
      </p:cxnSp>
      <p:sp>
        <p:nvSpPr>
          <p:cNvPr id="851" name="Google Shape;851;p80"/>
          <p:cNvSpPr txBox="1"/>
          <p:nvPr/>
        </p:nvSpPr>
        <p:spPr>
          <a:xfrm>
            <a:off x="5886775" y="2784825"/>
            <a:ext cx="2854200" cy="1708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100">
                <a:latin typeface="Lato"/>
                <a:ea typeface="Lato"/>
                <a:cs typeface="Lato"/>
                <a:sym typeface="Lato"/>
              </a:rPr>
              <a:t>N°Vehicule → Couleur</a:t>
            </a:r>
            <a:endParaRPr sz="1100">
              <a:latin typeface="Lato"/>
              <a:ea typeface="Lato"/>
              <a:cs typeface="Lato"/>
              <a:sym typeface="Lato"/>
            </a:endParaRPr>
          </a:p>
          <a:p>
            <a:pPr marL="0" lvl="0" indent="0" algn="l" rtl="0">
              <a:spcBef>
                <a:spcPts val="0"/>
              </a:spcBef>
              <a:spcAft>
                <a:spcPts val="0"/>
              </a:spcAft>
              <a:buNone/>
            </a:pPr>
            <a:r>
              <a:rPr lang="fr" sz="1100">
                <a:latin typeface="Lato"/>
                <a:ea typeface="Lato"/>
                <a:cs typeface="Lato"/>
                <a:sym typeface="Lato"/>
              </a:rPr>
              <a:t>N°Vehicule → Type</a:t>
            </a:r>
            <a:endParaRPr sz="1100">
              <a:latin typeface="Lato"/>
              <a:ea typeface="Lato"/>
              <a:cs typeface="Lato"/>
              <a:sym typeface="Lato"/>
            </a:endParaRPr>
          </a:p>
          <a:p>
            <a:pPr marL="0" lvl="0" indent="0" algn="l" rtl="0">
              <a:spcBef>
                <a:spcPts val="0"/>
              </a:spcBef>
              <a:spcAft>
                <a:spcPts val="0"/>
              </a:spcAft>
              <a:buNone/>
            </a:pPr>
            <a:r>
              <a:rPr lang="fr" sz="1100">
                <a:latin typeface="Lato"/>
                <a:ea typeface="Lato"/>
                <a:cs typeface="Lato"/>
                <a:sym typeface="Lato"/>
              </a:rPr>
              <a:t>N°Vehicule → Taille</a:t>
            </a:r>
            <a:endParaRPr sz="1100">
              <a:latin typeface="Lato"/>
              <a:ea typeface="Lato"/>
              <a:cs typeface="Lato"/>
              <a:sym typeface="Lato"/>
            </a:endParaRPr>
          </a:p>
          <a:p>
            <a:pPr marL="0" lvl="0" indent="0" algn="l" rtl="0">
              <a:spcBef>
                <a:spcPts val="0"/>
              </a:spcBef>
              <a:spcAft>
                <a:spcPts val="0"/>
              </a:spcAft>
              <a:buNone/>
            </a:pPr>
            <a:r>
              <a:rPr lang="fr" sz="1100">
                <a:latin typeface="Lato"/>
                <a:ea typeface="Lato"/>
                <a:cs typeface="Lato"/>
                <a:sym typeface="Lato"/>
              </a:rPr>
              <a:t>N°Vehicule → Marque</a:t>
            </a:r>
            <a:endParaRPr sz="1100">
              <a:latin typeface="Lato"/>
              <a:ea typeface="Lato"/>
              <a:cs typeface="Lato"/>
              <a:sym typeface="Lato"/>
            </a:endParaRPr>
          </a:p>
          <a:p>
            <a:pPr marL="0" lvl="0" indent="0" algn="l" rtl="0">
              <a:spcBef>
                <a:spcPts val="0"/>
              </a:spcBef>
              <a:spcAft>
                <a:spcPts val="0"/>
              </a:spcAft>
              <a:buNone/>
            </a:pPr>
            <a:r>
              <a:rPr lang="fr" sz="1100">
                <a:latin typeface="Lato"/>
                <a:ea typeface="Lato"/>
                <a:cs typeface="Lato"/>
                <a:sym typeface="Lato"/>
              </a:rPr>
              <a:t>N°Vehicule → Puissance</a:t>
            </a:r>
            <a:endParaRPr sz="1100">
              <a:latin typeface="Lato"/>
              <a:ea typeface="Lato"/>
              <a:cs typeface="Lato"/>
              <a:sym typeface="Lato"/>
            </a:endParaRPr>
          </a:p>
          <a:p>
            <a:pPr marL="0" lvl="0" indent="0" algn="l" rtl="0">
              <a:spcBef>
                <a:spcPts val="0"/>
              </a:spcBef>
              <a:spcAft>
                <a:spcPts val="0"/>
              </a:spcAft>
              <a:buNone/>
            </a:pPr>
            <a:r>
              <a:rPr lang="fr" sz="1100">
                <a:latin typeface="Lato"/>
                <a:ea typeface="Lato"/>
                <a:cs typeface="Lato"/>
                <a:sym typeface="Lato"/>
              </a:rPr>
              <a:t>Couleur → Marque</a:t>
            </a:r>
            <a:endParaRPr sz="1100">
              <a:latin typeface="Lato"/>
              <a:ea typeface="Lato"/>
              <a:cs typeface="Lato"/>
              <a:sym typeface="Lato"/>
            </a:endParaRPr>
          </a:p>
          <a:p>
            <a:pPr marL="0" lvl="0" indent="0" algn="l" rtl="0">
              <a:spcBef>
                <a:spcPts val="0"/>
              </a:spcBef>
              <a:spcAft>
                <a:spcPts val="0"/>
              </a:spcAft>
              <a:buNone/>
            </a:pPr>
            <a:r>
              <a:rPr lang="fr" sz="1100">
                <a:latin typeface="Lato"/>
                <a:ea typeface="Lato"/>
                <a:cs typeface="Lato"/>
                <a:sym typeface="Lato"/>
              </a:rPr>
              <a:t>Type → Puissance</a:t>
            </a:r>
            <a:endParaRPr sz="1100">
              <a:latin typeface="Lato"/>
              <a:ea typeface="Lato"/>
              <a:cs typeface="Lato"/>
              <a:sym typeface="Lato"/>
            </a:endParaRPr>
          </a:p>
          <a:p>
            <a:pPr marL="0" lvl="0" indent="0" algn="l" rtl="0">
              <a:spcBef>
                <a:spcPts val="0"/>
              </a:spcBef>
              <a:spcAft>
                <a:spcPts val="0"/>
              </a:spcAft>
              <a:buNone/>
            </a:pPr>
            <a:r>
              <a:rPr lang="fr" sz="1100">
                <a:latin typeface="Lato"/>
                <a:ea typeface="Lato"/>
                <a:cs typeface="Lato"/>
                <a:sym typeface="Lato"/>
              </a:rPr>
              <a:t>Type → Taille</a:t>
            </a:r>
            <a:endParaRPr sz="1100">
              <a:latin typeface="Lato"/>
              <a:ea typeface="Lato"/>
              <a:cs typeface="Lato"/>
              <a:sym typeface="Lato"/>
            </a:endParaRPr>
          </a:p>
          <a:p>
            <a:pPr marL="0" lvl="0" indent="0" algn="l" rtl="0">
              <a:spcBef>
                <a:spcPts val="0"/>
              </a:spcBef>
              <a:spcAft>
                <a:spcPts val="0"/>
              </a:spcAft>
              <a:buNone/>
            </a:pPr>
            <a:r>
              <a:rPr lang="fr" sz="1100">
                <a:latin typeface="Lato"/>
                <a:ea typeface="Lato"/>
                <a:cs typeface="Lato"/>
                <a:sym typeface="Lato"/>
              </a:rPr>
              <a:t>Taille → Puissance</a:t>
            </a:r>
            <a:endParaRPr sz="1100">
              <a:latin typeface="Lato"/>
              <a:ea typeface="Lato"/>
              <a:cs typeface="Lato"/>
              <a:sym typeface="Lato"/>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6" name="Google Shape;856;p8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Les DF au service de la normalisation</a:t>
            </a:r>
            <a:endParaRPr/>
          </a:p>
        </p:txBody>
      </p:sp>
      <p:sp>
        <p:nvSpPr>
          <p:cNvPr id="857" name="Google Shape;857;p8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L’objectif de la normalisation est d'éviter d'observer des anomalies (d’écriture , de lecture…) provenant d’une mauvaise modélisation des données tout en préservant les DF et sans perdre d’informations.</a:t>
            </a:r>
            <a:endParaRPr/>
          </a:p>
          <a:p>
            <a:pPr marL="0" lvl="0" indent="0" algn="l" rtl="0">
              <a:spcBef>
                <a:spcPts val="1200"/>
              </a:spcBef>
              <a:spcAft>
                <a:spcPts val="1200"/>
              </a:spcAft>
              <a:buNone/>
            </a:pPr>
            <a:r>
              <a:rPr lang="fr"/>
              <a:t>Pour cela, on va définir des “formes normales” afin de pouvoir décomposer les tables pour éviter d’éventuelles anomalies et redondances.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Présentation des bases de données</a:t>
            </a:r>
            <a:endParaRPr/>
          </a:p>
        </p:txBody>
      </p:sp>
      <p:sp>
        <p:nvSpPr>
          <p:cNvPr id="128" name="Google Shape;128;p19"/>
          <p:cNvSpPr txBox="1">
            <a:spLocks noGrp="1"/>
          </p:cNvSpPr>
          <p:nvPr>
            <p:ph type="body" idx="1"/>
          </p:nvPr>
        </p:nvSpPr>
        <p:spPr>
          <a:xfrm>
            <a:off x="818050" y="2571750"/>
            <a:ext cx="5256900" cy="9513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a:t>Les bases de données sont aujourd’hui omniprésentes dans le monde des entreprises mais également dans le quotidien de tous.</a:t>
            </a:r>
            <a:endParaRPr/>
          </a:p>
        </p:txBody>
      </p:sp>
      <p:pic>
        <p:nvPicPr>
          <p:cNvPr id="129" name="Google Shape;129;p19"/>
          <p:cNvPicPr preferRelativeResize="0"/>
          <p:nvPr/>
        </p:nvPicPr>
        <p:blipFill>
          <a:blip r:embed="rId3">
            <a:alphaModFix/>
          </a:blip>
          <a:stretch>
            <a:fillRect/>
          </a:stretch>
        </p:blipFill>
        <p:spPr>
          <a:xfrm>
            <a:off x="6366225" y="882650"/>
            <a:ext cx="2581275" cy="1771650"/>
          </a:xfrm>
          <a:prstGeom prst="rect">
            <a:avLst/>
          </a:prstGeom>
          <a:noFill/>
          <a:ln>
            <a:noFill/>
          </a:ln>
        </p:spPr>
      </p:pic>
      <p:pic>
        <p:nvPicPr>
          <p:cNvPr id="130" name="Google Shape;130;p19"/>
          <p:cNvPicPr preferRelativeResize="0"/>
          <p:nvPr/>
        </p:nvPicPr>
        <p:blipFill>
          <a:blip r:embed="rId4">
            <a:alphaModFix/>
          </a:blip>
          <a:stretch>
            <a:fillRect/>
          </a:stretch>
        </p:blipFill>
        <p:spPr>
          <a:xfrm>
            <a:off x="6366225" y="3007450"/>
            <a:ext cx="2581275" cy="1806896"/>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sp>
        <p:nvSpPr>
          <p:cNvPr id="862" name="Google Shape;862;p8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La Première Forme Normale (ou NF1)</a:t>
            </a:r>
            <a:endParaRPr/>
          </a:p>
        </p:txBody>
      </p:sp>
      <p:sp>
        <p:nvSpPr>
          <p:cNvPr id="863" name="Google Shape;863;p82"/>
          <p:cNvSpPr txBox="1">
            <a:spLocks noGrp="1"/>
          </p:cNvSpPr>
          <p:nvPr>
            <p:ph type="body" idx="1"/>
          </p:nvPr>
        </p:nvSpPr>
        <p:spPr>
          <a:xfrm>
            <a:off x="729450" y="2078875"/>
            <a:ext cx="7688700" cy="8142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r>
              <a:rPr lang="fr"/>
              <a:t>Une relation est dite en Première Forme Normale si et seulement si :</a:t>
            </a:r>
            <a:endParaRPr/>
          </a:p>
          <a:p>
            <a:pPr marL="457200" lvl="0" indent="-311150" algn="l" rtl="0">
              <a:spcBef>
                <a:spcPts val="1200"/>
              </a:spcBef>
              <a:spcAft>
                <a:spcPts val="0"/>
              </a:spcAft>
              <a:buClr>
                <a:srgbClr val="FF0000"/>
              </a:buClr>
              <a:buSzPts val="1300"/>
              <a:buChar char="●"/>
            </a:pPr>
            <a:r>
              <a:rPr lang="fr" b="1">
                <a:solidFill>
                  <a:srgbClr val="FF0000"/>
                </a:solidFill>
              </a:rPr>
              <a:t>Tout attribut contient une valeur unique.</a:t>
            </a:r>
            <a:endParaRPr b="1">
              <a:solidFill>
                <a:srgbClr val="FF0000"/>
              </a:solidFill>
            </a:endParaRPr>
          </a:p>
        </p:txBody>
      </p:sp>
      <p:graphicFrame>
        <p:nvGraphicFramePr>
          <p:cNvPr id="864" name="Google Shape;864;p82"/>
          <p:cNvGraphicFramePr/>
          <p:nvPr/>
        </p:nvGraphicFramePr>
        <p:xfrm>
          <a:off x="268700" y="3249080"/>
          <a:ext cx="2561250" cy="1090900"/>
        </p:xfrm>
        <a:graphic>
          <a:graphicData uri="http://schemas.openxmlformats.org/drawingml/2006/table">
            <a:tbl>
              <a:tblPr>
                <a:noFill/>
                <a:tableStyleId>{6F948680-B0A5-4B56-952B-4A9442A808EA}</a:tableStyleId>
              </a:tblPr>
              <a:tblGrid>
                <a:gridCol w="656150">
                  <a:extLst>
                    <a:ext uri="{9D8B030D-6E8A-4147-A177-3AD203B41FA5}">
                      <a16:colId xmlns:a16="http://schemas.microsoft.com/office/drawing/2014/main" val="20000"/>
                    </a:ext>
                  </a:extLst>
                </a:gridCol>
                <a:gridCol w="1905100">
                  <a:extLst>
                    <a:ext uri="{9D8B030D-6E8A-4147-A177-3AD203B41FA5}">
                      <a16:colId xmlns:a16="http://schemas.microsoft.com/office/drawing/2014/main" val="20001"/>
                    </a:ext>
                  </a:extLst>
                </a:gridCol>
              </a:tblGrid>
              <a:tr h="370200">
                <a:tc>
                  <a:txBody>
                    <a:bodyPr/>
                    <a:lstStyle/>
                    <a:p>
                      <a:pPr marL="0" lvl="0" indent="0" algn="ctr" rtl="0">
                        <a:spcBef>
                          <a:spcPts val="0"/>
                        </a:spcBef>
                        <a:spcAft>
                          <a:spcPts val="0"/>
                        </a:spcAft>
                        <a:buNone/>
                      </a:pPr>
                      <a:r>
                        <a:rPr lang="fr" sz="1100"/>
                        <a:t>Nom</a:t>
                      </a:r>
                      <a:endParaRPr sz="1100"/>
                    </a:p>
                  </a:txBody>
                  <a:tcPr marL="91425" marR="91425" marT="91425" marB="91425"/>
                </a:tc>
                <a:tc>
                  <a:txBody>
                    <a:bodyPr/>
                    <a:lstStyle/>
                    <a:p>
                      <a:pPr marL="0" lvl="0" indent="0" algn="ctr" rtl="0">
                        <a:spcBef>
                          <a:spcPts val="0"/>
                        </a:spcBef>
                        <a:spcAft>
                          <a:spcPts val="0"/>
                        </a:spcAft>
                        <a:buNone/>
                      </a:pPr>
                      <a:r>
                        <a:rPr lang="fr" sz="1100"/>
                        <a:t>Profession</a:t>
                      </a:r>
                      <a:endParaRPr sz="1100"/>
                    </a:p>
                  </a:txBody>
                  <a:tcPr marL="91425" marR="91425" marT="91425" marB="91425"/>
                </a:tc>
                <a:extLst>
                  <a:ext uri="{0D108BD9-81ED-4DB2-BD59-A6C34878D82A}">
                    <a16:rowId xmlns:a16="http://schemas.microsoft.com/office/drawing/2014/main" val="10000"/>
                  </a:ext>
                </a:extLst>
              </a:tr>
              <a:tr h="370200">
                <a:tc>
                  <a:txBody>
                    <a:bodyPr/>
                    <a:lstStyle/>
                    <a:p>
                      <a:pPr marL="0" lvl="0" indent="0" algn="ctr" rtl="0">
                        <a:spcBef>
                          <a:spcPts val="0"/>
                        </a:spcBef>
                        <a:spcAft>
                          <a:spcPts val="0"/>
                        </a:spcAft>
                        <a:buNone/>
                      </a:pPr>
                      <a:r>
                        <a:rPr lang="fr" sz="1100"/>
                        <a:t>Fornier</a:t>
                      </a:r>
                      <a:endParaRPr sz="1100"/>
                    </a:p>
                  </a:txBody>
                  <a:tcPr marL="91425" marR="91425" marT="91425" marB="91425"/>
                </a:tc>
                <a:tc>
                  <a:txBody>
                    <a:bodyPr/>
                    <a:lstStyle/>
                    <a:p>
                      <a:pPr marL="0" lvl="0" indent="0" algn="ctr" rtl="0">
                        <a:spcBef>
                          <a:spcPts val="0"/>
                        </a:spcBef>
                        <a:spcAft>
                          <a:spcPts val="0"/>
                        </a:spcAft>
                        <a:buNone/>
                      </a:pPr>
                      <a:r>
                        <a:rPr lang="fr" sz="1100"/>
                        <a:t>Ingénieur, Enseignant</a:t>
                      </a:r>
                      <a:endParaRPr sz="1100"/>
                    </a:p>
                  </a:txBody>
                  <a:tcPr marL="91425" marR="91425" marT="91425" marB="91425"/>
                </a:tc>
                <a:extLst>
                  <a:ext uri="{0D108BD9-81ED-4DB2-BD59-A6C34878D82A}">
                    <a16:rowId xmlns:a16="http://schemas.microsoft.com/office/drawing/2014/main" val="10001"/>
                  </a:ext>
                </a:extLst>
              </a:tr>
              <a:tr h="350500">
                <a:tc>
                  <a:txBody>
                    <a:bodyPr/>
                    <a:lstStyle/>
                    <a:p>
                      <a:pPr marL="0" lvl="0" indent="0" algn="ctr" rtl="0">
                        <a:spcBef>
                          <a:spcPts val="0"/>
                        </a:spcBef>
                        <a:spcAft>
                          <a:spcPts val="0"/>
                        </a:spcAft>
                        <a:buNone/>
                      </a:pPr>
                      <a:r>
                        <a:rPr lang="fr" sz="1100"/>
                        <a:t>Dupont</a:t>
                      </a:r>
                      <a:endParaRPr sz="1100"/>
                    </a:p>
                  </a:txBody>
                  <a:tcPr marL="91425" marR="91425" marT="91425" marB="91425"/>
                </a:tc>
                <a:tc>
                  <a:txBody>
                    <a:bodyPr/>
                    <a:lstStyle/>
                    <a:p>
                      <a:pPr marL="0" lvl="0" indent="0" algn="ctr" rtl="0">
                        <a:spcBef>
                          <a:spcPts val="0"/>
                        </a:spcBef>
                        <a:spcAft>
                          <a:spcPts val="0"/>
                        </a:spcAft>
                        <a:buNone/>
                      </a:pPr>
                      <a:r>
                        <a:rPr lang="fr" sz="1100"/>
                        <a:t>Photographe</a:t>
                      </a:r>
                      <a:endParaRPr sz="1100"/>
                    </a:p>
                  </a:txBody>
                  <a:tcPr marL="91425" marR="91425" marT="91425" marB="91425"/>
                </a:tc>
                <a:extLst>
                  <a:ext uri="{0D108BD9-81ED-4DB2-BD59-A6C34878D82A}">
                    <a16:rowId xmlns:a16="http://schemas.microsoft.com/office/drawing/2014/main" val="10002"/>
                  </a:ext>
                </a:extLst>
              </a:tr>
            </a:tbl>
          </a:graphicData>
        </a:graphic>
      </p:graphicFrame>
      <p:sp>
        <p:nvSpPr>
          <p:cNvPr id="865" name="Google Shape;865;p82"/>
          <p:cNvSpPr txBox="1"/>
          <p:nvPr/>
        </p:nvSpPr>
        <p:spPr>
          <a:xfrm>
            <a:off x="949775" y="2953300"/>
            <a:ext cx="11991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sz="1200" i="1">
                <a:latin typeface="Lato"/>
                <a:ea typeface="Lato"/>
                <a:cs typeface="Lato"/>
                <a:sym typeface="Lato"/>
              </a:rPr>
              <a:t>Relation 1</a:t>
            </a:r>
            <a:endParaRPr sz="1200" i="1">
              <a:latin typeface="Lato"/>
              <a:ea typeface="Lato"/>
              <a:cs typeface="Lato"/>
              <a:sym typeface="Lato"/>
            </a:endParaRPr>
          </a:p>
        </p:txBody>
      </p:sp>
      <p:graphicFrame>
        <p:nvGraphicFramePr>
          <p:cNvPr id="866" name="Google Shape;866;p82"/>
          <p:cNvGraphicFramePr/>
          <p:nvPr/>
        </p:nvGraphicFramePr>
        <p:xfrm>
          <a:off x="3871225" y="3249080"/>
          <a:ext cx="656150" cy="1090900"/>
        </p:xfrm>
        <a:graphic>
          <a:graphicData uri="http://schemas.openxmlformats.org/drawingml/2006/table">
            <a:tbl>
              <a:tblPr>
                <a:noFill/>
                <a:tableStyleId>{6F948680-B0A5-4B56-952B-4A9442A808EA}</a:tableStyleId>
              </a:tblPr>
              <a:tblGrid>
                <a:gridCol w="656150">
                  <a:extLst>
                    <a:ext uri="{9D8B030D-6E8A-4147-A177-3AD203B41FA5}">
                      <a16:colId xmlns:a16="http://schemas.microsoft.com/office/drawing/2014/main" val="20000"/>
                    </a:ext>
                  </a:extLst>
                </a:gridCol>
              </a:tblGrid>
              <a:tr h="370200">
                <a:tc>
                  <a:txBody>
                    <a:bodyPr/>
                    <a:lstStyle/>
                    <a:p>
                      <a:pPr marL="0" lvl="0" indent="0" algn="ctr" rtl="0">
                        <a:spcBef>
                          <a:spcPts val="0"/>
                        </a:spcBef>
                        <a:spcAft>
                          <a:spcPts val="0"/>
                        </a:spcAft>
                        <a:buNone/>
                      </a:pPr>
                      <a:r>
                        <a:rPr lang="fr" sz="1100"/>
                        <a:t>Nom</a:t>
                      </a:r>
                      <a:endParaRPr sz="1100"/>
                    </a:p>
                  </a:txBody>
                  <a:tcPr marL="91425" marR="91425" marT="91425" marB="91425"/>
                </a:tc>
                <a:extLst>
                  <a:ext uri="{0D108BD9-81ED-4DB2-BD59-A6C34878D82A}">
                    <a16:rowId xmlns:a16="http://schemas.microsoft.com/office/drawing/2014/main" val="10000"/>
                  </a:ext>
                </a:extLst>
              </a:tr>
              <a:tr h="370200">
                <a:tc>
                  <a:txBody>
                    <a:bodyPr/>
                    <a:lstStyle/>
                    <a:p>
                      <a:pPr marL="0" lvl="0" indent="0" algn="ctr" rtl="0">
                        <a:spcBef>
                          <a:spcPts val="0"/>
                        </a:spcBef>
                        <a:spcAft>
                          <a:spcPts val="0"/>
                        </a:spcAft>
                        <a:buNone/>
                      </a:pPr>
                      <a:r>
                        <a:rPr lang="fr" sz="1100"/>
                        <a:t>Fornier</a:t>
                      </a:r>
                      <a:endParaRPr sz="1100"/>
                    </a:p>
                  </a:txBody>
                  <a:tcPr marL="91425" marR="91425" marT="91425" marB="91425"/>
                </a:tc>
                <a:extLst>
                  <a:ext uri="{0D108BD9-81ED-4DB2-BD59-A6C34878D82A}">
                    <a16:rowId xmlns:a16="http://schemas.microsoft.com/office/drawing/2014/main" val="10001"/>
                  </a:ext>
                </a:extLst>
              </a:tr>
              <a:tr h="350500">
                <a:tc>
                  <a:txBody>
                    <a:bodyPr/>
                    <a:lstStyle/>
                    <a:p>
                      <a:pPr marL="0" lvl="0" indent="0" algn="ctr" rtl="0">
                        <a:spcBef>
                          <a:spcPts val="0"/>
                        </a:spcBef>
                        <a:spcAft>
                          <a:spcPts val="0"/>
                        </a:spcAft>
                        <a:buNone/>
                      </a:pPr>
                      <a:r>
                        <a:rPr lang="fr" sz="1100"/>
                        <a:t>Dupont</a:t>
                      </a:r>
                      <a:endParaRPr sz="1100"/>
                    </a:p>
                  </a:txBody>
                  <a:tcPr marL="91425" marR="91425" marT="91425" marB="91425"/>
                </a:tc>
                <a:extLst>
                  <a:ext uri="{0D108BD9-81ED-4DB2-BD59-A6C34878D82A}">
                    <a16:rowId xmlns:a16="http://schemas.microsoft.com/office/drawing/2014/main" val="10002"/>
                  </a:ext>
                </a:extLst>
              </a:tr>
            </a:tbl>
          </a:graphicData>
        </a:graphic>
      </p:graphicFrame>
      <p:graphicFrame>
        <p:nvGraphicFramePr>
          <p:cNvPr id="867" name="Google Shape;867;p82"/>
          <p:cNvGraphicFramePr/>
          <p:nvPr/>
        </p:nvGraphicFramePr>
        <p:xfrm>
          <a:off x="5917150" y="3240170"/>
          <a:ext cx="3019800" cy="1108705"/>
        </p:xfrm>
        <a:graphic>
          <a:graphicData uri="http://schemas.openxmlformats.org/drawingml/2006/table">
            <a:tbl>
              <a:tblPr>
                <a:noFill/>
                <a:tableStyleId>{6F948680-B0A5-4B56-952B-4A9442A808EA}</a:tableStyleId>
              </a:tblPr>
              <a:tblGrid>
                <a:gridCol w="1509900">
                  <a:extLst>
                    <a:ext uri="{9D8B030D-6E8A-4147-A177-3AD203B41FA5}">
                      <a16:colId xmlns:a16="http://schemas.microsoft.com/office/drawing/2014/main" val="20000"/>
                    </a:ext>
                  </a:extLst>
                </a:gridCol>
                <a:gridCol w="1509900">
                  <a:extLst>
                    <a:ext uri="{9D8B030D-6E8A-4147-A177-3AD203B41FA5}">
                      <a16:colId xmlns:a16="http://schemas.microsoft.com/office/drawing/2014/main" val="20001"/>
                    </a:ext>
                  </a:extLst>
                </a:gridCol>
              </a:tblGrid>
              <a:tr h="341600">
                <a:tc>
                  <a:txBody>
                    <a:bodyPr/>
                    <a:lstStyle/>
                    <a:p>
                      <a:pPr marL="0" lvl="0" indent="0" algn="ctr" rtl="0">
                        <a:spcBef>
                          <a:spcPts val="0"/>
                        </a:spcBef>
                        <a:spcAft>
                          <a:spcPts val="0"/>
                        </a:spcAft>
                        <a:buNone/>
                      </a:pPr>
                      <a:r>
                        <a:rPr lang="fr" sz="1100"/>
                        <a:t>Profession 1</a:t>
                      </a:r>
                      <a:endParaRPr sz="1100"/>
                    </a:p>
                  </a:txBody>
                  <a:tcPr marL="91425" marR="91425" marT="91425" marB="91425"/>
                </a:tc>
                <a:tc>
                  <a:txBody>
                    <a:bodyPr/>
                    <a:lstStyle/>
                    <a:p>
                      <a:pPr marL="0" lvl="0" indent="0" algn="ctr" rtl="0">
                        <a:spcBef>
                          <a:spcPts val="0"/>
                        </a:spcBef>
                        <a:spcAft>
                          <a:spcPts val="0"/>
                        </a:spcAft>
                        <a:buNone/>
                      </a:pPr>
                      <a:r>
                        <a:rPr lang="fr" sz="1100"/>
                        <a:t>Profession 2</a:t>
                      </a:r>
                      <a:endParaRPr sz="1100"/>
                    </a:p>
                  </a:txBody>
                  <a:tcPr marL="91425" marR="91425" marT="91425" marB="91425"/>
                </a:tc>
                <a:extLst>
                  <a:ext uri="{0D108BD9-81ED-4DB2-BD59-A6C34878D82A}">
                    <a16:rowId xmlns:a16="http://schemas.microsoft.com/office/drawing/2014/main" val="10000"/>
                  </a:ext>
                </a:extLst>
              </a:tr>
              <a:tr h="341600">
                <a:tc>
                  <a:txBody>
                    <a:bodyPr/>
                    <a:lstStyle/>
                    <a:p>
                      <a:pPr marL="0" lvl="0" indent="0" algn="ctr" rtl="0">
                        <a:spcBef>
                          <a:spcPts val="0"/>
                        </a:spcBef>
                        <a:spcAft>
                          <a:spcPts val="0"/>
                        </a:spcAft>
                        <a:buNone/>
                      </a:pPr>
                      <a:r>
                        <a:rPr lang="fr" sz="1100"/>
                        <a:t>Ingénieur</a:t>
                      </a:r>
                      <a:endParaRPr sz="1100"/>
                    </a:p>
                  </a:txBody>
                  <a:tcPr marL="91425" marR="91425" marT="91425" marB="91425"/>
                </a:tc>
                <a:tc>
                  <a:txBody>
                    <a:bodyPr/>
                    <a:lstStyle/>
                    <a:p>
                      <a:pPr marL="0" lvl="0" indent="0" algn="ctr" rtl="0">
                        <a:spcBef>
                          <a:spcPts val="0"/>
                        </a:spcBef>
                        <a:spcAft>
                          <a:spcPts val="0"/>
                        </a:spcAft>
                        <a:buNone/>
                      </a:pPr>
                      <a:r>
                        <a:rPr lang="fr" sz="1100"/>
                        <a:t>Enseignant</a:t>
                      </a:r>
                      <a:endParaRPr sz="1100"/>
                    </a:p>
                  </a:txBody>
                  <a:tcPr marL="91425" marR="91425" marT="91425" marB="91425"/>
                </a:tc>
                <a:extLst>
                  <a:ext uri="{0D108BD9-81ED-4DB2-BD59-A6C34878D82A}">
                    <a16:rowId xmlns:a16="http://schemas.microsoft.com/office/drawing/2014/main" val="10001"/>
                  </a:ext>
                </a:extLst>
              </a:tr>
              <a:tr h="407725">
                <a:tc>
                  <a:txBody>
                    <a:bodyPr/>
                    <a:lstStyle/>
                    <a:p>
                      <a:pPr marL="0" lvl="0" indent="0" algn="ctr" rtl="0">
                        <a:spcBef>
                          <a:spcPts val="0"/>
                        </a:spcBef>
                        <a:spcAft>
                          <a:spcPts val="0"/>
                        </a:spcAft>
                        <a:buNone/>
                      </a:pPr>
                      <a:r>
                        <a:rPr lang="fr" sz="1100"/>
                        <a:t>Photographe</a:t>
                      </a:r>
                      <a:endParaRPr sz="1100"/>
                    </a:p>
                  </a:txBody>
                  <a:tcPr marL="91425" marR="91425" marT="91425" marB="91425"/>
                </a:tc>
                <a:tc>
                  <a:txBody>
                    <a:bodyPr/>
                    <a:lstStyle/>
                    <a:p>
                      <a:pPr marL="0" lvl="0" indent="0" algn="ctr" rtl="0">
                        <a:spcBef>
                          <a:spcPts val="0"/>
                        </a:spcBef>
                        <a:spcAft>
                          <a:spcPts val="0"/>
                        </a:spcAft>
                        <a:buNone/>
                      </a:pPr>
                      <a:endParaRPr sz="1100"/>
                    </a:p>
                  </a:txBody>
                  <a:tcPr marL="91425" marR="91425" marT="91425" marB="91425"/>
                </a:tc>
                <a:extLst>
                  <a:ext uri="{0D108BD9-81ED-4DB2-BD59-A6C34878D82A}">
                    <a16:rowId xmlns:a16="http://schemas.microsoft.com/office/drawing/2014/main" val="10002"/>
                  </a:ext>
                </a:extLst>
              </a:tr>
            </a:tbl>
          </a:graphicData>
        </a:graphic>
      </p:graphicFrame>
      <p:sp>
        <p:nvSpPr>
          <p:cNvPr id="868" name="Google Shape;868;p82"/>
          <p:cNvSpPr/>
          <p:nvPr/>
        </p:nvSpPr>
        <p:spPr>
          <a:xfrm>
            <a:off x="4806550" y="3583025"/>
            <a:ext cx="703500" cy="423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est</a:t>
            </a:r>
            <a:endParaRPr/>
          </a:p>
        </p:txBody>
      </p:sp>
      <p:cxnSp>
        <p:nvCxnSpPr>
          <p:cNvPr id="869" name="Google Shape;869;p82"/>
          <p:cNvCxnSpPr/>
          <p:nvPr/>
        </p:nvCxnSpPr>
        <p:spPr>
          <a:xfrm rot="10800000" flipH="1">
            <a:off x="4519150" y="3794475"/>
            <a:ext cx="287400" cy="1200"/>
          </a:xfrm>
          <a:prstGeom prst="straightConnector1">
            <a:avLst/>
          </a:prstGeom>
          <a:noFill/>
          <a:ln w="9525" cap="flat" cmpd="sng">
            <a:solidFill>
              <a:schemeClr val="dk2"/>
            </a:solidFill>
            <a:prstDash val="solid"/>
            <a:round/>
            <a:headEnd type="none" w="med" len="med"/>
            <a:tailEnd type="none" w="med" len="med"/>
          </a:ln>
        </p:spPr>
      </p:cxnSp>
      <p:cxnSp>
        <p:nvCxnSpPr>
          <p:cNvPr id="870" name="Google Shape;870;p82"/>
          <p:cNvCxnSpPr>
            <a:stCxn id="868" idx="6"/>
          </p:cNvCxnSpPr>
          <p:nvPr/>
        </p:nvCxnSpPr>
        <p:spPr>
          <a:xfrm rot="10800000" flipH="1">
            <a:off x="5510050" y="3785825"/>
            <a:ext cx="386700" cy="8700"/>
          </a:xfrm>
          <a:prstGeom prst="straightConnector1">
            <a:avLst/>
          </a:prstGeom>
          <a:noFill/>
          <a:ln w="9525" cap="flat" cmpd="sng">
            <a:solidFill>
              <a:schemeClr val="dk2"/>
            </a:solidFill>
            <a:prstDash val="solid"/>
            <a:round/>
            <a:headEnd type="none" w="med" len="med"/>
            <a:tailEnd type="none" w="med" len="med"/>
          </a:ln>
        </p:spPr>
      </p:cxnSp>
      <p:sp>
        <p:nvSpPr>
          <p:cNvPr id="871" name="Google Shape;871;p82"/>
          <p:cNvSpPr txBox="1"/>
          <p:nvPr/>
        </p:nvSpPr>
        <p:spPr>
          <a:xfrm>
            <a:off x="3599750" y="2953308"/>
            <a:ext cx="11991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sz="1200" i="1">
                <a:latin typeface="Lato"/>
                <a:ea typeface="Lato"/>
                <a:cs typeface="Lato"/>
                <a:sym typeface="Lato"/>
              </a:rPr>
              <a:t>Relation 1</a:t>
            </a:r>
            <a:endParaRPr sz="1200" i="1">
              <a:latin typeface="Lato"/>
              <a:ea typeface="Lato"/>
              <a:cs typeface="Lato"/>
              <a:sym typeface="Lato"/>
            </a:endParaRPr>
          </a:p>
        </p:txBody>
      </p:sp>
      <p:sp>
        <p:nvSpPr>
          <p:cNvPr id="872" name="Google Shape;872;p82"/>
          <p:cNvSpPr txBox="1"/>
          <p:nvPr/>
        </p:nvSpPr>
        <p:spPr>
          <a:xfrm>
            <a:off x="6827500" y="2953308"/>
            <a:ext cx="11991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sz="1200" i="1">
                <a:latin typeface="Lato"/>
                <a:ea typeface="Lato"/>
                <a:cs typeface="Lato"/>
                <a:sym typeface="Lato"/>
              </a:rPr>
              <a:t>Relation 2</a:t>
            </a:r>
            <a:endParaRPr sz="1200" i="1">
              <a:latin typeface="Lato"/>
              <a:ea typeface="Lato"/>
              <a:cs typeface="Lato"/>
              <a:sym typeface="Lato"/>
            </a:endParaRPr>
          </a:p>
        </p:txBody>
      </p:sp>
      <p:cxnSp>
        <p:nvCxnSpPr>
          <p:cNvPr id="873" name="Google Shape;873;p82"/>
          <p:cNvCxnSpPr/>
          <p:nvPr/>
        </p:nvCxnSpPr>
        <p:spPr>
          <a:xfrm>
            <a:off x="2923575" y="3726300"/>
            <a:ext cx="802800" cy="9900"/>
          </a:xfrm>
          <a:prstGeom prst="straightConnector1">
            <a:avLst/>
          </a:prstGeom>
          <a:noFill/>
          <a:ln w="28575" cap="flat" cmpd="sng">
            <a:solidFill>
              <a:srgbClr val="FF0000"/>
            </a:solidFill>
            <a:prstDash val="solid"/>
            <a:round/>
            <a:headEnd type="none" w="med" len="med"/>
            <a:tailEnd type="triangle" w="med" len="med"/>
          </a:ln>
        </p:spPr>
      </p:cxnSp>
      <p:sp>
        <p:nvSpPr>
          <p:cNvPr id="874" name="Google Shape;874;p82"/>
          <p:cNvSpPr/>
          <p:nvPr/>
        </p:nvSpPr>
        <p:spPr>
          <a:xfrm>
            <a:off x="3820000" y="2953300"/>
            <a:ext cx="5188500" cy="1803600"/>
          </a:xfrm>
          <a:prstGeom prst="ellipse">
            <a:avLst/>
          </a:prstGeom>
          <a:noFill/>
          <a:ln w="9525" cap="flat" cmpd="sng">
            <a:solidFill>
              <a:srgbClr val="FF0000"/>
            </a:solidFill>
            <a:prstDash val="dash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82"/>
          <p:cNvSpPr txBox="1"/>
          <p:nvPr/>
        </p:nvSpPr>
        <p:spPr>
          <a:xfrm>
            <a:off x="2928225" y="3382825"/>
            <a:ext cx="7935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200">
                <a:latin typeface="Lato"/>
                <a:ea typeface="Lato"/>
                <a:cs typeface="Lato"/>
                <a:sym typeface="Lato"/>
              </a:rPr>
              <a:t>Sharding</a:t>
            </a:r>
            <a:endParaRPr sz="1200">
              <a:latin typeface="Lato"/>
              <a:ea typeface="Lato"/>
              <a:cs typeface="Lato"/>
              <a:sym typeface="Lato"/>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879"/>
        <p:cNvGrpSpPr/>
        <p:nvPr/>
      </p:nvGrpSpPr>
      <p:grpSpPr>
        <a:xfrm>
          <a:off x="0" y="0"/>
          <a:ext cx="0" cy="0"/>
          <a:chOff x="0" y="0"/>
          <a:chExt cx="0" cy="0"/>
        </a:xfrm>
      </p:grpSpPr>
      <p:sp>
        <p:nvSpPr>
          <p:cNvPr id="880" name="Google Shape;880;p8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dirty="0"/>
              <a:t>La Deuxième Forme Normale  (ou NF2)</a:t>
            </a:r>
            <a:endParaRPr dirty="0"/>
          </a:p>
        </p:txBody>
      </p:sp>
      <p:sp>
        <p:nvSpPr>
          <p:cNvPr id="881" name="Google Shape;881;p83"/>
          <p:cNvSpPr txBox="1">
            <a:spLocks noGrp="1"/>
          </p:cNvSpPr>
          <p:nvPr>
            <p:ph type="body" idx="1"/>
          </p:nvPr>
        </p:nvSpPr>
        <p:spPr>
          <a:xfrm>
            <a:off x="729450" y="2078875"/>
            <a:ext cx="7688700" cy="10725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r>
              <a:rPr lang="fr"/>
              <a:t>Une relation est dite en Deuxième Forme Normale si et seulement si :</a:t>
            </a:r>
            <a:endParaRPr/>
          </a:p>
          <a:p>
            <a:pPr marL="457200" lvl="0" indent="-311150" algn="l" rtl="0">
              <a:spcBef>
                <a:spcPts val="1200"/>
              </a:spcBef>
              <a:spcAft>
                <a:spcPts val="0"/>
              </a:spcAft>
              <a:buSzPts val="1300"/>
              <a:buChar char="●"/>
            </a:pPr>
            <a:r>
              <a:rPr lang="fr"/>
              <a:t>Elle est en NF1</a:t>
            </a:r>
            <a:endParaRPr/>
          </a:p>
          <a:p>
            <a:pPr marL="457200" lvl="0" indent="-311150" algn="l" rtl="0">
              <a:spcBef>
                <a:spcPts val="0"/>
              </a:spcBef>
              <a:spcAft>
                <a:spcPts val="0"/>
              </a:spcAft>
              <a:buClr>
                <a:srgbClr val="FF0000"/>
              </a:buClr>
              <a:buSzPts val="1300"/>
              <a:buChar char="●"/>
            </a:pPr>
            <a:r>
              <a:rPr lang="fr" b="1">
                <a:solidFill>
                  <a:srgbClr val="FF0000"/>
                </a:solidFill>
              </a:rPr>
              <a:t>Aucune partie de la clé ne détermine un autre attribut non clé.</a:t>
            </a:r>
            <a:endParaRPr b="1">
              <a:solidFill>
                <a:srgbClr val="FF0000"/>
              </a:solidFill>
            </a:endParaRPr>
          </a:p>
        </p:txBody>
      </p:sp>
      <p:sp>
        <p:nvSpPr>
          <p:cNvPr id="882" name="Google Shape;882;p83"/>
          <p:cNvSpPr/>
          <p:nvPr/>
        </p:nvSpPr>
        <p:spPr>
          <a:xfrm>
            <a:off x="872109" y="3914623"/>
            <a:ext cx="2099693" cy="465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u="sng" dirty="0">
                <a:solidFill>
                  <a:srgbClr val="4A86E8"/>
                </a:solidFill>
              </a:rPr>
              <a:t>A</a:t>
            </a:r>
            <a:r>
              <a:rPr lang="fr" dirty="0">
                <a:solidFill>
                  <a:srgbClr val="4A86E8"/>
                </a:solidFill>
              </a:rPr>
              <a:t>   </a:t>
            </a:r>
            <a:r>
              <a:rPr lang="fr" u="sng" dirty="0">
                <a:solidFill>
                  <a:srgbClr val="4A86E8"/>
                </a:solidFill>
              </a:rPr>
              <a:t>B</a:t>
            </a:r>
            <a:r>
              <a:rPr lang="fr" dirty="0">
                <a:solidFill>
                  <a:srgbClr val="4A86E8"/>
                </a:solidFill>
              </a:rPr>
              <a:t>  </a:t>
            </a:r>
            <a:r>
              <a:rPr lang="fr" dirty="0"/>
              <a:t>C	D</a:t>
            </a:r>
            <a:endParaRPr dirty="0"/>
          </a:p>
        </p:txBody>
      </p:sp>
      <p:sp>
        <p:nvSpPr>
          <p:cNvPr id="883" name="Google Shape;883;p83"/>
          <p:cNvSpPr txBox="1"/>
          <p:nvPr/>
        </p:nvSpPr>
        <p:spPr>
          <a:xfrm>
            <a:off x="1233750" y="3647025"/>
            <a:ext cx="10308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sz="1200" i="1">
                <a:latin typeface="Lato"/>
                <a:ea typeface="Lato"/>
                <a:cs typeface="Lato"/>
                <a:sym typeface="Lato"/>
              </a:rPr>
              <a:t>Relation 1</a:t>
            </a:r>
            <a:endParaRPr sz="1200" i="1">
              <a:latin typeface="Lato"/>
              <a:ea typeface="Lato"/>
              <a:cs typeface="Lato"/>
              <a:sym typeface="Lato"/>
            </a:endParaRPr>
          </a:p>
        </p:txBody>
      </p:sp>
      <p:grpSp>
        <p:nvGrpSpPr>
          <p:cNvPr id="884" name="Google Shape;884;p83"/>
          <p:cNvGrpSpPr/>
          <p:nvPr/>
        </p:nvGrpSpPr>
        <p:grpSpPr>
          <a:xfrm>
            <a:off x="1233750" y="4271373"/>
            <a:ext cx="728589" cy="297325"/>
            <a:chOff x="1228879" y="4320925"/>
            <a:chExt cx="485700" cy="297325"/>
          </a:xfrm>
        </p:grpSpPr>
        <p:cxnSp>
          <p:nvCxnSpPr>
            <p:cNvPr id="885" name="Google Shape;885;p83"/>
            <p:cNvCxnSpPr/>
            <p:nvPr/>
          </p:nvCxnSpPr>
          <p:spPr>
            <a:xfrm>
              <a:off x="1238800" y="4320925"/>
              <a:ext cx="0" cy="287400"/>
            </a:xfrm>
            <a:prstGeom prst="straightConnector1">
              <a:avLst/>
            </a:prstGeom>
            <a:noFill/>
            <a:ln w="9525" cap="flat" cmpd="sng">
              <a:solidFill>
                <a:schemeClr val="dk2"/>
              </a:solidFill>
              <a:prstDash val="solid"/>
              <a:round/>
              <a:headEnd type="none" w="med" len="med"/>
              <a:tailEnd type="none" w="med" len="med"/>
            </a:ln>
          </p:spPr>
        </p:cxnSp>
        <p:cxnSp>
          <p:nvCxnSpPr>
            <p:cNvPr id="886" name="Google Shape;886;p83"/>
            <p:cNvCxnSpPr/>
            <p:nvPr/>
          </p:nvCxnSpPr>
          <p:spPr>
            <a:xfrm>
              <a:off x="1228879" y="4618250"/>
              <a:ext cx="485700" cy="0"/>
            </a:xfrm>
            <a:prstGeom prst="straightConnector1">
              <a:avLst/>
            </a:prstGeom>
            <a:noFill/>
            <a:ln w="9525" cap="flat" cmpd="sng">
              <a:solidFill>
                <a:schemeClr val="dk2"/>
              </a:solidFill>
              <a:prstDash val="solid"/>
              <a:round/>
              <a:headEnd type="none" w="med" len="med"/>
              <a:tailEnd type="none" w="med" len="med"/>
            </a:ln>
          </p:spPr>
        </p:cxnSp>
        <p:cxnSp>
          <p:nvCxnSpPr>
            <p:cNvPr id="887" name="Google Shape;887;p83"/>
            <p:cNvCxnSpPr/>
            <p:nvPr/>
          </p:nvCxnSpPr>
          <p:spPr>
            <a:xfrm>
              <a:off x="1714575" y="4320925"/>
              <a:ext cx="0" cy="287400"/>
            </a:xfrm>
            <a:prstGeom prst="straightConnector1">
              <a:avLst/>
            </a:prstGeom>
            <a:noFill/>
            <a:ln w="9525" cap="flat" cmpd="sng">
              <a:solidFill>
                <a:schemeClr val="dk2"/>
              </a:solidFill>
              <a:prstDash val="solid"/>
              <a:round/>
              <a:headEnd type="stealth" w="med" len="med"/>
              <a:tailEnd type="none" w="med" len="med"/>
            </a:ln>
          </p:spPr>
        </p:cxnSp>
      </p:grpSp>
      <p:sp>
        <p:nvSpPr>
          <p:cNvPr id="888" name="Google Shape;888;p83"/>
          <p:cNvSpPr/>
          <p:nvPr/>
        </p:nvSpPr>
        <p:spPr>
          <a:xfrm>
            <a:off x="5444566" y="3515165"/>
            <a:ext cx="1754100" cy="465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u="sng" dirty="0">
                <a:solidFill>
                  <a:srgbClr val="3366CC"/>
                </a:solidFill>
              </a:rPr>
              <a:t>A #B</a:t>
            </a:r>
            <a:r>
              <a:rPr lang="fr" dirty="0">
                <a:solidFill>
                  <a:srgbClr val="3366CC"/>
                </a:solidFill>
              </a:rPr>
              <a:t>  </a:t>
            </a:r>
            <a:r>
              <a:rPr lang="fr" dirty="0">
                <a:solidFill>
                  <a:schemeClr val="bg2"/>
                </a:solidFill>
              </a:rPr>
              <a:t>C</a:t>
            </a:r>
            <a:endParaRPr dirty="0">
              <a:solidFill>
                <a:schemeClr val="bg2"/>
              </a:solidFill>
            </a:endParaRPr>
          </a:p>
        </p:txBody>
      </p:sp>
      <p:sp>
        <p:nvSpPr>
          <p:cNvPr id="889" name="Google Shape;889;p83"/>
          <p:cNvSpPr txBox="1"/>
          <p:nvPr/>
        </p:nvSpPr>
        <p:spPr>
          <a:xfrm>
            <a:off x="5806206" y="3247567"/>
            <a:ext cx="10308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sz="1200" i="1">
                <a:latin typeface="Lato"/>
                <a:ea typeface="Lato"/>
                <a:cs typeface="Lato"/>
                <a:sym typeface="Lato"/>
              </a:rPr>
              <a:t>Relation 1</a:t>
            </a:r>
            <a:endParaRPr sz="1200" i="1">
              <a:latin typeface="Lato"/>
              <a:ea typeface="Lato"/>
              <a:cs typeface="Lato"/>
              <a:sym typeface="Lato"/>
            </a:endParaRPr>
          </a:p>
        </p:txBody>
      </p:sp>
      <p:sp>
        <p:nvSpPr>
          <p:cNvPr id="890" name="Google Shape;890;p83"/>
          <p:cNvSpPr/>
          <p:nvPr/>
        </p:nvSpPr>
        <p:spPr>
          <a:xfrm>
            <a:off x="5444566" y="4400940"/>
            <a:ext cx="1754100" cy="465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dirty="0">
                <a:solidFill>
                  <a:srgbClr val="3366CC"/>
                </a:solidFill>
              </a:rPr>
              <a:t>         </a:t>
            </a:r>
            <a:r>
              <a:rPr lang="fr" u="sng" dirty="0">
                <a:solidFill>
                  <a:srgbClr val="3366CC"/>
                </a:solidFill>
              </a:rPr>
              <a:t>B</a:t>
            </a:r>
            <a:r>
              <a:rPr lang="fr" dirty="0"/>
              <a:t>	D	</a:t>
            </a:r>
            <a:endParaRPr dirty="0"/>
          </a:p>
        </p:txBody>
      </p:sp>
      <p:sp>
        <p:nvSpPr>
          <p:cNvPr id="891" name="Google Shape;891;p83"/>
          <p:cNvSpPr txBox="1"/>
          <p:nvPr/>
        </p:nvSpPr>
        <p:spPr>
          <a:xfrm>
            <a:off x="5806206" y="4133342"/>
            <a:ext cx="10308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sz="1200" i="1">
                <a:latin typeface="Lato"/>
                <a:ea typeface="Lato"/>
                <a:cs typeface="Lato"/>
                <a:sym typeface="Lato"/>
              </a:rPr>
              <a:t>Relation 2</a:t>
            </a:r>
            <a:endParaRPr sz="1200" i="1">
              <a:latin typeface="Lato"/>
              <a:ea typeface="Lato"/>
              <a:cs typeface="Lato"/>
              <a:sym typeface="Lato"/>
            </a:endParaRPr>
          </a:p>
        </p:txBody>
      </p:sp>
      <p:grpSp>
        <p:nvGrpSpPr>
          <p:cNvPr id="892" name="Google Shape;892;p83"/>
          <p:cNvGrpSpPr/>
          <p:nvPr/>
        </p:nvGrpSpPr>
        <p:grpSpPr>
          <a:xfrm>
            <a:off x="6026162" y="4750798"/>
            <a:ext cx="485700" cy="297325"/>
            <a:chOff x="1228879" y="4320925"/>
            <a:chExt cx="485700" cy="297325"/>
          </a:xfrm>
        </p:grpSpPr>
        <p:cxnSp>
          <p:nvCxnSpPr>
            <p:cNvPr id="893" name="Google Shape;893;p83"/>
            <p:cNvCxnSpPr/>
            <p:nvPr/>
          </p:nvCxnSpPr>
          <p:spPr>
            <a:xfrm>
              <a:off x="1238800" y="4320925"/>
              <a:ext cx="0" cy="287400"/>
            </a:xfrm>
            <a:prstGeom prst="straightConnector1">
              <a:avLst/>
            </a:prstGeom>
            <a:noFill/>
            <a:ln w="9525" cap="flat" cmpd="sng">
              <a:solidFill>
                <a:schemeClr val="dk2"/>
              </a:solidFill>
              <a:prstDash val="solid"/>
              <a:round/>
              <a:headEnd type="none" w="med" len="med"/>
              <a:tailEnd type="none" w="med" len="med"/>
            </a:ln>
          </p:spPr>
        </p:cxnSp>
        <p:cxnSp>
          <p:nvCxnSpPr>
            <p:cNvPr id="894" name="Google Shape;894;p83"/>
            <p:cNvCxnSpPr/>
            <p:nvPr/>
          </p:nvCxnSpPr>
          <p:spPr>
            <a:xfrm>
              <a:off x="1228879" y="4618250"/>
              <a:ext cx="485700" cy="0"/>
            </a:xfrm>
            <a:prstGeom prst="straightConnector1">
              <a:avLst/>
            </a:prstGeom>
            <a:noFill/>
            <a:ln w="9525" cap="flat" cmpd="sng">
              <a:solidFill>
                <a:schemeClr val="dk2"/>
              </a:solidFill>
              <a:prstDash val="solid"/>
              <a:round/>
              <a:headEnd type="none" w="med" len="med"/>
              <a:tailEnd type="none" w="med" len="med"/>
            </a:ln>
          </p:spPr>
        </p:cxnSp>
        <p:cxnSp>
          <p:nvCxnSpPr>
            <p:cNvPr id="895" name="Google Shape;895;p83"/>
            <p:cNvCxnSpPr/>
            <p:nvPr/>
          </p:nvCxnSpPr>
          <p:spPr>
            <a:xfrm>
              <a:off x="1714575" y="4320925"/>
              <a:ext cx="0" cy="287400"/>
            </a:xfrm>
            <a:prstGeom prst="straightConnector1">
              <a:avLst/>
            </a:prstGeom>
            <a:noFill/>
            <a:ln w="9525" cap="flat" cmpd="sng">
              <a:solidFill>
                <a:schemeClr val="dk2"/>
              </a:solidFill>
              <a:prstDash val="solid"/>
              <a:round/>
              <a:headEnd type="stealth" w="med" len="med"/>
              <a:tailEnd type="none" w="med" len="med"/>
            </a:ln>
          </p:spPr>
        </p:cxnSp>
      </p:grpSp>
      <p:cxnSp>
        <p:nvCxnSpPr>
          <p:cNvPr id="896" name="Google Shape;896;p83"/>
          <p:cNvCxnSpPr>
            <a:cxnSpLocks/>
            <a:stCxn id="882" idx="3"/>
            <a:endCxn id="897" idx="2"/>
          </p:cNvCxnSpPr>
          <p:nvPr/>
        </p:nvCxnSpPr>
        <p:spPr>
          <a:xfrm flipV="1">
            <a:off x="2971802" y="4142583"/>
            <a:ext cx="1428408" cy="4990"/>
          </a:xfrm>
          <a:prstGeom prst="straightConnector1">
            <a:avLst/>
          </a:prstGeom>
          <a:noFill/>
          <a:ln w="38100" cap="flat" cmpd="sng">
            <a:solidFill>
              <a:srgbClr val="FF0000"/>
            </a:solidFill>
            <a:prstDash val="solid"/>
            <a:round/>
            <a:headEnd type="none" w="med" len="med"/>
            <a:tailEnd type="triangle" w="med" len="med"/>
          </a:ln>
        </p:spPr>
      </p:cxnSp>
      <p:sp>
        <p:nvSpPr>
          <p:cNvPr id="897" name="Google Shape;897;p83"/>
          <p:cNvSpPr/>
          <p:nvPr/>
        </p:nvSpPr>
        <p:spPr>
          <a:xfrm>
            <a:off x="4400210" y="3181233"/>
            <a:ext cx="3865200" cy="1922700"/>
          </a:xfrm>
          <a:prstGeom prst="ellipse">
            <a:avLst/>
          </a:prstGeom>
          <a:noFill/>
          <a:ln w="9525" cap="flat" cmpd="sng">
            <a:solidFill>
              <a:srgbClr val="FF0000"/>
            </a:solidFill>
            <a:prstDash val="dash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901"/>
        <p:cNvGrpSpPr/>
        <p:nvPr/>
      </p:nvGrpSpPr>
      <p:grpSpPr>
        <a:xfrm>
          <a:off x="0" y="0"/>
          <a:ext cx="0" cy="0"/>
          <a:chOff x="0" y="0"/>
          <a:chExt cx="0" cy="0"/>
        </a:xfrm>
      </p:grpSpPr>
      <p:sp>
        <p:nvSpPr>
          <p:cNvPr id="902" name="Google Shape;902;p8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dirty="0"/>
              <a:t>Exemple de NF2</a:t>
            </a:r>
            <a:endParaRPr dirty="0"/>
          </a:p>
        </p:txBody>
      </p:sp>
      <p:sp>
        <p:nvSpPr>
          <p:cNvPr id="903" name="Google Shape;903;p84"/>
          <p:cNvSpPr/>
          <p:nvPr/>
        </p:nvSpPr>
        <p:spPr>
          <a:xfrm>
            <a:off x="300825" y="2992950"/>
            <a:ext cx="3280200" cy="465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FR" u="sng" dirty="0">
                <a:solidFill>
                  <a:srgbClr val="4A86E8"/>
                </a:solidFill>
              </a:rPr>
              <a:t>N</a:t>
            </a:r>
            <a:r>
              <a:rPr lang="fr" u="sng" dirty="0">
                <a:solidFill>
                  <a:srgbClr val="4A86E8"/>
                </a:solidFill>
              </a:rPr>
              <a:t>om</a:t>
            </a:r>
            <a:r>
              <a:rPr lang="fr" dirty="0">
                <a:solidFill>
                  <a:srgbClr val="4A86E8"/>
                </a:solidFill>
              </a:rPr>
              <a:t>    </a:t>
            </a:r>
            <a:r>
              <a:rPr lang="fr" u="sng" dirty="0">
                <a:solidFill>
                  <a:srgbClr val="4A86E8"/>
                </a:solidFill>
              </a:rPr>
              <a:t>article</a:t>
            </a:r>
            <a:r>
              <a:rPr lang="fr" dirty="0">
                <a:solidFill>
                  <a:srgbClr val="4A86E8"/>
                </a:solidFill>
              </a:rPr>
              <a:t>    </a:t>
            </a:r>
            <a:r>
              <a:rPr lang="fr" dirty="0"/>
              <a:t>adresse   prix</a:t>
            </a:r>
            <a:endParaRPr dirty="0"/>
          </a:p>
        </p:txBody>
      </p:sp>
      <p:sp>
        <p:nvSpPr>
          <p:cNvPr id="904" name="Google Shape;904;p84"/>
          <p:cNvSpPr txBox="1"/>
          <p:nvPr/>
        </p:nvSpPr>
        <p:spPr>
          <a:xfrm>
            <a:off x="1668375" y="2695625"/>
            <a:ext cx="10308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sz="1200" i="1">
                <a:latin typeface="Lato"/>
                <a:ea typeface="Lato"/>
                <a:cs typeface="Lato"/>
                <a:sym typeface="Lato"/>
              </a:rPr>
              <a:t>Fournisseur</a:t>
            </a:r>
            <a:endParaRPr sz="1200" i="1">
              <a:latin typeface="Lato"/>
              <a:ea typeface="Lato"/>
              <a:cs typeface="Lato"/>
              <a:sym typeface="Lato"/>
            </a:endParaRPr>
          </a:p>
        </p:txBody>
      </p:sp>
      <p:grpSp>
        <p:nvGrpSpPr>
          <p:cNvPr id="905" name="Google Shape;905;p84"/>
          <p:cNvGrpSpPr/>
          <p:nvPr/>
        </p:nvGrpSpPr>
        <p:grpSpPr>
          <a:xfrm>
            <a:off x="510016" y="3349700"/>
            <a:ext cx="2030615" cy="297325"/>
            <a:chOff x="1228879" y="4320925"/>
            <a:chExt cx="485700" cy="297325"/>
          </a:xfrm>
        </p:grpSpPr>
        <p:cxnSp>
          <p:nvCxnSpPr>
            <p:cNvPr id="906" name="Google Shape;906;p84"/>
            <p:cNvCxnSpPr/>
            <p:nvPr/>
          </p:nvCxnSpPr>
          <p:spPr>
            <a:xfrm>
              <a:off x="1238800" y="4320925"/>
              <a:ext cx="0" cy="287400"/>
            </a:xfrm>
            <a:prstGeom prst="straightConnector1">
              <a:avLst/>
            </a:prstGeom>
            <a:noFill/>
            <a:ln w="9525" cap="flat" cmpd="sng">
              <a:solidFill>
                <a:schemeClr val="dk2"/>
              </a:solidFill>
              <a:prstDash val="solid"/>
              <a:round/>
              <a:headEnd type="none" w="med" len="med"/>
              <a:tailEnd type="none" w="med" len="med"/>
            </a:ln>
          </p:spPr>
        </p:cxnSp>
        <p:cxnSp>
          <p:nvCxnSpPr>
            <p:cNvPr id="907" name="Google Shape;907;p84"/>
            <p:cNvCxnSpPr/>
            <p:nvPr/>
          </p:nvCxnSpPr>
          <p:spPr>
            <a:xfrm>
              <a:off x="1228879" y="4618250"/>
              <a:ext cx="485700" cy="0"/>
            </a:xfrm>
            <a:prstGeom prst="straightConnector1">
              <a:avLst/>
            </a:prstGeom>
            <a:noFill/>
            <a:ln w="9525" cap="flat" cmpd="sng">
              <a:solidFill>
                <a:schemeClr val="dk2"/>
              </a:solidFill>
              <a:prstDash val="solid"/>
              <a:round/>
              <a:headEnd type="none" w="med" len="med"/>
              <a:tailEnd type="none" w="med" len="med"/>
            </a:ln>
          </p:spPr>
        </p:cxnSp>
        <p:cxnSp>
          <p:nvCxnSpPr>
            <p:cNvPr id="908" name="Google Shape;908;p84"/>
            <p:cNvCxnSpPr/>
            <p:nvPr/>
          </p:nvCxnSpPr>
          <p:spPr>
            <a:xfrm>
              <a:off x="1714575" y="4320925"/>
              <a:ext cx="0" cy="287400"/>
            </a:xfrm>
            <a:prstGeom prst="straightConnector1">
              <a:avLst/>
            </a:prstGeom>
            <a:noFill/>
            <a:ln w="9525" cap="flat" cmpd="sng">
              <a:solidFill>
                <a:schemeClr val="dk2"/>
              </a:solidFill>
              <a:prstDash val="solid"/>
              <a:round/>
              <a:headEnd type="stealth" w="med" len="med"/>
              <a:tailEnd type="none" w="med" len="med"/>
            </a:ln>
          </p:spPr>
        </p:cxnSp>
      </p:grpSp>
      <p:sp>
        <p:nvSpPr>
          <p:cNvPr id="909" name="Google Shape;909;p84"/>
          <p:cNvSpPr/>
          <p:nvPr/>
        </p:nvSpPr>
        <p:spPr>
          <a:xfrm>
            <a:off x="5953525" y="2599025"/>
            <a:ext cx="2398500" cy="465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u="sng" dirty="0">
                <a:solidFill>
                  <a:srgbClr val="4A86E8"/>
                </a:solidFill>
              </a:rPr>
              <a:t>nom</a:t>
            </a:r>
            <a:r>
              <a:rPr lang="fr" dirty="0">
                <a:solidFill>
                  <a:srgbClr val="4A86E8"/>
                </a:solidFill>
              </a:rPr>
              <a:t>	</a:t>
            </a:r>
            <a:r>
              <a:rPr lang="fr" u="sng" dirty="0">
                <a:solidFill>
                  <a:srgbClr val="4A86E8"/>
                </a:solidFill>
              </a:rPr>
              <a:t>article </a:t>
            </a:r>
            <a:r>
              <a:rPr lang="fr" dirty="0"/>
              <a:t>adresse</a:t>
            </a:r>
            <a:endParaRPr dirty="0"/>
          </a:p>
        </p:txBody>
      </p:sp>
      <p:sp>
        <p:nvSpPr>
          <p:cNvPr id="910" name="Google Shape;910;p84"/>
          <p:cNvSpPr txBox="1"/>
          <p:nvPr/>
        </p:nvSpPr>
        <p:spPr>
          <a:xfrm>
            <a:off x="6548050" y="2326325"/>
            <a:ext cx="10308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sz="1200" i="1">
                <a:latin typeface="Lato"/>
                <a:ea typeface="Lato"/>
                <a:cs typeface="Lato"/>
                <a:sym typeface="Lato"/>
              </a:rPr>
              <a:t>Fournisseur</a:t>
            </a:r>
            <a:endParaRPr sz="1200" i="1">
              <a:latin typeface="Lato"/>
              <a:ea typeface="Lato"/>
              <a:cs typeface="Lato"/>
              <a:sym typeface="Lato"/>
            </a:endParaRPr>
          </a:p>
        </p:txBody>
      </p:sp>
      <p:sp>
        <p:nvSpPr>
          <p:cNvPr id="911" name="Google Shape;911;p84"/>
          <p:cNvSpPr/>
          <p:nvPr/>
        </p:nvSpPr>
        <p:spPr>
          <a:xfrm>
            <a:off x="6135550" y="3594875"/>
            <a:ext cx="1855800" cy="465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FR" u="sng" dirty="0">
                <a:solidFill>
                  <a:srgbClr val="4A86E8"/>
                </a:solidFill>
              </a:rPr>
              <a:t>#N</a:t>
            </a:r>
            <a:r>
              <a:rPr lang="fr" u="sng" dirty="0">
                <a:solidFill>
                  <a:srgbClr val="4A86E8"/>
                </a:solidFill>
              </a:rPr>
              <a:t>om </a:t>
            </a:r>
            <a:r>
              <a:rPr lang="fr" dirty="0">
                <a:solidFill>
                  <a:srgbClr val="4A86E8"/>
                </a:solidFill>
              </a:rPr>
              <a:t>	  prix</a:t>
            </a:r>
            <a:endParaRPr dirty="0"/>
          </a:p>
        </p:txBody>
      </p:sp>
      <p:sp>
        <p:nvSpPr>
          <p:cNvPr id="912" name="Google Shape;912;p84"/>
          <p:cNvSpPr txBox="1"/>
          <p:nvPr/>
        </p:nvSpPr>
        <p:spPr>
          <a:xfrm>
            <a:off x="6462550" y="3277725"/>
            <a:ext cx="12018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sz="1200" i="1">
                <a:latin typeface="Lato"/>
                <a:ea typeface="Lato"/>
                <a:cs typeface="Lato"/>
                <a:sym typeface="Lato"/>
              </a:rPr>
              <a:t>Ad-Fournisseur</a:t>
            </a:r>
            <a:endParaRPr sz="1200" i="1">
              <a:latin typeface="Lato"/>
              <a:ea typeface="Lato"/>
              <a:cs typeface="Lato"/>
              <a:sym typeface="Lato"/>
            </a:endParaRPr>
          </a:p>
        </p:txBody>
      </p:sp>
      <p:grpSp>
        <p:nvGrpSpPr>
          <p:cNvPr id="913" name="Google Shape;913;p84"/>
          <p:cNvGrpSpPr/>
          <p:nvPr/>
        </p:nvGrpSpPr>
        <p:grpSpPr>
          <a:xfrm>
            <a:off x="6332707" y="3931800"/>
            <a:ext cx="1087482" cy="297325"/>
            <a:chOff x="1228879" y="4320925"/>
            <a:chExt cx="485700" cy="297325"/>
          </a:xfrm>
        </p:grpSpPr>
        <p:cxnSp>
          <p:nvCxnSpPr>
            <p:cNvPr id="914" name="Google Shape;914;p84"/>
            <p:cNvCxnSpPr/>
            <p:nvPr/>
          </p:nvCxnSpPr>
          <p:spPr>
            <a:xfrm>
              <a:off x="1238800" y="4320925"/>
              <a:ext cx="0" cy="287400"/>
            </a:xfrm>
            <a:prstGeom prst="straightConnector1">
              <a:avLst/>
            </a:prstGeom>
            <a:noFill/>
            <a:ln w="9525" cap="flat" cmpd="sng">
              <a:solidFill>
                <a:schemeClr val="dk2"/>
              </a:solidFill>
              <a:prstDash val="solid"/>
              <a:round/>
              <a:headEnd type="none" w="med" len="med"/>
              <a:tailEnd type="none" w="med" len="med"/>
            </a:ln>
          </p:spPr>
        </p:cxnSp>
        <p:cxnSp>
          <p:nvCxnSpPr>
            <p:cNvPr id="915" name="Google Shape;915;p84"/>
            <p:cNvCxnSpPr/>
            <p:nvPr/>
          </p:nvCxnSpPr>
          <p:spPr>
            <a:xfrm>
              <a:off x="1228879" y="4618250"/>
              <a:ext cx="485700" cy="0"/>
            </a:xfrm>
            <a:prstGeom prst="straightConnector1">
              <a:avLst/>
            </a:prstGeom>
            <a:noFill/>
            <a:ln w="9525" cap="flat" cmpd="sng">
              <a:solidFill>
                <a:schemeClr val="dk2"/>
              </a:solidFill>
              <a:prstDash val="solid"/>
              <a:round/>
              <a:headEnd type="none" w="med" len="med"/>
              <a:tailEnd type="none" w="med" len="med"/>
            </a:ln>
          </p:spPr>
        </p:cxnSp>
        <p:cxnSp>
          <p:nvCxnSpPr>
            <p:cNvPr id="916" name="Google Shape;916;p84"/>
            <p:cNvCxnSpPr/>
            <p:nvPr/>
          </p:nvCxnSpPr>
          <p:spPr>
            <a:xfrm>
              <a:off x="1714575" y="4320925"/>
              <a:ext cx="0" cy="287400"/>
            </a:xfrm>
            <a:prstGeom prst="straightConnector1">
              <a:avLst/>
            </a:prstGeom>
            <a:noFill/>
            <a:ln w="9525" cap="flat" cmpd="sng">
              <a:solidFill>
                <a:schemeClr val="dk2"/>
              </a:solidFill>
              <a:prstDash val="solid"/>
              <a:round/>
              <a:headEnd type="stealth" w="med" len="med"/>
              <a:tailEnd type="none" w="med" len="med"/>
            </a:ln>
          </p:spPr>
        </p:cxnSp>
      </p:grpSp>
      <p:cxnSp>
        <p:nvCxnSpPr>
          <p:cNvPr id="917" name="Google Shape;917;p84"/>
          <p:cNvCxnSpPr>
            <a:endCxn id="918" idx="2"/>
          </p:cNvCxnSpPr>
          <p:nvPr/>
        </p:nvCxnSpPr>
        <p:spPr>
          <a:xfrm rot="10800000" flipH="1">
            <a:off x="3581025" y="3240700"/>
            <a:ext cx="1773900" cy="5100"/>
          </a:xfrm>
          <a:prstGeom prst="straightConnector1">
            <a:avLst/>
          </a:prstGeom>
          <a:noFill/>
          <a:ln w="38100" cap="flat" cmpd="sng">
            <a:solidFill>
              <a:srgbClr val="FF0000"/>
            </a:solidFill>
            <a:prstDash val="solid"/>
            <a:round/>
            <a:headEnd type="none" w="med" len="med"/>
            <a:tailEnd type="triangle" w="med" len="med"/>
          </a:ln>
        </p:spPr>
      </p:cxnSp>
      <p:sp>
        <p:nvSpPr>
          <p:cNvPr id="918" name="Google Shape;918;p84"/>
          <p:cNvSpPr/>
          <p:nvPr/>
        </p:nvSpPr>
        <p:spPr>
          <a:xfrm>
            <a:off x="5354925" y="1942450"/>
            <a:ext cx="3454200" cy="2596500"/>
          </a:xfrm>
          <a:prstGeom prst="ellipse">
            <a:avLst/>
          </a:prstGeom>
          <a:noFill/>
          <a:ln w="9525" cap="flat" cmpd="sng">
            <a:solidFill>
              <a:srgbClr val="FF0000"/>
            </a:solidFill>
            <a:prstDash val="dash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923" name="Google Shape;923;p8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Propriété de la NF2</a:t>
            </a:r>
            <a:endParaRPr/>
          </a:p>
        </p:txBody>
      </p:sp>
      <p:sp>
        <p:nvSpPr>
          <p:cNvPr id="924" name="Google Shape;924;p8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a:solidFill>
                  <a:srgbClr val="000000"/>
                </a:solidFill>
                <a:highlight>
                  <a:srgbClr val="FFFFFF"/>
                </a:highlight>
              </a:rPr>
              <a:t>La deuxième forme normale permet d'éliminer les dépendances entre des parties de clé et des attributs n'appartenant pas à une clé.</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928"/>
        <p:cNvGrpSpPr/>
        <p:nvPr/>
      </p:nvGrpSpPr>
      <p:grpSpPr>
        <a:xfrm>
          <a:off x="0" y="0"/>
          <a:ext cx="0" cy="0"/>
          <a:chOff x="0" y="0"/>
          <a:chExt cx="0" cy="0"/>
        </a:xfrm>
      </p:grpSpPr>
      <p:sp>
        <p:nvSpPr>
          <p:cNvPr id="929" name="Google Shape;929;p86"/>
          <p:cNvSpPr/>
          <p:nvPr/>
        </p:nvSpPr>
        <p:spPr>
          <a:xfrm>
            <a:off x="4400210" y="3181233"/>
            <a:ext cx="3865200" cy="1922700"/>
          </a:xfrm>
          <a:prstGeom prst="ellipse">
            <a:avLst/>
          </a:prstGeom>
          <a:noFill/>
          <a:ln w="9525" cap="flat" cmpd="sng">
            <a:solidFill>
              <a:srgbClr val="FF0000"/>
            </a:solidFill>
            <a:prstDash val="dash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8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dirty="0"/>
              <a:t>La Troisième Forme Normale (ou NF3)</a:t>
            </a:r>
            <a:endParaRPr dirty="0"/>
          </a:p>
        </p:txBody>
      </p:sp>
      <p:sp>
        <p:nvSpPr>
          <p:cNvPr id="931" name="Google Shape;931;p86"/>
          <p:cNvSpPr txBox="1">
            <a:spLocks noGrp="1"/>
          </p:cNvSpPr>
          <p:nvPr>
            <p:ph type="body" idx="1"/>
          </p:nvPr>
        </p:nvSpPr>
        <p:spPr>
          <a:xfrm>
            <a:off x="729450" y="2078875"/>
            <a:ext cx="7688700" cy="1023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Une relation est dite en Troisième Forme Normale si et seulement si :</a:t>
            </a:r>
            <a:endParaRPr/>
          </a:p>
          <a:p>
            <a:pPr marL="457200" lvl="0" indent="-311150" algn="l" rtl="0">
              <a:spcBef>
                <a:spcPts val="1200"/>
              </a:spcBef>
              <a:spcAft>
                <a:spcPts val="0"/>
              </a:spcAft>
              <a:buSzPts val="1300"/>
              <a:buChar char="●"/>
            </a:pPr>
            <a:r>
              <a:rPr lang="fr"/>
              <a:t>Elle est en 2NF</a:t>
            </a:r>
            <a:endParaRPr/>
          </a:p>
          <a:p>
            <a:pPr marL="457200" lvl="0" indent="-311150" algn="l" rtl="0">
              <a:spcBef>
                <a:spcPts val="0"/>
              </a:spcBef>
              <a:spcAft>
                <a:spcPts val="0"/>
              </a:spcAft>
              <a:buSzPts val="1300"/>
              <a:buChar char="●"/>
            </a:pPr>
            <a:r>
              <a:rPr lang="fr" b="1">
                <a:solidFill>
                  <a:srgbClr val="FF0000"/>
                </a:solidFill>
              </a:rPr>
              <a:t>Il n’existe pas de dépendance entre les attributs non-clés.</a:t>
            </a:r>
            <a:r>
              <a:rPr lang="fr"/>
              <a:t> </a:t>
            </a:r>
            <a:endParaRPr/>
          </a:p>
        </p:txBody>
      </p:sp>
      <p:sp>
        <p:nvSpPr>
          <p:cNvPr id="932" name="Google Shape;932;p86"/>
          <p:cNvSpPr/>
          <p:nvPr/>
        </p:nvSpPr>
        <p:spPr>
          <a:xfrm>
            <a:off x="872098" y="3914625"/>
            <a:ext cx="2130600" cy="465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u="sng" dirty="0">
                <a:solidFill>
                  <a:srgbClr val="4A86E8"/>
                </a:solidFill>
              </a:rPr>
              <a:t>A</a:t>
            </a:r>
            <a:r>
              <a:rPr lang="fr" dirty="0">
                <a:solidFill>
                  <a:srgbClr val="4A86E8"/>
                </a:solidFill>
              </a:rPr>
              <a:t>       </a:t>
            </a:r>
            <a:r>
              <a:rPr lang="fr" u="sng" dirty="0">
                <a:solidFill>
                  <a:srgbClr val="4A86E8"/>
                </a:solidFill>
              </a:rPr>
              <a:t>B</a:t>
            </a:r>
            <a:r>
              <a:rPr lang="fr" dirty="0">
                <a:solidFill>
                  <a:srgbClr val="4A86E8"/>
                </a:solidFill>
              </a:rPr>
              <a:t>       </a:t>
            </a:r>
            <a:r>
              <a:rPr lang="fr" dirty="0"/>
              <a:t>C      D       E</a:t>
            </a:r>
            <a:endParaRPr dirty="0"/>
          </a:p>
        </p:txBody>
      </p:sp>
      <p:sp>
        <p:nvSpPr>
          <p:cNvPr id="933" name="Google Shape;933;p86"/>
          <p:cNvSpPr txBox="1"/>
          <p:nvPr/>
        </p:nvSpPr>
        <p:spPr>
          <a:xfrm>
            <a:off x="1233750" y="3647025"/>
            <a:ext cx="10308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sz="1200" i="1">
                <a:latin typeface="Lato"/>
                <a:ea typeface="Lato"/>
                <a:cs typeface="Lato"/>
                <a:sym typeface="Lato"/>
              </a:rPr>
              <a:t>Relation 1</a:t>
            </a:r>
            <a:endParaRPr sz="1200" i="1">
              <a:latin typeface="Lato"/>
              <a:ea typeface="Lato"/>
              <a:cs typeface="Lato"/>
              <a:sym typeface="Lato"/>
            </a:endParaRPr>
          </a:p>
        </p:txBody>
      </p:sp>
      <p:grpSp>
        <p:nvGrpSpPr>
          <p:cNvPr id="934" name="Google Shape;934;p86"/>
          <p:cNvGrpSpPr/>
          <p:nvPr/>
        </p:nvGrpSpPr>
        <p:grpSpPr>
          <a:xfrm>
            <a:off x="1933837" y="4271375"/>
            <a:ext cx="944395" cy="297325"/>
            <a:chOff x="1228879" y="4320925"/>
            <a:chExt cx="485700" cy="297325"/>
          </a:xfrm>
        </p:grpSpPr>
        <p:cxnSp>
          <p:nvCxnSpPr>
            <p:cNvPr id="935" name="Google Shape;935;p86"/>
            <p:cNvCxnSpPr/>
            <p:nvPr/>
          </p:nvCxnSpPr>
          <p:spPr>
            <a:xfrm>
              <a:off x="1238800" y="4320925"/>
              <a:ext cx="0" cy="287400"/>
            </a:xfrm>
            <a:prstGeom prst="straightConnector1">
              <a:avLst/>
            </a:prstGeom>
            <a:noFill/>
            <a:ln w="9525" cap="flat" cmpd="sng">
              <a:solidFill>
                <a:schemeClr val="dk2"/>
              </a:solidFill>
              <a:prstDash val="solid"/>
              <a:round/>
              <a:headEnd type="none" w="med" len="med"/>
              <a:tailEnd type="none" w="med" len="med"/>
            </a:ln>
          </p:spPr>
        </p:cxnSp>
        <p:cxnSp>
          <p:nvCxnSpPr>
            <p:cNvPr id="936" name="Google Shape;936;p86"/>
            <p:cNvCxnSpPr/>
            <p:nvPr/>
          </p:nvCxnSpPr>
          <p:spPr>
            <a:xfrm>
              <a:off x="1228879" y="4618250"/>
              <a:ext cx="485700" cy="0"/>
            </a:xfrm>
            <a:prstGeom prst="straightConnector1">
              <a:avLst/>
            </a:prstGeom>
            <a:noFill/>
            <a:ln w="9525" cap="flat" cmpd="sng">
              <a:solidFill>
                <a:schemeClr val="dk2"/>
              </a:solidFill>
              <a:prstDash val="solid"/>
              <a:round/>
              <a:headEnd type="none" w="med" len="med"/>
              <a:tailEnd type="none" w="med" len="med"/>
            </a:ln>
          </p:spPr>
        </p:cxnSp>
        <p:cxnSp>
          <p:nvCxnSpPr>
            <p:cNvPr id="937" name="Google Shape;937;p86"/>
            <p:cNvCxnSpPr/>
            <p:nvPr/>
          </p:nvCxnSpPr>
          <p:spPr>
            <a:xfrm>
              <a:off x="1714575" y="4320925"/>
              <a:ext cx="0" cy="287400"/>
            </a:xfrm>
            <a:prstGeom prst="straightConnector1">
              <a:avLst/>
            </a:prstGeom>
            <a:noFill/>
            <a:ln w="9525" cap="flat" cmpd="sng">
              <a:solidFill>
                <a:schemeClr val="dk2"/>
              </a:solidFill>
              <a:prstDash val="solid"/>
              <a:round/>
              <a:headEnd type="stealth" w="med" len="med"/>
              <a:tailEnd type="none" w="med" len="med"/>
            </a:ln>
          </p:spPr>
        </p:cxnSp>
      </p:grpSp>
      <p:sp>
        <p:nvSpPr>
          <p:cNvPr id="938" name="Google Shape;938;p86"/>
          <p:cNvSpPr/>
          <p:nvPr/>
        </p:nvSpPr>
        <p:spPr>
          <a:xfrm>
            <a:off x="5444566" y="3515165"/>
            <a:ext cx="1754100" cy="465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u="sng" dirty="0">
                <a:solidFill>
                  <a:srgbClr val="3366CC"/>
                </a:solidFill>
              </a:rPr>
              <a:t>A</a:t>
            </a:r>
            <a:r>
              <a:rPr lang="fr" dirty="0">
                <a:solidFill>
                  <a:srgbClr val="3366CC"/>
                </a:solidFill>
              </a:rPr>
              <a:t>     </a:t>
            </a:r>
            <a:r>
              <a:rPr lang="fr" u="sng" dirty="0">
                <a:solidFill>
                  <a:srgbClr val="3366CC"/>
                </a:solidFill>
              </a:rPr>
              <a:t>B</a:t>
            </a:r>
            <a:r>
              <a:rPr lang="fr" dirty="0">
                <a:solidFill>
                  <a:srgbClr val="3366CC"/>
                </a:solidFill>
              </a:rPr>
              <a:t>    #C</a:t>
            </a:r>
            <a:r>
              <a:rPr lang="fr" dirty="0"/>
              <a:t>	    D</a:t>
            </a:r>
            <a:endParaRPr dirty="0"/>
          </a:p>
        </p:txBody>
      </p:sp>
      <p:sp>
        <p:nvSpPr>
          <p:cNvPr id="939" name="Google Shape;939;p86"/>
          <p:cNvSpPr txBox="1"/>
          <p:nvPr/>
        </p:nvSpPr>
        <p:spPr>
          <a:xfrm>
            <a:off x="5806206" y="3247567"/>
            <a:ext cx="10308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sz="1200" i="1">
                <a:latin typeface="Lato"/>
                <a:ea typeface="Lato"/>
                <a:cs typeface="Lato"/>
                <a:sym typeface="Lato"/>
              </a:rPr>
              <a:t>Relation 1</a:t>
            </a:r>
            <a:endParaRPr sz="1200" i="1">
              <a:latin typeface="Lato"/>
              <a:ea typeface="Lato"/>
              <a:cs typeface="Lato"/>
              <a:sym typeface="Lato"/>
            </a:endParaRPr>
          </a:p>
        </p:txBody>
      </p:sp>
      <p:sp>
        <p:nvSpPr>
          <p:cNvPr id="940" name="Google Shape;940;p86"/>
          <p:cNvSpPr/>
          <p:nvPr/>
        </p:nvSpPr>
        <p:spPr>
          <a:xfrm>
            <a:off x="5444566" y="4400940"/>
            <a:ext cx="1754100" cy="465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dirty="0">
                <a:solidFill>
                  <a:srgbClr val="FF0000"/>
                </a:solidFill>
              </a:rPr>
              <a:t>         </a:t>
            </a:r>
            <a:r>
              <a:rPr lang="fr" u="sng" dirty="0">
                <a:solidFill>
                  <a:srgbClr val="3366CC"/>
                </a:solidFill>
              </a:rPr>
              <a:t>C</a:t>
            </a:r>
            <a:r>
              <a:rPr lang="fr" dirty="0"/>
              <a:t>	E	</a:t>
            </a:r>
            <a:endParaRPr dirty="0"/>
          </a:p>
        </p:txBody>
      </p:sp>
      <p:sp>
        <p:nvSpPr>
          <p:cNvPr id="941" name="Google Shape;941;p86"/>
          <p:cNvSpPr txBox="1"/>
          <p:nvPr/>
        </p:nvSpPr>
        <p:spPr>
          <a:xfrm>
            <a:off x="5806206" y="4133342"/>
            <a:ext cx="10308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sz="1200" i="1">
                <a:latin typeface="Lato"/>
                <a:ea typeface="Lato"/>
                <a:cs typeface="Lato"/>
                <a:sym typeface="Lato"/>
              </a:rPr>
              <a:t>Relation 2</a:t>
            </a:r>
            <a:endParaRPr sz="1200" i="1">
              <a:latin typeface="Lato"/>
              <a:ea typeface="Lato"/>
              <a:cs typeface="Lato"/>
              <a:sym typeface="Lato"/>
            </a:endParaRPr>
          </a:p>
        </p:txBody>
      </p:sp>
      <p:grpSp>
        <p:nvGrpSpPr>
          <p:cNvPr id="942" name="Google Shape;942;p86"/>
          <p:cNvGrpSpPr/>
          <p:nvPr/>
        </p:nvGrpSpPr>
        <p:grpSpPr>
          <a:xfrm>
            <a:off x="6026162" y="4750798"/>
            <a:ext cx="485700" cy="297325"/>
            <a:chOff x="1228879" y="4320925"/>
            <a:chExt cx="485700" cy="297325"/>
          </a:xfrm>
        </p:grpSpPr>
        <p:cxnSp>
          <p:nvCxnSpPr>
            <p:cNvPr id="943" name="Google Shape;943;p86"/>
            <p:cNvCxnSpPr/>
            <p:nvPr/>
          </p:nvCxnSpPr>
          <p:spPr>
            <a:xfrm>
              <a:off x="1238800" y="4320925"/>
              <a:ext cx="0" cy="287400"/>
            </a:xfrm>
            <a:prstGeom prst="straightConnector1">
              <a:avLst/>
            </a:prstGeom>
            <a:noFill/>
            <a:ln w="9525" cap="flat" cmpd="sng">
              <a:solidFill>
                <a:schemeClr val="dk2"/>
              </a:solidFill>
              <a:prstDash val="solid"/>
              <a:round/>
              <a:headEnd type="none" w="med" len="med"/>
              <a:tailEnd type="none" w="med" len="med"/>
            </a:ln>
          </p:spPr>
        </p:cxnSp>
        <p:cxnSp>
          <p:nvCxnSpPr>
            <p:cNvPr id="944" name="Google Shape;944;p86"/>
            <p:cNvCxnSpPr/>
            <p:nvPr/>
          </p:nvCxnSpPr>
          <p:spPr>
            <a:xfrm>
              <a:off x="1228879" y="4618250"/>
              <a:ext cx="485700" cy="0"/>
            </a:xfrm>
            <a:prstGeom prst="straightConnector1">
              <a:avLst/>
            </a:prstGeom>
            <a:noFill/>
            <a:ln w="9525" cap="flat" cmpd="sng">
              <a:solidFill>
                <a:schemeClr val="dk2"/>
              </a:solidFill>
              <a:prstDash val="solid"/>
              <a:round/>
              <a:headEnd type="none" w="med" len="med"/>
              <a:tailEnd type="none" w="med" len="med"/>
            </a:ln>
          </p:spPr>
        </p:cxnSp>
        <p:cxnSp>
          <p:nvCxnSpPr>
            <p:cNvPr id="945" name="Google Shape;945;p86"/>
            <p:cNvCxnSpPr/>
            <p:nvPr/>
          </p:nvCxnSpPr>
          <p:spPr>
            <a:xfrm>
              <a:off x="1714575" y="4320925"/>
              <a:ext cx="0" cy="287400"/>
            </a:xfrm>
            <a:prstGeom prst="straightConnector1">
              <a:avLst/>
            </a:prstGeom>
            <a:noFill/>
            <a:ln w="9525" cap="flat" cmpd="sng">
              <a:solidFill>
                <a:schemeClr val="dk2"/>
              </a:solidFill>
              <a:prstDash val="solid"/>
              <a:round/>
              <a:headEnd type="stealth" w="med" len="med"/>
              <a:tailEnd type="none" w="med" len="med"/>
            </a:ln>
          </p:spPr>
        </p:cxnSp>
      </p:grpSp>
      <p:cxnSp>
        <p:nvCxnSpPr>
          <p:cNvPr id="946" name="Google Shape;946;p86"/>
          <p:cNvCxnSpPr>
            <a:stCxn id="932" idx="3"/>
            <a:endCxn id="929" idx="2"/>
          </p:cNvCxnSpPr>
          <p:nvPr/>
        </p:nvCxnSpPr>
        <p:spPr>
          <a:xfrm rot="10800000" flipH="1">
            <a:off x="3002698" y="4142475"/>
            <a:ext cx="1397400" cy="5100"/>
          </a:xfrm>
          <a:prstGeom prst="straightConnector1">
            <a:avLst/>
          </a:prstGeom>
          <a:noFill/>
          <a:ln w="38100" cap="flat" cmpd="sng">
            <a:solidFill>
              <a:srgbClr val="FF0000"/>
            </a:solidFill>
            <a:prstDash val="solid"/>
            <a:round/>
            <a:headEnd type="none" w="med" len="med"/>
            <a:tailEnd type="triangle" w="med" len="med"/>
          </a:ln>
        </p:spPr>
      </p:cxn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950"/>
        <p:cNvGrpSpPr/>
        <p:nvPr/>
      </p:nvGrpSpPr>
      <p:grpSpPr>
        <a:xfrm>
          <a:off x="0" y="0"/>
          <a:ext cx="0" cy="0"/>
          <a:chOff x="0" y="0"/>
          <a:chExt cx="0" cy="0"/>
        </a:xfrm>
      </p:grpSpPr>
      <p:sp>
        <p:nvSpPr>
          <p:cNvPr id="951" name="Google Shape;951;p8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Exemple de NF3</a:t>
            </a:r>
            <a:endParaRPr/>
          </a:p>
        </p:txBody>
      </p:sp>
      <p:sp>
        <p:nvSpPr>
          <p:cNvPr id="952" name="Google Shape;952;p87"/>
          <p:cNvSpPr/>
          <p:nvPr/>
        </p:nvSpPr>
        <p:spPr>
          <a:xfrm>
            <a:off x="225300" y="2670963"/>
            <a:ext cx="3765900" cy="465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u="sng" dirty="0">
                <a:solidFill>
                  <a:srgbClr val="4A86E8"/>
                </a:solidFill>
              </a:rPr>
              <a:t>Nom</a:t>
            </a:r>
            <a:r>
              <a:rPr lang="fr" dirty="0">
                <a:solidFill>
                  <a:srgbClr val="4A86E8"/>
                </a:solidFill>
              </a:rPr>
              <a:t>	</a:t>
            </a:r>
            <a:r>
              <a:rPr lang="fr" u="sng" dirty="0">
                <a:solidFill>
                  <a:srgbClr val="4A86E8"/>
                </a:solidFill>
              </a:rPr>
              <a:t>Prénom</a:t>
            </a:r>
            <a:r>
              <a:rPr lang="fr" dirty="0">
                <a:solidFill>
                  <a:srgbClr val="4A86E8"/>
                </a:solidFill>
              </a:rPr>
              <a:t>	</a:t>
            </a:r>
            <a:r>
              <a:rPr lang="fr" dirty="0"/>
              <a:t>classe	moyenne</a:t>
            </a:r>
            <a:endParaRPr dirty="0"/>
          </a:p>
        </p:txBody>
      </p:sp>
      <p:sp>
        <p:nvSpPr>
          <p:cNvPr id="953" name="Google Shape;953;p87"/>
          <p:cNvSpPr txBox="1"/>
          <p:nvPr/>
        </p:nvSpPr>
        <p:spPr>
          <a:xfrm>
            <a:off x="1592850" y="2373638"/>
            <a:ext cx="10308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sz="1200" i="1">
                <a:latin typeface="Lato"/>
                <a:ea typeface="Lato"/>
                <a:cs typeface="Lato"/>
                <a:sym typeface="Lato"/>
              </a:rPr>
              <a:t>Etudiant</a:t>
            </a:r>
            <a:endParaRPr sz="1200" i="1">
              <a:latin typeface="Lato"/>
              <a:ea typeface="Lato"/>
              <a:cs typeface="Lato"/>
              <a:sym typeface="Lato"/>
            </a:endParaRPr>
          </a:p>
        </p:txBody>
      </p:sp>
      <p:grpSp>
        <p:nvGrpSpPr>
          <p:cNvPr id="954" name="Google Shape;954;p87"/>
          <p:cNvGrpSpPr/>
          <p:nvPr/>
        </p:nvGrpSpPr>
        <p:grpSpPr>
          <a:xfrm>
            <a:off x="2339446" y="3027713"/>
            <a:ext cx="1090154" cy="297325"/>
            <a:chOff x="1228879" y="4320925"/>
            <a:chExt cx="485700" cy="297325"/>
          </a:xfrm>
        </p:grpSpPr>
        <p:cxnSp>
          <p:nvCxnSpPr>
            <p:cNvPr id="955" name="Google Shape;955;p87"/>
            <p:cNvCxnSpPr/>
            <p:nvPr/>
          </p:nvCxnSpPr>
          <p:spPr>
            <a:xfrm>
              <a:off x="1238800" y="4320925"/>
              <a:ext cx="0" cy="287400"/>
            </a:xfrm>
            <a:prstGeom prst="straightConnector1">
              <a:avLst/>
            </a:prstGeom>
            <a:noFill/>
            <a:ln w="9525" cap="flat" cmpd="sng">
              <a:solidFill>
                <a:schemeClr val="dk2"/>
              </a:solidFill>
              <a:prstDash val="solid"/>
              <a:round/>
              <a:headEnd type="none" w="med" len="med"/>
              <a:tailEnd type="none" w="med" len="med"/>
            </a:ln>
          </p:spPr>
        </p:cxnSp>
        <p:cxnSp>
          <p:nvCxnSpPr>
            <p:cNvPr id="956" name="Google Shape;956;p87"/>
            <p:cNvCxnSpPr/>
            <p:nvPr/>
          </p:nvCxnSpPr>
          <p:spPr>
            <a:xfrm>
              <a:off x="1228879" y="4618250"/>
              <a:ext cx="485700" cy="0"/>
            </a:xfrm>
            <a:prstGeom prst="straightConnector1">
              <a:avLst/>
            </a:prstGeom>
            <a:noFill/>
            <a:ln w="9525" cap="flat" cmpd="sng">
              <a:solidFill>
                <a:schemeClr val="dk2"/>
              </a:solidFill>
              <a:prstDash val="solid"/>
              <a:round/>
              <a:headEnd type="none" w="med" len="med"/>
              <a:tailEnd type="none" w="med" len="med"/>
            </a:ln>
          </p:spPr>
        </p:cxnSp>
        <p:cxnSp>
          <p:nvCxnSpPr>
            <p:cNvPr id="957" name="Google Shape;957;p87"/>
            <p:cNvCxnSpPr/>
            <p:nvPr/>
          </p:nvCxnSpPr>
          <p:spPr>
            <a:xfrm>
              <a:off x="1714575" y="4320925"/>
              <a:ext cx="0" cy="287400"/>
            </a:xfrm>
            <a:prstGeom prst="straightConnector1">
              <a:avLst/>
            </a:prstGeom>
            <a:noFill/>
            <a:ln w="9525" cap="flat" cmpd="sng">
              <a:solidFill>
                <a:schemeClr val="dk2"/>
              </a:solidFill>
              <a:prstDash val="solid"/>
              <a:round/>
              <a:headEnd type="stealth" w="med" len="med"/>
              <a:tailEnd type="none" w="med" len="med"/>
            </a:ln>
          </p:spPr>
        </p:cxnSp>
      </p:grpSp>
      <p:sp>
        <p:nvSpPr>
          <p:cNvPr id="958" name="Google Shape;958;p87"/>
          <p:cNvSpPr/>
          <p:nvPr/>
        </p:nvSpPr>
        <p:spPr>
          <a:xfrm>
            <a:off x="5791200" y="2074975"/>
            <a:ext cx="2652600" cy="465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u="sng" dirty="0">
                <a:solidFill>
                  <a:srgbClr val="4A86E8"/>
                </a:solidFill>
              </a:rPr>
              <a:t>Nom</a:t>
            </a:r>
            <a:r>
              <a:rPr lang="fr" dirty="0">
                <a:solidFill>
                  <a:srgbClr val="4A86E8"/>
                </a:solidFill>
              </a:rPr>
              <a:t>	</a:t>
            </a:r>
            <a:r>
              <a:rPr lang="fr" u="sng" dirty="0">
                <a:solidFill>
                  <a:srgbClr val="4A86E8"/>
                </a:solidFill>
              </a:rPr>
              <a:t>Prénom</a:t>
            </a:r>
            <a:r>
              <a:rPr lang="fr" dirty="0">
                <a:solidFill>
                  <a:srgbClr val="4A86E8"/>
                </a:solidFill>
              </a:rPr>
              <a:t>	</a:t>
            </a:r>
            <a:r>
              <a:rPr lang="fr" u="sng" dirty="0">
                <a:solidFill>
                  <a:srgbClr val="4A86E8"/>
                </a:solidFill>
              </a:rPr>
              <a:t>#classe</a:t>
            </a:r>
            <a:endParaRPr u="sng" dirty="0">
              <a:solidFill>
                <a:srgbClr val="4A86E8"/>
              </a:solidFill>
            </a:endParaRPr>
          </a:p>
        </p:txBody>
      </p:sp>
      <p:sp>
        <p:nvSpPr>
          <p:cNvPr id="959" name="Google Shape;959;p87"/>
          <p:cNvSpPr txBox="1"/>
          <p:nvPr/>
        </p:nvSpPr>
        <p:spPr>
          <a:xfrm>
            <a:off x="6602100" y="1777650"/>
            <a:ext cx="10308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sz="1200" i="1">
                <a:latin typeface="Lato"/>
                <a:ea typeface="Lato"/>
                <a:cs typeface="Lato"/>
                <a:sym typeface="Lato"/>
              </a:rPr>
              <a:t>Etudiant</a:t>
            </a:r>
            <a:endParaRPr sz="1200" i="1">
              <a:latin typeface="Lato"/>
              <a:ea typeface="Lato"/>
              <a:cs typeface="Lato"/>
              <a:sym typeface="Lato"/>
            </a:endParaRPr>
          </a:p>
        </p:txBody>
      </p:sp>
      <p:sp>
        <p:nvSpPr>
          <p:cNvPr id="960" name="Google Shape;960;p87"/>
          <p:cNvSpPr/>
          <p:nvPr/>
        </p:nvSpPr>
        <p:spPr>
          <a:xfrm>
            <a:off x="5880300" y="3505875"/>
            <a:ext cx="2474400" cy="465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dirty="0">
                <a:solidFill>
                  <a:srgbClr val="4A86E8"/>
                </a:solidFill>
              </a:rPr>
              <a:t>        </a:t>
            </a:r>
            <a:r>
              <a:rPr lang="fr" u="sng" dirty="0">
                <a:solidFill>
                  <a:srgbClr val="3366CC"/>
                </a:solidFill>
              </a:rPr>
              <a:t>classe</a:t>
            </a:r>
            <a:r>
              <a:rPr lang="fr" dirty="0"/>
              <a:t>	         moyenne</a:t>
            </a:r>
            <a:endParaRPr dirty="0"/>
          </a:p>
        </p:txBody>
      </p:sp>
      <p:sp>
        <p:nvSpPr>
          <p:cNvPr id="961" name="Google Shape;961;p87"/>
          <p:cNvSpPr txBox="1"/>
          <p:nvPr/>
        </p:nvSpPr>
        <p:spPr>
          <a:xfrm>
            <a:off x="6602100" y="3208550"/>
            <a:ext cx="10308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sz="1200" i="1">
                <a:latin typeface="Lato"/>
                <a:ea typeface="Lato"/>
                <a:cs typeface="Lato"/>
                <a:sym typeface="Lato"/>
              </a:rPr>
              <a:t>TD</a:t>
            </a:r>
            <a:endParaRPr sz="1200" i="1">
              <a:latin typeface="Lato"/>
              <a:ea typeface="Lato"/>
              <a:cs typeface="Lato"/>
              <a:sym typeface="Lato"/>
            </a:endParaRPr>
          </a:p>
        </p:txBody>
      </p:sp>
      <p:grpSp>
        <p:nvGrpSpPr>
          <p:cNvPr id="962" name="Google Shape;962;p87"/>
          <p:cNvGrpSpPr/>
          <p:nvPr/>
        </p:nvGrpSpPr>
        <p:grpSpPr>
          <a:xfrm>
            <a:off x="6602096" y="3826071"/>
            <a:ext cx="1090154" cy="297325"/>
            <a:chOff x="1228879" y="4320925"/>
            <a:chExt cx="485700" cy="297325"/>
          </a:xfrm>
        </p:grpSpPr>
        <p:cxnSp>
          <p:nvCxnSpPr>
            <p:cNvPr id="963" name="Google Shape;963;p87"/>
            <p:cNvCxnSpPr/>
            <p:nvPr/>
          </p:nvCxnSpPr>
          <p:spPr>
            <a:xfrm>
              <a:off x="1238800" y="4320925"/>
              <a:ext cx="0" cy="287400"/>
            </a:xfrm>
            <a:prstGeom prst="straightConnector1">
              <a:avLst/>
            </a:prstGeom>
            <a:noFill/>
            <a:ln w="9525" cap="flat" cmpd="sng">
              <a:solidFill>
                <a:schemeClr val="dk2"/>
              </a:solidFill>
              <a:prstDash val="solid"/>
              <a:round/>
              <a:headEnd type="none" w="med" len="med"/>
              <a:tailEnd type="none" w="med" len="med"/>
            </a:ln>
          </p:spPr>
        </p:cxnSp>
        <p:cxnSp>
          <p:nvCxnSpPr>
            <p:cNvPr id="964" name="Google Shape;964;p87"/>
            <p:cNvCxnSpPr/>
            <p:nvPr/>
          </p:nvCxnSpPr>
          <p:spPr>
            <a:xfrm>
              <a:off x="1228879" y="4618250"/>
              <a:ext cx="485700" cy="0"/>
            </a:xfrm>
            <a:prstGeom prst="straightConnector1">
              <a:avLst/>
            </a:prstGeom>
            <a:noFill/>
            <a:ln w="9525" cap="flat" cmpd="sng">
              <a:solidFill>
                <a:schemeClr val="dk2"/>
              </a:solidFill>
              <a:prstDash val="solid"/>
              <a:round/>
              <a:headEnd type="none" w="med" len="med"/>
              <a:tailEnd type="none" w="med" len="med"/>
            </a:ln>
          </p:spPr>
        </p:cxnSp>
        <p:cxnSp>
          <p:nvCxnSpPr>
            <p:cNvPr id="965" name="Google Shape;965;p87"/>
            <p:cNvCxnSpPr/>
            <p:nvPr/>
          </p:nvCxnSpPr>
          <p:spPr>
            <a:xfrm>
              <a:off x="1714575" y="4320925"/>
              <a:ext cx="0" cy="287400"/>
            </a:xfrm>
            <a:prstGeom prst="straightConnector1">
              <a:avLst/>
            </a:prstGeom>
            <a:noFill/>
            <a:ln w="9525" cap="flat" cmpd="sng">
              <a:solidFill>
                <a:schemeClr val="dk2"/>
              </a:solidFill>
              <a:prstDash val="solid"/>
              <a:round/>
              <a:headEnd type="stealth" w="med" len="med"/>
              <a:tailEnd type="none" w="med" len="med"/>
            </a:ln>
          </p:spPr>
        </p:cxnSp>
      </p:grpSp>
      <p:cxnSp>
        <p:nvCxnSpPr>
          <p:cNvPr id="966" name="Google Shape;966;p87"/>
          <p:cNvCxnSpPr>
            <a:stCxn id="952" idx="3"/>
            <a:endCxn id="967" idx="2"/>
          </p:cNvCxnSpPr>
          <p:nvPr/>
        </p:nvCxnSpPr>
        <p:spPr>
          <a:xfrm>
            <a:off x="3991200" y="2903913"/>
            <a:ext cx="1281300" cy="4800"/>
          </a:xfrm>
          <a:prstGeom prst="straightConnector1">
            <a:avLst/>
          </a:prstGeom>
          <a:noFill/>
          <a:ln w="38100" cap="flat" cmpd="sng">
            <a:solidFill>
              <a:srgbClr val="FF0000"/>
            </a:solidFill>
            <a:prstDash val="solid"/>
            <a:round/>
            <a:headEnd type="none" w="med" len="med"/>
            <a:tailEnd type="triangle" w="med" len="med"/>
          </a:ln>
        </p:spPr>
      </p:cxnSp>
      <p:sp>
        <p:nvSpPr>
          <p:cNvPr id="967" name="Google Shape;967;p87"/>
          <p:cNvSpPr/>
          <p:nvPr/>
        </p:nvSpPr>
        <p:spPr>
          <a:xfrm>
            <a:off x="5272375" y="1417200"/>
            <a:ext cx="3765900" cy="2983200"/>
          </a:xfrm>
          <a:prstGeom prst="ellipse">
            <a:avLst/>
          </a:prstGeom>
          <a:noFill/>
          <a:ln w="9525" cap="flat" cmpd="sng">
            <a:solidFill>
              <a:srgbClr val="FF0000"/>
            </a:solidFill>
            <a:prstDash val="dash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971"/>
        <p:cNvGrpSpPr/>
        <p:nvPr/>
      </p:nvGrpSpPr>
      <p:grpSpPr>
        <a:xfrm>
          <a:off x="0" y="0"/>
          <a:ext cx="0" cy="0"/>
          <a:chOff x="0" y="0"/>
          <a:chExt cx="0" cy="0"/>
        </a:xfrm>
      </p:grpSpPr>
      <p:sp>
        <p:nvSpPr>
          <p:cNvPr id="972" name="Google Shape;972;p8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Propriété de la NF3</a:t>
            </a:r>
            <a:endParaRPr/>
          </a:p>
        </p:txBody>
      </p:sp>
      <p:sp>
        <p:nvSpPr>
          <p:cNvPr id="973" name="Google Shape;973;p8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fr"/>
              <a:t>Il existe toujours une décomposition d’une relation R en relations R</a:t>
            </a:r>
            <a:r>
              <a:rPr lang="fr" sz="1050">
                <a:solidFill>
                  <a:srgbClr val="606366"/>
                </a:solidFill>
                <a:highlight>
                  <a:srgbClr val="FFFFFF"/>
                </a:highlight>
              </a:rPr>
              <a:t>1</a:t>
            </a:r>
            <a:r>
              <a:rPr lang="fr">
                <a:solidFill>
                  <a:srgbClr val="606366"/>
                </a:solidFill>
                <a:highlight>
                  <a:srgbClr val="FFFFFF"/>
                </a:highlight>
              </a:rPr>
              <a:t>,R</a:t>
            </a:r>
            <a:r>
              <a:rPr lang="fr" sz="1050">
                <a:solidFill>
                  <a:srgbClr val="606366"/>
                </a:solidFill>
                <a:highlight>
                  <a:srgbClr val="FFFFFF"/>
                </a:highlight>
              </a:rPr>
              <a:t>2</a:t>
            </a:r>
            <a:r>
              <a:rPr lang="fr" sz="1600">
                <a:solidFill>
                  <a:srgbClr val="606366"/>
                </a:solidFill>
                <a:highlight>
                  <a:srgbClr val="FFFFFF"/>
                </a:highlight>
              </a:rPr>
              <a:t>,...</a:t>
            </a:r>
            <a:r>
              <a:rPr lang="fr">
                <a:solidFill>
                  <a:srgbClr val="606366"/>
                </a:solidFill>
                <a:highlight>
                  <a:srgbClr val="FFFFFF"/>
                </a:highlight>
              </a:rPr>
              <a:t>R</a:t>
            </a:r>
            <a:r>
              <a:rPr lang="fr" sz="1000">
                <a:solidFill>
                  <a:srgbClr val="606366"/>
                </a:solidFill>
                <a:highlight>
                  <a:srgbClr val="FFFFFF"/>
                </a:highlight>
              </a:rPr>
              <a:t>n </a:t>
            </a:r>
            <a:r>
              <a:rPr lang="fr">
                <a:solidFill>
                  <a:srgbClr val="606366"/>
                </a:solidFill>
                <a:highlight>
                  <a:srgbClr val="FFFFFF"/>
                </a:highlight>
              </a:rPr>
              <a:t>en NF3 telle qu’on ait ni perte de dépendances ni perte d’informations.</a:t>
            </a:r>
            <a:endParaRPr>
              <a:solidFill>
                <a:srgbClr val="606366"/>
              </a:solidFill>
              <a:highlight>
                <a:srgbClr val="FFFFFF"/>
              </a:highlight>
            </a:endParaRPr>
          </a:p>
          <a:p>
            <a:pPr marL="457200" lvl="0" indent="-311150" algn="l" rtl="0">
              <a:spcBef>
                <a:spcPts val="0"/>
              </a:spcBef>
              <a:spcAft>
                <a:spcPts val="0"/>
              </a:spcAft>
              <a:buClr>
                <a:srgbClr val="606366"/>
              </a:buClr>
              <a:buSzPts val="1300"/>
              <a:buChar char="●"/>
            </a:pPr>
            <a:r>
              <a:rPr lang="fr">
                <a:solidFill>
                  <a:srgbClr val="606366"/>
                </a:solidFill>
                <a:highlight>
                  <a:srgbClr val="FFFFFF"/>
                </a:highlight>
              </a:rPr>
              <a:t>Les dépendances fonctionnelles des relations décomposées permettent de revenir à celles de la relation initiale.</a:t>
            </a:r>
            <a:endParaRPr>
              <a:solidFill>
                <a:srgbClr val="606366"/>
              </a:solidFill>
              <a:highlight>
                <a:srgbClr val="FFFFFF"/>
              </a:highlight>
            </a:endParaRPr>
          </a:p>
          <a:p>
            <a:pPr marL="457200" lvl="0" indent="-311150" algn="l" rtl="0">
              <a:spcBef>
                <a:spcPts val="0"/>
              </a:spcBef>
              <a:spcAft>
                <a:spcPts val="0"/>
              </a:spcAft>
              <a:buClr>
                <a:srgbClr val="606366"/>
              </a:buClr>
              <a:buSzPts val="1300"/>
              <a:buChar char="●"/>
            </a:pPr>
            <a:r>
              <a:rPr lang="fr">
                <a:solidFill>
                  <a:srgbClr val="606366"/>
                </a:solidFill>
                <a:highlight>
                  <a:srgbClr val="FFFFFF"/>
                </a:highlight>
              </a:rPr>
              <a:t>Les relations décomposées permettent à tout instant de recomposer la relation initiale (notamment par jointures)</a:t>
            </a:r>
            <a:endParaRPr>
              <a:solidFill>
                <a:srgbClr val="606366"/>
              </a:solidFill>
              <a:highlight>
                <a:srgbClr val="FFFFFF"/>
              </a:highlight>
            </a:endParaRPr>
          </a:p>
          <a:p>
            <a:pPr marL="457200" lvl="0" indent="-311150" algn="l" rtl="0">
              <a:spcBef>
                <a:spcPts val="0"/>
              </a:spcBef>
              <a:spcAft>
                <a:spcPts val="0"/>
              </a:spcAft>
              <a:buClr>
                <a:srgbClr val="606366"/>
              </a:buClr>
              <a:buSzPts val="1300"/>
              <a:buChar char="●"/>
            </a:pPr>
            <a:r>
              <a:rPr lang="fr">
                <a:solidFill>
                  <a:srgbClr val="606366"/>
                </a:solidFill>
                <a:highlight>
                  <a:srgbClr val="FFFFFF"/>
                </a:highlight>
              </a:rPr>
              <a:t>Néanmoins, on crée de la redondance avec ce type de décomposition (création de clés étrangères)</a:t>
            </a:r>
            <a:endParaRPr>
              <a:solidFill>
                <a:srgbClr val="606366"/>
              </a:solidFill>
              <a:highlight>
                <a:srgbClr val="FFFFFF"/>
              </a:highlight>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977"/>
        <p:cNvGrpSpPr/>
        <p:nvPr/>
      </p:nvGrpSpPr>
      <p:grpSpPr>
        <a:xfrm>
          <a:off x="0" y="0"/>
          <a:ext cx="0" cy="0"/>
          <a:chOff x="0" y="0"/>
          <a:chExt cx="0" cy="0"/>
        </a:xfrm>
      </p:grpSpPr>
      <p:sp>
        <p:nvSpPr>
          <p:cNvPr id="978" name="Google Shape;978;p89"/>
          <p:cNvSpPr txBox="1">
            <a:spLocks noGrp="1"/>
          </p:cNvSpPr>
          <p:nvPr>
            <p:ph type="title"/>
          </p:nvPr>
        </p:nvSpPr>
        <p:spPr>
          <a:xfrm>
            <a:off x="729450" y="1288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Cours 4</a:t>
            </a:r>
            <a:endParaRPr/>
          </a:p>
        </p:txBody>
      </p:sp>
      <p:sp>
        <p:nvSpPr>
          <p:cNvPr id="979" name="Google Shape;979;p89"/>
          <p:cNvSpPr txBox="1">
            <a:spLocks noGrp="1"/>
          </p:cNvSpPr>
          <p:nvPr>
            <p:ph type="body" idx="1"/>
          </p:nvPr>
        </p:nvSpPr>
        <p:spPr>
          <a:xfrm>
            <a:off x="729450" y="2078875"/>
            <a:ext cx="7688700" cy="2261100"/>
          </a:xfrm>
          <a:prstGeom prst="rect">
            <a:avLst/>
          </a:prstGeom>
        </p:spPr>
        <p:txBody>
          <a:bodyPr spcFirstLastPara="1" wrap="square" lIns="91425" tIns="91425" rIns="91425" bIns="91425" anchor="ctr" anchorCtr="0">
            <a:normAutofit/>
          </a:bodyPr>
          <a:lstStyle/>
          <a:p>
            <a:pPr marL="0" marR="0" lvl="0" indent="0" algn="ctr" rtl="0">
              <a:lnSpc>
                <a:spcPct val="100000"/>
              </a:lnSpc>
              <a:spcBef>
                <a:spcPts val="0"/>
              </a:spcBef>
              <a:spcAft>
                <a:spcPts val="0"/>
              </a:spcAft>
              <a:buNone/>
            </a:pPr>
            <a:r>
              <a:rPr lang="fr" sz="2400" b="1">
                <a:solidFill>
                  <a:schemeClr val="dk2"/>
                </a:solidFill>
                <a:latin typeface="Raleway"/>
                <a:ea typeface="Raleway"/>
                <a:cs typeface="Raleway"/>
                <a:sym typeface="Raleway"/>
              </a:rPr>
              <a:t>TD2 </a:t>
            </a:r>
            <a:endParaRPr sz="2400" b="1">
              <a:solidFill>
                <a:schemeClr val="dk2"/>
              </a:solidFill>
              <a:latin typeface="Raleway"/>
              <a:ea typeface="Raleway"/>
              <a:cs typeface="Raleway"/>
              <a:sym typeface="Raleway"/>
            </a:endParaRPr>
          </a:p>
          <a:p>
            <a:pPr marL="0" marR="0" lvl="0" indent="0" algn="ctr" rtl="0">
              <a:lnSpc>
                <a:spcPct val="100000"/>
              </a:lnSpc>
              <a:spcBef>
                <a:spcPts val="0"/>
              </a:spcBef>
              <a:spcAft>
                <a:spcPts val="0"/>
              </a:spcAft>
              <a:buNone/>
            </a:pPr>
            <a:r>
              <a:rPr lang="fr" sz="2400" b="1">
                <a:solidFill>
                  <a:schemeClr val="dk2"/>
                </a:solidFill>
                <a:latin typeface="Raleway"/>
                <a:ea typeface="Raleway"/>
                <a:cs typeface="Raleway"/>
                <a:sym typeface="Raleway"/>
              </a:rPr>
              <a:t>Recherches de Dépendances Fonctionnelles</a:t>
            </a:r>
            <a:endParaRPr sz="2400" b="1">
              <a:solidFill>
                <a:schemeClr val="dk2"/>
              </a:solidFill>
              <a:latin typeface="Raleway"/>
              <a:ea typeface="Raleway"/>
              <a:cs typeface="Raleway"/>
              <a:sym typeface="Raleway"/>
            </a:endParaRPr>
          </a:p>
          <a:p>
            <a:pPr marL="0" marR="0" lvl="0" indent="0" algn="ctr" rtl="0">
              <a:lnSpc>
                <a:spcPct val="100000"/>
              </a:lnSpc>
              <a:spcBef>
                <a:spcPts val="0"/>
              </a:spcBef>
              <a:spcAft>
                <a:spcPts val="0"/>
              </a:spcAft>
              <a:buNone/>
            </a:pPr>
            <a:r>
              <a:rPr lang="fr" sz="2400" b="1">
                <a:solidFill>
                  <a:schemeClr val="dk2"/>
                </a:solidFill>
                <a:latin typeface="Raleway"/>
                <a:ea typeface="Raleway"/>
                <a:cs typeface="Raleway"/>
                <a:sym typeface="Raleway"/>
              </a:rPr>
              <a:t>Transformations en formes normales</a:t>
            </a:r>
            <a:endParaRPr sz="2400" b="1">
              <a:solidFill>
                <a:schemeClr val="dk2"/>
              </a:solidFill>
              <a:latin typeface="Raleway"/>
              <a:ea typeface="Raleway"/>
              <a:cs typeface="Raleway"/>
              <a:sym typeface="Raleway"/>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983"/>
        <p:cNvGrpSpPr/>
        <p:nvPr/>
      </p:nvGrpSpPr>
      <p:grpSpPr>
        <a:xfrm>
          <a:off x="0" y="0"/>
          <a:ext cx="0" cy="0"/>
          <a:chOff x="0" y="0"/>
          <a:chExt cx="0" cy="0"/>
        </a:xfrm>
      </p:grpSpPr>
      <p:sp>
        <p:nvSpPr>
          <p:cNvPr id="984" name="Google Shape;984;p9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TD/TP2</a:t>
            </a:r>
            <a:endParaRPr/>
          </a:p>
        </p:txBody>
      </p:sp>
      <p:sp>
        <p:nvSpPr>
          <p:cNvPr id="985" name="Google Shape;985;p9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a:t>Rendez vous sur le fichier “TD TP BDDR.pdf” et commencez la section 2.</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989"/>
        <p:cNvGrpSpPr/>
        <p:nvPr/>
      </p:nvGrpSpPr>
      <p:grpSpPr>
        <a:xfrm>
          <a:off x="0" y="0"/>
          <a:ext cx="0" cy="0"/>
          <a:chOff x="0" y="0"/>
          <a:chExt cx="0" cy="0"/>
        </a:xfrm>
      </p:grpSpPr>
      <p:sp>
        <p:nvSpPr>
          <p:cNvPr id="990" name="Google Shape;990;p9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Cours 5</a:t>
            </a:r>
            <a:endParaRPr/>
          </a:p>
        </p:txBody>
      </p:sp>
      <p:sp>
        <p:nvSpPr>
          <p:cNvPr id="991" name="Google Shape;991;p91"/>
          <p:cNvSpPr txBox="1">
            <a:spLocks noGrp="1"/>
          </p:cNvSpPr>
          <p:nvPr>
            <p:ph type="body" idx="1"/>
          </p:nvPr>
        </p:nvSpPr>
        <p:spPr>
          <a:xfrm>
            <a:off x="729450" y="1999600"/>
            <a:ext cx="7688700" cy="2261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sz="1800" b="1">
                <a:latin typeface="Raleway"/>
                <a:ea typeface="Raleway"/>
                <a:cs typeface="Raleway"/>
                <a:sym typeface="Raleway"/>
              </a:rPr>
              <a:t>Présentation des Bases de données Relationnelles et non relationnelles</a:t>
            </a:r>
            <a:endParaRPr sz="1800" b="1">
              <a:latin typeface="Raleway"/>
              <a:ea typeface="Raleway"/>
              <a:cs typeface="Raleway"/>
              <a:sym typeface="Raleway"/>
            </a:endParaRPr>
          </a:p>
          <a:p>
            <a:pPr marL="0" lvl="0" indent="0" algn="ctr" rtl="0">
              <a:spcBef>
                <a:spcPts val="1200"/>
              </a:spcBef>
              <a:spcAft>
                <a:spcPts val="0"/>
              </a:spcAft>
              <a:buNone/>
            </a:pPr>
            <a:r>
              <a:rPr lang="fr" sz="1800" b="1">
                <a:latin typeface="Raleway"/>
                <a:ea typeface="Raleway"/>
                <a:cs typeface="Raleway"/>
                <a:sym typeface="Raleway"/>
              </a:rPr>
              <a:t>Présentation de l’écosystème</a:t>
            </a:r>
            <a:endParaRPr sz="1800" b="1">
              <a:latin typeface="Raleway"/>
              <a:ea typeface="Raleway"/>
              <a:cs typeface="Raleway"/>
              <a:sym typeface="Raleway"/>
            </a:endParaRPr>
          </a:p>
          <a:p>
            <a:pPr marL="0" lvl="0" indent="0" algn="ctr" rtl="0">
              <a:spcBef>
                <a:spcPts val="1200"/>
              </a:spcBef>
              <a:spcAft>
                <a:spcPts val="0"/>
              </a:spcAft>
              <a:buNone/>
            </a:pPr>
            <a:r>
              <a:rPr lang="fr" sz="1800" b="1">
                <a:latin typeface="Raleway"/>
                <a:ea typeface="Raleway"/>
                <a:cs typeface="Raleway"/>
                <a:sym typeface="Raleway"/>
              </a:rPr>
              <a:t>Installation de WampServer</a:t>
            </a:r>
            <a:endParaRPr sz="1800" b="1">
              <a:latin typeface="Raleway"/>
              <a:ea typeface="Raleway"/>
              <a:cs typeface="Raleway"/>
              <a:sym typeface="Raleway"/>
            </a:endParaRPr>
          </a:p>
          <a:p>
            <a:pPr marL="0" lvl="0" indent="0" algn="ctr" rtl="0">
              <a:spcBef>
                <a:spcPts val="1200"/>
              </a:spcBef>
              <a:spcAft>
                <a:spcPts val="1200"/>
              </a:spcAft>
              <a:buNone/>
            </a:pPr>
            <a:r>
              <a:rPr lang="fr" sz="1800" b="1">
                <a:latin typeface="Raleway"/>
                <a:ea typeface="Raleway"/>
                <a:cs typeface="Raleway"/>
                <a:sym typeface="Raleway"/>
              </a:rPr>
              <a:t>Présentation d’une requête SQL - décomposition</a:t>
            </a:r>
            <a:endParaRPr sz="1800" b="1">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Historique des bases de données</a:t>
            </a:r>
            <a:endParaRPr/>
          </a:p>
        </p:txBody>
      </p:sp>
      <p:sp>
        <p:nvSpPr>
          <p:cNvPr id="136" name="Google Shape;136;p2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Le terme de </a:t>
            </a:r>
            <a:r>
              <a:rPr lang="fr" b="1"/>
              <a:t>base de données</a:t>
            </a:r>
            <a:r>
              <a:rPr lang="fr"/>
              <a:t> est né en 1964 pour désigner une collection d'informations partagées par différents utilisateurs d'un système d'informations militaires.</a:t>
            </a:r>
            <a:endParaRPr/>
          </a:p>
          <a:p>
            <a:pPr marL="0" lvl="0" indent="0" algn="l" rtl="0">
              <a:spcBef>
                <a:spcPts val="1200"/>
              </a:spcBef>
              <a:spcAft>
                <a:spcPts val="0"/>
              </a:spcAft>
              <a:buNone/>
            </a:pPr>
            <a:r>
              <a:rPr lang="fr"/>
              <a:t>Années 70 : Création des Bases de Données Réseaux</a:t>
            </a:r>
            <a:endParaRPr/>
          </a:p>
          <a:p>
            <a:pPr marL="0" lvl="0" indent="0" algn="l" rtl="0">
              <a:spcBef>
                <a:spcPts val="1200"/>
              </a:spcBef>
              <a:spcAft>
                <a:spcPts val="0"/>
              </a:spcAft>
              <a:buNone/>
            </a:pPr>
            <a:r>
              <a:rPr lang="fr"/>
              <a:t>Ensemble de fichiers reliés par pointeurs </a:t>
            </a:r>
            <a:endParaRPr/>
          </a:p>
          <a:p>
            <a:pPr marL="0" lvl="0" indent="0" algn="l" rtl="0">
              <a:spcBef>
                <a:spcPts val="1200"/>
              </a:spcBef>
              <a:spcAft>
                <a:spcPts val="1200"/>
              </a:spcAft>
              <a:buNone/>
            </a:pPr>
            <a:r>
              <a:rPr lang="fr"/>
              <a:t>Langage d’interrogation par navigation</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995"/>
        <p:cNvGrpSpPr/>
        <p:nvPr/>
      </p:nvGrpSpPr>
      <p:grpSpPr>
        <a:xfrm>
          <a:off x="0" y="0"/>
          <a:ext cx="0" cy="0"/>
          <a:chOff x="0" y="0"/>
          <a:chExt cx="0" cy="0"/>
        </a:xfrm>
      </p:grpSpPr>
      <p:sp>
        <p:nvSpPr>
          <p:cNvPr id="996" name="Google Shape;996;p9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Présentation des bases de données</a:t>
            </a:r>
            <a:endParaRPr/>
          </a:p>
        </p:txBody>
      </p:sp>
      <p:sp>
        <p:nvSpPr>
          <p:cNvPr id="997" name="Google Shape;997;p9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a:t>Il existe aujourd’hui 2 grands types de bases de données : </a:t>
            </a:r>
            <a:r>
              <a:rPr lang="fr" b="1"/>
              <a:t>Relationnelles </a:t>
            </a:r>
            <a:r>
              <a:rPr lang="fr"/>
              <a:t>et </a:t>
            </a:r>
            <a:r>
              <a:rPr lang="fr" b="1"/>
              <a:t>Non Relationnelles.</a:t>
            </a:r>
            <a:endParaRPr b="1"/>
          </a:p>
        </p:txBody>
      </p:sp>
      <p:sp>
        <p:nvSpPr>
          <p:cNvPr id="998" name="Google Shape;998;p92"/>
          <p:cNvSpPr/>
          <p:nvPr/>
        </p:nvSpPr>
        <p:spPr>
          <a:xfrm>
            <a:off x="782925" y="2606425"/>
            <a:ext cx="7769700" cy="1912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a:t>Bases de données</a:t>
            </a:r>
            <a:endParaRPr/>
          </a:p>
        </p:txBody>
      </p:sp>
      <p:sp>
        <p:nvSpPr>
          <p:cNvPr id="999" name="Google Shape;999;p92"/>
          <p:cNvSpPr/>
          <p:nvPr/>
        </p:nvSpPr>
        <p:spPr>
          <a:xfrm>
            <a:off x="1476650" y="3359650"/>
            <a:ext cx="2477700" cy="9216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Bases de données Relationnelles</a:t>
            </a:r>
            <a:endParaRPr/>
          </a:p>
        </p:txBody>
      </p:sp>
      <p:sp>
        <p:nvSpPr>
          <p:cNvPr id="1000" name="Google Shape;1000;p92"/>
          <p:cNvSpPr/>
          <p:nvPr/>
        </p:nvSpPr>
        <p:spPr>
          <a:xfrm>
            <a:off x="5573375" y="3359650"/>
            <a:ext cx="2477700" cy="9216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Bases de données </a:t>
            </a:r>
            <a:endParaRPr/>
          </a:p>
          <a:p>
            <a:pPr marL="0" lvl="0" indent="0" algn="ctr" rtl="0">
              <a:spcBef>
                <a:spcPts val="0"/>
              </a:spcBef>
              <a:spcAft>
                <a:spcPts val="0"/>
              </a:spcAft>
              <a:buNone/>
            </a:pPr>
            <a:r>
              <a:rPr lang="fr"/>
              <a:t>Non Relationnelles</a:t>
            </a:r>
            <a:endParaRPr/>
          </a:p>
        </p:txBody>
      </p:sp>
      <p:sp>
        <p:nvSpPr>
          <p:cNvPr id="1001" name="Google Shape;1001;p92"/>
          <p:cNvSpPr/>
          <p:nvPr/>
        </p:nvSpPr>
        <p:spPr>
          <a:xfrm>
            <a:off x="1367625" y="2973125"/>
            <a:ext cx="2715600" cy="1427100"/>
          </a:xfrm>
          <a:prstGeom prst="roundRect">
            <a:avLst>
              <a:gd name="adj" fmla="val 16667"/>
            </a:avLst>
          </a:prstGeom>
          <a:noFill/>
          <a:ln w="28575" cap="flat" cmpd="sng">
            <a:solidFill>
              <a:srgbClr val="FF0000"/>
            </a:solidFill>
            <a:prstDash val="dashDot"/>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b="1">
                <a:solidFill>
                  <a:srgbClr val="FF0000"/>
                </a:solidFill>
              </a:rPr>
              <a:t>Focus pour le cours</a:t>
            </a:r>
            <a:endParaRPr b="1">
              <a:solidFill>
                <a:srgbClr val="FF0000"/>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6" name="Google Shape;1006;p9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fr" sz="2040"/>
              <a:t>Les technologies liées aux bases de données relationnelles</a:t>
            </a:r>
            <a:endParaRPr sz="2040"/>
          </a:p>
        </p:txBody>
      </p:sp>
      <p:sp>
        <p:nvSpPr>
          <p:cNvPr id="1007" name="Google Shape;1007;p93"/>
          <p:cNvSpPr/>
          <p:nvPr/>
        </p:nvSpPr>
        <p:spPr>
          <a:xfrm>
            <a:off x="3224625" y="2992975"/>
            <a:ext cx="2477700" cy="9216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Bases de données </a:t>
            </a:r>
            <a:endParaRPr/>
          </a:p>
          <a:p>
            <a:pPr marL="0" lvl="0" indent="0" algn="ctr" rtl="0">
              <a:spcBef>
                <a:spcPts val="0"/>
              </a:spcBef>
              <a:spcAft>
                <a:spcPts val="0"/>
              </a:spcAft>
              <a:buNone/>
            </a:pPr>
            <a:r>
              <a:rPr lang="fr"/>
              <a:t>Relationnelles</a:t>
            </a:r>
            <a:endParaRPr/>
          </a:p>
        </p:txBody>
      </p:sp>
      <p:pic>
        <p:nvPicPr>
          <p:cNvPr id="1008" name="Google Shape;1008;p93"/>
          <p:cNvPicPr preferRelativeResize="0"/>
          <p:nvPr/>
        </p:nvPicPr>
        <p:blipFill>
          <a:blip r:embed="rId3">
            <a:alphaModFix/>
          </a:blip>
          <a:stretch>
            <a:fillRect/>
          </a:stretch>
        </p:blipFill>
        <p:spPr>
          <a:xfrm>
            <a:off x="936892" y="2110950"/>
            <a:ext cx="1755432" cy="921600"/>
          </a:xfrm>
          <a:prstGeom prst="rect">
            <a:avLst/>
          </a:prstGeom>
          <a:noFill/>
          <a:ln>
            <a:noFill/>
          </a:ln>
        </p:spPr>
      </p:pic>
      <p:pic>
        <p:nvPicPr>
          <p:cNvPr id="1009" name="Google Shape;1009;p93"/>
          <p:cNvPicPr preferRelativeResize="0"/>
          <p:nvPr/>
        </p:nvPicPr>
        <p:blipFill>
          <a:blip r:embed="rId4">
            <a:alphaModFix/>
          </a:blip>
          <a:stretch>
            <a:fillRect/>
          </a:stretch>
        </p:blipFill>
        <p:spPr>
          <a:xfrm>
            <a:off x="442375" y="3460914"/>
            <a:ext cx="2477700" cy="1282185"/>
          </a:xfrm>
          <a:prstGeom prst="rect">
            <a:avLst/>
          </a:prstGeom>
          <a:noFill/>
          <a:ln>
            <a:noFill/>
          </a:ln>
        </p:spPr>
      </p:pic>
      <p:pic>
        <p:nvPicPr>
          <p:cNvPr id="1010" name="Google Shape;1010;p93"/>
          <p:cNvPicPr preferRelativeResize="0"/>
          <p:nvPr/>
        </p:nvPicPr>
        <p:blipFill>
          <a:blip r:embed="rId5">
            <a:alphaModFix/>
          </a:blip>
          <a:stretch>
            <a:fillRect/>
          </a:stretch>
        </p:blipFill>
        <p:spPr>
          <a:xfrm>
            <a:off x="6186675" y="1997459"/>
            <a:ext cx="2231475" cy="1148575"/>
          </a:xfrm>
          <a:prstGeom prst="rect">
            <a:avLst/>
          </a:prstGeom>
          <a:noFill/>
          <a:ln>
            <a:noFill/>
          </a:ln>
        </p:spPr>
      </p:pic>
      <p:pic>
        <p:nvPicPr>
          <p:cNvPr id="1011" name="Google Shape;1011;p93"/>
          <p:cNvPicPr preferRelativeResize="0"/>
          <p:nvPr/>
        </p:nvPicPr>
        <p:blipFill>
          <a:blip r:embed="rId6">
            <a:alphaModFix/>
          </a:blip>
          <a:stretch>
            <a:fillRect/>
          </a:stretch>
        </p:blipFill>
        <p:spPr>
          <a:xfrm>
            <a:off x="6424699" y="3728640"/>
            <a:ext cx="1755426" cy="1084060"/>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015"/>
        <p:cNvGrpSpPr/>
        <p:nvPr/>
      </p:nvGrpSpPr>
      <p:grpSpPr>
        <a:xfrm>
          <a:off x="0" y="0"/>
          <a:ext cx="0" cy="0"/>
          <a:chOff x="0" y="0"/>
          <a:chExt cx="0" cy="0"/>
        </a:xfrm>
      </p:grpSpPr>
      <p:sp>
        <p:nvSpPr>
          <p:cNvPr id="1016" name="Google Shape;1016;p94"/>
          <p:cNvSpPr txBox="1"/>
          <p:nvPr/>
        </p:nvSpPr>
        <p:spPr>
          <a:xfrm>
            <a:off x="727650" y="2766475"/>
            <a:ext cx="7688700" cy="18201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endParaRPr sz="1300" b="1">
              <a:solidFill>
                <a:srgbClr val="FF0000"/>
              </a:solidFill>
              <a:latin typeface="Lato"/>
              <a:ea typeface="Lato"/>
              <a:cs typeface="Lato"/>
              <a:sym typeface="Lato"/>
            </a:endParaRPr>
          </a:p>
          <a:p>
            <a:pPr marL="0" lvl="0" indent="0" algn="ctr" rtl="0">
              <a:lnSpc>
                <a:spcPct val="115000"/>
              </a:lnSpc>
              <a:spcBef>
                <a:spcPts val="1200"/>
              </a:spcBef>
              <a:spcAft>
                <a:spcPts val="0"/>
              </a:spcAft>
              <a:buNone/>
            </a:pPr>
            <a:r>
              <a:rPr lang="fr" sz="1600" b="1">
                <a:solidFill>
                  <a:srgbClr val="FF0000"/>
                </a:solidFill>
                <a:latin typeface="Lato"/>
                <a:ea typeface="Lato"/>
                <a:cs typeface="Lato"/>
                <a:sym typeface="Lato"/>
              </a:rPr>
              <a:t>MySQL</a:t>
            </a:r>
            <a:r>
              <a:rPr lang="fr" sz="1300" b="1">
                <a:solidFill>
                  <a:srgbClr val="FF0000"/>
                </a:solidFill>
                <a:latin typeface="Lato"/>
                <a:ea typeface="Lato"/>
                <a:cs typeface="Lato"/>
                <a:sym typeface="Lato"/>
              </a:rPr>
              <a:t>                           </a:t>
            </a:r>
            <a:r>
              <a:rPr lang="fr" sz="1600" b="1">
                <a:solidFill>
                  <a:srgbClr val="FF0000"/>
                </a:solidFill>
                <a:latin typeface="Lato"/>
                <a:ea typeface="Lato"/>
                <a:cs typeface="Lato"/>
                <a:sym typeface="Lato"/>
              </a:rPr>
              <a:t>SQL</a:t>
            </a:r>
            <a:endParaRPr sz="1600" b="1">
              <a:solidFill>
                <a:srgbClr val="FF0000"/>
              </a:solidFill>
              <a:latin typeface="Lato"/>
              <a:ea typeface="Lato"/>
              <a:cs typeface="Lato"/>
              <a:sym typeface="Lato"/>
            </a:endParaRPr>
          </a:p>
          <a:p>
            <a:pPr marL="0" lvl="0" indent="0" algn="l" rtl="0">
              <a:lnSpc>
                <a:spcPct val="115000"/>
              </a:lnSpc>
              <a:spcBef>
                <a:spcPts val="1200"/>
              </a:spcBef>
              <a:spcAft>
                <a:spcPts val="0"/>
              </a:spcAft>
              <a:buNone/>
            </a:pPr>
            <a:r>
              <a:rPr lang="fr" sz="1300">
                <a:solidFill>
                  <a:schemeClr val="accent1"/>
                </a:solidFill>
                <a:latin typeface="Lato"/>
                <a:ea typeface="Lato"/>
                <a:cs typeface="Lato"/>
                <a:sym typeface="Lato"/>
              </a:rPr>
              <a:t>Ne pas confondre MySQL qui est un SGBDR et SQL (Structured Query Language) qui est un langage qui permet d’effectuer des requêtes sur des bases de données relationnelles.</a:t>
            </a:r>
            <a:endParaRPr sz="1300">
              <a:solidFill>
                <a:schemeClr val="accent1"/>
              </a:solidFill>
              <a:latin typeface="Lato"/>
              <a:ea typeface="Lato"/>
              <a:cs typeface="Lato"/>
              <a:sym typeface="Lato"/>
            </a:endParaRPr>
          </a:p>
          <a:p>
            <a:pPr marL="0" lvl="0" indent="0" algn="l" rtl="0">
              <a:lnSpc>
                <a:spcPct val="115000"/>
              </a:lnSpc>
              <a:spcBef>
                <a:spcPts val="1200"/>
              </a:spcBef>
              <a:spcAft>
                <a:spcPts val="1200"/>
              </a:spcAft>
              <a:buNone/>
            </a:pPr>
            <a:endParaRPr sz="1300">
              <a:solidFill>
                <a:schemeClr val="accent1"/>
              </a:solidFill>
              <a:latin typeface="Lato"/>
              <a:ea typeface="Lato"/>
              <a:cs typeface="Lato"/>
              <a:sym typeface="Lato"/>
            </a:endParaRPr>
          </a:p>
        </p:txBody>
      </p:sp>
      <p:sp>
        <p:nvSpPr>
          <p:cNvPr id="1017" name="Google Shape;1017;p9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MySQL</a:t>
            </a:r>
            <a:endParaRPr/>
          </a:p>
        </p:txBody>
      </p:sp>
      <p:sp>
        <p:nvSpPr>
          <p:cNvPr id="1018" name="Google Shape;1018;p94"/>
          <p:cNvSpPr txBox="1">
            <a:spLocks noGrp="1"/>
          </p:cNvSpPr>
          <p:nvPr>
            <p:ph type="body" idx="1"/>
          </p:nvPr>
        </p:nvSpPr>
        <p:spPr>
          <a:xfrm>
            <a:off x="729450" y="2078875"/>
            <a:ext cx="7688700" cy="687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a:t>MySQL est un SGBDR (Système de Gestion de Bases de Données Relationnelles) open-source, développé par Oracle.</a:t>
            </a:r>
            <a:endParaRPr/>
          </a:p>
        </p:txBody>
      </p:sp>
      <p:sp>
        <p:nvSpPr>
          <p:cNvPr id="1019" name="Google Shape;1019;p94"/>
          <p:cNvSpPr/>
          <p:nvPr/>
        </p:nvSpPr>
        <p:spPr>
          <a:xfrm>
            <a:off x="4459660" y="3131694"/>
            <a:ext cx="449100" cy="435900"/>
          </a:xfrm>
          <a:prstGeom prst="mathNotEqual">
            <a:avLst>
              <a:gd name="adj1" fmla="val 23520"/>
              <a:gd name="adj2" fmla="val 6600000"/>
              <a:gd name="adj3" fmla="val 1176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023"/>
        <p:cNvGrpSpPr/>
        <p:nvPr/>
      </p:nvGrpSpPr>
      <p:grpSpPr>
        <a:xfrm>
          <a:off x="0" y="0"/>
          <a:ext cx="0" cy="0"/>
          <a:chOff x="0" y="0"/>
          <a:chExt cx="0" cy="0"/>
        </a:xfrm>
      </p:grpSpPr>
      <p:sp>
        <p:nvSpPr>
          <p:cNvPr id="1024" name="Google Shape;1024;p9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MySQL et MariaDB</a:t>
            </a:r>
            <a:endParaRPr/>
          </a:p>
        </p:txBody>
      </p:sp>
      <p:sp>
        <p:nvSpPr>
          <p:cNvPr id="1025" name="Google Shape;1025;p9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a:t>MySQL et MariaDB sont des logiciels qui nous permettent d’exploiter une BDD. Ils servent d’interface entre l’utilisateur et la BDD.</a:t>
            </a:r>
            <a:endParaRPr/>
          </a:p>
        </p:txBody>
      </p:sp>
      <p:pic>
        <p:nvPicPr>
          <p:cNvPr id="1026" name="Google Shape;1026;p95"/>
          <p:cNvPicPr preferRelativeResize="0"/>
          <p:nvPr/>
        </p:nvPicPr>
        <p:blipFill>
          <a:blip r:embed="rId3">
            <a:alphaModFix/>
          </a:blip>
          <a:stretch>
            <a:fillRect/>
          </a:stretch>
        </p:blipFill>
        <p:spPr>
          <a:xfrm>
            <a:off x="5301525" y="2788813"/>
            <a:ext cx="3238500" cy="1666875"/>
          </a:xfrm>
          <a:prstGeom prst="rect">
            <a:avLst/>
          </a:prstGeom>
          <a:noFill/>
          <a:ln>
            <a:noFill/>
          </a:ln>
        </p:spPr>
      </p:pic>
      <p:pic>
        <p:nvPicPr>
          <p:cNvPr id="1027" name="Google Shape;1027;p95"/>
          <p:cNvPicPr preferRelativeResize="0"/>
          <p:nvPr/>
        </p:nvPicPr>
        <p:blipFill>
          <a:blip r:embed="rId4">
            <a:alphaModFix/>
          </a:blip>
          <a:stretch>
            <a:fillRect/>
          </a:stretch>
        </p:blipFill>
        <p:spPr>
          <a:xfrm>
            <a:off x="1169450" y="2896375"/>
            <a:ext cx="3128175" cy="1618800"/>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031"/>
        <p:cNvGrpSpPr/>
        <p:nvPr/>
      </p:nvGrpSpPr>
      <p:grpSpPr>
        <a:xfrm>
          <a:off x="0" y="0"/>
          <a:ext cx="0" cy="0"/>
          <a:chOff x="0" y="0"/>
          <a:chExt cx="0" cy="0"/>
        </a:xfrm>
      </p:grpSpPr>
      <p:sp>
        <p:nvSpPr>
          <p:cNvPr id="1032" name="Google Shape;1032;p96"/>
          <p:cNvSpPr txBox="1">
            <a:spLocks noGrp="1"/>
          </p:cNvSpPr>
          <p:nvPr>
            <p:ph type="title"/>
          </p:nvPr>
        </p:nvSpPr>
        <p:spPr>
          <a:xfrm>
            <a:off x="727650" y="2571750"/>
            <a:ext cx="7688700" cy="53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fr" sz="2540"/>
              <a:t>Installation de WampServer</a:t>
            </a:r>
            <a:endParaRPr sz="254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036"/>
        <p:cNvGrpSpPr/>
        <p:nvPr/>
      </p:nvGrpSpPr>
      <p:grpSpPr>
        <a:xfrm>
          <a:off x="0" y="0"/>
          <a:ext cx="0" cy="0"/>
          <a:chOff x="0" y="0"/>
          <a:chExt cx="0" cy="0"/>
        </a:xfrm>
      </p:grpSpPr>
      <p:sp>
        <p:nvSpPr>
          <p:cNvPr id="1037" name="Google Shape;1037;p97"/>
          <p:cNvSpPr/>
          <p:nvPr/>
        </p:nvSpPr>
        <p:spPr>
          <a:xfrm>
            <a:off x="3095325" y="837875"/>
            <a:ext cx="5695200" cy="4206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b="1"/>
              <a:t>WampServer (ou MAMP sur Mac)</a:t>
            </a:r>
            <a:endParaRPr b="1"/>
          </a:p>
        </p:txBody>
      </p:sp>
      <p:sp>
        <p:nvSpPr>
          <p:cNvPr id="1038" name="Google Shape;1038;p9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Architecture</a:t>
            </a:r>
            <a:endParaRPr/>
          </a:p>
        </p:txBody>
      </p:sp>
      <p:pic>
        <p:nvPicPr>
          <p:cNvPr id="1039" name="Google Shape;1039;p97"/>
          <p:cNvPicPr preferRelativeResize="0"/>
          <p:nvPr/>
        </p:nvPicPr>
        <p:blipFill>
          <a:blip r:embed="rId3">
            <a:alphaModFix/>
          </a:blip>
          <a:stretch>
            <a:fillRect/>
          </a:stretch>
        </p:blipFill>
        <p:spPr>
          <a:xfrm>
            <a:off x="7769750" y="1606650"/>
            <a:ext cx="648399" cy="648401"/>
          </a:xfrm>
          <a:prstGeom prst="rect">
            <a:avLst/>
          </a:prstGeom>
          <a:noFill/>
          <a:ln>
            <a:noFill/>
          </a:ln>
        </p:spPr>
      </p:pic>
      <p:pic>
        <p:nvPicPr>
          <p:cNvPr id="1040" name="Google Shape;1040;p97"/>
          <p:cNvPicPr preferRelativeResize="0"/>
          <p:nvPr/>
        </p:nvPicPr>
        <p:blipFill>
          <a:blip r:embed="rId3">
            <a:alphaModFix/>
          </a:blip>
          <a:stretch>
            <a:fillRect/>
          </a:stretch>
        </p:blipFill>
        <p:spPr>
          <a:xfrm>
            <a:off x="7769750" y="2463375"/>
            <a:ext cx="648399" cy="648401"/>
          </a:xfrm>
          <a:prstGeom prst="rect">
            <a:avLst/>
          </a:prstGeom>
          <a:noFill/>
          <a:ln>
            <a:noFill/>
          </a:ln>
        </p:spPr>
      </p:pic>
      <p:pic>
        <p:nvPicPr>
          <p:cNvPr id="1041" name="Google Shape;1041;p97"/>
          <p:cNvPicPr preferRelativeResize="0"/>
          <p:nvPr/>
        </p:nvPicPr>
        <p:blipFill>
          <a:blip r:embed="rId3">
            <a:alphaModFix/>
          </a:blip>
          <a:stretch>
            <a:fillRect/>
          </a:stretch>
        </p:blipFill>
        <p:spPr>
          <a:xfrm>
            <a:off x="7769750" y="3320100"/>
            <a:ext cx="648399" cy="648401"/>
          </a:xfrm>
          <a:prstGeom prst="rect">
            <a:avLst/>
          </a:prstGeom>
          <a:noFill/>
          <a:ln>
            <a:noFill/>
          </a:ln>
        </p:spPr>
      </p:pic>
      <p:sp>
        <p:nvSpPr>
          <p:cNvPr id="1042" name="Google Shape;1042;p97"/>
          <p:cNvSpPr/>
          <p:nvPr/>
        </p:nvSpPr>
        <p:spPr>
          <a:xfrm>
            <a:off x="5713250" y="1575750"/>
            <a:ext cx="1169400" cy="12387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solidFill>
                  <a:schemeClr val="lt1"/>
                </a:solidFill>
              </a:rPr>
              <a:t>MySQL</a:t>
            </a:r>
            <a:endParaRPr>
              <a:solidFill>
                <a:schemeClr val="lt1"/>
              </a:solidFill>
            </a:endParaRPr>
          </a:p>
        </p:txBody>
      </p:sp>
      <p:sp>
        <p:nvSpPr>
          <p:cNvPr id="1043" name="Google Shape;1043;p97"/>
          <p:cNvSpPr/>
          <p:nvPr/>
        </p:nvSpPr>
        <p:spPr>
          <a:xfrm>
            <a:off x="5713250" y="2927300"/>
            <a:ext cx="1169400" cy="12387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solidFill>
                  <a:schemeClr val="lt1"/>
                </a:solidFill>
              </a:rPr>
              <a:t>MariaDB</a:t>
            </a:r>
            <a:endParaRPr>
              <a:solidFill>
                <a:schemeClr val="lt1"/>
              </a:solidFill>
            </a:endParaRPr>
          </a:p>
        </p:txBody>
      </p:sp>
      <p:sp>
        <p:nvSpPr>
          <p:cNvPr id="1044" name="Google Shape;1044;p97"/>
          <p:cNvSpPr/>
          <p:nvPr/>
        </p:nvSpPr>
        <p:spPr>
          <a:xfrm>
            <a:off x="3240700" y="1605475"/>
            <a:ext cx="1496400" cy="2695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sz="1000"/>
              <a:t>Localhost</a:t>
            </a:r>
            <a:endParaRPr sz="1000"/>
          </a:p>
        </p:txBody>
      </p:sp>
      <p:sp>
        <p:nvSpPr>
          <p:cNvPr id="1045" name="Google Shape;1045;p97"/>
          <p:cNvSpPr/>
          <p:nvPr/>
        </p:nvSpPr>
        <p:spPr>
          <a:xfrm>
            <a:off x="3409150" y="2770075"/>
            <a:ext cx="1169400" cy="366600"/>
          </a:xfrm>
          <a:prstGeom prst="roundRect">
            <a:avLst>
              <a:gd name="adj" fmla="val 16667"/>
            </a:avLst>
          </a:prstGeom>
          <a:solidFill>
            <a:srgbClr val="3333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a:solidFill>
                  <a:schemeClr val="lt1"/>
                </a:solidFill>
              </a:rPr>
              <a:t>phpmyadmin</a:t>
            </a:r>
            <a:endParaRPr sz="1000">
              <a:solidFill>
                <a:schemeClr val="lt1"/>
              </a:solidFill>
            </a:endParaRPr>
          </a:p>
        </p:txBody>
      </p:sp>
      <p:sp>
        <p:nvSpPr>
          <p:cNvPr id="1046" name="Google Shape;1046;p97"/>
          <p:cNvSpPr/>
          <p:nvPr/>
        </p:nvSpPr>
        <p:spPr>
          <a:xfrm>
            <a:off x="3409150" y="2329525"/>
            <a:ext cx="1169400" cy="366600"/>
          </a:xfrm>
          <a:prstGeom prst="roundRect">
            <a:avLst>
              <a:gd name="adj" fmla="val 16667"/>
            </a:avLst>
          </a:prstGeom>
          <a:solidFill>
            <a:srgbClr val="3333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solidFill>
                  <a:schemeClr val="lt1"/>
                </a:solidFill>
              </a:rPr>
              <a:t>adminer</a:t>
            </a:r>
            <a:endParaRPr sz="1100">
              <a:solidFill>
                <a:schemeClr val="lt1"/>
              </a:solidFill>
            </a:endParaRPr>
          </a:p>
        </p:txBody>
      </p:sp>
      <p:sp>
        <p:nvSpPr>
          <p:cNvPr id="1047" name="Google Shape;1047;p97"/>
          <p:cNvSpPr/>
          <p:nvPr/>
        </p:nvSpPr>
        <p:spPr>
          <a:xfrm>
            <a:off x="3399250" y="3210625"/>
            <a:ext cx="1169400" cy="366600"/>
          </a:xfrm>
          <a:prstGeom prst="roundRect">
            <a:avLst>
              <a:gd name="adj" fmla="val 16667"/>
            </a:avLst>
          </a:prstGeom>
          <a:solidFill>
            <a:srgbClr val="3333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a:solidFill>
                  <a:schemeClr val="lt1"/>
                </a:solidFill>
              </a:rPr>
              <a:t>phpsysinfo</a:t>
            </a:r>
            <a:endParaRPr sz="1000">
              <a:solidFill>
                <a:schemeClr val="lt1"/>
              </a:solidFill>
            </a:endParaRPr>
          </a:p>
        </p:txBody>
      </p:sp>
      <p:sp>
        <p:nvSpPr>
          <p:cNvPr id="1048" name="Google Shape;1048;p97"/>
          <p:cNvSpPr/>
          <p:nvPr/>
        </p:nvSpPr>
        <p:spPr>
          <a:xfrm>
            <a:off x="832350" y="1853850"/>
            <a:ext cx="822600" cy="832500"/>
          </a:xfrm>
          <a:prstGeom prst="smileyFace">
            <a:avLst>
              <a:gd name="adj" fmla="val 4653"/>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97"/>
          <p:cNvSpPr txBox="1"/>
          <p:nvPr/>
        </p:nvSpPr>
        <p:spPr>
          <a:xfrm>
            <a:off x="891750" y="2587475"/>
            <a:ext cx="703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a:latin typeface="Lato"/>
                <a:ea typeface="Lato"/>
                <a:cs typeface="Lato"/>
                <a:sym typeface="Lato"/>
              </a:rPr>
              <a:t>User</a:t>
            </a:r>
            <a:endParaRPr>
              <a:latin typeface="Lato"/>
              <a:ea typeface="Lato"/>
              <a:cs typeface="Lato"/>
              <a:sym typeface="Lato"/>
            </a:endParaRPr>
          </a:p>
        </p:txBody>
      </p:sp>
      <p:cxnSp>
        <p:nvCxnSpPr>
          <p:cNvPr id="1050" name="Google Shape;1050;p97"/>
          <p:cNvCxnSpPr>
            <a:stCxn id="1045" idx="3"/>
            <a:endCxn id="1042" idx="1"/>
          </p:cNvCxnSpPr>
          <p:nvPr/>
        </p:nvCxnSpPr>
        <p:spPr>
          <a:xfrm rot="10800000" flipH="1">
            <a:off x="4578550" y="2194975"/>
            <a:ext cx="1134600" cy="758400"/>
          </a:xfrm>
          <a:prstGeom prst="bentConnector3">
            <a:avLst>
              <a:gd name="adj1" fmla="val 50004"/>
            </a:avLst>
          </a:prstGeom>
          <a:noFill/>
          <a:ln w="19050" cap="flat" cmpd="sng">
            <a:solidFill>
              <a:schemeClr val="dk2"/>
            </a:solidFill>
            <a:prstDash val="solid"/>
            <a:round/>
            <a:headEnd type="none" w="med" len="med"/>
            <a:tailEnd type="stealth" w="med" len="med"/>
          </a:ln>
        </p:spPr>
      </p:cxnSp>
      <p:cxnSp>
        <p:nvCxnSpPr>
          <p:cNvPr id="1051" name="Google Shape;1051;p97"/>
          <p:cNvCxnSpPr>
            <a:stCxn id="1045" idx="3"/>
            <a:endCxn id="1043" idx="1"/>
          </p:cNvCxnSpPr>
          <p:nvPr/>
        </p:nvCxnSpPr>
        <p:spPr>
          <a:xfrm>
            <a:off x="4578550" y="2953375"/>
            <a:ext cx="1134600" cy="593400"/>
          </a:xfrm>
          <a:prstGeom prst="bentConnector3">
            <a:avLst>
              <a:gd name="adj1" fmla="val 50004"/>
            </a:avLst>
          </a:prstGeom>
          <a:noFill/>
          <a:ln w="19050" cap="flat" cmpd="sng">
            <a:solidFill>
              <a:schemeClr val="dk2"/>
            </a:solidFill>
            <a:prstDash val="solid"/>
            <a:round/>
            <a:headEnd type="none" w="med" len="med"/>
            <a:tailEnd type="stealth" w="med" len="med"/>
          </a:ln>
        </p:spPr>
      </p:cxnSp>
      <p:cxnSp>
        <p:nvCxnSpPr>
          <p:cNvPr id="1052" name="Google Shape;1052;p97"/>
          <p:cNvCxnSpPr>
            <a:stCxn id="1042" idx="3"/>
            <a:endCxn id="1039" idx="1"/>
          </p:cNvCxnSpPr>
          <p:nvPr/>
        </p:nvCxnSpPr>
        <p:spPr>
          <a:xfrm rot="10800000" flipH="1">
            <a:off x="6882650" y="1930800"/>
            <a:ext cx="887100" cy="264300"/>
          </a:xfrm>
          <a:prstGeom prst="straightConnector1">
            <a:avLst/>
          </a:prstGeom>
          <a:noFill/>
          <a:ln w="9525" cap="flat" cmpd="sng">
            <a:solidFill>
              <a:schemeClr val="dk2"/>
            </a:solidFill>
            <a:prstDash val="solid"/>
            <a:round/>
            <a:headEnd type="triangle" w="med" len="med"/>
            <a:tailEnd type="triangle" w="med" len="med"/>
          </a:ln>
        </p:spPr>
      </p:cxnSp>
      <p:cxnSp>
        <p:nvCxnSpPr>
          <p:cNvPr id="1053" name="Google Shape;1053;p97"/>
          <p:cNvCxnSpPr>
            <a:stCxn id="1042" idx="3"/>
            <a:endCxn id="1040" idx="1"/>
          </p:cNvCxnSpPr>
          <p:nvPr/>
        </p:nvCxnSpPr>
        <p:spPr>
          <a:xfrm>
            <a:off x="6882650" y="2195100"/>
            <a:ext cx="887100" cy="592500"/>
          </a:xfrm>
          <a:prstGeom prst="straightConnector1">
            <a:avLst/>
          </a:prstGeom>
          <a:noFill/>
          <a:ln w="9525" cap="flat" cmpd="sng">
            <a:solidFill>
              <a:schemeClr val="dk2"/>
            </a:solidFill>
            <a:prstDash val="solid"/>
            <a:round/>
            <a:headEnd type="triangle" w="med" len="med"/>
            <a:tailEnd type="triangle" w="med" len="med"/>
          </a:ln>
        </p:spPr>
      </p:cxnSp>
      <p:cxnSp>
        <p:nvCxnSpPr>
          <p:cNvPr id="1054" name="Google Shape;1054;p97"/>
          <p:cNvCxnSpPr>
            <a:stCxn id="1042" idx="3"/>
            <a:endCxn id="1041" idx="1"/>
          </p:cNvCxnSpPr>
          <p:nvPr/>
        </p:nvCxnSpPr>
        <p:spPr>
          <a:xfrm>
            <a:off x="6882650" y="2195100"/>
            <a:ext cx="887100" cy="1449300"/>
          </a:xfrm>
          <a:prstGeom prst="straightConnector1">
            <a:avLst/>
          </a:prstGeom>
          <a:noFill/>
          <a:ln w="9525" cap="flat" cmpd="sng">
            <a:solidFill>
              <a:schemeClr val="dk2"/>
            </a:solidFill>
            <a:prstDash val="solid"/>
            <a:round/>
            <a:headEnd type="triangle" w="med" len="med"/>
            <a:tailEnd type="triangle" w="med" len="med"/>
          </a:ln>
        </p:spPr>
      </p:cxnSp>
      <p:cxnSp>
        <p:nvCxnSpPr>
          <p:cNvPr id="1055" name="Google Shape;1055;p97"/>
          <p:cNvCxnSpPr>
            <a:stCxn id="1043" idx="3"/>
            <a:endCxn id="1039" idx="1"/>
          </p:cNvCxnSpPr>
          <p:nvPr/>
        </p:nvCxnSpPr>
        <p:spPr>
          <a:xfrm rot="10800000" flipH="1">
            <a:off x="6882650" y="1930850"/>
            <a:ext cx="887100" cy="1615800"/>
          </a:xfrm>
          <a:prstGeom prst="straightConnector1">
            <a:avLst/>
          </a:prstGeom>
          <a:noFill/>
          <a:ln w="9525" cap="flat" cmpd="sng">
            <a:solidFill>
              <a:schemeClr val="dk2"/>
            </a:solidFill>
            <a:prstDash val="solid"/>
            <a:round/>
            <a:headEnd type="triangle" w="med" len="med"/>
            <a:tailEnd type="triangle" w="med" len="med"/>
          </a:ln>
        </p:spPr>
      </p:cxnSp>
      <p:cxnSp>
        <p:nvCxnSpPr>
          <p:cNvPr id="1056" name="Google Shape;1056;p97"/>
          <p:cNvCxnSpPr>
            <a:stCxn id="1043" idx="3"/>
            <a:endCxn id="1040" idx="1"/>
          </p:cNvCxnSpPr>
          <p:nvPr/>
        </p:nvCxnSpPr>
        <p:spPr>
          <a:xfrm rot="10800000" flipH="1">
            <a:off x="6882650" y="2787650"/>
            <a:ext cx="887100" cy="759000"/>
          </a:xfrm>
          <a:prstGeom prst="straightConnector1">
            <a:avLst/>
          </a:prstGeom>
          <a:noFill/>
          <a:ln w="9525" cap="flat" cmpd="sng">
            <a:solidFill>
              <a:schemeClr val="dk2"/>
            </a:solidFill>
            <a:prstDash val="solid"/>
            <a:round/>
            <a:headEnd type="triangle" w="med" len="med"/>
            <a:tailEnd type="triangle" w="med" len="med"/>
          </a:ln>
        </p:spPr>
      </p:cxnSp>
      <p:cxnSp>
        <p:nvCxnSpPr>
          <p:cNvPr id="1057" name="Google Shape;1057;p97"/>
          <p:cNvCxnSpPr>
            <a:stCxn id="1043" idx="3"/>
            <a:endCxn id="1041" idx="1"/>
          </p:cNvCxnSpPr>
          <p:nvPr/>
        </p:nvCxnSpPr>
        <p:spPr>
          <a:xfrm>
            <a:off x="6882650" y="3546650"/>
            <a:ext cx="887100" cy="97800"/>
          </a:xfrm>
          <a:prstGeom prst="straightConnector1">
            <a:avLst/>
          </a:prstGeom>
          <a:noFill/>
          <a:ln w="9525" cap="flat" cmpd="sng">
            <a:solidFill>
              <a:schemeClr val="dk2"/>
            </a:solidFill>
            <a:prstDash val="solid"/>
            <a:round/>
            <a:headEnd type="none" w="med" len="med"/>
            <a:tailEnd type="triangle" w="med" len="med"/>
          </a:ln>
        </p:spPr>
      </p:cxnSp>
      <p:sp>
        <p:nvSpPr>
          <p:cNvPr id="1058" name="Google Shape;1058;p97"/>
          <p:cNvSpPr txBox="1"/>
          <p:nvPr/>
        </p:nvSpPr>
        <p:spPr>
          <a:xfrm>
            <a:off x="7051600" y="3193825"/>
            <a:ext cx="6483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a:latin typeface="Lato"/>
                <a:ea typeface="Lato"/>
                <a:cs typeface="Lato"/>
                <a:sym typeface="Lato"/>
              </a:rPr>
              <a:t>SQL</a:t>
            </a:r>
            <a:endParaRPr>
              <a:latin typeface="Lato"/>
              <a:ea typeface="Lato"/>
              <a:cs typeface="Lato"/>
              <a:sym typeface="Lato"/>
            </a:endParaRPr>
          </a:p>
        </p:txBody>
      </p:sp>
      <p:sp>
        <p:nvSpPr>
          <p:cNvPr id="1059" name="Google Shape;1059;p97"/>
          <p:cNvSpPr/>
          <p:nvPr/>
        </p:nvSpPr>
        <p:spPr>
          <a:xfrm rot="5400000">
            <a:off x="6965875" y="3116200"/>
            <a:ext cx="190500" cy="2765100"/>
          </a:xfrm>
          <a:prstGeom prst="rightBrace">
            <a:avLst>
              <a:gd name="adj1" fmla="val 50000"/>
              <a:gd name="adj2" fmla="val 50809"/>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97"/>
          <p:cNvSpPr/>
          <p:nvPr/>
        </p:nvSpPr>
        <p:spPr>
          <a:xfrm rot="5400000">
            <a:off x="4998625" y="2575175"/>
            <a:ext cx="190500" cy="3567900"/>
          </a:xfrm>
          <a:prstGeom prst="rightBrace">
            <a:avLst>
              <a:gd name="adj1" fmla="val 50000"/>
              <a:gd name="adj2" fmla="val 50809"/>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97"/>
          <p:cNvSpPr txBox="1"/>
          <p:nvPr/>
        </p:nvSpPr>
        <p:spPr>
          <a:xfrm>
            <a:off x="4358856" y="4383275"/>
            <a:ext cx="14490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sz="1100">
                <a:latin typeface="Lato"/>
                <a:ea typeface="Lato"/>
                <a:cs typeface="Lato"/>
                <a:sym typeface="Lato"/>
              </a:rPr>
              <a:t>Navigateur Web</a:t>
            </a:r>
            <a:endParaRPr sz="1100">
              <a:latin typeface="Lato"/>
              <a:ea typeface="Lato"/>
              <a:cs typeface="Lato"/>
              <a:sym typeface="Lato"/>
            </a:endParaRPr>
          </a:p>
        </p:txBody>
      </p:sp>
      <p:sp>
        <p:nvSpPr>
          <p:cNvPr id="1062" name="Google Shape;1062;p97"/>
          <p:cNvSpPr txBox="1"/>
          <p:nvPr/>
        </p:nvSpPr>
        <p:spPr>
          <a:xfrm>
            <a:off x="6527877" y="4552250"/>
            <a:ext cx="10665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sz="1100">
                <a:latin typeface="Lato"/>
                <a:ea typeface="Lato"/>
                <a:cs typeface="Lato"/>
                <a:sym typeface="Lato"/>
              </a:rPr>
              <a:t>SGBDR</a:t>
            </a:r>
            <a:endParaRPr sz="1100">
              <a:latin typeface="Lato"/>
              <a:ea typeface="Lato"/>
              <a:cs typeface="Lato"/>
              <a:sym typeface="Lato"/>
            </a:endParaRPr>
          </a:p>
        </p:txBody>
      </p:sp>
      <p:sp>
        <p:nvSpPr>
          <p:cNvPr id="1063" name="Google Shape;1063;p97"/>
          <p:cNvSpPr/>
          <p:nvPr/>
        </p:nvSpPr>
        <p:spPr>
          <a:xfrm rot="5400000">
            <a:off x="8013300" y="4255800"/>
            <a:ext cx="190500" cy="717000"/>
          </a:xfrm>
          <a:prstGeom prst="rightBrace">
            <a:avLst>
              <a:gd name="adj1" fmla="val 50000"/>
              <a:gd name="adj2" fmla="val 50809"/>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97"/>
          <p:cNvSpPr txBox="1"/>
          <p:nvPr/>
        </p:nvSpPr>
        <p:spPr>
          <a:xfrm>
            <a:off x="7735450" y="4709550"/>
            <a:ext cx="7170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sz="1100">
                <a:latin typeface="Lato"/>
                <a:ea typeface="Lato"/>
                <a:cs typeface="Lato"/>
                <a:sym typeface="Lato"/>
              </a:rPr>
              <a:t>BDD</a:t>
            </a:r>
            <a:endParaRPr sz="1100">
              <a:latin typeface="Lato"/>
              <a:ea typeface="Lato"/>
              <a:cs typeface="Lato"/>
              <a:sym typeface="Lato"/>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068"/>
        <p:cNvGrpSpPr/>
        <p:nvPr/>
      </p:nvGrpSpPr>
      <p:grpSpPr>
        <a:xfrm>
          <a:off x="0" y="0"/>
          <a:ext cx="0" cy="0"/>
          <a:chOff x="0" y="0"/>
          <a:chExt cx="0" cy="0"/>
        </a:xfrm>
      </p:grpSpPr>
      <p:sp>
        <p:nvSpPr>
          <p:cNvPr id="1069" name="Google Shape;1069;p98"/>
          <p:cNvSpPr/>
          <p:nvPr/>
        </p:nvSpPr>
        <p:spPr>
          <a:xfrm>
            <a:off x="3095325" y="837875"/>
            <a:ext cx="5695200" cy="4206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b="1"/>
              <a:t>WampServer (ou MAMP sur Mac)</a:t>
            </a:r>
            <a:endParaRPr b="1"/>
          </a:p>
        </p:txBody>
      </p:sp>
      <p:sp>
        <p:nvSpPr>
          <p:cNvPr id="1070" name="Google Shape;1070;p9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Architecture</a:t>
            </a:r>
            <a:endParaRPr/>
          </a:p>
        </p:txBody>
      </p:sp>
      <p:pic>
        <p:nvPicPr>
          <p:cNvPr id="1071" name="Google Shape;1071;p98"/>
          <p:cNvPicPr preferRelativeResize="0"/>
          <p:nvPr/>
        </p:nvPicPr>
        <p:blipFill>
          <a:blip r:embed="rId3">
            <a:alphaModFix/>
          </a:blip>
          <a:stretch>
            <a:fillRect/>
          </a:stretch>
        </p:blipFill>
        <p:spPr>
          <a:xfrm>
            <a:off x="7769750" y="1606650"/>
            <a:ext cx="648399" cy="648401"/>
          </a:xfrm>
          <a:prstGeom prst="rect">
            <a:avLst/>
          </a:prstGeom>
          <a:noFill/>
          <a:ln>
            <a:noFill/>
          </a:ln>
        </p:spPr>
      </p:pic>
      <p:pic>
        <p:nvPicPr>
          <p:cNvPr id="1072" name="Google Shape;1072;p98"/>
          <p:cNvPicPr preferRelativeResize="0"/>
          <p:nvPr/>
        </p:nvPicPr>
        <p:blipFill>
          <a:blip r:embed="rId3">
            <a:alphaModFix/>
          </a:blip>
          <a:stretch>
            <a:fillRect/>
          </a:stretch>
        </p:blipFill>
        <p:spPr>
          <a:xfrm>
            <a:off x="7769750" y="2463375"/>
            <a:ext cx="648399" cy="648401"/>
          </a:xfrm>
          <a:prstGeom prst="rect">
            <a:avLst/>
          </a:prstGeom>
          <a:noFill/>
          <a:ln>
            <a:noFill/>
          </a:ln>
        </p:spPr>
      </p:pic>
      <p:pic>
        <p:nvPicPr>
          <p:cNvPr id="1073" name="Google Shape;1073;p98"/>
          <p:cNvPicPr preferRelativeResize="0"/>
          <p:nvPr/>
        </p:nvPicPr>
        <p:blipFill>
          <a:blip r:embed="rId3">
            <a:alphaModFix/>
          </a:blip>
          <a:stretch>
            <a:fillRect/>
          </a:stretch>
        </p:blipFill>
        <p:spPr>
          <a:xfrm>
            <a:off x="7769750" y="3320100"/>
            <a:ext cx="648399" cy="648401"/>
          </a:xfrm>
          <a:prstGeom prst="rect">
            <a:avLst/>
          </a:prstGeom>
          <a:noFill/>
          <a:ln>
            <a:noFill/>
          </a:ln>
        </p:spPr>
      </p:pic>
      <p:sp>
        <p:nvSpPr>
          <p:cNvPr id="1074" name="Google Shape;1074;p98"/>
          <p:cNvSpPr/>
          <p:nvPr/>
        </p:nvSpPr>
        <p:spPr>
          <a:xfrm>
            <a:off x="5713250" y="1575750"/>
            <a:ext cx="1169400" cy="12387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solidFill>
                  <a:schemeClr val="lt1"/>
                </a:solidFill>
              </a:rPr>
              <a:t>MySQL</a:t>
            </a:r>
            <a:endParaRPr>
              <a:solidFill>
                <a:schemeClr val="lt1"/>
              </a:solidFill>
            </a:endParaRPr>
          </a:p>
        </p:txBody>
      </p:sp>
      <p:sp>
        <p:nvSpPr>
          <p:cNvPr id="1075" name="Google Shape;1075;p98"/>
          <p:cNvSpPr/>
          <p:nvPr/>
        </p:nvSpPr>
        <p:spPr>
          <a:xfrm>
            <a:off x="5713250" y="2927300"/>
            <a:ext cx="1169400" cy="12387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solidFill>
                  <a:schemeClr val="lt1"/>
                </a:solidFill>
              </a:rPr>
              <a:t>MariaDB</a:t>
            </a:r>
            <a:endParaRPr>
              <a:solidFill>
                <a:schemeClr val="lt1"/>
              </a:solidFill>
            </a:endParaRPr>
          </a:p>
        </p:txBody>
      </p:sp>
      <p:sp>
        <p:nvSpPr>
          <p:cNvPr id="1076" name="Google Shape;1076;p98"/>
          <p:cNvSpPr/>
          <p:nvPr/>
        </p:nvSpPr>
        <p:spPr>
          <a:xfrm>
            <a:off x="3240700" y="1605475"/>
            <a:ext cx="1496400" cy="2695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sz="1000"/>
              <a:t>Localhost</a:t>
            </a:r>
            <a:endParaRPr sz="1000"/>
          </a:p>
        </p:txBody>
      </p:sp>
      <p:sp>
        <p:nvSpPr>
          <p:cNvPr id="1077" name="Google Shape;1077;p98"/>
          <p:cNvSpPr/>
          <p:nvPr/>
        </p:nvSpPr>
        <p:spPr>
          <a:xfrm>
            <a:off x="3409150" y="2770075"/>
            <a:ext cx="1169400" cy="366600"/>
          </a:xfrm>
          <a:prstGeom prst="roundRect">
            <a:avLst>
              <a:gd name="adj" fmla="val 16667"/>
            </a:avLst>
          </a:prstGeom>
          <a:solidFill>
            <a:srgbClr val="3333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a:solidFill>
                  <a:schemeClr val="lt1"/>
                </a:solidFill>
              </a:rPr>
              <a:t>phpmyadmin</a:t>
            </a:r>
            <a:endParaRPr sz="1000">
              <a:solidFill>
                <a:schemeClr val="lt1"/>
              </a:solidFill>
            </a:endParaRPr>
          </a:p>
        </p:txBody>
      </p:sp>
      <p:sp>
        <p:nvSpPr>
          <p:cNvPr id="1078" name="Google Shape;1078;p98"/>
          <p:cNvSpPr/>
          <p:nvPr/>
        </p:nvSpPr>
        <p:spPr>
          <a:xfrm>
            <a:off x="3409150" y="2329525"/>
            <a:ext cx="1169400" cy="366600"/>
          </a:xfrm>
          <a:prstGeom prst="roundRect">
            <a:avLst>
              <a:gd name="adj" fmla="val 16667"/>
            </a:avLst>
          </a:prstGeom>
          <a:solidFill>
            <a:srgbClr val="3333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solidFill>
                  <a:schemeClr val="lt1"/>
                </a:solidFill>
              </a:rPr>
              <a:t>adminer</a:t>
            </a:r>
            <a:endParaRPr sz="1100">
              <a:solidFill>
                <a:schemeClr val="lt1"/>
              </a:solidFill>
            </a:endParaRPr>
          </a:p>
        </p:txBody>
      </p:sp>
      <p:sp>
        <p:nvSpPr>
          <p:cNvPr id="1079" name="Google Shape;1079;p98"/>
          <p:cNvSpPr/>
          <p:nvPr/>
        </p:nvSpPr>
        <p:spPr>
          <a:xfrm>
            <a:off x="3399250" y="3210625"/>
            <a:ext cx="1169400" cy="366600"/>
          </a:xfrm>
          <a:prstGeom prst="roundRect">
            <a:avLst>
              <a:gd name="adj" fmla="val 16667"/>
            </a:avLst>
          </a:prstGeom>
          <a:solidFill>
            <a:srgbClr val="3333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a:solidFill>
                  <a:schemeClr val="lt1"/>
                </a:solidFill>
              </a:rPr>
              <a:t>phpsysinfo</a:t>
            </a:r>
            <a:endParaRPr sz="1000">
              <a:solidFill>
                <a:schemeClr val="lt1"/>
              </a:solidFill>
            </a:endParaRPr>
          </a:p>
        </p:txBody>
      </p:sp>
      <p:sp>
        <p:nvSpPr>
          <p:cNvPr id="1080" name="Google Shape;1080;p98"/>
          <p:cNvSpPr/>
          <p:nvPr/>
        </p:nvSpPr>
        <p:spPr>
          <a:xfrm>
            <a:off x="832350" y="1853850"/>
            <a:ext cx="822600" cy="832500"/>
          </a:xfrm>
          <a:prstGeom prst="smileyFace">
            <a:avLst>
              <a:gd name="adj" fmla="val 4653"/>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98"/>
          <p:cNvSpPr txBox="1"/>
          <p:nvPr/>
        </p:nvSpPr>
        <p:spPr>
          <a:xfrm>
            <a:off x="891750" y="2587475"/>
            <a:ext cx="703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a:latin typeface="Lato"/>
                <a:ea typeface="Lato"/>
                <a:cs typeface="Lato"/>
                <a:sym typeface="Lato"/>
              </a:rPr>
              <a:t>User</a:t>
            </a:r>
            <a:endParaRPr>
              <a:latin typeface="Lato"/>
              <a:ea typeface="Lato"/>
              <a:cs typeface="Lato"/>
              <a:sym typeface="Lato"/>
            </a:endParaRPr>
          </a:p>
        </p:txBody>
      </p:sp>
      <p:cxnSp>
        <p:nvCxnSpPr>
          <p:cNvPr id="1082" name="Google Shape;1082;p98"/>
          <p:cNvCxnSpPr>
            <a:stCxn id="1081" idx="2"/>
            <a:endCxn id="1077" idx="1"/>
          </p:cNvCxnSpPr>
          <p:nvPr/>
        </p:nvCxnSpPr>
        <p:spPr>
          <a:xfrm rot="-5400000">
            <a:off x="2309250" y="1887875"/>
            <a:ext cx="34200" cy="2165400"/>
          </a:xfrm>
          <a:prstGeom prst="bentConnector4">
            <a:avLst>
              <a:gd name="adj1" fmla="val -696272"/>
              <a:gd name="adj2" fmla="val 58128"/>
            </a:avLst>
          </a:prstGeom>
          <a:noFill/>
          <a:ln w="28575" cap="flat" cmpd="sng">
            <a:solidFill>
              <a:srgbClr val="FF0000"/>
            </a:solidFill>
            <a:prstDash val="dash"/>
            <a:round/>
            <a:headEnd type="none" w="med" len="med"/>
            <a:tailEnd type="stealth" w="med" len="med"/>
          </a:ln>
        </p:spPr>
      </p:cxnSp>
      <p:sp>
        <p:nvSpPr>
          <p:cNvPr id="1083" name="Google Shape;1083;p98"/>
          <p:cNvSpPr txBox="1"/>
          <p:nvPr/>
        </p:nvSpPr>
        <p:spPr>
          <a:xfrm>
            <a:off x="1387450" y="2957944"/>
            <a:ext cx="1169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200">
                <a:solidFill>
                  <a:srgbClr val="FF0000"/>
                </a:solidFill>
                <a:latin typeface="Lato"/>
                <a:ea typeface="Lato"/>
                <a:cs typeface="Lato"/>
                <a:sym typeface="Lato"/>
              </a:rPr>
              <a:t>Se connecte</a:t>
            </a:r>
            <a:endParaRPr sz="1200">
              <a:solidFill>
                <a:srgbClr val="FF0000"/>
              </a:solidFill>
              <a:latin typeface="Lato"/>
              <a:ea typeface="Lato"/>
              <a:cs typeface="Lato"/>
              <a:sym typeface="Lato"/>
            </a:endParaRPr>
          </a:p>
        </p:txBody>
      </p:sp>
      <p:cxnSp>
        <p:nvCxnSpPr>
          <p:cNvPr id="1084" name="Google Shape;1084;p98"/>
          <p:cNvCxnSpPr>
            <a:stCxn id="1077" idx="3"/>
            <a:endCxn id="1074" idx="1"/>
          </p:cNvCxnSpPr>
          <p:nvPr/>
        </p:nvCxnSpPr>
        <p:spPr>
          <a:xfrm rot="10800000" flipH="1">
            <a:off x="4578550" y="2194975"/>
            <a:ext cx="1134600" cy="758400"/>
          </a:xfrm>
          <a:prstGeom prst="bentConnector3">
            <a:avLst>
              <a:gd name="adj1" fmla="val 50004"/>
            </a:avLst>
          </a:prstGeom>
          <a:noFill/>
          <a:ln w="19050" cap="flat" cmpd="sng">
            <a:solidFill>
              <a:schemeClr val="dk2"/>
            </a:solidFill>
            <a:prstDash val="solid"/>
            <a:round/>
            <a:headEnd type="none" w="med" len="med"/>
            <a:tailEnd type="stealth" w="med" len="med"/>
          </a:ln>
        </p:spPr>
      </p:cxnSp>
      <p:cxnSp>
        <p:nvCxnSpPr>
          <p:cNvPr id="1085" name="Google Shape;1085;p98"/>
          <p:cNvCxnSpPr>
            <a:stCxn id="1077" idx="3"/>
            <a:endCxn id="1075" idx="1"/>
          </p:cNvCxnSpPr>
          <p:nvPr/>
        </p:nvCxnSpPr>
        <p:spPr>
          <a:xfrm>
            <a:off x="4578550" y="2953375"/>
            <a:ext cx="1134600" cy="593400"/>
          </a:xfrm>
          <a:prstGeom prst="bentConnector3">
            <a:avLst>
              <a:gd name="adj1" fmla="val 50004"/>
            </a:avLst>
          </a:prstGeom>
          <a:noFill/>
          <a:ln w="19050" cap="flat" cmpd="sng">
            <a:solidFill>
              <a:srgbClr val="FF0000"/>
            </a:solidFill>
            <a:prstDash val="solid"/>
            <a:round/>
            <a:headEnd type="none" w="med" len="med"/>
            <a:tailEnd type="stealth" w="med" len="med"/>
          </a:ln>
        </p:spPr>
      </p:cxnSp>
      <p:cxnSp>
        <p:nvCxnSpPr>
          <p:cNvPr id="1086" name="Google Shape;1086;p98"/>
          <p:cNvCxnSpPr>
            <a:stCxn id="1074" idx="3"/>
            <a:endCxn id="1071" idx="1"/>
          </p:cNvCxnSpPr>
          <p:nvPr/>
        </p:nvCxnSpPr>
        <p:spPr>
          <a:xfrm rot="10800000" flipH="1">
            <a:off x="6882650" y="1930800"/>
            <a:ext cx="887100" cy="264300"/>
          </a:xfrm>
          <a:prstGeom prst="straightConnector1">
            <a:avLst/>
          </a:prstGeom>
          <a:noFill/>
          <a:ln w="9525" cap="flat" cmpd="sng">
            <a:solidFill>
              <a:schemeClr val="dk2"/>
            </a:solidFill>
            <a:prstDash val="solid"/>
            <a:round/>
            <a:headEnd type="triangle" w="med" len="med"/>
            <a:tailEnd type="triangle" w="med" len="med"/>
          </a:ln>
        </p:spPr>
      </p:cxnSp>
      <p:cxnSp>
        <p:nvCxnSpPr>
          <p:cNvPr id="1087" name="Google Shape;1087;p98"/>
          <p:cNvCxnSpPr>
            <a:stCxn id="1074" idx="3"/>
            <a:endCxn id="1072" idx="1"/>
          </p:cNvCxnSpPr>
          <p:nvPr/>
        </p:nvCxnSpPr>
        <p:spPr>
          <a:xfrm>
            <a:off x="6882650" y="2195100"/>
            <a:ext cx="887100" cy="592500"/>
          </a:xfrm>
          <a:prstGeom prst="straightConnector1">
            <a:avLst/>
          </a:prstGeom>
          <a:noFill/>
          <a:ln w="9525" cap="flat" cmpd="sng">
            <a:solidFill>
              <a:schemeClr val="dk2"/>
            </a:solidFill>
            <a:prstDash val="solid"/>
            <a:round/>
            <a:headEnd type="triangle" w="med" len="med"/>
            <a:tailEnd type="triangle" w="med" len="med"/>
          </a:ln>
        </p:spPr>
      </p:cxnSp>
      <p:cxnSp>
        <p:nvCxnSpPr>
          <p:cNvPr id="1088" name="Google Shape;1088;p98"/>
          <p:cNvCxnSpPr>
            <a:stCxn id="1074" idx="3"/>
            <a:endCxn id="1073" idx="1"/>
          </p:cNvCxnSpPr>
          <p:nvPr/>
        </p:nvCxnSpPr>
        <p:spPr>
          <a:xfrm>
            <a:off x="6882650" y="2195100"/>
            <a:ext cx="887100" cy="1449300"/>
          </a:xfrm>
          <a:prstGeom prst="straightConnector1">
            <a:avLst/>
          </a:prstGeom>
          <a:noFill/>
          <a:ln w="9525" cap="flat" cmpd="sng">
            <a:solidFill>
              <a:schemeClr val="dk2"/>
            </a:solidFill>
            <a:prstDash val="solid"/>
            <a:round/>
            <a:headEnd type="triangle" w="med" len="med"/>
            <a:tailEnd type="triangle" w="med" len="med"/>
          </a:ln>
        </p:spPr>
      </p:cxnSp>
      <p:cxnSp>
        <p:nvCxnSpPr>
          <p:cNvPr id="1089" name="Google Shape;1089;p98"/>
          <p:cNvCxnSpPr>
            <a:stCxn id="1075" idx="3"/>
            <a:endCxn id="1071" idx="1"/>
          </p:cNvCxnSpPr>
          <p:nvPr/>
        </p:nvCxnSpPr>
        <p:spPr>
          <a:xfrm rot="10800000" flipH="1">
            <a:off x="6882650" y="1930850"/>
            <a:ext cx="887100" cy="1615800"/>
          </a:xfrm>
          <a:prstGeom prst="straightConnector1">
            <a:avLst/>
          </a:prstGeom>
          <a:noFill/>
          <a:ln w="9525" cap="flat" cmpd="sng">
            <a:solidFill>
              <a:schemeClr val="dk2"/>
            </a:solidFill>
            <a:prstDash val="solid"/>
            <a:round/>
            <a:headEnd type="triangle" w="med" len="med"/>
            <a:tailEnd type="triangle" w="med" len="med"/>
          </a:ln>
        </p:spPr>
      </p:cxnSp>
      <p:cxnSp>
        <p:nvCxnSpPr>
          <p:cNvPr id="1090" name="Google Shape;1090;p98"/>
          <p:cNvCxnSpPr>
            <a:stCxn id="1075" idx="3"/>
            <a:endCxn id="1072" idx="1"/>
          </p:cNvCxnSpPr>
          <p:nvPr/>
        </p:nvCxnSpPr>
        <p:spPr>
          <a:xfrm rot="10800000" flipH="1">
            <a:off x="6882650" y="2787650"/>
            <a:ext cx="887100" cy="759000"/>
          </a:xfrm>
          <a:prstGeom prst="straightConnector1">
            <a:avLst/>
          </a:prstGeom>
          <a:noFill/>
          <a:ln w="9525" cap="flat" cmpd="sng">
            <a:solidFill>
              <a:srgbClr val="FF0000"/>
            </a:solidFill>
            <a:prstDash val="solid"/>
            <a:round/>
            <a:headEnd type="triangle" w="med" len="med"/>
            <a:tailEnd type="triangle" w="med" len="med"/>
          </a:ln>
        </p:spPr>
      </p:cxnSp>
      <p:cxnSp>
        <p:nvCxnSpPr>
          <p:cNvPr id="1091" name="Google Shape;1091;p98"/>
          <p:cNvCxnSpPr>
            <a:stCxn id="1075" idx="3"/>
            <a:endCxn id="1073" idx="1"/>
          </p:cNvCxnSpPr>
          <p:nvPr/>
        </p:nvCxnSpPr>
        <p:spPr>
          <a:xfrm>
            <a:off x="6882650" y="3546650"/>
            <a:ext cx="887100" cy="97800"/>
          </a:xfrm>
          <a:prstGeom prst="straightConnector1">
            <a:avLst/>
          </a:prstGeom>
          <a:noFill/>
          <a:ln w="9525" cap="flat" cmpd="sng">
            <a:solidFill>
              <a:schemeClr val="dk2"/>
            </a:solidFill>
            <a:prstDash val="solid"/>
            <a:round/>
            <a:headEnd type="none" w="med" len="med"/>
            <a:tailEnd type="triangle" w="med" len="med"/>
          </a:ln>
        </p:spPr>
      </p:cxnSp>
      <p:sp>
        <p:nvSpPr>
          <p:cNvPr id="1092" name="Google Shape;1092;p98"/>
          <p:cNvSpPr txBox="1"/>
          <p:nvPr/>
        </p:nvSpPr>
        <p:spPr>
          <a:xfrm>
            <a:off x="7051600" y="3193825"/>
            <a:ext cx="6483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a:latin typeface="Lato"/>
                <a:ea typeface="Lato"/>
                <a:cs typeface="Lato"/>
                <a:sym typeface="Lato"/>
              </a:rPr>
              <a:t>SQL</a:t>
            </a:r>
            <a:endParaRPr>
              <a:latin typeface="Lato"/>
              <a:ea typeface="Lato"/>
              <a:cs typeface="Lato"/>
              <a:sym typeface="Lato"/>
            </a:endParaRPr>
          </a:p>
        </p:txBody>
      </p:sp>
      <p:sp>
        <p:nvSpPr>
          <p:cNvPr id="1093" name="Google Shape;1093;p98"/>
          <p:cNvSpPr/>
          <p:nvPr/>
        </p:nvSpPr>
        <p:spPr>
          <a:xfrm rot="5400000">
            <a:off x="6965875" y="3116200"/>
            <a:ext cx="190500" cy="2765100"/>
          </a:xfrm>
          <a:prstGeom prst="rightBrace">
            <a:avLst>
              <a:gd name="adj1" fmla="val 50000"/>
              <a:gd name="adj2" fmla="val 50809"/>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98"/>
          <p:cNvSpPr/>
          <p:nvPr/>
        </p:nvSpPr>
        <p:spPr>
          <a:xfrm rot="5400000">
            <a:off x="4998625" y="2575175"/>
            <a:ext cx="190500" cy="3567900"/>
          </a:xfrm>
          <a:prstGeom prst="rightBrace">
            <a:avLst>
              <a:gd name="adj1" fmla="val 50000"/>
              <a:gd name="adj2" fmla="val 50809"/>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98"/>
          <p:cNvSpPr txBox="1"/>
          <p:nvPr/>
        </p:nvSpPr>
        <p:spPr>
          <a:xfrm>
            <a:off x="4358856" y="4383275"/>
            <a:ext cx="14490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sz="1100">
                <a:latin typeface="Lato"/>
                <a:ea typeface="Lato"/>
                <a:cs typeface="Lato"/>
                <a:sym typeface="Lato"/>
              </a:rPr>
              <a:t>Navigateur Web</a:t>
            </a:r>
            <a:endParaRPr sz="1100">
              <a:latin typeface="Lato"/>
              <a:ea typeface="Lato"/>
              <a:cs typeface="Lato"/>
              <a:sym typeface="Lato"/>
            </a:endParaRPr>
          </a:p>
        </p:txBody>
      </p:sp>
      <p:sp>
        <p:nvSpPr>
          <p:cNvPr id="1096" name="Google Shape;1096;p98"/>
          <p:cNvSpPr txBox="1"/>
          <p:nvPr/>
        </p:nvSpPr>
        <p:spPr>
          <a:xfrm>
            <a:off x="6527877" y="4552250"/>
            <a:ext cx="10665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sz="1100">
                <a:latin typeface="Lato"/>
                <a:ea typeface="Lato"/>
                <a:cs typeface="Lato"/>
                <a:sym typeface="Lato"/>
              </a:rPr>
              <a:t>SGBDR</a:t>
            </a:r>
            <a:endParaRPr sz="1100">
              <a:latin typeface="Lato"/>
              <a:ea typeface="Lato"/>
              <a:cs typeface="Lato"/>
              <a:sym typeface="Lato"/>
            </a:endParaRPr>
          </a:p>
        </p:txBody>
      </p:sp>
      <p:sp>
        <p:nvSpPr>
          <p:cNvPr id="1097" name="Google Shape;1097;p98"/>
          <p:cNvSpPr/>
          <p:nvPr/>
        </p:nvSpPr>
        <p:spPr>
          <a:xfrm rot="5400000">
            <a:off x="8013300" y="4255800"/>
            <a:ext cx="190500" cy="717000"/>
          </a:xfrm>
          <a:prstGeom prst="rightBrace">
            <a:avLst>
              <a:gd name="adj1" fmla="val 50000"/>
              <a:gd name="adj2" fmla="val 50809"/>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98"/>
          <p:cNvSpPr txBox="1"/>
          <p:nvPr/>
        </p:nvSpPr>
        <p:spPr>
          <a:xfrm>
            <a:off x="7735450" y="4709550"/>
            <a:ext cx="7170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sz="1100">
                <a:latin typeface="Lato"/>
                <a:ea typeface="Lato"/>
                <a:cs typeface="Lato"/>
                <a:sym typeface="Lato"/>
              </a:rPr>
              <a:t>BDD</a:t>
            </a:r>
            <a:endParaRPr sz="1100">
              <a:latin typeface="Lato"/>
              <a:ea typeface="Lato"/>
              <a:cs typeface="Lato"/>
              <a:sym typeface="Lato"/>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102"/>
        <p:cNvGrpSpPr/>
        <p:nvPr/>
      </p:nvGrpSpPr>
      <p:grpSpPr>
        <a:xfrm>
          <a:off x="0" y="0"/>
          <a:ext cx="0" cy="0"/>
          <a:chOff x="0" y="0"/>
          <a:chExt cx="0" cy="0"/>
        </a:xfrm>
      </p:grpSpPr>
      <p:sp>
        <p:nvSpPr>
          <p:cNvPr id="1103" name="Google Shape;1103;p9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Installation de WAMP SERVER </a:t>
            </a:r>
            <a:endParaRPr/>
          </a:p>
        </p:txBody>
      </p:sp>
      <p:sp>
        <p:nvSpPr>
          <p:cNvPr id="1104" name="Google Shape;1104;p99"/>
          <p:cNvSpPr txBox="1">
            <a:spLocks noGrp="1"/>
          </p:cNvSpPr>
          <p:nvPr>
            <p:ph type="body" idx="1"/>
          </p:nvPr>
        </p:nvSpPr>
        <p:spPr>
          <a:xfrm>
            <a:off x="729450" y="2078875"/>
            <a:ext cx="7688700" cy="3591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1200"/>
              </a:spcAft>
              <a:buNone/>
            </a:pPr>
            <a:r>
              <a:rPr lang="fr"/>
              <a:t>Rendez-vous sur la page : </a:t>
            </a:r>
            <a:r>
              <a:rPr lang="fr" u="sng">
                <a:solidFill>
                  <a:schemeClr val="hlink"/>
                </a:solidFill>
                <a:hlinkClick r:id="rId3"/>
              </a:rPr>
              <a:t>https://www.wampserver.com/</a:t>
            </a:r>
            <a:r>
              <a:rPr lang="fr"/>
              <a:t>, téléchargez le logiciel et installez-le.</a:t>
            </a:r>
            <a:endParaRPr/>
          </a:p>
        </p:txBody>
      </p:sp>
      <p:pic>
        <p:nvPicPr>
          <p:cNvPr id="1105" name="Google Shape;1105;p99"/>
          <p:cNvPicPr preferRelativeResize="0"/>
          <p:nvPr/>
        </p:nvPicPr>
        <p:blipFill>
          <a:blip r:embed="rId4">
            <a:alphaModFix/>
          </a:blip>
          <a:stretch>
            <a:fillRect/>
          </a:stretch>
        </p:blipFill>
        <p:spPr>
          <a:xfrm>
            <a:off x="1805025" y="2481350"/>
            <a:ext cx="5537544" cy="2400725"/>
          </a:xfrm>
          <a:prstGeom prst="rect">
            <a:avLst/>
          </a:prstGeom>
          <a:noFill/>
          <a:ln>
            <a:noFill/>
          </a:ln>
        </p:spPr>
      </p:pic>
      <p:sp>
        <p:nvSpPr>
          <p:cNvPr id="1106" name="Google Shape;1106;p99"/>
          <p:cNvSpPr/>
          <p:nvPr/>
        </p:nvSpPr>
        <p:spPr>
          <a:xfrm>
            <a:off x="4618250" y="2663000"/>
            <a:ext cx="1080300" cy="3591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pic>
        <p:nvPicPr>
          <p:cNvPr id="1111" name="Google Shape;1111;p100"/>
          <p:cNvPicPr preferRelativeResize="0"/>
          <p:nvPr/>
        </p:nvPicPr>
        <p:blipFill>
          <a:blip r:embed="rId3">
            <a:alphaModFix/>
          </a:blip>
          <a:stretch>
            <a:fillRect/>
          </a:stretch>
        </p:blipFill>
        <p:spPr>
          <a:xfrm>
            <a:off x="1360088" y="0"/>
            <a:ext cx="6423825" cy="5143500"/>
          </a:xfrm>
          <a:prstGeom prst="rect">
            <a:avLst/>
          </a:prstGeom>
          <a:noFill/>
          <a:ln>
            <a:noFill/>
          </a:ln>
        </p:spPr>
      </p:pic>
      <p:sp>
        <p:nvSpPr>
          <p:cNvPr id="1112" name="Google Shape;1112;p100"/>
          <p:cNvSpPr/>
          <p:nvPr/>
        </p:nvSpPr>
        <p:spPr>
          <a:xfrm>
            <a:off x="2101000" y="690850"/>
            <a:ext cx="1912800" cy="3591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116"/>
        <p:cNvGrpSpPr/>
        <p:nvPr/>
      </p:nvGrpSpPr>
      <p:grpSpPr>
        <a:xfrm>
          <a:off x="0" y="0"/>
          <a:ext cx="0" cy="0"/>
          <a:chOff x="0" y="0"/>
          <a:chExt cx="0" cy="0"/>
        </a:xfrm>
      </p:grpSpPr>
      <p:pic>
        <p:nvPicPr>
          <p:cNvPr id="1117" name="Google Shape;1117;p101"/>
          <p:cNvPicPr preferRelativeResize="0"/>
          <p:nvPr/>
        </p:nvPicPr>
        <p:blipFill>
          <a:blip r:embed="rId3">
            <a:alphaModFix/>
          </a:blip>
          <a:stretch>
            <a:fillRect/>
          </a:stretch>
        </p:blipFill>
        <p:spPr>
          <a:xfrm>
            <a:off x="603363" y="683188"/>
            <a:ext cx="2962275" cy="1438275"/>
          </a:xfrm>
          <a:prstGeom prst="rect">
            <a:avLst/>
          </a:prstGeom>
          <a:noFill/>
          <a:ln>
            <a:noFill/>
          </a:ln>
        </p:spPr>
      </p:pic>
      <p:sp>
        <p:nvSpPr>
          <p:cNvPr id="1118" name="Google Shape;1118;p101"/>
          <p:cNvSpPr/>
          <p:nvPr/>
        </p:nvSpPr>
        <p:spPr>
          <a:xfrm>
            <a:off x="1643450" y="1374650"/>
            <a:ext cx="606300" cy="3591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19" name="Google Shape;1119;p101"/>
          <p:cNvCxnSpPr/>
          <p:nvPr/>
        </p:nvCxnSpPr>
        <p:spPr>
          <a:xfrm flipH="1">
            <a:off x="2249750" y="1050525"/>
            <a:ext cx="525300" cy="426300"/>
          </a:xfrm>
          <a:prstGeom prst="straightConnector1">
            <a:avLst/>
          </a:prstGeom>
          <a:noFill/>
          <a:ln w="28575" cap="flat" cmpd="sng">
            <a:solidFill>
              <a:srgbClr val="FF0000"/>
            </a:solidFill>
            <a:prstDash val="solid"/>
            <a:round/>
            <a:headEnd type="none" w="med" len="med"/>
            <a:tailEnd type="triangle" w="med" len="med"/>
          </a:ln>
        </p:spPr>
      </p:cxnSp>
      <p:sp>
        <p:nvSpPr>
          <p:cNvPr id="1120" name="Google Shape;1120;p101"/>
          <p:cNvSpPr txBox="1"/>
          <p:nvPr/>
        </p:nvSpPr>
        <p:spPr>
          <a:xfrm>
            <a:off x="2824450" y="852300"/>
            <a:ext cx="222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a:solidFill>
                  <a:srgbClr val="FF0000"/>
                </a:solidFill>
                <a:latin typeface="Lato"/>
                <a:ea typeface="Lato"/>
                <a:cs typeface="Lato"/>
                <a:sym typeface="Lato"/>
              </a:rPr>
              <a:t>Soit orange soit vert</a:t>
            </a:r>
            <a:endParaRPr>
              <a:solidFill>
                <a:srgbClr val="FF0000"/>
              </a:solidFill>
              <a:latin typeface="Lato"/>
              <a:ea typeface="Lato"/>
              <a:cs typeface="Lato"/>
              <a:sym typeface="Lato"/>
            </a:endParaRPr>
          </a:p>
        </p:txBody>
      </p:sp>
      <p:pic>
        <p:nvPicPr>
          <p:cNvPr id="1121" name="Google Shape;1121;p101"/>
          <p:cNvPicPr preferRelativeResize="0"/>
          <p:nvPr/>
        </p:nvPicPr>
        <p:blipFill>
          <a:blip r:embed="rId4">
            <a:alphaModFix/>
          </a:blip>
          <a:stretch>
            <a:fillRect/>
          </a:stretch>
        </p:blipFill>
        <p:spPr>
          <a:xfrm>
            <a:off x="4057100" y="4097363"/>
            <a:ext cx="4676775" cy="400050"/>
          </a:xfrm>
          <a:prstGeom prst="rect">
            <a:avLst/>
          </a:prstGeom>
          <a:noFill/>
          <a:ln>
            <a:noFill/>
          </a:ln>
        </p:spPr>
      </p:pic>
      <p:cxnSp>
        <p:nvCxnSpPr>
          <p:cNvPr id="1122" name="Google Shape;1122;p101"/>
          <p:cNvCxnSpPr>
            <a:stCxn id="1117" idx="2"/>
            <a:endCxn id="1121" idx="1"/>
          </p:cNvCxnSpPr>
          <p:nvPr/>
        </p:nvCxnSpPr>
        <p:spPr>
          <a:xfrm rot="-5400000" flipH="1">
            <a:off x="1982800" y="2223163"/>
            <a:ext cx="2175900" cy="1972500"/>
          </a:xfrm>
          <a:prstGeom prst="bentConnector2">
            <a:avLst/>
          </a:prstGeom>
          <a:noFill/>
          <a:ln w="38100" cap="flat" cmpd="sng">
            <a:solidFill>
              <a:schemeClr val="dk2"/>
            </a:solidFill>
            <a:prstDash val="solid"/>
            <a:round/>
            <a:headEnd type="none" w="med" len="med"/>
            <a:tailEnd type="triangle" w="med" len="med"/>
          </a:ln>
        </p:spPr>
      </p:cxnSp>
      <p:sp>
        <p:nvSpPr>
          <p:cNvPr id="1123" name="Google Shape;1123;p101"/>
          <p:cNvSpPr txBox="1"/>
          <p:nvPr/>
        </p:nvSpPr>
        <p:spPr>
          <a:xfrm>
            <a:off x="2134475" y="2909325"/>
            <a:ext cx="2543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a:solidFill>
                  <a:srgbClr val="FF0000"/>
                </a:solidFill>
                <a:latin typeface="Lato"/>
                <a:ea typeface="Lato"/>
                <a:cs typeface="Lato"/>
                <a:sym typeface="Lato"/>
              </a:rPr>
              <a:t>Dans votre navigateur préféré</a:t>
            </a:r>
            <a:endParaRPr>
              <a:solidFill>
                <a:srgbClr val="FF0000"/>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Historique des bases de données</a:t>
            </a:r>
            <a:endParaRPr/>
          </a:p>
        </p:txBody>
      </p:sp>
      <p:sp>
        <p:nvSpPr>
          <p:cNvPr id="142" name="Google Shape;142;p2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fr"/>
              <a:t>Années 80 : Avènement des Bases de données Relationnelles</a:t>
            </a:r>
            <a:endParaRPr/>
          </a:p>
          <a:p>
            <a:pPr marL="0" lvl="0" indent="0" algn="l" rtl="0">
              <a:spcBef>
                <a:spcPts val="1200"/>
              </a:spcBef>
              <a:spcAft>
                <a:spcPts val="0"/>
              </a:spcAft>
              <a:buNone/>
            </a:pPr>
            <a:r>
              <a:rPr lang="fr"/>
              <a:t>Relations entre ensemble de données</a:t>
            </a:r>
            <a:endParaRPr/>
          </a:p>
          <a:p>
            <a:pPr marL="0" lvl="0" indent="0" algn="l" rtl="0">
              <a:spcBef>
                <a:spcPts val="1200"/>
              </a:spcBef>
              <a:spcAft>
                <a:spcPts val="0"/>
              </a:spcAft>
              <a:buNone/>
            </a:pPr>
            <a:r>
              <a:rPr lang="fr"/>
              <a:t>Langage d’interrogation par assertion logique</a:t>
            </a:r>
            <a:endParaRPr/>
          </a:p>
          <a:p>
            <a:pPr marL="0" lvl="0" indent="0" algn="l" rtl="0">
              <a:spcBef>
                <a:spcPts val="1200"/>
              </a:spcBef>
              <a:spcAft>
                <a:spcPts val="0"/>
              </a:spcAft>
              <a:buNone/>
            </a:pPr>
            <a:r>
              <a:rPr lang="fr"/>
              <a:t>Années 90 : Orientation décisionnelle (Data mining, OLAP)</a:t>
            </a:r>
            <a:endParaRPr/>
          </a:p>
          <a:p>
            <a:pPr marL="0" lvl="0" indent="0" algn="l" rtl="0">
              <a:spcBef>
                <a:spcPts val="1200"/>
              </a:spcBef>
              <a:spcAft>
                <a:spcPts val="0"/>
              </a:spcAft>
              <a:buNone/>
            </a:pPr>
            <a:r>
              <a:rPr lang="fr"/>
              <a:t>Années 2000 : Avènement du Web</a:t>
            </a:r>
            <a:endParaRPr/>
          </a:p>
          <a:p>
            <a:pPr marL="0" lvl="0" indent="0" algn="l" rtl="0">
              <a:spcBef>
                <a:spcPts val="1200"/>
              </a:spcBef>
              <a:spcAft>
                <a:spcPts val="1200"/>
              </a:spcAft>
              <a:buNone/>
            </a:pPr>
            <a:r>
              <a:rPr lang="fr"/>
              <a:t>Années 2010 - 2020 : Avènement du Cloud pour les bases de données</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127"/>
        <p:cNvGrpSpPr/>
        <p:nvPr/>
      </p:nvGrpSpPr>
      <p:grpSpPr>
        <a:xfrm>
          <a:off x="0" y="0"/>
          <a:ext cx="0" cy="0"/>
          <a:chOff x="0" y="0"/>
          <a:chExt cx="0" cy="0"/>
        </a:xfrm>
      </p:grpSpPr>
      <p:sp>
        <p:nvSpPr>
          <p:cNvPr id="1128" name="Google Shape;1128;p10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129" name="Google Shape;1129;p10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130" name="Google Shape;1130;p102"/>
          <p:cNvPicPr preferRelativeResize="0"/>
          <p:nvPr/>
        </p:nvPicPr>
        <p:blipFill>
          <a:blip r:embed="rId3">
            <a:alphaModFix/>
          </a:blip>
          <a:stretch>
            <a:fillRect/>
          </a:stretch>
        </p:blipFill>
        <p:spPr>
          <a:xfrm>
            <a:off x="0" y="96576"/>
            <a:ext cx="9143999" cy="4950348"/>
          </a:xfrm>
          <a:prstGeom prst="rect">
            <a:avLst/>
          </a:prstGeom>
          <a:noFill/>
          <a:ln>
            <a:noFill/>
          </a:ln>
        </p:spPr>
      </p:pic>
      <p:sp>
        <p:nvSpPr>
          <p:cNvPr id="1131" name="Google Shape;1131;p102"/>
          <p:cNvSpPr/>
          <p:nvPr/>
        </p:nvSpPr>
        <p:spPr>
          <a:xfrm>
            <a:off x="4112825" y="4040550"/>
            <a:ext cx="1080300" cy="3591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1135"/>
        <p:cNvGrpSpPr/>
        <p:nvPr/>
      </p:nvGrpSpPr>
      <p:grpSpPr>
        <a:xfrm>
          <a:off x="0" y="0"/>
          <a:ext cx="0" cy="0"/>
          <a:chOff x="0" y="0"/>
          <a:chExt cx="0" cy="0"/>
        </a:xfrm>
      </p:grpSpPr>
      <p:pic>
        <p:nvPicPr>
          <p:cNvPr id="1136" name="Google Shape;1136;p103"/>
          <p:cNvPicPr preferRelativeResize="0"/>
          <p:nvPr/>
        </p:nvPicPr>
        <p:blipFill>
          <a:blip r:embed="rId3">
            <a:alphaModFix/>
          </a:blip>
          <a:stretch>
            <a:fillRect/>
          </a:stretch>
        </p:blipFill>
        <p:spPr>
          <a:xfrm>
            <a:off x="168925" y="116388"/>
            <a:ext cx="4267200" cy="4772025"/>
          </a:xfrm>
          <a:prstGeom prst="rect">
            <a:avLst/>
          </a:prstGeom>
          <a:noFill/>
          <a:ln>
            <a:noFill/>
          </a:ln>
        </p:spPr>
      </p:pic>
      <p:pic>
        <p:nvPicPr>
          <p:cNvPr id="1137" name="Google Shape;1137;p103"/>
          <p:cNvPicPr preferRelativeResize="0"/>
          <p:nvPr/>
        </p:nvPicPr>
        <p:blipFill>
          <a:blip r:embed="rId4">
            <a:alphaModFix/>
          </a:blip>
          <a:stretch>
            <a:fillRect/>
          </a:stretch>
        </p:blipFill>
        <p:spPr>
          <a:xfrm>
            <a:off x="4436125" y="116400"/>
            <a:ext cx="4324350" cy="4648200"/>
          </a:xfrm>
          <a:prstGeom prst="rect">
            <a:avLst/>
          </a:prstGeom>
          <a:noFill/>
          <a:ln>
            <a:noFill/>
          </a:ln>
        </p:spPr>
      </p:pic>
      <p:sp>
        <p:nvSpPr>
          <p:cNvPr id="1138" name="Google Shape;1138;p103"/>
          <p:cNvSpPr/>
          <p:nvPr/>
        </p:nvSpPr>
        <p:spPr>
          <a:xfrm>
            <a:off x="6174200" y="3099075"/>
            <a:ext cx="1080300" cy="3591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103"/>
          <p:cNvSpPr/>
          <p:nvPr/>
        </p:nvSpPr>
        <p:spPr>
          <a:xfrm>
            <a:off x="6174200" y="3885700"/>
            <a:ext cx="1080300" cy="3591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40" name="Google Shape;1140;p103"/>
          <p:cNvCxnSpPr/>
          <p:nvPr/>
        </p:nvCxnSpPr>
        <p:spPr>
          <a:xfrm rot="10800000" flipH="1">
            <a:off x="3607375" y="2546975"/>
            <a:ext cx="1486500" cy="9900"/>
          </a:xfrm>
          <a:prstGeom prst="straightConnector1">
            <a:avLst/>
          </a:prstGeom>
          <a:noFill/>
          <a:ln w="38100" cap="flat" cmpd="sng">
            <a:solidFill>
              <a:schemeClr val="dk2"/>
            </a:solidFill>
            <a:prstDash val="solid"/>
            <a:round/>
            <a:headEnd type="none" w="med" len="med"/>
            <a:tailEnd type="triangle" w="med" len="med"/>
          </a:ln>
        </p:spPr>
      </p:cxn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10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146" name="Google Shape;1146;p10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147" name="Google Shape;1147;p104"/>
          <p:cNvPicPr preferRelativeResize="0"/>
          <p:nvPr/>
        </p:nvPicPr>
        <p:blipFill>
          <a:blip r:embed="rId3">
            <a:alphaModFix/>
          </a:blip>
          <a:stretch>
            <a:fillRect/>
          </a:stretch>
        </p:blipFill>
        <p:spPr>
          <a:xfrm>
            <a:off x="38966" y="0"/>
            <a:ext cx="9066067" cy="5143499"/>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1151"/>
        <p:cNvGrpSpPr/>
        <p:nvPr/>
      </p:nvGrpSpPr>
      <p:grpSpPr>
        <a:xfrm>
          <a:off x="0" y="0"/>
          <a:ext cx="0" cy="0"/>
          <a:chOff x="0" y="0"/>
          <a:chExt cx="0" cy="0"/>
        </a:xfrm>
      </p:grpSpPr>
      <p:sp>
        <p:nvSpPr>
          <p:cNvPr id="1152" name="Google Shape;1152;p10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153" name="Google Shape;1153;p10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154" name="Google Shape;1154;p105"/>
          <p:cNvPicPr preferRelativeResize="0"/>
          <p:nvPr/>
        </p:nvPicPr>
        <p:blipFill>
          <a:blip r:embed="rId3">
            <a:alphaModFix/>
          </a:blip>
          <a:stretch>
            <a:fillRect/>
          </a:stretch>
        </p:blipFill>
        <p:spPr>
          <a:xfrm>
            <a:off x="38966" y="0"/>
            <a:ext cx="9066067" cy="5143499"/>
          </a:xfrm>
          <a:prstGeom prst="rect">
            <a:avLst/>
          </a:prstGeom>
          <a:noFill/>
          <a:ln>
            <a:noFill/>
          </a:ln>
        </p:spPr>
      </p:pic>
      <p:sp>
        <p:nvSpPr>
          <p:cNvPr id="1155" name="Google Shape;1155;p105"/>
          <p:cNvSpPr/>
          <p:nvPr/>
        </p:nvSpPr>
        <p:spPr>
          <a:xfrm>
            <a:off x="99100" y="1406700"/>
            <a:ext cx="1942500" cy="3591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1159"/>
        <p:cNvGrpSpPr/>
        <p:nvPr/>
      </p:nvGrpSpPr>
      <p:grpSpPr>
        <a:xfrm>
          <a:off x="0" y="0"/>
          <a:ext cx="0" cy="0"/>
          <a:chOff x="0" y="0"/>
          <a:chExt cx="0" cy="0"/>
        </a:xfrm>
      </p:grpSpPr>
      <p:pic>
        <p:nvPicPr>
          <p:cNvPr id="1160" name="Google Shape;1160;p106"/>
          <p:cNvPicPr preferRelativeResize="0"/>
          <p:nvPr/>
        </p:nvPicPr>
        <p:blipFill>
          <a:blip r:embed="rId3">
            <a:alphaModFix/>
          </a:blip>
          <a:stretch>
            <a:fillRect/>
          </a:stretch>
        </p:blipFill>
        <p:spPr>
          <a:xfrm>
            <a:off x="459600" y="471475"/>
            <a:ext cx="5057775" cy="4200525"/>
          </a:xfrm>
          <a:prstGeom prst="rect">
            <a:avLst/>
          </a:prstGeom>
          <a:noFill/>
          <a:ln>
            <a:noFill/>
          </a:ln>
        </p:spPr>
      </p:pic>
      <p:sp>
        <p:nvSpPr>
          <p:cNvPr id="1161" name="Google Shape;1161;p106"/>
          <p:cNvSpPr/>
          <p:nvPr/>
        </p:nvSpPr>
        <p:spPr>
          <a:xfrm>
            <a:off x="584725" y="1386900"/>
            <a:ext cx="1942500" cy="3591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62" name="Google Shape;1162;p106"/>
          <p:cNvCxnSpPr/>
          <p:nvPr/>
        </p:nvCxnSpPr>
        <p:spPr>
          <a:xfrm flipH="1">
            <a:off x="5341675" y="1040600"/>
            <a:ext cx="525300" cy="426300"/>
          </a:xfrm>
          <a:prstGeom prst="straightConnector1">
            <a:avLst/>
          </a:prstGeom>
          <a:noFill/>
          <a:ln w="28575" cap="flat" cmpd="sng">
            <a:solidFill>
              <a:srgbClr val="FF0000"/>
            </a:solidFill>
            <a:prstDash val="solid"/>
            <a:round/>
            <a:headEnd type="none" w="med" len="med"/>
            <a:tailEnd type="triangle" w="med" len="med"/>
          </a:ln>
        </p:spPr>
      </p:cxn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1166"/>
        <p:cNvGrpSpPr/>
        <p:nvPr/>
      </p:nvGrpSpPr>
      <p:grpSpPr>
        <a:xfrm>
          <a:off x="0" y="0"/>
          <a:ext cx="0" cy="0"/>
          <a:chOff x="0" y="0"/>
          <a:chExt cx="0" cy="0"/>
        </a:xfrm>
      </p:grpSpPr>
      <p:pic>
        <p:nvPicPr>
          <p:cNvPr id="1167" name="Google Shape;1167;p107"/>
          <p:cNvPicPr preferRelativeResize="0"/>
          <p:nvPr/>
        </p:nvPicPr>
        <p:blipFill>
          <a:blip r:embed="rId3">
            <a:alphaModFix/>
          </a:blip>
          <a:stretch>
            <a:fillRect/>
          </a:stretch>
        </p:blipFill>
        <p:spPr>
          <a:xfrm>
            <a:off x="928688" y="461963"/>
            <a:ext cx="7286625" cy="4219575"/>
          </a:xfrm>
          <a:prstGeom prst="rect">
            <a:avLst/>
          </a:prstGeom>
          <a:noFill/>
          <a:ln>
            <a:noFill/>
          </a:ln>
        </p:spPr>
      </p:pic>
      <p:sp>
        <p:nvSpPr>
          <p:cNvPr id="1168" name="Google Shape;1168;p107"/>
          <p:cNvSpPr/>
          <p:nvPr/>
        </p:nvSpPr>
        <p:spPr>
          <a:xfrm>
            <a:off x="4152450" y="544500"/>
            <a:ext cx="832500" cy="5556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1172"/>
        <p:cNvGrpSpPr/>
        <p:nvPr/>
      </p:nvGrpSpPr>
      <p:grpSpPr>
        <a:xfrm>
          <a:off x="0" y="0"/>
          <a:ext cx="0" cy="0"/>
          <a:chOff x="0" y="0"/>
          <a:chExt cx="0" cy="0"/>
        </a:xfrm>
      </p:grpSpPr>
      <p:pic>
        <p:nvPicPr>
          <p:cNvPr id="1173" name="Google Shape;1173;p108"/>
          <p:cNvPicPr preferRelativeResize="0"/>
          <p:nvPr/>
        </p:nvPicPr>
        <p:blipFill>
          <a:blip r:embed="rId3">
            <a:alphaModFix/>
          </a:blip>
          <a:stretch>
            <a:fillRect/>
          </a:stretch>
        </p:blipFill>
        <p:spPr>
          <a:xfrm>
            <a:off x="152400" y="1301878"/>
            <a:ext cx="9144002" cy="2844545"/>
          </a:xfrm>
          <a:prstGeom prst="rect">
            <a:avLst/>
          </a:prstGeom>
          <a:noFill/>
          <a:ln>
            <a:noFill/>
          </a:ln>
        </p:spPr>
      </p:pic>
      <p:sp>
        <p:nvSpPr>
          <p:cNvPr id="1174" name="Google Shape;1174;p108"/>
          <p:cNvSpPr/>
          <p:nvPr/>
        </p:nvSpPr>
        <p:spPr>
          <a:xfrm>
            <a:off x="1466725" y="1881750"/>
            <a:ext cx="4836300" cy="16848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r>
              <a:rPr lang="fr" b="1">
                <a:solidFill>
                  <a:srgbClr val="FF0000"/>
                </a:solidFill>
              </a:rPr>
              <a:t>Copier/coller le script SQL</a:t>
            </a:r>
            <a:endParaRPr b="1">
              <a:solidFill>
                <a:srgbClr val="FF0000"/>
              </a:solidFill>
            </a:endParaRPr>
          </a:p>
        </p:txBody>
      </p:sp>
      <p:cxnSp>
        <p:nvCxnSpPr>
          <p:cNvPr id="1175" name="Google Shape;1175;p108"/>
          <p:cNvCxnSpPr/>
          <p:nvPr/>
        </p:nvCxnSpPr>
        <p:spPr>
          <a:xfrm>
            <a:off x="8314825" y="3290325"/>
            <a:ext cx="584700" cy="495600"/>
          </a:xfrm>
          <a:prstGeom prst="straightConnector1">
            <a:avLst/>
          </a:prstGeom>
          <a:noFill/>
          <a:ln w="28575" cap="flat" cmpd="sng">
            <a:solidFill>
              <a:srgbClr val="FF0000"/>
            </a:solidFill>
            <a:prstDash val="solid"/>
            <a:round/>
            <a:headEnd type="none" w="med" len="med"/>
            <a:tailEnd type="triangle" w="med" len="med"/>
          </a:ln>
        </p:spPr>
      </p:cxnSp>
      <p:sp>
        <p:nvSpPr>
          <p:cNvPr id="1176" name="Google Shape;1176;p108"/>
          <p:cNvSpPr txBox="1"/>
          <p:nvPr/>
        </p:nvSpPr>
        <p:spPr>
          <a:xfrm>
            <a:off x="1678800" y="4429375"/>
            <a:ext cx="5786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u="sng">
                <a:solidFill>
                  <a:schemeClr val="hlink"/>
                </a:solidFill>
                <a:latin typeface="Lato"/>
                <a:ea typeface="Lato"/>
                <a:cs typeface="Lato"/>
                <a:sym typeface="Lato"/>
                <a:hlinkClick r:id="rId4"/>
              </a:rPr>
              <a:t>https://github.com/Le-Minh-Phuc/Relational-DB/blob/main/script1-db</a:t>
            </a:r>
            <a:endParaRPr>
              <a:latin typeface="Lato"/>
              <a:ea typeface="Lato"/>
              <a:cs typeface="Lato"/>
              <a:sym typeface="Lato"/>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1180"/>
        <p:cNvGrpSpPr/>
        <p:nvPr/>
      </p:nvGrpSpPr>
      <p:grpSpPr>
        <a:xfrm>
          <a:off x="0" y="0"/>
          <a:ext cx="0" cy="0"/>
          <a:chOff x="0" y="0"/>
          <a:chExt cx="0" cy="0"/>
        </a:xfrm>
      </p:grpSpPr>
      <p:pic>
        <p:nvPicPr>
          <p:cNvPr id="1181" name="Google Shape;1181;p109"/>
          <p:cNvPicPr preferRelativeResize="0"/>
          <p:nvPr/>
        </p:nvPicPr>
        <p:blipFill>
          <a:blip r:embed="rId3">
            <a:alphaModFix/>
          </a:blip>
          <a:stretch>
            <a:fillRect/>
          </a:stretch>
        </p:blipFill>
        <p:spPr>
          <a:xfrm>
            <a:off x="112750" y="449725"/>
            <a:ext cx="8839200" cy="4002000"/>
          </a:xfrm>
          <a:prstGeom prst="rect">
            <a:avLst/>
          </a:prstGeom>
          <a:noFill/>
          <a:ln>
            <a:noFill/>
          </a:ln>
        </p:spPr>
      </p:pic>
      <p:sp>
        <p:nvSpPr>
          <p:cNvPr id="1182" name="Google Shape;1182;p109"/>
          <p:cNvSpPr/>
          <p:nvPr/>
        </p:nvSpPr>
        <p:spPr>
          <a:xfrm>
            <a:off x="49550" y="2397750"/>
            <a:ext cx="1655100" cy="10314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1186"/>
        <p:cNvGrpSpPr/>
        <p:nvPr/>
      </p:nvGrpSpPr>
      <p:grpSpPr>
        <a:xfrm>
          <a:off x="0" y="0"/>
          <a:ext cx="0" cy="0"/>
          <a:chOff x="0" y="0"/>
          <a:chExt cx="0" cy="0"/>
        </a:xfrm>
      </p:grpSpPr>
      <p:pic>
        <p:nvPicPr>
          <p:cNvPr id="1187" name="Google Shape;1187;p110"/>
          <p:cNvPicPr preferRelativeResize="0"/>
          <p:nvPr/>
        </p:nvPicPr>
        <p:blipFill>
          <a:blip r:embed="rId3">
            <a:alphaModFix/>
          </a:blip>
          <a:stretch>
            <a:fillRect/>
          </a:stretch>
        </p:blipFill>
        <p:spPr>
          <a:xfrm>
            <a:off x="1604596" y="0"/>
            <a:ext cx="5934807" cy="5143500"/>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1191"/>
        <p:cNvGrpSpPr/>
        <p:nvPr/>
      </p:nvGrpSpPr>
      <p:grpSpPr>
        <a:xfrm>
          <a:off x="0" y="0"/>
          <a:ext cx="0" cy="0"/>
          <a:chOff x="0" y="0"/>
          <a:chExt cx="0" cy="0"/>
        </a:xfrm>
      </p:grpSpPr>
      <p:sp>
        <p:nvSpPr>
          <p:cNvPr id="1192" name="Google Shape;1192;p11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Présentation d’une requête SQL</a:t>
            </a:r>
            <a:endParaRPr/>
          </a:p>
        </p:txBody>
      </p:sp>
      <p:sp>
        <p:nvSpPr>
          <p:cNvPr id="1193" name="Google Shape;1193;p11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Une requête SQL pour une manipulation de donnée s’écrit d’une certaine manière : </a:t>
            </a:r>
            <a:endParaRPr/>
          </a:p>
          <a:p>
            <a:pPr marL="0" lvl="0" indent="0" algn="l" rtl="0">
              <a:spcBef>
                <a:spcPts val="1200"/>
              </a:spcBef>
              <a:spcAft>
                <a:spcPts val="0"/>
              </a:spcAft>
              <a:buNone/>
            </a:pPr>
            <a:endParaRPr/>
          </a:p>
          <a:p>
            <a:pPr marL="0" lvl="0" indent="0" algn="ctr" rtl="0">
              <a:spcBef>
                <a:spcPts val="1200"/>
              </a:spcBef>
              <a:spcAft>
                <a:spcPts val="1200"/>
              </a:spcAft>
              <a:buNone/>
            </a:pPr>
            <a:r>
              <a:rPr lang="fr"/>
              <a:t>[Action] [Element] FROM [Table] WHERE [Condition] </a:t>
            </a:r>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228</TotalTime>
  <Words>5765</Words>
  <Application>Microsoft Office PowerPoint</Application>
  <PresentationFormat>Affichage à l'écran (16:9)</PresentationFormat>
  <Paragraphs>965</Paragraphs>
  <Slides>143</Slides>
  <Notes>143</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143</vt:i4>
      </vt:variant>
    </vt:vector>
  </HeadingPairs>
  <TitlesOfParts>
    <vt:vector size="148" baseType="lpstr">
      <vt:lpstr>Raleway</vt:lpstr>
      <vt:lpstr>Lato</vt:lpstr>
      <vt:lpstr>Arial</vt:lpstr>
      <vt:lpstr>Courier New</vt:lpstr>
      <vt:lpstr>Streamline</vt:lpstr>
      <vt:lpstr>Bases de données Relationnelles</vt:lpstr>
      <vt:lpstr>Présentation</vt:lpstr>
      <vt:lpstr>Architecture du cours et des fichiers</vt:lpstr>
      <vt:lpstr>Cours 1</vt:lpstr>
      <vt:lpstr>Cours 1 </vt:lpstr>
      <vt:lpstr>Introduction</vt:lpstr>
      <vt:lpstr>Présentation des bases de données</vt:lpstr>
      <vt:lpstr>Historique des bases de données</vt:lpstr>
      <vt:lpstr>Historique des bases de données</vt:lpstr>
      <vt:lpstr>Présentation des bases de données</vt:lpstr>
      <vt:lpstr>Problématique des bases de données</vt:lpstr>
      <vt:lpstr>Présentation des bases de données relationnelles</vt:lpstr>
      <vt:lpstr>Présentation des bases de données relationnelles</vt:lpstr>
      <vt:lpstr>Présentation des bases de données relationnelles</vt:lpstr>
      <vt:lpstr>Présentation des bases de données relationnelles</vt:lpstr>
      <vt:lpstr>Présentation des bases de données relationnelles</vt:lpstr>
      <vt:lpstr>Solution</vt:lpstr>
      <vt:lpstr>Concept d’Entité Association</vt:lpstr>
      <vt:lpstr>Concept d’Entité Association</vt:lpstr>
      <vt:lpstr>Concept d’Entité Association</vt:lpstr>
      <vt:lpstr>Les attributs dans le modèle Entité Association</vt:lpstr>
      <vt:lpstr>Les attributs dans le modèle Entité Association</vt:lpstr>
      <vt:lpstr>Concept d’Entité Association</vt:lpstr>
      <vt:lpstr>Concept d’Entité Association </vt:lpstr>
      <vt:lpstr>Association n-aire</vt:lpstr>
      <vt:lpstr>Concept de Schéma Relationnel</vt:lpstr>
      <vt:lpstr>Concept de Schéma Relationnel</vt:lpstr>
      <vt:lpstr>Les clés primaires (Identifiants) et clés étrangères</vt:lpstr>
      <vt:lpstr>Les clés primaires (Identifiants) et clés étrangères</vt:lpstr>
      <vt:lpstr>Les clés primaires (Identifiants) et clés étrangères</vt:lpstr>
      <vt:lpstr>Présentation PowerPoint</vt:lpstr>
      <vt:lpstr>Présentation PowerPoint</vt:lpstr>
      <vt:lpstr>Présentation PowerPoint</vt:lpstr>
      <vt:lpstr>Énoncé classique de DST</vt:lpstr>
      <vt:lpstr>Exercice d’application</vt:lpstr>
      <vt:lpstr>Exercice d’application</vt:lpstr>
      <vt:lpstr>Présentation PowerPoint</vt:lpstr>
      <vt:lpstr>Présentation PowerPoint</vt:lpstr>
      <vt:lpstr>Présentation PowerPoint</vt:lpstr>
      <vt:lpstr>Cours 2</vt:lpstr>
      <vt:lpstr>TD/TP1</vt:lpstr>
      <vt:lpstr>Cours 3</vt:lpstr>
      <vt:lpstr>Sommaire</vt:lpstr>
      <vt:lpstr>Observations</vt:lpstr>
      <vt:lpstr>Présentation PowerPoint</vt:lpstr>
      <vt:lpstr>Vérifications et normalisations des modèles</vt:lpstr>
      <vt:lpstr>Vérification</vt:lpstr>
      <vt:lpstr>Vérification</vt:lpstr>
      <vt:lpstr>Normalisation</vt:lpstr>
      <vt:lpstr>Qu’est ce qu’une dépendance fonctionnelle ?</vt:lpstr>
      <vt:lpstr>Exemple</vt:lpstr>
      <vt:lpstr>Exemple</vt:lpstr>
      <vt:lpstr>Quelques règles sur les dépendances fonctionnelles</vt:lpstr>
      <vt:lpstr>Graphe de Dépendance Fonctionnelle</vt:lpstr>
      <vt:lpstr>Axiomes d’Armstrong</vt:lpstr>
      <vt:lpstr>Axiomes d’Armstrong</vt:lpstr>
      <vt:lpstr>Axiomes d’Armstrong</vt:lpstr>
      <vt:lpstr>Axiomes d’Armstrong</vt:lpstr>
      <vt:lpstr>Axiomes d’Armstrong</vt:lpstr>
      <vt:lpstr>Axiomes d’Armstrong</vt:lpstr>
      <vt:lpstr>Détermination de la clé</vt:lpstr>
      <vt:lpstr>Détermination de la clé</vt:lpstr>
      <vt:lpstr>Détermination de la clé</vt:lpstr>
      <vt:lpstr>Couverture minimale</vt:lpstr>
      <vt:lpstr>Couverture minimale</vt:lpstr>
      <vt:lpstr>Couverture minimale</vt:lpstr>
      <vt:lpstr>Fermeture Transitive</vt:lpstr>
      <vt:lpstr>Fermeture Transitive</vt:lpstr>
      <vt:lpstr>Les DF au service de la normalisation</vt:lpstr>
      <vt:lpstr>La Première Forme Normale (ou NF1)</vt:lpstr>
      <vt:lpstr>La Deuxième Forme Normale  (ou NF2)</vt:lpstr>
      <vt:lpstr>Exemple de NF2</vt:lpstr>
      <vt:lpstr>Propriété de la NF2</vt:lpstr>
      <vt:lpstr>La Troisième Forme Normale (ou NF3)</vt:lpstr>
      <vt:lpstr>Exemple de NF3</vt:lpstr>
      <vt:lpstr>Propriété de la NF3</vt:lpstr>
      <vt:lpstr>Cours 4</vt:lpstr>
      <vt:lpstr>TD/TP2</vt:lpstr>
      <vt:lpstr>Cours 5</vt:lpstr>
      <vt:lpstr>Présentation des bases de données</vt:lpstr>
      <vt:lpstr>Les technologies liées aux bases de données relationnelles</vt:lpstr>
      <vt:lpstr>MySQL</vt:lpstr>
      <vt:lpstr>MySQL et MariaDB</vt:lpstr>
      <vt:lpstr>Installation de WampServer</vt:lpstr>
      <vt:lpstr>Architecture</vt:lpstr>
      <vt:lpstr>Architecture</vt:lpstr>
      <vt:lpstr>Installation de WAMP SERVER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d’une requête SQL</vt:lpstr>
      <vt:lpstr>Exemples</vt:lpstr>
      <vt:lpstr>A utiliser</vt:lpstr>
      <vt:lpstr>Les Manipulations de données</vt:lpstr>
      <vt:lpstr>SELECT</vt:lpstr>
      <vt:lpstr>DISTINCT</vt:lpstr>
      <vt:lpstr>WHERE</vt:lpstr>
      <vt:lpstr>AND &amp; OR </vt:lpstr>
      <vt:lpstr>IN</vt:lpstr>
      <vt:lpstr>BETWEEN</vt:lpstr>
      <vt:lpstr>LIKE</vt:lpstr>
      <vt:lpstr>IS NULL / IS NOT NULL</vt:lpstr>
      <vt:lpstr>Les Créations et modifications de table</vt:lpstr>
      <vt:lpstr>CREATE DATABASE / CREATE TABLE</vt:lpstr>
      <vt:lpstr>ALTER TABLE</vt:lpstr>
      <vt:lpstr>UPDATE</vt:lpstr>
      <vt:lpstr>DELETE</vt:lpstr>
      <vt:lpstr>TRUNCATE TABLE</vt:lpstr>
      <vt:lpstr>GROUP BY</vt:lpstr>
      <vt:lpstr>ORDER BY</vt:lpstr>
      <vt:lpstr>AS</vt:lpstr>
      <vt:lpstr>Requêtes SQL</vt:lpstr>
      <vt:lpstr>TD/TP3</vt:lpstr>
      <vt:lpstr>Requêtes SQL</vt:lpstr>
      <vt:lpstr>TD/TP3</vt:lpstr>
      <vt:lpstr>Les fonctions d’agrégation</vt:lpstr>
      <vt:lpstr>HAVING</vt:lpstr>
      <vt:lpstr>AVG</vt:lpstr>
      <vt:lpstr>COUNT</vt:lpstr>
      <vt:lpstr>MAX</vt:lpstr>
      <vt:lpstr>MIN</vt:lpstr>
      <vt:lpstr>SUM</vt:lpstr>
      <vt:lpstr>Requêtes SQL</vt:lpstr>
      <vt:lpstr>TD/TP3</vt:lpstr>
      <vt:lpstr>Évaluation sur table</vt:lpstr>
      <vt:lpstr>Jointures</vt:lpstr>
      <vt:lpstr>INNER JOIN</vt:lpstr>
      <vt:lpstr>CROSS JOIN</vt:lpstr>
      <vt:lpstr>LEFT JOIN</vt:lpstr>
      <vt:lpstr>RIGHT JOIN</vt:lpstr>
      <vt:lpstr>FULL JOIN</vt:lpstr>
      <vt:lpstr>SELF JOIN</vt:lpstr>
      <vt:lpstr>NATURAL JOIN</vt:lpstr>
      <vt:lpstr>Requêtes SQL</vt:lpstr>
      <vt:lpstr>TD/TP3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Bases de données Relationnelles</dc:title>
  <cp:lastModifiedBy>FORNIER Yann</cp:lastModifiedBy>
  <cp:revision>3</cp:revision>
  <dcterms:modified xsi:type="dcterms:W3CDTF">2024-03-13T16:40:06Z</dcterms:modified>
</cp:coreProperties>
</file>