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</p:sldIdLst>
  <p:sldSz cx="9144000" cy="5143500" type="screen16x9"/>
  <p:notesSz cx="6858000" cy="9144000"/>
  <p:embeddedFontLs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Raleway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F2886D-1913-4120-A699-CF3FDCD0BB85}">
  <a:tblStyle styleId="{38F2886D-1913-4120-A699-CF3FDCD0BB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139bcf470f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139bcf470f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133645fed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133645fed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133645fed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133645fed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133645feda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133645feda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133645fed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133645fed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133645fed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133645fed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133645feda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133645feda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133645feda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133645feda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133645feda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133645feda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133645feda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133645feda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133645feda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133645feda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b61e5da7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b61e5da7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133645fed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133645fed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133645fed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133645feda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133645fed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133645fed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133645feda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133645feda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133645feda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133645feda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133645feda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133645feda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133645feda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133645feda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133645feda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133645feda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133645fed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133645fed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0e2bd5ca1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0e2bd5ca1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133645fed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133645fed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0e2bd5ca18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0e2bd5ca18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133645fed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2133645fed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133645feda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133645feda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0e2bd5ca18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0e2bd5ca18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133645fed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133645fed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133645feda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133645feda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139bcf470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139bcf470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0fedda1cf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20fedda1cf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133645fed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133645fed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Incohérences, Contradiction, Valeurs nulles, Erreurs de saisie, doublons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133645fed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133645fed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133645feda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133645feda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33645feda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33645feda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133645feda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133645feda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0e2bd5ca18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0e2bd5ca18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4"/>
          <p:cNvSpPr txBox="1">
            <a:spLocks noGrp="1"/>
          </p:cNvSpPr>
          <p:nvPr>
            <p:ph type="title"/>
          </p:nvPr>
        </p:nvSpPr>
        <p:spPr>
          <a:xfrm>
            <a:off x="729450" y="1288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Cours 3</a:t>
            </a:r>
            <a:endParaRPr/>
          </a:p>
        </p:txBody>
      </p:sp>
      <p:sp>
        <p:nvSpPr>
          <p:cNvPr id="494" name="Google Shape;494;p5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Vérification et Normalisation</a:t>
            </a:r>
            <a:endParaRPr sz="2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</a:t>
            </a:r>
            <a:endParaRPr/>
          </a:p>
        </p:txBody>
      </p:sp>
      <p:graphicFrame>
        <p:nvGraphicFramePr>
          <p:cNvPr id="570" name="Google Shape;570;p63"/>
          <p:cNvGraphicFramePr/>
          <p:nvPr/>
        </p:nvGraphicFramePr>
        <p:xfrm>
          <a:off x="1011950" y="21863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{38F2886D-1913-4120-A699-CF3FDCD0BB85}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Animal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Poids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Vitesse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Chien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Vertébré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 kg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 km/h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Chat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Vertébré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 kg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40 km/h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Escargot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Invertébré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0,045 kg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0,048 km/h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Baleine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Vertébré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130 000 kg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40 km/h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</a:t>
            </a:r>
            <a:endParaRPr/>
          </a:p>
        </p:txBody>
      </p:sp>
      <p:graphicFrame>
        <p:nvGraphicFramePr>
          <p:cNvPr id="576" name="Google Shape;576;p64"/>
          <p:cNvGraphicFramePr/>
          <p:nvPr/>
        </p:nvGraphicFramePr>
        <p:xfrm>
          <a:off x="1011950" y="21863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{38F2886D-1913-4120-A699-CF3FDCD0BB85}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Animal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Type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Poids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Vitesse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Chat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Vertébré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 kg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 km/h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Chat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Vertébré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 kg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40 km/h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Escargot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Invertébré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0,045 kg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0,048 km/h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Gorille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Vertébré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 kg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40 km/h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7" name="Google Shape;577;p64"/>
          <p:cNvSpPr/>
          <p:nvPr/>
        </p:nvSpPr>
        <p:spPr>
          <a:xfrm>
            <a:off x="2675800" y="1991450"/>
            <a:ext cx="5470500" cy="694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</p:txBody>
      </p:sp>
      <p:cxnSp>
        <p:nvCxnSpPr>
          <p:cNvPr id="578" name="Google Shape;578;p64"/>
          <p:cNvCxnSpPr>
            <a:stCxn id="577" idx="1"/>
          </p:cNvCxnSpPr>
          <p:nvPr/>
        </p:nvCxnSpPr>
        <p:spPr>
          <a:xfrm flipH="1">
            <a:off x="1793800" y="2338550"/>
            <a:ext cx="882000" cy="30000"/>
          </a:xfrm>
          <a:prstGeom prst="curvedConnector3">
            <a:avLst>
              <a:gd name="adj1" fmla="val 5168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79" name="Google Shape;579;p64"/>
          <p:cNvSpPr txBox="1"/>
          <p:nvPr/>
        </p:nvSpPr>
        <p:spPr>
          <a:xfrm>
            <a:off x="1638450" y="4400225"/>
            <a:ext cx="5867100" cy="4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Ici {Type, Poids, Vitesse} → Animal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règles sur les dépendances fonctionnelles</a:t>
            </a:r>
            <a:endParaRPr/>
          </a:p>
        </p:txBody>
      </p:sp>
      <p:sp>
        <p:nvSpPr>
          <p:cNvPr id="585" name="Google Shape;585;p6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Tous les attributs d’une entité dépendent fonctionnellement et uniquement de l’identifiant.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Théorème 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Soit R(A1, A2,..., An),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X et Y des sous-ensembles d’attributs de R, (ex: X= A1,A2 et Y=A4)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on dit que </a:t>
            </a:r>
            <a:r>
              <a:rPr lang="fr">
                <a:solidFill>
                  <a:srgbClr val="FF0000"/>
                </a:solidFill>
              </a:rPr>
              <a:t>X détermine Y</a:t>
            </a:r>
            <a:r>
              <a:rPr lang="fr"/>
              <a:t> si et seulement si :</a:t>
            </a:r>
            <a:endParaRPr/>
          </a:p>
          <a:p>
            <a:pPr marL="9144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∃! f , f(X) = Y </a:t>
            </a:r>
            <a:endParaRPr sz="2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 i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 : f(A1,A2)=A4</a:t>
            </a:r>
            <a:endParaRPr sz="1500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Graphe de Dépendance Fonctionnelle</a:t>
            </a:r>
            <a:endParaRPr/>
          </a:p>
        </p:txBody>
      </p:sp>
      <p:sp>
        <p:nvSpPr>
          <p:cNvPr id="591" name="Google Shape;591;p6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Voiture ( N°Vehicule, Type, Couleur, Marque, Puissance, Taille)</a:t>
            </a:r>
            <a:endParaRPr/>
          </a:p>
        </p:txBody>
      </p:sp>
      <p:sp>
        <p:nvSpPr>
          <p:cNvPr id="592" name="Google Shape;592;p66"/>
          <p:cNvSpPr/>
          <p:nvPr/>
        </p:nvSpPr>
        <p:spPr>
          <a:xfrm>
            <a:off x="1228875" y="30855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N°Vehicule</a:t>
            </a:r>
            <a:endParaRPr/>
          </a:p>
        </p:txBody>
      </p:sp>
      <p:sp>
        <p:nvSpPr>
          <p:cNvPr id="593" name="Google Shape;593;p66"/>
          <p:cNvSpPr/>
          <p:nvPr/>
        </p:nvSpPr>
        <p:spPr>
          <a:xfrm>
            <a:off x="3184975" y="28377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</a:t>
            </a:r>
            <a:endParaRPr/>
          </a:p>
        </p:txBody>
      </p:sp>
      <p:sp>
        <p:nvSpPr>
          <p:cNvPr id="594" name="Google Shape;594;p66"/>
          <p:cNvSpPr/>
          <p:nvPr/>
        </p:nvSpPr>
        <p:spPr>
          <a:xfrm>
            <a:off x="3184975" y="35153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</a:t>
            </a:r>
            <a:endParaRPr/>
          </a:p>
        </p:txBody>
      </p:sp>
      <p:sp>
        <p:nvSpPr>
          <p:cNvPr id="595" name="Google Shape;595;p66"/>
          <p:cNvSpPr/>
          <p:nvPr/>
        </p:nvSpPr>
        <p:spPr>
          <a:xfrm>
            <a:off x="5299625" y="32675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Marque</a:t>
            </a:r>
            <a:endParaRPr/>
          </a:p>
        </p:txBody>
      </p:sp>
      <p:sp>
        <p:nvSpPr>
          <p:cNvPr id="596" name="Google Shape;596;p66"/>
          <p:cNvSpPr/>
          <p:nvPr/>
        </p:nvSpPr>
        <p:spPr>
          <a:xfrm>
            <a:off x="5299625" y="40344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Puissance</a:t>
            </a:r>
            <a:endParaRPr/>
          </a:p>
        </p:txBody>
      </p:sp>
      <p:sp>
        <p:nvSpPr>
          <p:cNvPr id="597" name="Google Shape;597;p66"/>
          <p:cNvSpPr/>
          <p:nvPr/>
        </p:nvSpPr>
        <p:spPr>
          <a:xfrm>
            <a:off x="3184975" y="42822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Taille</a:t>
            </a:r>
            <a:endParaRPr/>
          </a:p>
        </p:txBody>
      </p:sp>
      <p:cxnSp>
        <p:nvCxnSpPr>
          <p:cNvPr id="598" name="Google Shape;598;p66"/>
          <p:cNvCxnSpPr>
            <a:stCxn id="592" idx="3"/>
            <a:endCxn id="593" idx="1"/>
          </p:cNvCxnSpPr>
          <p:nvPr/>
        </p:nvCxnSpPr>
        <p:spPr>
          <a:xfrm rot="10800000" flipH="1">
            <a:off x="2467575" y="2961625"/>
            <a:ext cx="7173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66"/>
          <p:cNvCxnSpPr>
            <a:stCxn id="594" idx="2"/>
            <a:endCxn id="597" idx="0"/>
          </p:cNvCxnSpPr>
          <p:nvPr/>
        </p:nvCxnSpPr>
        <p:spPr>
          <a:xfrm>
            <a:off x="3804325" y="3763175"/>
            <a:ext cx="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" name="Google Shape;600;p66"/>
          <p:cNvCxnSpPr>
            <a:stCxn id="592" idx="3"/>
            <a:endCxn id="597" idx="1"/>
          </p:cNvCxnSpPr>
          <p:nvPr/>
        </p:nvCxnSpPr>
        <p:spPr>
          <a:xfrm>
            <a:off x="2467575" y="3209425"/>
            <a:ext cx="717300" cy="11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66"/>
          <p:cNvCxnSpPr>
            <a:stCxn id="593" idx="3"/>
            <a:endCxn id="595" idx="1"/>
          </p:cNvCxnSpPr>
          <p:nvPr/>
        </p:nvCxnSpPr>
        <p:spPr>
          <a:xfrm>
            <a:off x="4423675" y="2961625"/>
            <a:ext cx="8760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" name="Google Shape;602;p66"/>
          <p:cNvCxnSpPr>
            <a:stCxn id="594" idx="3"/>
            <a:endCxn id="596" idx="1"/>
          </p:cNvCxnSpPr>
          <p:nvPr/>
        </p:nvCxnSpPr>
        <p:spPr>
          <a:xfrm>
            <a:off x="4423675" y="3639275"/>
            <a:ext cx="8760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66"/>
          <p:cNvCxnSpPr>
            <a:endCxn id="596" idx="1"/>
          </p:cNvCxnSpPr>
          <p:nvPr/>
        </p:nvCxnSpPr>
        <p:spPr>
          <a:xfrm rot="10800000" flipH="1">
            <a:off x="4423625" y="4158300"/>
            <a:ext cx="8760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" name="Google Shape;604;p66"/>
          <p:cNvCxnSpPr>
            <a:stCxn id="592" idx="3"/>
            <a:endCxn id="594" idx="1"/>
          </p:cNvCxnSpPr>
          <p:nvPr/>
        </p:nvCxnSpPr>
        <p:spPr>
          <a:xfrm>
            <a:off x="2467575" y="3209425"/>
            <a:ext cx="7173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Axiomes d’Armstrong</a:t>
            </a:r>
            <a:endParaRPr/>
          </a:p>
        </p:txBody>
      </p:sp>
      <p:sp>
        <p:nvSpPr>
          <p:cNvPr id="610" name="Google Shape;610;p6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Axiomes d’Armstrong permettent de définir des règles entre plusieurs attributs liés par des dépendances fonctionnelles 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Transitivité</a:t>
            </a:r>
            <a:endParaRPr/>
          </a:p>
        </p:txBody>
      </p:sp>
      <p:sp>
        <p:nvSpPr>
          <p:cNvPr id="611" name="Google Shape;611;p67"/>
          <p:cNvSpPr/>
          <p:nvPr/>
        </p:nvSpPr>
        <p:spPr>
          <a:xfrm>
            <a:off x="1655050" y="32010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</a:t>
            </a:r>
            <a:endParaRPr/>
          </a:p>
        </p:txBody>
      </p:sp>
      <p:sp>
        <p:nvSpPr>
          <p:cNvPr id="612" name="Google Shape;612;p67"/>
          <p:cNvSpPr/>
          <p:nvPr/>
        </p:nvSpPr>
        <p:spPr>
          <a:xfrm>
            <a:off x="1655050" y="37300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</a:t>
            </a:r>
            <a:endParaRPr/>
          </a:p>
        </p:txBody>
      </p:sp>
      <p:sp>
        <p:nvSpPr>
          <p:cNvPr id="613" name="Google Shape;613;p67"/>
          <p:cNvSpPr/>
          <p:nvPr/>
        </p:nvSpPr>
        <p:spPr>
          <a:xfrm>
            <a:off x="2758850" y="32010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</a:t>
            </a:r>
            <a:endParaRPr/>
          </a:p>
        </p:txBody>
      </p:sp>
      <p:sp>
        <p:nvSpPr>
          <p:cNvPr id="614" name="Google Shape;614;p67"/>
          <p:cNvSpPr/>
          <p:nvPr/>
        </p:nvSpPr>
        <p:spPr>
          <a:xfrm>
            <a:off x="2758850" y="37300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</a:t>
            </a:r>
            <a:endParaRPr/>
          </a:p>
        </p:txBody>
      </p:sp>
      <p:cxnSp>
        <p:nvCxnSpPr>
          <p:cNvPr id="615" name="Google Shape;615;p67"/>
          <p:cNvCxnSpPr>
            <a:stCxn id="611" idx="3"/>
            <a:endCxn id="613" idx="1"/>
          </p:cNvCxnSpPr>
          <p:nvPr/>
        </p:nvCxnSpPr>
        <p:spPr>
          <a:xfrm>
            <a:off x="2428150" y="3379400"/>
            <a:ext cx="3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616;p67"/>
          <p:cNvCxnSpPr>
            <a:stCxn id="612" idx="3"/>
            <a:endCxn id="614" idx="1"/>
          </p:cNvCxnSpPr>
          <p:nvPr/>
        </p:nvCxnSpPr>
        <p:spPr>
          <a:xfrm>
            <a:off x="2428150" y="3908400"/>
            <a:ext cx="3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7" name="Google Shape;617;p67"/>
          <p:cNvSpPr/>
          <p:nvPr/>
        </p:nvSpPr>
        <p:spPr>
          <a:xfrm>
            <a:off x="3597475" y="3052400"/>
            <a:ext cx="974400" cy="1268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7"/>
          <p:cNvSpPr/>
          <p:nvPr/>
        </p:nvSpPr>
        <p:spPr>
          <a:xfrm>
            <a:off x="4810300" y="35082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</a:t>
            </a:r>
            <a:endParaRPr/>
          </a:p>
        </p:txBody>
      </p:sp>
      <p:sp>
        <p:nvSpPr>
          <p:cNvPr id="619" name="Google Shape;619;p67"/>
          <p:cNvSpPr/>
          <p:nvPr/>
        </p:nvSpPr>
        <p:spPr>
          <a:xfrm>
            <a:off x="5914100" y="35082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</a:t>
            </a:r>
            <a:endParaRPr/>
          </a:p>
        </p:txBody>
      </p:sp>
      <p:cxnSp>
        <p:nvCxnSpPr>
          <p:cNvPr id="620" name="Google Shape;620;p67"/>
          <p:cNvCxnSpPr>
            <a:stCxn id="618" idx="3"/>
            <a:endCxn id="619" idx="1"/>
          </p:cNvCxnSpPr>
          <p:nvPr/>
        </p:nvCxnSpPr>
        <p:spPr>
          <a:xfrm>
            <a:off x="5583400" y="3686600"/>
            <a:ext cx="3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Axiomes d’Armstrong</a:t>
            </a:r>
            <a:endParaRPr/>
          </a:p>
        </p:txBody>
      </p:sp>
      <p:sp>
        <p:nvSpPr>
          <p:cNvPr id="626" name="Google Shape;626;p6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Axiomes d’Armstrong permettent de définir des règles entre plusieurs attributs liés par des dépendances fonctionnelles 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Augmentation</a:t>
            </a:r>
            <a:endParaRPr/>
          </a:p>
        </p:txBody>
      </p:sp>
      <p:sp>
        <p:nvSpPr>
          <p:cNvPr id="627" name="Google Shape;627;p68"/>
          <p:cNvSpPr/>
          <p:nvPr/>
        </p:nvSpPr>
        <p:spPr>
          <a:xfrm>
            <a:off x="1655050" y="32010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</a:t>
            </a:r>
            <a:endParaRPr/>
          </a:p>
        </p:txBody>
      </p:sp>
      <p:sp>
        <p:nvSpPr>
          <p:cNvPr id="628" name="Google Shape;628;p68"/>
          <p:cNvSpPr/>
          <p:nvPr/>
        </p:nvSpPr>
        <p:spPr>
          <a:xfrm>
            <a:off x="2758850" y="32010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</a:t>
            </a:r>
            <a:endParaRPr/>
          </a:p>
        </p:txBody>
      </p:sp>
      <p:cxnSp>
        <p:nvCxnSpPr>
          <p:cNvPr id="629" name="Google Shape;629;p68"/>
          <p:cNvCxnSpPr>
            <a:stCxn id="627" idx="3"/>
            <a:endCxn id="628" idx="1"/>
          </p:cNvCxnSpPr>
          <p:nvPr/>
        </p:nvCxnSpPr>
        <p:spPr>
          <a:xfrm>
            <a:off x="2428150" y="3379400"/>
            <a:ext cx="3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0" name="Google Shape;630;p68"/>
          <p:cNvSpPr/>
          <p:nvPr/>
        </p:nvSpPr>
        <p:spPr>
          <a:xfrm>
            <a:off x="4661650" y="32010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XZ</a:t>
            </a:r>
            <a:endParaRPr/>
          </a:p>
        </p:txBody>
      </p:sp>
      <p:sp>
        <p:nvSpPr>
          <p:cNvPr id="631" name="Google Shape;631;p68"/>
          <p:cNvSpPr/>
          <p:nvPr/>
        </p:nvSpPr>
        <p:spPr>
          <a:xfrm>
            <a:off x="5765450" y="32010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</a:t>
            </a:r>
            <a:endParaRPr/>
          </a:p>
        </p:txBody>
      </p:sp>
      <p:cxnSp>
        <p:nvCxnSpPr>
          <p:cNvPr id="632" name="Google Shape;632;p68"/>
          <p:cNvCxnSpPr>
            <a:stCxn id="630" idx="3"/>
            <a:endCxn id="631" idx="1"/>
          </p:cNvCxnSpPr>
          <p:nvPr/>
        </p:nvCxnSpPr>
        <p:spPr>
          <a:xfrm>
            <a:off x="5434750" y="3379400"/>
            <a:ext cx="3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" name="Google Shape;633;p68"/>
          <p:cNvCxnSpPr/>
          <p:nvPr/>
        </p:nvCxnSpPr>
        <p:spPr>
          <a:xfrm>
            <a:off x="3931500" y="3379400"/>
            <a:ext cx="3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Axiomes d’Armstrong</a:t>
            </a:r>
            <a:endParaRPr/>
          </a:p>
        </p:txBody>
      </p:sp>
      <p:sp>
        <p:nvSpPr>
          <p:cNvPr id="639" name="Google Shape;639;p6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Axiomes d’Armstrong permettent de définir des règles entre plusieurs attributs liés par des dépendances fonctionnelles 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Réflexivité</a:t>
            </a:r>
            <a:endParaRPr/>
          </a:p>
        </p:txBody>
      </p:sp>
      <p:sp>
        <p:nvSpPr>
          <p:cNvPr id="640" name="Google Shape;640;p69"/>
          <p:cNvSpPr/>
          <p:nvPr/>
        </p:nvSpPr>
        <p:spPr>
          <a:xfrm>
            <a:off x="1278450" y="3092025"/>
            <a:ext cx="2210100" cy="88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</a:t>
            </a:r>
            <a:endParaRPr/>
          </a:p>
        </p:txBody>
      </p:sp>
      <p:sp>
        <p:nvSpPr>
          <p:cNvPr id="641" name="Google Shape;641;p69"/>
          <p:cNvSpPr/>
          <p:nvPr/>
        </p:nvSpPr>
        <p:spPr>
          <a:xfrm>
            <a:off x="2511075" y="3458725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</a:t>
            </a:r>
            <a:endParaRPr/>
          </a:p>
        </p:txBody>
      </p:sp>
      <p:sp>
        <p:nvSpPr>
          <p:cNvPr id="642" name="Google Shape;642;p69"/>
          <p:cNvSpPr/>
          <p:nvPr/>
        </p:nvSpPr>
        <p:spPr>
          <a:xfrm>
            <a:off x="4562550" y="3354675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</a:t>
            </a:r>
            <a:endParaRPr/>
          </a:p>
        </p:txBody>
      </p:sp>
      <p:sp>
        <p:nvSpPr>
          <p:cNvPr id="643" name="Google Shape;643;p69"/>
          <p:cNvSpPr/>
          <p:nvPr/>
        </p:nvSpPr>
        <p:spPr>
          <a:xfrm>
            <a:off x="5666350" y="3354675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</a:t>
            </a:r>
            <a:endParaRPr/>
          </a:p>
        </p:txBody>
      </p:sp>
      <p:cxnSp>
        <p:nvCxnSpPr>
          <p:cNvPr id="644" name="Google Shape;644;p69"/>
          <p:cNvCxnSpPr>
            <a:stCxn id="642" idx="3"/>
            <a:endCxn id="643" idx="1"/>
          </p:cNvCxnSpPr>
          <p:nvPr/>
        </p:nvCxnSpPr>
        <p:spPr>
          <a:xfrm>
            <a:off x="5335650" y="3533025"/>
            <a:ext cx="3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" name="Google Shape;645;p69"/>
          <p:cNvCxnSpPr/>
          <p:nvPr/>
        </p:nvCxnSpPr>
        <p:spPr>
          <a:xfrm>
            <a:off x="3832400" y="3533025"/>
            <a:ext cx="330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Axiomes d’Armstrong</a:t>
            </a:r>
            <a:endParaRPr/>
          </a:p>
        </p:txBody>
      </p:sp>
      <p:sp>
        <p:nvSpPr>
          <p:cNvPr id="651" name="Google Shape;651;p7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Axiomes d’Armstrong permettent de définir des règles entre plusieurs attributs liés par des dépendances fonctionnelles 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Union</a:t>
            </a:r>
            <a:endParaRPr/>
          </a:p>
        </p:txBody>
      </p:sp>
      <p:sp>
        <p:nvSpPr>
          <p:cNvPr id="652" name="Google Shape;652;p70"/>
          <p:cNvSpPr/>
          <p:nvPr/>
        </p:nvSpPr>
        <p:spPr>
          <a:xfrm>
            <a:off x="1655050" y="32010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</a:t>
            </a:r>
            <a:endParaRPr/>
          </a:p>
        </p:txBody>
      </p:sp>
      <p:sp>
        <p:nvSpPr>
          <p:cNvPr id="653" name="Google Shape;653;p70"/>
          <p:cNvSpPr/>
          <p:nvPr/>
        </p:nvSpPr>
        <p:spPr>
          <a:xfrm>
            <a:off x="1655050" y="37300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</a:t>
            </a:r>
            <a:endParaRPr/>
          </a:p>
        </p:txBody>
      </p:sp>
      <p:sp>
        <p:nvSpPr>
          <p:cNvPr id="654" name="Google Shape;654;p70"/>
          <p:cNvSpPr/>
          <p:nvPr/>
        </p:nvSpPr>
        <p:spPr>
          <a:xfrm>
            <a:off x="2758850" y="32010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</a:t>
            </a:r>
            <a:endParaRPr/>
          </a:p>
        </p:txBody>
      </p:sp>
      <p:sp>
        <p:nvSpPr>
          <p:cNvPr id="655" name="Google Shape;655;p70"/>
          <p:cNvSpPr/>
          <p:nvPr/>
        </p:nvSpPr>
        <p:spPr>
          <a:xfrm>
            <a:off x="2758850" y="37300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</a:t>
            </a:r>
            <a:endParaRPr/>
          </a:p>
        </p:txBody>
      </p:sp>
      <p:cxnSp>
        <p:nvCxnSpPr>
          <p:cNvPr id="656" name="Google Shape;656;p70"/>
          <p:cNvCxnSpPr>
            <a:stCxn id="652" idx="3"/>
            <a:endCxn id="654" idx="1"/>
          </p:cNvCxnSpPr>
          <p:nvPr/>
        </p:nvCxnSpPr>
        <p:spPr>
          <a:xfrm>
            <a:off x="2428150" y="3379400"/>
            <a:ext cx="3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" name="Google Shape;657;p70"/>
          <p:cNvCxnSpPr>
            <a:stCxn id="653" idx="3"/>
            <a:endCxn id="655" idx="1"/>
          </p:cNvCxnSpPr>
          <p:nvPr/>
        </p:nvCxnSpPr>
        <p:spPr>
          <a:xfrm>
            <a:off x="2428150" y="3908400"/>
            <a:ext cx="3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8" name="Google Shape;658;p70"/>
          <p:cNvSpPr/>
          <p:nvPr/>
        </p:nvSpPr>
        <p:spPr>
          <a:xfrm>
            <a:off x="3597475" y="3052400"/>
            <a:ext cx="974400" cy="1268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70"/>
          <p:cNvSpPr/>
          <p:nvPr/>
        </p:nvSpPr>
        <p:spPr>
          <a:xfrm>
            <a:off x="4810300" y="35082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</a:t>
            </a:r>
            <a:endParaRPr/>
          </a:p>
        </p:txBody>
      </p:sp>
      <p:sp>
        <p:nvSpPr>
          <p:cNvPr id="660" name="Google Shape;660;p70"/>
          <p:cNvSpPr/>
          <p:nvPr/>
        </p:nvSpPr>
        <p:spPr>
          <a:xfrm>
            <a:off x="5914100" y="35082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YZ</a:t>
            </a:r>
            <a:endParaRPr/>
          </a:p>
        </p:txBody>
      </p:sp>
      <p:cxnSp>
        <p:nvCxnSpPr>
          <p:cNvPr id="661" name="Google Shape;661;p70"/>
          <p:cNvCxnSpPr>
            <a:stCxn id="659" idx="3"/>
            <a:endCxn id="660" idx="1"/>
          </p:cNvCxnSpPr>
          <p:nvPr/>
        </p:nvCxnSpPr>
        <p:spPr>
          <a:xfrm>
            <a:off x="5583400" y="3686600"/>
            <a:ext cx="3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Axiomes d’Armstrong</a:t>
            </a:r>
            <a:endParaRPr/>
          </a:p>
        </p:txBody>
      </p:sp>
      <p:sp>
        <p:nvSpPr>
          <p:cNvPr id="667" name="Google Shape;667;p7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Axiomes d’Armstrong permettent de définir des règles entre plusieurs attributs liés par des dépendances fonctionnelles 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Pseudo Transitivité</a:t>
            </a:r>
            <a:endParaRPr/>
          </a:p>
        </p:txBody>
      </p:sp>
      <p:sp>
        <p:nvSpPr>
          <p:cNvPr id="668" name="Google Shape;668;p71"/>
          <p:cNvSpPr/>
          <p:nvPr/>
        </p:nvSpPr>
        <p:spPr>
          <a:xfrm>
            <a:off x="1655050" y="32010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9" name="Google Shape;669;p71"/>
          <p:cNvSpPr/>
          <p:nvPr/>
        </p:nvSpPr>
        <p:spPr>
          <a:xfrm>
            <a:off x="1655050" y="37300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W</a:t>
            </a:r>
            <a:r>
              <a:rPr lang="fr"/>
              <a:t>Y</a:t>
            </a:r>
            <a:endParaRPr/>
          </a:p>
        </p:txBody>
      </p:sp>
      <p:sp>
        <p:nvSpPr>
          <p:cNvPr id="670" name="Google Shape;670;p71"/>
          <p:cNvSpPr/>
          <p:nvPr/>
        </p:nvSpPr>
        <p:spPr>
          <a:xfrm>
            <a:off x="2758850" y="32010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</a:t>
            </a:r>
            <a:endParaRPr/>
          </a:p>
        </p:txBody>
      </p:sp>
      <p:sp>
        <p:nvSpPr>
          <p:cNvPr id="671" name="Google Shape;671;p71"/>
          <p:cNvSpPr/>
          <p:nvPr/>
        </p:nvSpPr>
        <p:spPr>
          <a:xfrm>
            <a:off x="2758850" y="37300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</a:t>
            </a:r>
            <a:endParaRPr/>
          </a:p>
        </p:txBody>
      </p:sp>
      <p:cxnSp>
        <p:nvCxnSpPr>
          <p:cNvPr id="672" name="Google Shape;672;p71"/>
          <p:cNvCxnSpPr>
            <a:stCxn id="668" idx="3"/>
            <a:endCxn id="670" idx="1"/>
          </p:cNvCxnSpPr>
          <p:nvPr/>
        </p:nvCxnSpPr>
        <p:spPr>
          <a:xfrm>
            <a:off x="2428150" y="3379400"/>
            <a:ext cx="3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3" name="Google Shape;673;p71"/>
          <p:cNvCxnSpPr>
            <a:stCxn id="669" idx="3"/>
            <a:endCxn id="671" idx="1"/>
          </p:cNvCxnSpPr>
          <p:nvPr/>
        </p:nvCxnSpPr>
        <p:spPr>
          <a:xfrm>
            <a:off x="2428150" y="3908400"/>
            <a:ext cx="3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4" name="Google Shape;674;p71"/>
          <p:cNvSpPr/>
          <p:nvPr/>
        </p:nvSpPr>
        <p:spPr>
          <a:xfrm>
            <a:off x="3597475" y="3052400"/>
            <a:ext cx="974400" cy="1268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71"/>
          <p:cNvSpPr/>
          <p:nvPr/>
        </p:nvSpPr>
        <p:spPr>
          <a:xfrm>
            <a:off x="4810300" y="35082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solidFill>
                  <a:schemeClr val="dk1"/>
                </a:solidFill>
              </a:rPr>
              <a:t>WX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76" name="Google Shape;676;p71"/>
          <p:cNvSpPr/>
          <p:nvPr/>
        </p:nvSpPr>
        <p:spPr>
          <a:xfrm>
            <a:off x="5914100" y="3508250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</a:t>
            </a:r>
            <a:endParaRPr/>
          </a:p>
        </p:txBody>
      </p:sp>
      <p:cxnSp>
        <p:nvCxnSpPr>
          <p:cNvPr id="677" name="Google Shape;677;p71"/>
          <p:cNvCxnSpPr>
            <a:stCxn id="675" idx="3"/>
            <a:endCxn id="676" idx="1"/>
          </p:cNvCxnSpPr>
          <p:nvPr/>
        </p:nvCxnSpPr>
        <p:spPr>
          <a:xfrm>
            <a:off x="5583400" y="3686600"/>
            <a:ext cx="3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Axiomes d’Armstrong</a:t>
            </a:r>
            <a:endParaRPr/>
          </a:p>
        </p:txBody>
      </p:sp>
      <p:sp>
        <p:nvSpPr>
          <p:cNvPr id="683" name="Google Shape;683;p7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Axiomes d’Armstrong permettent de définir des règles entre plusieurs attributs liés par des dépendances fonctionnelles 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Décomposition</a:t>
            </a:r>
            <a:endParaRPr/>
          </a:p>
        </p:txBody>
      </p:sp>
      <p:sp>
        <p:nvSpPr>
          <p:cNvPr id="684" name="Google Shape;684;p72"/>
          <p:cNvSpPr/>
          <p:nvPr/>
        </p:nvSpPr>
        <p:spPr>
          <a:xfrm>
            <a:off x="1278450" y="3092025"/>
            <a:ext cx="2210100" cy="88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</a:t>
            </a:r>
            <a:endParaRPr/>
          </a:p>
        </p:txBody>
      </p:sp>
      <p:sp>
        <p:nvSpPr>
          <p:cNvPr id="685" name="Google Shape;685;p72"/>
          <p:cNvSpPr/>
          <p:nvPr/>
        </p:nvSpPr>
        <p:spPr>
          <a:xfrm>
            <a:off x="2511075" y="3458725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</a:t>
            </a:r>
            <a:endParaRPr/>
          </a:p>
        </p:txBody>
      </p:sp>
      <p:sp>
        <p:nvSpPr>
          <p:cNvPr id="686" name="Google Shape;686;p72"/>
          <p:cNvSpPr/>
          <p:nvPr/>
        </p:nvSpPr>
        <p:spPr>
          <a:xfrm>
            <a:off x="4600325" y="3637075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</a:t>
            </a:r>
            <a:endParaRPr/>
          </a:p>
        </p:txBody>
      </p:sp>
      <p:sp>
        <p:nvSpPr>
          <p:cNvPr id="687" name="Google Shape;687;p72"/>
          <p:cNvSpPr/>
          <p:nvPr/>
        </p:nvSpPr>
        <p:spPr>
          <a:xfrm>
            <a:off x="5704125" y="3637075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Z</a:t>
            </a:r>
            <a:endParaRPr/>
          </a:p>
        </p:txBody>
      </p:sp>
      <p:cxnSp>
        <p:nvCxnSpPr>
          <p:cNvPr id="688" name="Google Shape;688;p72"/>
          <p:cNvCxnSpPr>
            <a:stCxn id="686" idx="3"/>
            <a:endCxn id="687" idx="1"/>
          </p:cNvCxnSpPr>
          <p:nvPr/>
        </p:nvCxnSpPr>
        <p:spPr>
          <a:xfrm>
            <a:off x="5373425" y="3815425"/>
            <a:ext cx="3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9" name="Google Shape;689;p72"/>
          <p:cNvSpPr/>
          <p:nvPr/>
        </p:nvSpPr>
        <p:spPr>
          <a:xfrm>
            <a:off x="1445050" y="4182175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</a:t>
            </a:r>
            <a:endParaRPr/>
          </a:p>
        </p:txBody>
      </p:sp>
      <p:sp>
        <p:nvSpPr>
          <p:cNvPr id="690" name="Google Shape;690;p72"/>
          <p:cNvSpPr/>
          <p:nvPr/>
        </p:nvSpPr>
        <p:spPr>
          <a:xfrm>
            <a:off x="2548850" y="4182175"/>
            <a:ext cx="773100" cy="35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</a:t>
            </a:r>
            <a:endParaRPr/>
          </a:p>
        </p:txBody>
      </p:sp>
      <p:cxnSp>
        <p:nvCxnSpPr>
          <p:cNvPr id="691" name="Google Shape;691;p72"/>
          <p:cNvCxnSpPr>
            <a:stCxn id="689" idx="3"/>
            <a:endCxn id="690" idx="1"/>
          </p:cNvCxnSpPr>
          <p:nvPr/>
        </p:nvCxnSpPr>
        <p:spPr>
          <a:xfrm>
            <a:off x="2218150" y="4360525"/>
            <a:ext cx="3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2" name="Google Shape;692;p72"/>
          <p:cNvSpPr/>
          <p:nvPr/>
        </p:nvSpPr>
        <p:spPr>
          <a:xfrm>
            <a:off x="3455050" y="3091975"/>
            <a:ext cx="974400" cy="14469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500" name="Google Shape;500;p5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des concepts de Dépendance Fonctionnelle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Normalisation de bases de données - Enjeux et Utilisations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Présentation des Formes Normales 1,2 et 3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Détermination de la clé</a:t>
            </a:r>
            <a:endParaRPr/>
          </a:p>
        </p:txBody>
      </p:sp>
      <p:sp>
        <p:nvSpPr>
          <p:cNvPr id="698" name="Google Shape;698;p7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Voiture ( N°Vehicule, Type, Couleur, Marque, Puissance, Taille)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Tous les attributs d’une entité dépendent fonctionnellement et uniquement de l’identifiant.</a:t>
            </a:r>
            <a:endParaRPr/>
          </a:p>
        </p:txBody>
      </p:sp>
      <p:sp>
        <p:nvSpPr>
          <p:cNvPr id="699" name="Google Shape;699;p73"/>
          <p:cNvSpPr/>
          <p:nvPr/>
        </p:nvSpPr>
        <p:spPr>
          <a:xfrm>
            <a:off x="1228875" y="30855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N°Vehicule</a:t>
            </a:r>
            <a:endParaRPr/>
          </a:p>
        </p:txBody>
      </p:sp>
      <p:sp>
        <p:nvSpPr>
          <p:cNvPr id="700" name="Google Shape;700;p73"/>
          <p:cNvSpPr/>
          <p:nvPr/>
        </p:nvSpPr>
        <p:spPr>
          <a:xfrm>
            <a:off x="3184975" y="28377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</a:t>
            </a:r>
            <a:endParaRPr/>
          </a:p>
        </p:txBody>
      </p:sp>
      <p:sp>
        <p:nvSpPr>
          <p:cNvPr id="701" name="Google Shape;701;p73"/>
          <p:cNvSpPr/>
          <p:nvPr/>
        </p:nvSpPr>
        <p:spPr>
          <a:xfrm>
            <a:off x="3184975" y="35153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</a:t>
            </a:r>
            <a:endParaRPr/>
          </a:p>
        </p:txBody>
      </p:sp>
      <p:sp>
        <p:nvSpPr>
          <p:cNvPr id="702" name="Google Shape;702;p73"/>
          <p:cNvSpPr/>
          <p:nvPr/>
        </p:nvSpPr>
        <p:spPr>
          <a:xfrm>
            <a:off x="5299625" y="32675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Marque</a:t>
            </a:r>
            <a:endParaRPr/>
          </a:p>
        </p:txBody>
      </p:sp>
      <p:sp>
        <p:nvSpPr>
          <p:cNvPr id="703" name="Google Shape;703;p73"/>
          <p:cNvSpPr/>
          <p:nvPr/>
        </p:nvSpPr>
        <p:spPr>
          <a:xfrm>
            <a:off x="5299625" y="40344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Puissance</a:t>
            </a:r>
            <a:endParaRPr/>
          </a:p>
        </p:txBody>
      </p:sp>
      <p:sp>
        <p:nvSpPr>
          <p:cNvPr id="704" name="Google Shape;704;p73"/>
          <p:cNvSpPr/>
          <p:nvPr/>
        </p:nvSpPr>
        <p:spPr>
          <a:xfrm>
            <a:off x="3184975" y="42822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Taille</a:t>
            </a:r>
            <a:endParaRPr/>
          </a:p>
        </p:txBody>
      </p:sp>
      <p:cxnSp>
        <p:nvCxnSpPr>
          <p:cNvPr id="705" name="Google Shape;705;p73"/>
          <p:cNvCxnSpPr>
            <a:stCxn id="699" idx="3"/>
            <a:endCxn id="700" idx="1"/>
          </p:cNvCxnSpPr>
          <p:nvPr/>
        </p:nvCxnSpPr>
        <p:spPr>
          <a:xfrm rot="10800000" flipH="1">
            <a:off x="2467575" y="2961625"/>
            <a:ext cx="7173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6" name="Google Shape;706;p73"/>
          <p:cNvCxnSpPr>
            <a:stCxn id="699" idx="3"/>
            <a:endCxn id="701" idx="1"/>
          </p:cNvCxnSpPr>
          <p:nvPr/>
        </p:nvCxnSpPr>
        <p:spPr>
          <a:xfrm>
            <a:off x="2467575" y="3209425"/>
            <a:ext cx="7173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7" name="Google Shape;707;p73"/>
          <p:cNvCxnSpPr>
            <a:stCxn id="699" idx="3"/>
            <a:endCxn id="704" idx="1"/>
          </p:cNvCxnSpPr>
          <p:nvPr/>
        </p:nvCxnSpPr>
        <p:spPr>
          <a:xfrm>
            <a:off x="2467575" y="3209425"/>
            <a:ext cx="717300" cy="11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8" name="Google Shape;708;p73"/>
          <p:cNvCxnSpPr>
            <a:stCxn id="700" idx="3"/>
            <a:endCxn id="702" idx="1"/>
          </p:cNvCxnSpPr>
          <p:nvPr/>
        </p:nvCxnSpPr>
        <p:spPr>
          <a:xfrm>
            <a:off x="4423675" y="2961625"/>
            <a:ext cx="8760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9" name="Google Shape;709;p73"/>
          <p:cNvCxnSpPr>
            <a:stCxn id="701" idx="3"/>
            <a:endCxn id="703" idx="1"/>
          </p:cNvCxnSpPr>
          <p:nvPr/>
        </p:nvCxnSpPr>
        <p:spPr>
          <a:xfrm>
            <a:off x="4423675" y="3639275"/>
            <a:ext cx="8760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0" name="Google Shape;710;p73"/>
          <p:cNvCxnSpPr>
            <a:endCxn id="703" idx="1"/>
          </p:cNvCxnSpPr>
          <p:nvPr/>
        </p:nvCxnSpPr>
        <p:spPr>
          <a:xfrm rot="10800000" flipH="1">
            <a:off x="4423625" y="4158300"/>
            <a:ext cx="8760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1" name="Google Shape;711;p73"/>
          <p:cNvCxnSpPr/>
          <p:nvPr/>
        </p:nvCxnSpPr>
        <p:spPr>
          <a:xfrm>
            <a:off x="3804325" y="3763175"/>
            <a:ext cx="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Détermination de la clé</a:t>
            </a:r>
            <a:endParaRPr/>
          </a:p>
        </p:txBody>
      </p:sp>
      <p:sp>
        <p:nvSpPr>
          <p:cNvPr id="717" name="Google Shape;717;p7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Voiture ( N°Vehicule, Type, Couleur, Marque, Puissance, Taille)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Tous les attributs d’une entité dépendent fonctionnellement et uniquement de l’identifiant.</a:t>
            </a:r>
            <a:endParaRPr/>
          </a:p>
        </p:txBody>
      </p:sp>
      <p:sp>
        <p:nvSpPr>
          <p:cNvPr id="718" name="Google Shape;718;p74"/>
          <p:cNvSpPr/>
          <p:nvPr/>
        </p:nvSpPr>
        <p:spPr>
          <a:xfrm>
            <a:off x="1228875" y="30855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N°Vehicule</a:t>
            </a:r>
            <a:endParaRPr/>
          </a:p>
        </p:txBody>
      </p:sp>
      <p:sp>
        <p:nvSpPr>
          <p:cNvPr id="719" name="Google Shape;719;p74"/>
          <p:cNvSpPr/>
          <p:nvPr/>
        </p:nvSpPr>
        <p:spPr>
          <a:xfrm>
            <a:off x="3184975" y="28377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</a:t>
            </a:r>
            <a:endParaRPr/>
          </a:p>
        </p:txBody>
      </p:sp>
      <p:sp>
        <p:nvSpPr>
          <p:cNvPr id="720" name="Google Shape;720;p74"/>
          <p:cNvSpPr/>
          <p:nvPr/>
        </p:nvSpPr>
        <p:spPr>
          <a:xfrm>
            <a:off x="3184975" y="35153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</a:t>
            </a:r>
            <a:endParaRPr/>
          </a:p>
        </p:txBody>
      </p:sp>
      <p:sp>
        <p:nvSpPr>
          <p:cNvPr id="721" name="Google Shape;721;p74"/>
          <p:cNvSpPr/>
          <p:nvPr/>
        </p:nvSpPr>
        <p:spPr>
          <a:xfrm>
            <a:off x="5299625" y="32675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Marque</a:t>
            </a:r>
            <a:endParaRPr/>
          </a:p>
        </p:txBody>
      </p:sp>
      <p:sp>
        <p:nvSpPr>
          <p:cNvPr id="722" name="Google Shape;722;p74"/>
          <p:cNvSpPr/>
          <p:nvPr/>
        </p:nvSpPr>
        <p:spPr>
          <a:xfrm>
            <a:off x="5299625" y="40344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Puissance</a:t>
            </a:r>
            <a:endParaRPr/>
          </a:p>
        </p:txBody>
      </p:sp>
      <p:sp>
        <p:nvSpPr>
          <p:cNvPr id="723" name="Google Shape;723;p74"/>
          <p:cNvSpPr/>
          <p:nvPr/>
        </p:nvSpPr>
        <p:spPr>
          <a:xfrm>
            <a:off x="3184975" y="42822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Taille</a:t>
            </a:r>
            <a:endParaRPr/>
          </a:p>
        </p:txBody>
      </p:sp>
      <p:cxnSp>
        <p:nvCxnSpPr>
          <p:cNvPr id="724" name="Google Shape;724;p74"/>
          <p:cNvCxnSpPr>
            <a:stCxn id="718" idx="3"/>
            <a:endCxn id="719" idx="1"/>
          </p:cNvCxnSpPr>
          <p:nvPr/>
        </p:nvCxnSpPr>
        <p:spPr>
          <a:xfrm rot="10800000" flipH="1">
            <a:off x="2467575" y="2961625"/>
            <a:ext cx="7173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5" name="Google Shape;725;p74"/>
          <p:cNvCxnSpPr>
            <a:stCxn id="718" idx="3"/>
            <a:endCxn id="720" idx="1"/>
          </p:cNvCxnSpPr>
          <p:nvPr/>
        </p:nvCxnSpPr>
        <p:spPr>
          <a:xfrm>
            <a:off x="2467575" y="3209425"/>
            <a:ext cx="7173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6" name="Google Shape;726;p74"/>
          <p:cNvCxnSpPr>
            <a:stCxn id="718" idx="3"/>
            <a:endCxn id="723" idx="1"/>
          </p:cNvCxnSpPr>
          <p:nvPr/>
        </p:nvCxnSpPr>
        <p:spPr>
          <a:xfrm>
            <a:off x="2467575" y="3209425"/>
            <a:ext cx="717300" cy="11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7" name="Google Shape;727;p74"/>
          <p:cNvCxnSpPr>
            <a:stCxn id="719" idx="3"/>
            <a:endCxn id="721" idx="1"/>
          </p:cNvCxnSpPr>
          <p:nvPr/>
        </p:nvCxnSpPr>
        <p:spPr>
          <a:xfrm>
            <a:off x="4423675" y="2961625"/>
            <a:ext cx="8760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8" name="Google Shape;728;p74"/>
          <p:cNvCxnSpPr>
            <a:stCxn id="720" idx="3"/>
            <a:endCxn id="722" idx="1"/>
          </p:cNvCxnSpPr>
          <p:nvPr/>
        </p:nvCxnSpPr>
        <p:spPr>
          <a:xfrm>
            <a:off x="4423675" y="3639275"/>
            <a:ext cx="8760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9" name="Google Shape;729;p74"/>
          <p:cNvCxnSpPr>
            <a:endCxn id="722" idx="1"/>
          </p:cNvCxnSpPr>
          <p:nvPr/>
        </p:nvCxnSpPr>
        <p:spPr>
          <a:xfrm rot="10800000" flipH="1">
            <a:off x="4423625" y="4158300"/>
            <a:ext cx="8760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0" name="Google Shape;730;p74"/>
          <p:cNvCxnSpPr/>
          <p:nvPr/>
        </p:nvCxnSpPr>
        <p:spPr>
          <a:xfrm rot="10800000" flipH="1">
            <a:off x="5520100" y="3022800"/>
            <a:ext cx="812700" cy="69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1" name="Google Shape;731;p74"/>
          <p:cNvCxnSpPr/>
          <p:nvPr/>
        </p:nvCxnSpPr>
        <p:spPr>
          <a:xfrm rot="10800000" flipH="1">
            <a:off x="5520100" y="3811500"/>
            <a:ext cx="812700" cy="69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2" name="Google Shape;732;p74"/>
          <p:cNvCxnSpPr/>
          <p:nvPr/>
        </p:nvCxnSpPr>
        <p:spPr>
          <a:xfrm>
            <a:off x="3804325" y="3763175"/>
            <a:ext cx="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Détermination de la clé</a:t>
            </a:r>
            <a:endParaRPr/>
          </a:p>
        </p:txBody>
      </p:sp>
      <p:sp>
        <p:nvSpPr>
          <p:cNvPr id="738" name="Google Shape;738;p7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Voiture ( N°Vehicule, Type, Couleur, Marque, Puissance, Taille)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Tous les attributs d’une entité dépendent fonctionnellement et uniquement de l’identifiant.</a:t>
            </a:r>
            <a:endParaRPr/>
          </a:p>
        </p:txBody>
      </p:sp>
      <p:sp>
        <p:nvSpPr>
          <p:cNvPr id="739" name="Google Shape;739;p75"/>
          <p:cNvSpPr/>
          <p:nvPr/>
        </p:nvSpPr>
        <p:spPr>
          <a:xfrm>
            <a:off x="1228875" y="30855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N°Vehicule</a:t>
            </a:r>
            <a:endParaRPr/>
          </a:p>
        </p:txBody>
      </p:sp>
      <p:sp>
        <p:nvSpPr>
          <p:cNvPr id="740" name="Google Shape;740;p75"/>
          <p:cNvSpPr/>
          <p:nvPr/>
        </p:nvSpPr>
        <p:spPr>
          <a:xfrm>
            <a:off x="3184975" y="28377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</a:t>
            </a:r>
            <a:endParaRPr/>
          </a:p>
        </p:txBody>
      </p:sp>
      <p:sp>
        <p:nvSpPr>
          <p:cNvPr id="741" name="Google Shape;741;p75"/>
          <p:cNvSpPr/>
          <p:nvPr/>
        </p:nvSpPr>
        <p:spPr>
          <a:xfrm>
            <a:off x="3184975" y="35153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</a:t>
            </a:r>
            <a:endParaRPr/>
          </a:p>
        </p:txBody>
      </p:sp>
      <p:sp>
        <p:nvSpPr>
          <p:cNvPr id="742" name="Google Shape;742;p75"/>
          <p:cNvSpPr/>
          <p:nvPr/>
        </p:nvSpPr>
        <p:spPr>
          <a:xfrm>
            <a:off x="5299625" y="32675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Marque</a:t>
            </a:r>
            <a:endParaRPr/>
          </a:p>
        </p:txBody>
      </p:sp>
      <p:sp>
        <p:nvSpPr>
          <p:cNvPr id="743" name="Google Shape;743;p75"/>
          <p:cNvSpPr/>
          <p:nvPr/>
        </p:nvSpPr>
        <p:spPr>
          <a:xfrm>
            <a:off x="5299625" y="40344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Puissance</a:t>
            </a:r>
            <a:endParaRPr/>
          </a:p>
        </p:txBody>
      </p:sp>
      <p:sp>
        <p:nvSpPr>
          <p:cNvPr id="744" name="Google Shape;744;p75"/>
          <p:cNvSpPr/>
          <p:nvPr/>
        </p:nvSpPr>
        <p:spPr>
          <a:xfrm>
            <a:off x="3184975" y="42822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Taille</a:t>
            </a:r>
            <a:endParaRPr/>
          </a:p>
        </p:txBody>
      </p:sp>
      <p:cxnSp>
        <p:nvCxnSpPr>
          <p:cNvPr id="745" name="Google Shape;745;p75"/>
          <p:cNvCxnSpPr>
            <a:stCxn id="739" idx="3"/>
            <a:endCxn id="740" idx="1"/>
          </p:cNvCxnSpPr>
          <p:nvPr/>
        </p:nvCxnSpPr>
        <p:spPr>
          <a:xfrm rot="10800000" flipH="1">
            <a:off x="2467575" y="2961625"/>
            <a:ext cx="7173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6" name="Google Shape;746;p75"/>
          <p:cNvCxnSpPr>
            <a:stCxn id="739" idx="3"/>
            <a:endCxn id="741" idx="1"/>
          </p:cNvCxnSpPr>
          <p:nvPr/>
        </p:nvCxnSpPr>
        <p:spPr>
          <a:xfrm>
            <a:off x="2467575" y="3209425"/>
            <a:ext cx="7173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75"/>
          <p:cNvCxnSpPr>
            <a:stCxn id="739" idx="3"/>
            <a:endCxn id="744" idx="1"/>
          </p:cNvCxnSpPr>
          <p:nvPr/>
        </p:nvCxnSpPr>
        <p:spPr>
          <a:xfrm>
            <a:off x="2467575" y="3209425"/>
            <a:ext cx="717300" cy="11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75"/>
          <p:cNvCxnSpPr>
            <a:stCxn id="740" idx="3"/>
            <a:endCxn id="742" idx="1"/>
          </p:cNvCxnSpPr>
          <p:nvPr/>
        </p:nvCxnSpPr>
        <p:spPr>
          <a:xfrm>
            <a:off x="4423675" y="2961625"/>
            <a:ext cx="8760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9" name="Google Shape;749;p75"/>
          <p:cNvCxnSpPr>
            <a:stCxn id="741" idx="3"/>
            <a:endCxn id="743" idx="1"/>
          </p:cNvCxnSpPr>
          <p:nvPr/>
        </p:nvCxnSpPr>
        <p:spPr>
          <a:xfrm>
            <a:off x="4423675" y="3639275"/>
            <a:ext cx="8760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0" name="Google Shape;750;p75"/>
          <p:cNvCxnSpPr>
            <a:endCxn id="743" idx="1"/>
          </p:cNvCxnSpPr>
          <p:nvPr/>
        </p:nvCxnSpPr>
        <p:spPr>
          <a:xfrm rot="10800000" flipH="1">
            <a:off x="4423625" y="4158300"/>
            <a:ext cx="8760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1" name="Google Shape;751;p75"/>
          <p:cNvCxnSpPr/>
          <p:nvPr/>
        </p:nvCxnSpPr>
        <p:spPr>
          <a:xfrm rot="10800000" flipH="1">
            <a:off x="5520100" y="3022800"/>
            <a:ext cx="812700" cy="69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2" name="Google Shape;752;p75"/>
          <p:cNvCxnSpPr/>
          <p:nvPr/>
        </p:nvCxnSpPr>
        <p:spPr>
          <a:xfrm rot="10800000" flipH="1">
            <a:off x="5520100" y="3811500"/>
            <a:ext cx="812700" cy="69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3" name="Google Shape;753;p75"/>
          <p:cNvCxnSpPr/>
          <p:nvPr/>
        </p:nvCxnSpPr>
        <p:spPr>
          <a:xfrm rot="10800000" flipH="1">
            <a:off x="3397925" y="2614825"/>
            <a:ext cx="812700" cy="69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Google Shape;754;p75"/>
          <p:cNvCxnSpPr/>
          <p:nvPr/>
        </p:nvCxnSpPr>
        <p:spPr>
          <a:xfrm rot="10800000" flipH="1">
            <a:off x="3397925" y="3337063"/>
            <a:ext cx="812700" cy="69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Google Shape;755;p75"/>
          <p:cNvCxnSpPr/>
          <p:nvPr/>
        </p:nvCxnSpPr>
        <p:spPr>
          <a:xfrm rot="10800000" flipH="1">
            <a:off x="3440225" y="4059325"/>
            <a:ext cx="812700" cy="693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6" name="Google Shape;756;p75"/>
          <p:cNvSpPr/>
          <p:nvPr/>
        </p:nvSpPr>
        <p:spPr>
          <a:xfrm>
            <a:off x="1050500" y="2913650"/>
            <a:ext cx="1625400" cy="601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7" name="Google Shape;757;p75"/>
          <p:cNvCxnSpPr/>
          <p:nvPr/>
        </p:nvCxnSpPr>
        <p:spPr>
          <a:xfrm>
            <a:off x="3804325" y="3763175"/>
            <a:ext cx="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Couverture minimale</a:t>
            </a:r>
            <a:endParaRPr/>
          </a:p>
        </p:txBody>
      </p:sp>
      <p:sp>
        <p:nvSpPr>
          <p:cNvPr id="763" name="Google Shape;763;p7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 couverture minimale d’un ensemble de DFE </a:t>
            </a:r>
            <a:r>
              <a:rPr lang="fr" i="1"/>
              <a:t>(Dépendance Fonctionnelle Élémentaire</a:t>
            </a:r>
            <a:r>
              <a:rPr lang="fr"/>
              <a:t>) est un sous ensemble minimum de DFE permettant de générer toutes les autres DFE</a:t>
            </a:r>
            <a:endParaRPr/>
          </a:p>
        </p:txBody>
      </p:sp>
      <p:sp>
        <p:nvSpPr>
          <p:cNvPr id="764" name="Google Shape;764;p76"/>
          <p:cNvSpPr/>
          <p:nvPr/>
        </p:nvSpPr>
        <p:spPr>
          <a:xfrm>
            <a:off x="1228875" y="30855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N°Vehicule</a:t>
            </a:r>
            <a:endParaRPr/>
          </a:p>
        </p:txBody>
      </p:sp>
      <p:sp>
        <p:nvSpPr>
          <p:cNvPr id="765" name="Google Shape;765;p76"/>
          <p:cNvSpPr/>
          <p:nvPr/>
        </p:nvSpPr>
        <p:spPr>
          <a:xfrm>
            <a:off x="3184975" y="28377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</a:t>
            </a:r>
            <a:endParaRPr/>
          </a:p>
        </p:txBody>
      </p:sp>
      <p:sp>
        <p:nvSpPr>
          <p:cNvPr id="766" name="Google Shape;766;p76"/>
          <p:cNvSpPr/>
          <p:nvPr/>
        </p:nvSpPr>
        <p:spPr>
          <a:xfrm>
            <a:off x="3184975" y="35153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</a:t>
            </a:r>
            <a:endParaRPr/>
          </a:p>
        </p:txBody>
      </p:sp>
      <p:sp>
        <p:nvSpPr>
          <p:cNvPr id="767" name="Google Shape;767;p76"/>
          <p:cNvSpPr/>
          <p:nvPr/>
        </p:nvSpPr>
        <p:spPr>
          <a:xfrm>
            <a:off x="5299625" y="32675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Marque</a:t>
            </a:r>
            <a:endParaRPr/>
          </a:p>
        </p:txBody>
      </p:sp>
      <p:sp>
        <p:nvSpPr>
          <p:cNvPr id="768" name="Google Shape;768;p76"/>
          <p:cNvSpPr/>
          <p:nvPr/>
        </p:nvSpPr>
        <p:spPr>
          <a:xfrm>
            <a:off x="5299625" y="40344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Puissance</a:t>
            </a:r>
            <a:endParaRPr/>
          </a:p>
        </p:txBody>
      </p:sp>
      <p:sp>
        <p:nvSpPr>
          <p:cNvPr id="769" name="Google Shape;769;p76"/>
          <p:cNvSpPr/>
          <p:nvPr/>
        </p:nvSpPr>
        <p:spPr>
          <a:xfrm>
            <a:off x="3184975" y="42822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Taille</a:t>
            </a:r>
            <a:endParaRPr/>
          </a:p>
        </p:txBody>
      </p:sp>
      <p:cxnSp>
        <p:nvCxnSpPr>
          <p:cNvPr id="770" name="Google Shape;770;p76"/>
          <p:cNvCxnSpPr>
            <a:stCxn id="764" idx="3"/>
            <a:endCxn id="765" idx="1"/>
          </p:cNvCxnSpPr>
          <p:nvPr/>
        </p:nvCxnSpPr>
        <p:spPr>
          <a:xfrm rot="10800000" flipH="1">
            <a:off x="2467575" y="2961625"/>
            <a:ext cx="7173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1" name="Google Shape;771;p76"/>
          <p:cNvCxnSpPr>
            <a:stCxn id="764" idx="3"/>
            <a:endCxn id="766" idx="1"/>
          </p:cNvCxnSpPr>
          <p:nvPr/>
        </p:nvCxnSpPr>
        <p:spPr>
          <a:xfrm>
            <a:off x="2467575" y="3209425"/>
            <a:ext cx="7173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2" name="Google Shape;772;p76"/>
          <p:cNvCxnSpPr>
            <a:stCxn id="764" idx="3"/>
            <a:endCxn id="769" idx="1"/>
          </p:cNvCxnSpPr>
          <p:nvPr/>
        </p:nvCxnSpPr>
        <p:spPr>
          <a:xfrm>
            <a:off x="2467575" y="3209425"/>
            <a:ext cx="717300" cy="11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3" name="Google Shape;773;p76"/>
          <p:cNvCxnSpPr>
            <a:stCxn id="765" idx="3"/>
            <a:endCxn id="767" idx="1"/>
          </p:cNvCxnSpPr>
          <p:nvPr/>
        </p:nvCxnSpPr>
        <p:spPr>
          <a:xfrm>
            <a:off x="4423675" y="2961625"/>
            <a:ext cx="8760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4" name="Google Shape;774;p76"/>
          <p:cNvCxnSpPr>
            <a:stCxn id="766" idx="3"/>
            <a:endCxn id="768" idx="1"/>
          </p:cNvCxnSpPr>
          <p:nvPr/>
        </p:nvCxnSpPr>
        <p:spPr>
          <a:xfrm>
            <a:off x="4423675" y="3639275"/>
            <a:ext cx="8760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5" name="Google Shape;775;p76"/>
          <p:cNvCxnSpPr>
            <a:endCxn id="768" idx="1"/>
          </p:cNvCxnSpPr>
          <p:nvPr/>
        </p:nvCxnSpPr>
        <p:spPr>
          <a:xfrm rot="10800000" flipH="1">
            <a:off x="4423625" y="4158300"/>
            <a:ext cx="8760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6" name="Google Shape;776;p76"/>
          <p:cNvCxnSpPr/>
          <p:nvPr/>
        </p:nvCxnSpPr>
        <p:spPr>
          <a:xfrm>
            <a:off x="3804325" y="3763175"/>
            <a:ext cx="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Couverture minimale</a:t>
            </a:r>
            <a:endParaRPr/>
          </a:p>
        </p:txBody>
      </p:sp>
      <p:sp>
        <p:nvSpPr>
          <p:cNvPr id="782" name="Google Shape;782;p7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 couverture minimale d’un ensemble de DFE </a:t>
            </a:r>
            <a:r>
              <a:rPr lang="fr" i="1"/>
              <a:t>(Dépendance Fonctionnelle Élémentaire</a:t>
            </a:r>
            <a:r>
              <a:rPr lang="fr"/>
              <a:t>) est un sous ensemble minimum de DFE permettant de générer toutes les autres DFE</a:t>
            </a:r>
            <a:endParaRPr/>
          </a:p>
        </p:txBody>
      </p:sp>
      <p:sp>
        <p:nvSpPr>
          <p:cNvPr id="783" name="Google Shape;783;p77"/>
          <p:cNvSpPr/>
          <p:nvPr/>
        </p:nvSpPr>
        <p:spPr>
          <a:xfrm>
            <a:off x="1228875" y="30855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N°Vehicule</a:t>
            </a:r>
            <a:endParaRPr/>
          </a:p>
        </p:txBody>
      </p:sp>
      <p:sp>
        <p:nvSpPr>
          <p:cNvPr id="784" name="Google Shape;784;p77"/>
          <p:cNvSpPr/>
          <p:nvPr/>
        </p:nvSpPr>
        <p:spPr>
          <a:xfrm>
            <a:off x="3184975" y="28377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</a:t>
            </a:r>
            <a:endParaRPr/>
          </a:p>
        </p:txBody>
      </p:sp>
      <p:sp>
        <p:nvSpPr>
          <p:cNvPr id="785" name="Google Shape;785;p77"/>
          <p:cNvSpPr/>
          <p:nvPr/>
        </p:nvSpPr>
        <p:spPr>
          <a:xfrm>
            <a:off x="3184975" y="35153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</a:t>
            </a:r>
            <a:endParaRPr/>
          </a:p>
        </p:txBody>
      </p:sp>
      <p:sp>
        <p:nvSpPr>
          <p:cNvPr id="786" name="Google Shape;786;p77"/>
          <p:cNvSpPr/>
          <p:nvPr/>
        </p:nvSpPr>
        <p:spPr>
          <a:xfrm>
            <a:off x="5299625" y="32675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Marque</a:t>
            </a:r>
            <a:endParaRPr/>
          </a:p>
        </p:txBody>
      </p:sp>
      <p:sp>
        <p:nvSpPr>
          <p:cNvPr id="787" name="Google Shape;787;p77"/>
          <p:cNvSpPr/>
          <p:nvPr/>
        </p:nvSpPr>
        <p:spPr>
          <a:xfrm>
            <a:off x="5299625" y="40344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Puissance</a:t>
            </a:r>
            <a:endParaRPr/>
          </a:p>
        </p:txBody>
      </p:sp>
      <p:sp>
        <p:nvSpPr>
          <p:cNvPr id="788" name="Google Shape;788;p77"/>
          <p:cNvSpPr/>
          <p:nvPr/>
        </p:nvSpPr>
        <p:spPr>
          <a:xfrm>
            <a:off x="3184975" y="42822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Taille</a:t>
            </a:r>
            <a:endParaRPr/>
          </a:p>
        </p:txBody>
      </p:sp>
      <p:cxnSp>
        <p:nvCxnSpPr>
          <p:cNvPr id="789" name="Google Shape;789;p77"/>
          <p:cNvCxnSpPr>
            <a:stCxn id="783" idx="3"/>
            <a:endCxn id="784" idx="1"/>
          </p:cNvCxnSpPr>
          <p:nvPr/>
        </p:nvCxnSpPr>
        <p:spPr>
          <a:xfrm rot="10800000" flipH="1">
            <a:off x="2467575" y="2961625"/>
            <a:ext cx="717300" cy="24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0" name="Google Shape;790;p77"/>
          <p:cNvCxnSpPr>
            <a:stCxn id="783" idx="3"/>
            <a:endCxn id="785" idx="1"/>
          </p:cNvCxnSpPr>
          <p:nvPr/>
        </p:nvCxnSpPr>
        <p:spPr>
          <a:xfrm>
            <a:off x="2467575" y="3209425"/>
            <a:ext cx="717300" cy="42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1" name="Google Shape;791;p77"/>
          <p:cNvCxnSpPr>
            <a:stCxn id="783" idx="3"/>
            <a:endCxn id="788" idx="1"/>
          </p:cNvCxnSpPr>
          <p:nvPr/>
        </p:nvCxnSpPr>
        <p:spPr>
          <a:xfrm>
            <a:off x="2467575" y="3209425"/>
            <a:ext cx="717300" cy="119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2" name="Google Shape;792;p77"/>
          <p:cNvCxnSpPr>
            <a:stCxn id="784" idx="3"/>
            <a:endCxn id="786" idx="1"/>
          </p:cNvCxnSpPr>
          <p:nvPr/>
        </p:nvCxnSpPr>
        <p:spPr>
          <a:xfrm>
            <a:off x="4423675" y="2961625"/>
            <a:ext cx="876000" cy="42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3" name="Google Shape;793;p77"/>
          <p:cNvCxnSpPr>
            <a:stCxn id="785" idx="3"/>
            <a:endCxn id="787" idx="1"/>
          </p:cNvCxnSpPr>
          <p:nvPr/>
        </p:nvCxnSpPr>
        <p:spPr>
          <a:xfrm>
            <a:off x="4423675" y="3639275"/>
            <a:ext cx="876000" cy="51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4" name="Google Shape;794;p77"/>
          <p:cNvCxnSpPr>
            <a:endCxn id="787" idx="1"/>
          </p:cNvCxnSpPr>
          <p:nvPr/>
        </p:nvCxnSpPr>
        <p:spPr>
          <a:xfrm rot="10800000" flipH="1">
            <a:off x="4423625" y="4158300"/>
            <a:ext cx="876000" cy="24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Couverture minimale</a:t>
            </a:r>
            <a:endParaRPr/>
          </a:p>
        </p:txBody>
      </p:sp>
      <p:sp>
        <p:nvSpPr>
          <p:cNvPr id="800" name="Google Shape;800;p7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 couverture minimale d’un ensemble de DFE </a:t>
            </a:r>
            <a:r>
              <a:rPr lang="fr" i="1"/>
              <a:t>(Dépendance Fonctionnelle Élémentaire</a:t>
            </a:r>
            <a:r>
              <a:rPr lang="fr"/>
              <a:t>) est un sous ensemble minimum de DFE permettant de générer toutes les autres DFE</a:t>
            </a:r>
            <a:endParaRPr/>
          </a:p>
        </p:txBody>
      </p:sp>
      <p:sp>
        <p:nvSpPr>
          <p:cNvPr id="801" name="Google Shape;801;p78"/>
          <p:cNvSpPr/>
          <p:nvPr/>
        </p:nvSpPr>
        <p:spPr>
          <a:xfrm>
            <a:off x="1228875" y="30855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N°Vehicule</a:t>
            </a:r>
            <a:endParaRPr/>
          </a:p>
        </p:txBody>
      </p:sp>
      <p:sp>
        <p:nvSpPr>
          <p:cNvPr id="802" name="Google Shape;802;p78"/>
          <p:cNvSpPr/>
          <p:nvPr/>
        </p:nvSpPr>
        <p:spPr>
          <a:xfrm>
            <a:off x="3184975" y="28377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</a:t>
            </a:r>
            <a:endParaRPr/>
          </a:p>
        </p:txBody>
      </p:sp>
      <p:sp>
        <p:nvSpPr>
          <p:cNvPr id="803" name="Google Shape;803;p78"/>
          <p:cNvSpPr/>
          <p:nvPr/>
        </p:nvSpPr>
        <p:spPr>
          <a:xfrm>
            <a:off x="3184975" y="35153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</a:t>
            </a:r>
            <a:endParaRPr/>
          </a:p>
        </p:txBody>
      </p:sp>
      <p:sp>
        <p:nvSpPr>
          <p:cNvPr id="804" name="Google Shape;804;p78"/>
          <p:cNvSpPr/>
          <p:nvPr/>
        </p:nvSpPr>
        <p:spPr>
          <a:xfrm>
            <a:off x="5299625" y="32675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Marque</a:t>
            </a:r>
            <a:endParaRPr/>
          </a:p>
        </p:txBody>
      </p:sp>
      <p:sp>
        <p:nvSpPr>
          <p:cNvPr id="805" name="Google Shape;805;p78"/>
          <p:cNvSpPr/>
          <p:nvPr/>
        </p:nvSpPr>
        <p:spPr>
          <a:xfrm>
            <a:off x="5299625" y="40344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Puissance</a:t>
            </a:r>
            <a:endParaRPr/>
          </a:p>
        </p:txBody>
      </p:sp>
      <p:sp>
        <p:nvSpPr>
          <p:cNvPr id="806" name="Google Shape;806;p78"/>
          <p:cNvSpPr/>
          <p:nvPr/>
        </p:nvSpPr>
        <p:spPr>
          <a:xfrm>
            <a:off x="3184975" y="42822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Taille</a:t>
            </a:r>
            <a:endParaRPr/>
          </a:p>
        </p:txBody>
      </p:sp>
      <p:cxnSp>
        <p:nvCxnSpPr>
          <p:cNvPr id="807" name="Google Shape;807;p78"/>
          <p:cNvCxnSpPr>
            <a:stCxn id="801" idx="3"/>
            <a:endCxn id="802" idx="1"/>
          </p:cNvCxnSpPr>
          <p:nvPr/>
        </p:nvCxnSpPr>
        <p:spPr>
          <a:xfrm rot="10800000" flipH="1">
            <a:off x="2467575" y="2961625"/>
            <a:ext cx="717300" cy="24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8" name="Google Shape;808;p78"/>
          <p:cNvCxnSpPr>
            <a:stCxn id="801" idx="3"/>
            <a:endCxn id="803" idx="1"/>
          </p:cNvCxnSpPr>
          <p:nvPr/>
        </p:nvCxnSpPr>
        <p:spPr>
          <a:xfrm>
            <a:off x="2467575" y="3209425"/>
            <a:ext cx="717300" cy="42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9" name="Google Shape;809;p78"/>
          <p:cNvCxnSpPr>
            <a:stCxn id="802" idx="3"/>
            <a:endCxn id="804" idx="1"/>
          </p:cNvCxnSpPr>
          <p:nvPr/>
        </p:nvCxnSpPr>
        <p:spPr>
          <a:xfrm>
            <a:off x="4423675" y="2961625"/>
            <a:ext cx="876000" cy="42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0" name="Google Shape;810;p78"/>
          <p:cNvCxnSpPr>
            <a:stCxn id="803" idx="3"/>
            <a:endCxn id="805" idx="1"/>
          </p:cNvCxnSpPr>
          <p:nvPr/>
        </p:nvCxnSpPr>
        <p:spPr>
          <a:xfrm>
            <a:off x="4423675" y="3639275"/>
            <a:ext cx="876000" cy="51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1" name="Google Shape;811;p78"/>
          <p:cNvCxnSpPr>
            <a:endCxn id="805" idx="1"/>
          </p:cNvCxnSpPr>
          <p:nvPr/>
        </p:nvCxnSpPr>
        <p:spPr>
          <a:xfrm rot="10800000" flipH="1">
            <a:off x="4423625" y="4158300"/>
            <a:ext cx="876000" cy="24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2" name="Google Shape;812;p78"/>
          <p:cNvCxnSpPr/>
          <p:nvPr/>
        </p:nvCxnSpPr>
        <p:spPr>
          <a:xfrm>
            <a:off x="3804325" y="3763175"/>
            <a:ext cx="0" cy="51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Fermeture Transitive</a:t>
            </a:r>
            <a:endParaRPr/>
          </a:p>
        </p:txBody>
      </p:sp>
      <p:sp>
        <p:nvSpPr>
          <p:cNvPr id="818" name="Google Shape;818;p7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appelle fermeture transitive d’un ensemble F de DFE, l’ensemble de toutes les DFE qui peuvent être composées par transitivité à partir des DFE de F</a:t>
            </a:r>
            <a:endParaRPr/>
          </a:p>
        </p:txBody>
      </p:sp>
      <p:sp>
        <p:nvSpPr>
          <p:cNvPr id="819" name="Google Shape;819;p79"/>
          <p:cNvSpPr/>
          <p:nvPr/>
        </p:nvSpPr>
        <p:spPr>
          <a:xfrm>
            <a:off x="1228875" y="30855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N°Vehicule</a:t>
            </a:r>
            <a:endParaRPr/>
          </a:p>
        </p:txBody>
      </p:sp>
      <p:sp>
        <p:nvSpPr>
          <p:cNvPr id="820" name="Google Shape;820;p79"/>
          <p:cNvSpPr/>
          <p:nvPr/>
        </p:nvSpPr>
        <p:spPr>
          <a:xfrm>
            <a:off x="3184975" y="28377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</a:t>
            </a:r>
            <a:endParaRPr/>
          </a:p>
        </p:txBody>
      </p:sp>
      <p:sp>
        <p:nvSpPr>
          <p:cNvPr id="821" name="Google Shape;821;p79"/>
          <p:cNvSpPr/>
          <p:nvPr/>
        </p:nvSpPr>
        <p:spPr>
          <a:xfrm>
            <a:off x="3184975" y="35153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</a:t>
            </a:r>
            <a:endParaRPr/>
          </a:p>
        </p:txBody>
      </p:sp>
      <p:sp>
        <p:nvSpPr>
          <p:cNvPr id="822" name="Google Shape;822;p79"/>
          <p:cNvSpPr/>
          <p:nvPr/>
        </p:nvSpPr>
        <p:spPr>
          <a:xfrm>
            <a:off x="5299625" y="32675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Marque</a:t>
            </a:r>
            <a:endParaRPr/>
          </a:p>
        </p:txBody>
      </p:sp>
      <p:sp>
        <p:nvSpPr>
          <p:cNvPr id="823" name="Google Shape;823;p79"/>
          <p:cNvSpPr/>
          <p:nvPr/>
        </p:nvSpPr>
        <p:spPr>
          <a:xfrm>
            <a:off x="5299625" y="40344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Puissance</a:t>
            </a:r>
            <a:endParaRPr/>
          </a:p>
        </p:txBody>
      </p:sp>
      <p:sp>
        <p:nvSpPr>
          <p:cNvPr id="824" name="Google Shape;824;p79"/>
          <p:cNvSpPr/>
          <p:nvPr/>
        </p:nvSpPr>
        <p:spPr>
          <a:xfrm>
            <a:off x="3184975" y="42822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Taille</a:t>
            </a:r>
            <a:endParaRPr/>
          </a:p>
        </p:txBody>
      </p:sp>
      <p:cxnSp>
        <p:nvCxnSpPr>
          <p:cNvPr id="825" name="Google Shape;825;p79"/>
          <p:cNvCxnSpPr>
            <a:stCxn id="819" idx="3"/>
            <a:endCxn id="820" idx="1"/>
          </p:cNvCxnSpPr>
          <p:nvPr/>
        </p:nvCxnSpPr>
        <p:spPr>
          <a:xfrm rot="10800000" flipH="1">
            <a:off x="2467575" y="2961625"/>
            <a:ext cx="7173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6" name="Google Shape;826;p79"/>
          <p:cNvCxnSpPr>
            <a:stCxn id="819" idx="3"/>
            <a:endCxn id="821" idx="1"/>
          </p:cNvCxnSpPr>
          <p:nvPr/>
        </p:nvCxnSpPr>
        <p:spPr>
          <a:xfrm>
            <a:off x="2467575" y="3209425"/>
            <a:ext cx="7173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7" name="Google Shape;827;p79"/>
          <p:cNvCxnSpPr>
            <a:stCxn id="819" idx="3"/>
            <a:endCxn id="824" idx="1"/>
          </p:cNvCxnSpPr>
          <p:nvPr/>
        </p:nvCxnSpPr>
        <p:spPr>
          <a:xfrm>
            <a:off x="2467575" y="3209425"/>
            <a:ext cx="717300" cy="11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8" name="Google Shape;828;p79"/>
          <p:cNvCxnSpPr>
            <a:stCxn id="820" idx="3"/>
            <a:endCxn id="822" idx="1"/>
          </p:cNvCxnSpPr>
          <p:nvPr/>
        </p:nvCxnSpPr>
        <p:spPr>
          <a:xfrm>
            <a:off x="4423675" y="2961625"/>
            <a:ext cx="8760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9" name="Google Shape;829;p79"/>
          <p:cNvCxnSpPr>
            <a:stCxn id="821" idx="3"/>
            <a:endCxn id="823" idx="1"/>
          </p:cNvCxnSpPr>
          <p:nvPr/>
        </p:nvCxnSpPr>
        <p:spPr>
          <a:xfrm>
            <a:off x="4423675" y="3639275"/>
            <a:ext cx="8760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0" name="Google Shape;830;p79"/>
          <p:cNvCxnSpPr>
            <a:endCxn id="823" idx="1"/>
          </p:cNvCxnSpPr>
          <p:nvPr/>
        </p:nvCxnSpPr>
        <p:spPr>
          <a:xfrm rot="10800000" flipH="1">
            <a:off x="4423625" y="4158300"/>
            <a:ext cx="8760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1" name="Google Shape;831;p79"/>
          <p:cNvCxnSpPr/>
          <p:nvPr/>
        </p:nvCxnSpPr>
        <p:spPr>
          <a:xfrm>
            <a:off x="3804325" y="3763175"/>
            <a:ext cx="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8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Fermeture Transitive</a:t>
            </a:r>
            <a:endParaRPr/>
          </a:p>
        </p:txBody>
      </p:sp>
      <p:sp>
        <p:nvSpPr>
          <p:cNvPr id="837" name="Google Shape;837;p8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On appelle fermeture transitive d’un ensemble F de DFE, l’ensemble de toutes les DFE qui peuvent être composées par transitivité à partir des DFE de F</a:t>
            </a:r>
            <a:endParaRPr/>
          </a:p>
        </p:txBody>
      </p:sp>
      <p:sp>
        <p:nvSpPr>
          <p:cNvPr id="838" name="Google Shape;838;p80"/>
          <p:cNvSpPr/>
          <p:nvPr/>
        </p:nvSpPr>
        <p:spPr>
          <a:xfrm>
            <a:off x="162075" y="30855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N°Vehicule</a:t>
            </a:r>
            <a:endParaRPr/>
          </a:p>
        </p:txBody>
      </p:sp>
      <p:sp>
        <p:nvSpPr>
          <p:cNvPr id="839" name="Google Shape;839;p80"/>
          <p:cNvSpPr/>
          <p:nvPr/>
        </p:nvSpPr>
        <p:spPr>
          <a:xfrm>
            <a:off x="2118175" y="283772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Couleur</a:t>
            </a:r>
            <a:endParaRPr/>
          </a:p>
        </p:txBody>
      </p:sp>
      <p:sp>
        <p:nvSpPr>
          <p:cNvPr id="840" name="Google Shape;840;p80"/>
          <p:cNvSpPr/>
          <p:nvPr/>
        </p:nvSpPr>
        <p:spPr>
          <a:xfrm>
            <a:off x="2118175" y="35153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</a:t>
            </a:r>
            <a:endParaRPr/>
          </a:p>
        </p:txBody>
      </p:sp>
      <p:sp>
        <p:nvSpPr>
          <p:cNvPr id="841" name="Google Shape;841;p80"/>
          <p:cNvSpPr/>
          <p:nvPr/>
        </p:nvSpPr>
        <p:spPr>
          <a:xfrm>
            <a:off x="4232825" y="3267575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Marque</a:t>
            </a:r>
            <a:endParaRPr/>
          </a:p>
        </p:txBody>
      </p:sp>
      <p:sp>
        <p:nvSpPr>
          <p:cNvPr id="842" name="Google Shape;842;p80"/>
          <p:cNvSpPr/>
          <p:nvPr/>
        </p:nvSpPr>
        <p:spPr>
          <a:xfrm>
            <a:off x="4232825" y="40344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Puissance</a:t>
            </a:r>
            <a:endParaRPr/>
          </a:p>
        </p:txBody>
      </p:sp>
      <p:sp>
        <p:nvSpPr>
          <p:cNvPr id="843" name="Google Shape;843;p80"/>
          <p:cNvSpPr/>
          <p:nvPr/>
        </p:nvSpPr>
        <p:spPr>
          <a:xfrm>
            <a:off x="2118175" y="4282200"/>
            <a:ext cx="1238700" cy="24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Taille</a:t>
            </a:r>
            <a:endParaRPr/>
          </a:p>
        </p:txBody>
      </p:sp>
      <p:cxnSp>
        <p:nvCxnSpPr>
          <p:cNvPr id="844" name="Google Shape;844;p80"/>
          <p:cNvCxnSpPr>
            <a:stCxn id="838" idx="3"/>
            <a:endCxn id="839" idx="1"/>
          </p:cNvCxnSpPr>
          <p:nvPr/>
        </p:nvCxnSpPr>
        <p:spPr>
          <a:xfrm rot="10800000" flipH="1">
            <a:off x="1400775" y="2961625"/>
            <a:ext cx="7173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5" name="Google Shape;845;p80"/>
          <p:cNvCxnSpPr>
            <a:stCxn id="838" idx="3"/>
            <a:endCxn id="840" idx="1"/>
          </p:cNvCxnSpPr>
          <p:nvPr/>
        </p:nvCxnSpPr>
        <p:spPr>
          <a:xfrm>
            <a:off x="1400775" y="3209425"/>
            <a:ext cx="7173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6" name="Google Shape;846;p80"/>
          <p:cNvCxnSpPr>
            <a:stCxn id="838" idx="3"/>
            <a:endCxn id="843" idx="1"/>
          </p:cNvCxnSpPr>
          <p:nvPr/>
        </p:nvCxnSpPr>
        <p:spPr>
          <a:xfrm>
            <a:off x="1400775" y="3209425"/>
            <a:ext cx="717300" cy="11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7" name="Google Shape;847;p80"/>
          <p:cNvCxnSpPr>
            <a:stCxn id="839" idx="3"/>
            <a:endCxn id="841" idx="1"/>
          </p:cNvCxnSpPr>
          <p:nvPr/>
        </p:nvCxnSpPr>
        <p:spPr>
          <a:xfrm>
            <a:off x="3356875" y="2961625"/>
            <a:ext cx="8760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8" name="Google Shape;848;p80"/>
          <p:cNvCxnSpPr>
            <a:stCxn id="840" idx="3"/>
            <a:endCxn id="842" idx="1"/>
          </p:cNvCxnSpPr>
          <p:nvPr/>
        </p:nvCxnSpPr>
        <p:spPr>
          <a:xfrm>
            <a:off x="3356875" y="3639275"/>
            <a:ext cx="8760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9" name="Google Shape;849;p80"/>
          <p:cNvCxnSpPr>
            <a:endCxn id="842" idx="1"/>
          </p:cNvCxnSpPr>
          <p:nvPr/>
        </p:nvCxnSpPr>
        <p:spPr>
          <a:xfrm rot="10800000" flipH="1">
            <a:off x="3356825" y="4158300"/>
            <a:ext cx="876000" cy="2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0" name="Google Shape;850;p80"/>
          <p:cNvCxnSpPr/>
          <p:nvPr/>
        </p:nvCxnSpPr>
        <p:spPr>
          <a:xfrm>
            <a:off x="2737525" y="3763175"/>
            <a:ext cx="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1" name="Google Shape;851;p80"/>
          <p:cNvSpPr txBox="1"/>
          <p:nvPr/>
        </p:nvSpPr>
        <p:spPr>
          <a:xfrm>
            <a:off x="5886775" y="2784825"/>
            <a:ext cx="28542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N°Vehicule → Couleur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N°Vehicule → Type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N°Vehicule → Taille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N°Vehicule → Marque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N°Vehicule → Puissance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Couleur → Marque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Type → Puissance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Type → Taille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Lato"/>
                <a:ea typeface="Lato"/>
                <a:cs typeface="Lato"/>
                <a:sym typeface="Lato"/>
              </a:rPr>
              <a:t>Taille → Puissance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DF au service de la normalisation</a:t>
            </a:r>
            <a:endParaRPr/>
          </a:p>
        </p:txBody>
      </p:sp>
      <p:sp>
        <p:nvSpPr>
          <p:cNvPr id="857" name="Google Shape;857;p8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L’objectif de la normalisation est d'éviter d'observer des anomalies (d’écriture , de lecture…) provenant d’une mauvaise modélisation des données tout en préservant les DF et sans perdre d’informations.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Pour cela, on va définir des “formes normales” afin de pouvoir décomposer les tables pour éviter d’éventuelles anomalies et redondances.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8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Première Forme Normale (ou NF1)</a:t>
            </a:r>
            <a:endParaRPr/>
          </a:p>
        </p:txBody>
      </p:sp>
      <p:sp>
        <p:nvSpPr>
          <p:cNvPr id="863" name="Google Shape;863;p8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8142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relation est dite en Première Forme Normale si et seulement si 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fr" b="1">
                <a:solidFill>
                  <a:srgbClr val="FF0000"/>
                </a:solidFill>
              </a:rPr>
              <a:t>Tout attribut contient une valeur unique.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864" name="Google Shape;864;p82"/>
          <p:cNvGraphicFramePr/>
          <p:nvPr/>
        </p:nvGraphicFramePr>
        <p:xfrm>
          <a:off x="268700" y="3249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{38F2886D-1913-4120-A699-CF3FDCD0BB85}</a:tableStyleId>
              </a:tblPr>
              <a:tblGrid>
                <a:gridCol w="6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Nom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Profession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Fornier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Ingénieur, Enseignant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Dupont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Photographe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5" name="Google Shape;865;p82"/>
          <p:cNvSpPr txBox="1"/>
          <p:nvPr/>
        </p:nvSpPr>
        <p:spPr>
          <a:xfrm>
            <a:off x="949775" y="2953300"/>
            <a:ext cx="119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Lato"/>
                <a:ea typeface="Lato"/>
                <a:cs typeface="Lato"/>
                <a:sym typeface="Lato"/>
              </a:rPr>
              <a:t>Relation 1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866" name="Google Shape;866;p82"/>
          <p:cNvGraphicFramePr/>
          <p:nvPr/>
        </p:nvGraphicFramePr>
        <p:xfrm>
          <a:off x="3871225" y="3249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{38F2886D-1913-4120-A699-CF3FDCD0BB85}</a:tableStyleId>
              </a:tblPr>
              <a:tblGrid>
                <a:gridCol w="6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Nom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Fornier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Dupont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7" name="Google Shape;867;p82"/>
          <p:cNvGraphicFramePr/>
          <p:nvPr/>
        </p:nvGraphicFramePr>
        <p:xfrm>
          <a:off x="5917150" y="3240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{38F2886D-1913-4120-A699-CF3FDCD0BB85}</a:tableStyleId>
              </a:tblPr>
              <a:tblGrid>
                <a:gridCol w="15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Profession 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Profession 2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Ingénieur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Enseignant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Photographe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8" name="Google Shape;868;p82"/>
          <p:cNvSpPr/>
          <p:nvPr/>
        </p:nvSpPr>
        <p:spPr>
          <a:xfrm>
            <a:off x="4806550" y="3583025"/>
            <a:ext cx="703500" cy="423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</a:t>
            </a:r>
            <a:endParaRPr/>
          </a:p>
        </p:txBody>
      </p:sp>
      <p:cxnSp>
        <p:nvCxnSpPr>
          <p:cNvPr id="869" name="Google Shape;869;p82"/>
          <p:cNvCxnSpPr/>
          <p:nvPr/>
        </p:nvCxnSpPr>
        <p:spPr>
          <a:xfrm rot="10800000" flipH="1">
            <a:off x="4519150" y="3794475"/>
            <a:ext cx="2874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0" name="Google Shape;870;p82"/>
          <p:cNvCxnSpPr>
            <a:stCxn id="868" idx="6"/>
          </p:cNvCxnSpPr>
          <p:nvPr/>
        </p:nvCxnSpPr>
        <p:spPr>
          <a:xfrm rot="10800000" flipH="1">
            <a:off x="5510050" y="3785825"/>
            <a:ext cx="3867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1" name="Google Shape;871;p82"/>
          <p:cNvSpPr txBox="1"/>
          <p:nvPr/>
        </p:nvSpPr>
        <p:spPr>
          <a:xfrm>
            <a:off x="3599750" y="2953308"/>
            <a:ext cx="119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Lato"/>
                <a:ea typeface="Lato"/>
                <a:cs typeface="Lato"/>
                <a:sym typeface="Lato"/>
              </a:rPr>
              <a:t>Relation 1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2" name="Google Shape;872;p82"/>
          <p:cNvSpPr txBox="1"/>
          <p:nvPr/>
        </p:nvSpPr>
        <p:spPr>
          <a:xfrm>
            <a:off x="6827500" y="2953308"/>
            <a:ext cx="1199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Lato"/>
                <a:ea typeface="Lato"/>
                <a:cs typeface="Lato"/>
                <a:sym typeface="Lato"/>
              </a:rPr>
              <a:t>Relation 2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73" name="Google Shape;873;p82"/>
          <p:cNvCxnSpPr/>
          <p:nvPr/>
        </p:nvCxnSpPr>
        <p:spPr>
          <a:xfrm>
            <a:off x="2923575" y="3726300"/>
            <a:ext cx="802800" cy="9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4" name="Google Shape;874;p82"/>
          <p:cNvSpPr/>
          <p:nvPr/>
        </p:nvSpPr>
        <p:spPr>
          <a:xfrm>
            <a:off x="3820000" y="2953300"/>
            <a:ext cx="5188500" cy="1803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82"/>
          <p:cNvSpPr txBox="1"/>
          <p:nvPr/>
        </p:nvSpPr>
        <p:spPr>
          <a:xfrm>
            <a:off x="2928225" y="3382825"/>
            <a:ext cx="793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Sharding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Observations</a:t>
            </a:r>
            <a:endParaRPr/>
          </a:p>
        </p:txBody>
      </p:sp>
      <p:sp>
        <p:nvSpPr>
          <p:cNvPr id="506" name="Google Shape;506;p5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 qualité d’un modèle Entité Association peut être dégradée par plusieurs types de conflits sémantiques liés soit au schéma soit aux données :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8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Deuxième Forme Normale  (ou NF2)</a:t>
            </a:r>
            <a:endParaRPr/>
          </a:p>
        </p:txBody>
      </p:sp>
      <p:sp>
        <p:nvSpPr>
          <p:cNvPr id="881" name="Google Shape;881;p8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0725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relation est dite en Deuxième Forme Normale si et seulement si 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Elle est en NF1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fr" b="1">
                <a:solidFill>
                  <a:srgbClr val="FF0000"/>
                </a:solidFill>
              </a:rPr>
              <a:t>Aucune partie de la clé ne détermine un autre attribut non clé.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82" name="Google Shape;882;p83"/>
          <p:cNvSpPr/>
          <p:nvPr/>
        </p:nvSpPr>
        <p:spPr>
          <a:xfrm>
            <a:off x="872110" y="3914623"/>
            <a:ext cx="17541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4A86E8"/>
                </a:solidFill>
              </a:rPr>
              <a:t>A	B</a:t>
            </a:r>
            <a:r>
              <a:rPr lang="fr"/>
              <a:t>	C	D</a:t>
            </a:r>
            <a:endParaRPr/>
          </a:p>
        </p:txBody>
      </p:sp>
      <p:sp>
        <p:nvSpPr>
          <p:cNvPr id="883" name="Google Shape;883;p83"/>
          <p:cNvSpPr txBox="1"/>
          <p:nvPr/>
        </p:nvSpPr>
        <p:spPr>
          <a:xfrm>
            <a:off x="1233750" y="3647025"/>
            <a:ext cx="103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Lato"/>
                <a:ea typeface="Lato"/>
                <a:cs typeface="Lato"/>
                <a:sym typeface="Lato"/>
              </a:rPr>
              <a:t>Relation 1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4" name="Google Shape;884;p83"/>
          <p:cNvGrpSpPr/>
          <p:nvPr/>
        </p:nvGrpSpPr>
        <p:grpSpPr>
          <a:xfrm>
            <a:off x="1476639" y="4271373"/>
            <a:ext cx="485700" cy="297325"/>
            <a:chOff x="1228879" y="4320925"/>
            <a:chExt cx="485700" cy="297325"/>
          </a:xfrm>
        </p:grpSpPr>
        <p:cxnSp>
          <p:nvCxnSpPr>
            <p:cNvPr id="885" name="Google Shape;885;p83"/>
            <p:cNvCxnSpPr/>
            <p:nvPr/>
          </p:nvCxnSpPr>
          <p:spPr>
            <a:xfrm>
              <a:off x="1238800" y="4320925"/>
              <a:ext cx="0" cy="2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83"/>
            <p:cNvCxnSpPr/>
            <p:nvPr/>
          </p:nvCxnSpPr>
          <p:spPr>
            <a:xfrm>
              <a:off x="1228879" y="46182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83"/>
            <p:cNvCxnSpPr/>
            <p:nvPr/>
          </p:nvCxnSpPr>
          <p:spPr>
            <a:xfrm>
              <a:off x="1714575" y="4320925"/>
              <a:ext cx="0" cy="2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</p:grpSp>
      <p:sp>
        <p:nvSpPr>
          <p:cNvPr id="888" name="Google Shape;888;p83"/>
          <p:cNvSpPr/>
          <p:nvPr/>
        </p:nvSpPr>
        <p:spPr>
          <a:xfrm>
            <a:off x="5444566" y="3515165"/>
            <a:ext cx="17541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3366CC"/>
                </a:solidFill>
              </a:rPr>
              <a:t>A	B</a:t>
            </a:r>
            <a:r>
              <a:rPr lang="fr"/>
              <a:t>		D</a:t>
            </a:r>
            <a:endParaRPr/>
          </a:p>
        </p:txBody>
      </p:sp>
      <p:sp>
        <p:nvSpPr>
          <p:cNvPr id="889" name="Google Shape;889;p83"/>
          <p:cNvSpPr txBox="1"/>
          <p:nvPr/>
        </p:nvSpPr>
        <p:spPr>
          <a:xfrm>
            <a:off x="5806206" y="3247567"/>
            <a:ext cx="103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Lato"/>
                <a:ea typeface="Lato"/>
                <a:cs typeface="Lato"/>
                <a:sym typeface="Lato"/>
              </a:rPr>
              <a:t>Relation 1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0" name="Google Shape;890;p83"/>
          <p:cNvSpPr/>
          <p:nvPr/>
        </p:nvSpPr>
        <p:spPr>
          <a:xfrm>
            <a:off x="5444566" y="4400940"/>
            <a:ext cx="17541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0000"/>
                </a:solidFill>
              </a:rPr>
              <a:t>	</a:t>
            </a:r>
            <a:r>
              <a:rPr lang="fr" u="sng">
                <a:solidFill>
                  <a:srgbClr val="3366CC"/>
                </a:solidFill>
              </a:rPr>
              <a:t>B</a:t>
            </a:r>
            <a:r>
              <a:rPr lang="fr"/>
              <a:t>	C	</a:t>
            </a:r>
            <a:endParaRPr/>
          </a:p>
        </p:txBody>
      </p:sp>
      <p:sp>
        <p:nvSpPr>
          <p:cNvPr id="891" name="Google Shape;891;p83"/>
          <p:cNvSpPr txBox="1"/>
          <p:nvPr/>
        </p:nvSpPr>
        <p:spPr>
          <a:xfrm>
            <a:off x="5806206" y="4133342"/>
            <a:ext cx="103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Lato"/>
                <a:ea typeface="Lato"/>
                <a:cs typeface="Lato"/>
                <a:sym typeface="Lato"/>
              </a:rPr>
              <a:t>Relation 2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92" name="Google Shape;892;p83"/>
          <p:cNvGrpSpPr/>
          <p:nvPr/>
        </p:nvGrpSpPr>
        <p:grpSpPr>
          <a:xfrm>
            <a:off x="6026162" y="4750798"/>
            <a:ext cx="485700" cy="297325"/>
            <a:chOff x="1228879" y="4320925"/>
            <a:chExt cx="485700" cy="297325"/>
          </a:xfrm>
        </p:grpSpPr>
        <p:cxnSp>
          <p:nvCxnSpPr>
            <p:cNvPr id="893" name="Google Shape;893;p83"/>
            <p:cNvCxnSpPr/>
            <p:nvPr/>
          </p:nvCxnSpPr>
          <p:spPr>
            <a:xfrm>
              <a:off x="1238800" y="4320925"/>
              <a:ext cx="0" cy="2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83"/>
            <p:cNvCxnSpPr/>
            <p:nvPr/>
          </p:nvCxnSpPr>
          <p:spPr>
            <a:xfrm>
              <a:off x="1228879" y="46182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83"/>
            <p:cNvCxnSpPr/>
            <p:nvPr/>
          </p:nvCxnSpPr>
          <p:spPr>
            <a:xfrm>
              <a:off x="1714575" y="4320925"/>
              <a:ext cx="0" cy="2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</p:grpSp>
      <p:cxnSp>
        <p:nvCxnSpPr>
          <p:cNvPr id="896" name="Google Shape;896;p83"/>
          <p:cNvCxnSpPr>
            <a:stCxn id="882" idx="3"/>
            <a:endCxn id="897" idx="2"/>
          </p:cNvCxnSpPr>
          <p:nvPr/>
        </p:nvCxnSpPr>
        <p:spPr>
          <a:xfrm rot="10800000" flipH="1">
            <a:off x="2626210" y="4142473"/>
            <a:ext cx="1773900" cy="5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7" name="Google Shape;897;p83"/>
          <p:cNvSpPr/>
          <p:nvPr/>
        </p:nvSpPr>
        <p:spPr>
          <a:xfrm>
            <a:off x="4400210" y="3181233"/>
            <a:ext cx="3865200" cy="1922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de NF2</a:t>
            </a:r>
            <a:endParaRPr/>
          </a:p>
        </p:txBody>
      </p:sp>
      <p:sp>
        <p:nvSpPr>
          <p:cNvPr id="903" name="Google Shape;903;p84"/>
          <p:cNvSpPr/>
          <p:nvPr/>
        </p:nvSpPr>
        <p:spPr>
          <a:xfrm>
            <a:off x="300825" y="2992950"/>
            <a:ext cx="32802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4A86E8"/>
                </a:solidFill>
              </a:rPr>
              <a:t>nom		article	</a:t>
            </a:r>
            <a:r>
              <a:rPr lang="fr"/>
              <a:t>adresse	prix</a:t>
            </a:r>
            <a:endParaRPr/>
          </a:p>
        </p:txBody>
      </p:sp>
      <p:sp>
        <p:nvSpPr>
          <p:cNvPr id="904" name="Google Shape;904;p84"/>
          <p:cNvSpPr txBox="1"/>
          <p:nvPr/>
        </p:nvSpPr>
        <p:spPr>
          <a:xfrm>
            <a:off x="1668375" y="2695625"/>
            <a:ext cx="103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Lato"/>
                <a:ea typeface="Lato"/>
                <a:cs typeface="Lato"/>
                <a:sym typeface="Lato"/>
              </a:rPr>
              <a:t>Fournisseur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05" name="Google Shape;905;p84"/>
          <p:cNvGrpSpPr/>
          <p:nvPr/>
        </p:nvGrpSpPr>
        <p:grpSpPr>
          <a:xfrm>
            <a:off x="510016" y="3349700"/>
            <a:ext cx="2030615" cy="297325"/>
            <a:chOff x="1228879" y="4320925"/>
            <a:chExt cx="485700" cy="297325"/>
          </a:xfrm>
        </p:grpSpPr>
        <p:cxnSp>
          <p:nvCxnSpPr>
            <p:cNvPr id="906" name="Google Shape;906;p84"/>
            <p:cNvCxnSpPr/>
            <p:nvPr/>
          </p:nvCxnSpPr>
          <p:spPr>
            <a:xfrm>
              <a:off x="1238800" y="4320925"/>
              <a:ext cx="0" cy="2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84"/>
            <p:cNvCxnSpPr/>
            <p:nvPr/>
          </p:nvCxnSpPr>
          <p:spPr>
            <a:xfrm>
              <a:off x="1228879" y="46182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84"/>
            <p:cNvCxnSpPr/>
            <p:nvPr/>
          </p:nvCxnSpPr>
          <p:spPr>
            <a:xfrm>
              <a:off x="1714575" y="4320925"/>
              <a:ext cx="0" cy="2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</p:grpSp>
      <p:sp>
        <p:nvSpPr>
          <p:cNvPr id="909" name="Google Shape;909;p84"/>
          <p:cNvSpPr/>
          <p:nvPr/>
        </p:nvSpPr>
        <p:spPr>
          <a:xfrm>
            <a:off x="5953525" y="2599025"/>
            <a:ext cx="23985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4A86E8"/>
                </a:solidFill>
              </a:rPr>
              <a:t>nom		article</a:t>
            </a:r>
            <a:r>
              <a:rPr lang="fr"/>
              <a:t>	prix</a:t>
            </a:r>
            <a:endParaRPr/>
          </a:p>
        </p:txBody>
      </p:sp>
      <p:sp>
        <p:nvSpPr>
          <p:cNvPr id="910" name="Google Shape;910;p84"/>
          <p:cNvSpPr txBox="1"/>
          <p:nvPr/>
        </p:nvSpPr>
        <p:spPr>
          <a:xfrm>
            <a:off x="6548050" y="2326325"/>
            <a:ext cx="103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Lato"/>
                <a:ea typeface="Lato"/>
                <a:cs typeface="Lato"/>
                <a:sym typeface="Lato"/>
              </a:rPr>
              <a:t>Fournisseur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1" name="Google Shape;911;p84"/>
          <p:cNvSpPr/>
          <p:nvPr/>
        </p:nvSpPr>
        <p:spPr>
          <a:xfrm>
            <a:off x="6135550" y="3594875"/>
            <a:ext cx="18558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4A86E8"/>
                </a:solidFill>
              </a:rPr>
              <a:t>nom		</a:t>
            </a:r>
            <a:r>
              <a:rPr lang="fr"/>
              <a:t>adresse</a:t>
            </a:r>
            <a:endParaRPr/>
          </a:p>
        </p:txBody>
      </p:sp>
      <p:sp>
        <p:nvSpPr>
          <p:cNvPr id="912" name="Google Shape;912;p84"/>
          <p:cNvSpPr txBox="1"/>
          <p:nvPr/>
        </p:nvSpPr>
        <p:spPr>
          <a:xfrm>
            <a:off x="6462550" y="3277725"/>
            <a:ext cx="12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Lato"/>
                <a:ea typeface="Lato"/>
                <a:cs typeface="Lato"/>
                <a:sym typeface="Lato"/>
              </a:rPr>
              <a:t>Ad-Fournisseur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13" name="Google Shape;913;p84"/>
          <p:cNvGrpSpPr/>
          <p:nvPr/>
        </p:nvGrpSpPr>
        <p:grpSpPr>
          <a:xfrm>
            <a:off x="6332707" y="3931800"/>
            <a:ext cx="1087482" cy="297325"/>
            <a:chOff x="1228879" y="4320925"/>
            <a:chExt cx="485700" cy="297325"/>
          </a:xfrm>
        </p:grpSpPr>
        <p:cxnSp>
          <p:nvCxnSpPr>
            <p:cNvPr id="914" name="Google Shape;914;p84"/>
            <p:cNvCxnSpPr/>
            <p:nvPr/>
          </p:nvCxnSpPr>
          <p:spPr>
            <a:xfrm>
              <a:off x="1238800" y="4320925"/>
              <a:ext cx="0" cy="2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84"/>
            <p:cNvCxnSpPr/>
            <p:nvPr/>
          </p:nvCxnSpPr>
          <p:spPr>
            <a:xfrm>
              <a:off x="1228879" y="46182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84"/>
            <p:cNvCxnSpPr/>
            <p:nvPr/>
          </p:nvCxnSpPr>
          <p:spPr>
            <a:xfrm>
              <a:off x="1714575" y="4320925"/>
              <a:ext cx="0" cy="2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</p:grpSp>
      <p:cxnSp>
        <p:nvCxnSpPr>
          <p:cNvPr id="917" name="Google Shape;917;p84"/>
          <p:cNvCxnSpPr>
            <a:endCxn id="918" idx="2"/>
          </p:cNvCxnSpPr>
          <p:nvPr/>
        </p:nvCxnSpPr>
        <p:spPr>
          <a:xfrm rot="10800000" flipH="1">
            <a:off x="3581025" y="3240700"/>
            <a:ext cx="1773900" cy="5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8" name="Google Shape;918;p84"/>
          <p:cNvSpPr/>
          <p:nvPr/>
        </p:nvSpPr>
        <p:spPr>
          <a:xfrm>
            <a:off x="5354925" y="1942450"/>
            <a:ext cx="3454200" cy="2596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Propriété de la NF2</a:t>
            </a:r>
            <a:endParaRPr/>
          </a:p>
        </p:txBody>
      </p:sp>
      <p:sp>
        <p:nvSpPr>
          <p:cNvPr id="924" name="Google Shape;924;p8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rgbClr val="000000"/>
                </a:solidFill>
                <a:highlight>
                  <a:srgbClr val="FFFFFF"/>
                </a:highlight>
              </a:rPr>
              <a:t>La deuxième forme normale permet d'éliminer les dépendances entre des parties de clé et des attributs n'appartenant pas à une clé.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86"/>
          <p:cNvSpPr/>
          <p:nvPr/>
        </p:nvSpPr>
        <p:spPr>
          <a:xfrm>
            <a:off x="4400210" y="3181233"/>
            <a:ext cx="3865200" cy="1922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8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Troisième Forme Normale (ou NF3)</a:t>
            </a:r>
            <a:endParaRPr/>
          </a:p>
        </p:txBody>
      </p:sp>
      <p:sp>
        <p:nvSpPr>
          <p:cNvPr id="931" name="Google Shape;931;p8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relation est dite en Troisième Forme Normale si et seulement si 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Elle est en 2NF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b="1">
                <a:solidFill>
                  <a:srgbClr val="FF0000"/>
                </a:solidFill>
              </a:rPr>
              <a:t>Il n’existe pas de dépendance entre les attributs non-clés.</a:t>
            </a:r>
            <a:r>
              <a:rPr lang="fr"/>
              <a:t> </a:t>
            </a:r>
            <a:endParaRPr/>
          </a:p>
        </p:txBody>
      </p:sp>
      <p:sp>
        <p:nvSpPr>
          <p:cNvPr id="932" name="Google Shape;932;p86"/>
          <p:cNvSpPr/>
          <p:nvPr/>
        </p:nvSpPr>
        <p:spPr>
          <a:xfrm>
            <a:off x="872098" y="3914625"/>
            <a:ext cx="21306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4A86E8"/>
                </a:solidFill>
              </a:rPr>
              <a:t>A	B</a:t>
            </a:r>
            <a:r>
              <a:rPr lang="fr"/>
              <a:t>	C	D	E</a:t>
            </a:r>
            <a:endParaRPr/>
          </a:p>
        </p:txBody>
      </p:sp>
      <p:sp>
        <p:nvSpPr>
          <p:cNvPr id="933" name="Google Shape;933;p86"/>
          <p:cNvSpPr txBox="1"/>
          <p:nvPr/>
        </p:nvSpPr>
        <p:spPr>
          <a:xfrm>
            <a:off x="1233750" y="3647025"/>
            <a:ext cx="103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Lato"/>
                <a:ea typeface="Lato"/>
                <a:cs typeface="Lato"/>
                <a:sym typeface="Lato"/>
              </a:rPr>
              <a:t>Relation 1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34" name="Google Shape;934;p86"/>
          <p:cNvGrpSpPr/>
          <p:nvPr/>
        </p:nvGrpSpPr>
        <p:grpSpPr>
          <a:xfrm>
            <a:off x="1933837" y="4271375"/>
            <a:ext cx="944395" cy="297325"/>
            <a:chOff x="1228879" y="4320925"/>
            <a:chExt cx="485700" cy="297325"/>
          </a:xfrm>
        </p:grpSpPr>
        <p:cxnSp>
          <p:nvCxnSpPr>
            <p:cNvPr id="935" name="Google Shape;935;p86"/>
            <p:cNvCxnSpPr/>
            <p:nvPr/>
          </p:nvCxnSpPr>
          <p:spPr>
            <a:xfrm>
              <a:off x="1238800" y="4320925"/>
              <a:ext cx="0" cy="2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86"/>
            <p:cNvCxnSpPr/>
            <p:nvPr/>
          </p:nvCxnSpPr>
          <p:spPr>
            <a:xfrm>
              <a:off x="1228879" y="46182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86"/>
            <p:cNvCxnSpPr/>
            <p:nvPr/>
          </p:nvCxnSpPr>
          <p:spPr>
            <a:xfrm>
              <a:off x="1714575" y="4320925"/>
              <a:ext cx="0" cy="2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</p:grpSp>
      <p:sp>
        <p:nvSpPr>
          <p:cNvPr id="938" name="Google Shape;938;p86"/>
          <p:cNvSpPr/>
          <p:nvPr/>
        </p:nvSpPr>
        <p:spPr>
          <a:xfrm>
            <a:off x="5444566" y="3515165"/>
            <a:ext cx="17541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3366CC"/>
                </a:solidFill>
              </a:rPr>
              <a:t>A	B</a:t>
            </a:r>
            <a:r>
              <a:rPr lang="fr"/>
              <a:t>	</a:t>
            </a:r>
            <a:r>
              <a:rPr lang="fr">
                <a:solidFill>
                  <a:srgbClr val="3366CC"/>
                </a:solidFill>
              </a:rPr>
              <a:t>#C</a:t>
            </a:r>
            <a:r>
              <a:rPr lang="fr"/>
              <a:t>	D</a:t>
            </a:r>
            <a:endParaRPr/>
          </a:p>
        </p:txBody>
      </p:sp>
      <p:sp>
        <p:nvSpPr>
          <p:cNvPr id="939" name="Google Shape;939;p86"/>
          <p:cNvSpPr txBox="1"/>
          <p:nvPr/>
        </p:nvSpPr>
        <p:spPr>
          <a:xfrm>
            <a:off x="5806206" y="3247567"/>
            <a:ext cx="103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Lato"/>
                <a:ea typeface="Lato"/>
                <a:cs typeface="Lato"/>
                <a:sym typeface="Lato"/>
              </a:rPr>
              <a:t>Relation 1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0" name="Google Shape;940;p86"/>
          <p:cNvSpPr/>
          <p:nvPr/>
        </p:nvSpPr>
        <p:spPr>
          <a:xfrm>
            <a:off x="5444566" y="4400940"/>
            <a:ext cx="17541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0000"/>
                </a:solidFill>
              </a:rPr>
              <a:t>	</a:t>
            </a:r>
            <a:r>
              <a:rPr lang="fr" u="sng">
                <a:solidFill>
                  <a:srgbClr val="3366CC"/>
                </a:solidFill>
              </a:rPr>
              <a:t>C</a:t>
            </a:r>
            <a:r>
              <a:rPr lang="fr"/>
              <a:t>	E	</a:t>
            </a:r>
            <a:endParaRPr/>
          </a:p>
        </p:txBody>
      </p:sp>
      <p:sp>
        <p:nvSpPr>
          <p:cNvPr id="941" name="Google Shape;941;p86"/>
          <p:cNvSpPr txBox="1"/>
          <p:nvPr/>
        </p:nvSpPr>
        <p:spPr>
          <a:xfrm>
            <a:off x="5806206" y="4133342"/>
            <a:ext cx="103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Lato"/>
                <a:ea typeface="Lato"/>
                <a:cs typeface="Lato"/>
                <a:sym typeface="Lato"/>
              </a:rPr>
              <a:t>Relation 2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42" name="Google Shape;942;p86"/>
          <p:cNvGrpSpPr/>
          <p:nvPr/>
        </p:nvGrpSpPr>
        <p:grpSpPr>
          <a:xfrm>
            <a:off x="6026162" y="4750798"/>
            <a:ext cx="485700" cy="297325"/>
            <a:chOff x="1228879" y="4320925"/>
            <a:chExt cx="485700" cy="297325"/>
          </a:xfrm>
        </p:grpSpPr>
        <p:cxnSp>
          <p:nvCxnSpPr>
            <p:cNvPr id="943" name="Google Shape;943;p86"/>
            <p:cNvCxnSpPr/>
            <p:nvPr/>
          </p:nvCxnSpPr>
          <p:spPr>
            <a:xfrm>
              <a:off x="1238800" y="4320925"/>
              <a:ext cx="0" cy="2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86"/>
            <p:cNvCxnSpPr/>
            <p:nvPr/>
          </p:nvCxnSpPr>
          <p:spPr>
            <a:xfrm>
              <a:off x="1228879" y="46182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86"/>
            <p:cNvCxnSpPr/>
            <p:nvPr/>
          </p:nvCxnSpPr>
          <p:spPr>
            <a:xfrm>
              <a:off x="1714575" y="4320925"/>
              <a:ext cx="0" cy="2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</p:grpSp>
      <p:cxnSp>
        <p:nvCxnSpPr>
          <p:cNvPr id="946" name="Google Shape;946;p86"/>
          <p:cNvCxnSpPr>
            <a:stCxn id="932" idx="3"/>
            <a:endCxn id="929" idx="2"/>
          </p:cNvCxnSpPr>
          <p:nvPr/>
        </p:nvCxnSpPr>
        <p:spPr>
          <a:xfrm rot="10800000" flipH="1">
            <a:off x="3002698" y="4142475"/>
            <a:ext cx="1397400" cy="5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8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de NF3</a:t>
            </a:r>
            <a:endParaRPr/>
          </a:p>
        </p:txBody>
      </p:sp>
      <p:sp>
        <p:nvSpPr>
          <p:cNvPr id="952" name="Google Shape;952;p87"/>
          <p:cNvSpPr/>
          <p:nvPr/>
        </p:nvSpPr>
        <p:spPr>
          <a:xfrm>
            <a:off x="225300" y="2670963"/>
            <a:ext cx="37659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4A86E8"/>
                </a:solidFill>
              </a:rPr>
              <a:t>Nom		Prénom	</a:t>
            </a:r>
            <a:r>
              <a:rPr lang="fr"/>
              <a:t>classe	moyenne</a:t>
            </a:r>
            <a:endParaRPr/>
          </a:p>
        </p:txBody>
      </p:sp>
      <p:sp>
        <p:nvSpPr>
          <p:cNvPr id="953" name="Google Shape;953;p87"/>
          <p:cNvSpPr txBox="1"/>
          <p:nvPr/>
        </p:nvSpPr>
        <p:spPr>
          <a:xfrm>
            <a:off x="1592850" y="2373638"/>
            <a:ext cx="103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Lato"/>
                <a:ea typeface="Lato"/>
                <a:cs typeface="Lato"/>
                <a:sym typeface="Lato"/>
              </a:rPr>
              <a:t>Etudiant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54" name="Google Shape;954;p87"/>
          <p:cNvGrpSpPr/>
          <p:nvPr/>
        </p:nvGrpSpPr>
        <p:grpSpPr>
          <a:xfrm>
            <a:off x="2339446" y="3027713"/>
            <a:ext cx="1090154" cy="297325"/>
            <a:chOff x="1228879" y="4320925"/>
            <a:chExt cx="485700" cy="297325"/>
          </a:xfrm>
        </p:grpSpPr>
        <p:cxnSp>
          <p:nvCxnSpPr>
            <p:cNvPr id="955" name="Google Shape;955;p87"/>
            <p:cNvCxnSpPr/>
            <p:nvPr/>
          </p:nvCxnSpPr>
          <p:spPr>
            <a:xfrm>
              <a:off x="1238800" y="4320925"/>
              <a:ext cx="0" cy="2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87"/>
            <p:cNvCxnSpPr/>
            <p:nvPr/>
          </p:nvCxnSpPr>
          <p:spPr>
            <a:xfrm>
              <a:off x="1228879" y="46182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87"/>
            <p:cNvCxnSpPr/>
            <p:nvPr/>
          </p:nvCxnSpPr>
          <p:spPr>
            <a:xfrm>
              <a:off x="1714575" y="4320925"/>
              <a:ext cx="0" cy="2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</p:grpSp>
      <p:sp>
        <p:nvSpPr>
          <p:cNvPr id="958" name="Google Shape;958;p87"/>
          <p:cNvSpPr/>
          <p:nvPr/>
        </p:nvSpPr>
        <p:spPr>
          <a:xfrm>
            <a:off x="5791200" y="2074975"/>
            <a:ext cx="26526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4A86E8"/>
                </a:solidFill>
              </a:rPr>
              <a:t>Nom		Prénom	#</a:t>
            </a:r>
            <a:r>
              <a:rPr lang="fr"/>
              <a:t>classe</a:t>
            </a:r>
            <a:endParaRPr/>
          </a:p>
        </p:txBody>
      </p:sp>
      <p:sp>
        <p:nvSpPr>
          <p:cNvPr id="959" name="Google Shape;959;p87"/>
          <p:cNvSpPr txBox="1"/>
          <p:nvPr/>
        </p:nvSpPr>
        <p:spPr>
          <a:xfrm>
            <a:off x="6602100" y="1777650"/>
            <a:ext cx="103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Lato"/>
                <a:ea typeface="Lato"/>
                <a:cs typeface="Lato"/>
                <a:sym typeface="Lato"/>
              </a:rPr>
              <a:t>Etudiant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0" name="Google Shape;960;p87"/>
          <p:cNvSpPr/>
          <p:nvPr/>
        </p:nvSpPr>
        <p:spPr>
          <a:xfrm>
            <a:off x="5880300" y="3505875"/>
            <a:ext cx="24744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4A86E8"/>
                </a:solidFill>
              </a:rPr>
              <a:t>	</a:t>
            </a:r>
            <a:r>
              <a:rPr lang="fr" u="sng">
                <a:solidFill>
                  <a:srgbClr val="3366CC"/>
                </a:solidFill>
              </a:rPr>
              <a:t>classe</a:t>
            </a:r>
            <a:r>
              <a:rPr lang="fr"/>
              <a:t>	moyenne</a:t>
            </a:r>
            <a:endParaRPr/>
          </a:p>
        </p:txBody>
      </p:sp>
      <p:sp>
        <p:nvSpPr>
          <p:cNvPr id="961" name="Google Shape;961;p87"/>
          <p:cNvSpPr txBox="1"/>
          <p:nvPr/>
        </p:nvSpPr>
        <p:spPr>
          <a:xfrm>
            <a:off x="6602100" y="3208550"/>
            <a:ext cx="103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i="1">
                <a:latin typeface="Lato"/>
                <a:ea typeface="Lato"/>
                <a:cs typeface="Lato"/>
                <a:sym typeface="Lato"/>
              </a:rPr>
              <a:t>TD</a:t>
            </a:r>
            <a:endParaRPr sz="1200" i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62" name="Google Shape;962;p87"/>
          <p:cNvGrpSpPr/>
          <p:nvPr/>
        </p:nvGrpSpPr>
        <p:grpSpPr>
          <a:xfrm>
            <a:off x="6602096" y="3826071"/>
            <a:ext cx="1090154" cy="297325"/>
            <a:chOff x="1228879" y="4320925"/>
            <a:chExt cx="485700" cy="297325"/>
          </a:xfrm>
        </p:grpSpPr>
        <p:cxnSp>
          <p:nvCxnSpPr>
            <p:cNvPr id="963" name="Google Shape;963;p87"/>
            <p:cNvCxnSpPr/>
            <p:nvPr/>
          </p:nvCxnSpPr>
          <p:spPr>
            <a:xfrm>
              <a:off x="1238800" y="4320925"/>
              <a:ext cx="0" cy="2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87"/>
            <p:cNvCxnSpPr/>
            <p:nvPr/>
          </p:nvCxnSpPr>
          <p:spPr>
            <a:xfrm>
              <a:off x="1228879" y="4618250"/>
              <a:ext cx="48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87"/>
            <p:cNvCxnSpPr/>
            <p:nvPr/>
          </p:nvCxnSpPr>
          <p:spPr>
            <a:xfrm>
              <a:off x="1714575" y="4320925"/>
              <a:ext cx="0" cy="2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stealth" w="med" len="med"/>
              <a:tailEnd type="none" w="med" len="med"/>
            </a:ln>
          </p:spPr>
        </p:cxnSp>
      </p:grpSp>
      <p:cxnSp>
        <p:nvCxnSpPr>
          <p:cNvPr id="966" name="Google Shape;966;p87"/>
          <p:cNvCxnSpPr>
            <a:stCxn id="952" idx="3"/>
            <a:endCxn id="967" idx="2"/>
          </p:cNvCxnSpPr>
          <p:nvPr/>
        </p:nvCxnSpPr>
        <p:spPr>
          <a:xfrm>
            <a:off x="3991200" y="2903913"/>
            <a:ext cx="1281300" cy="4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7" name="Google Shape;967;p87"/>
          <p:cNvSpPr/>
          <p:nvPr/>
        </p:nvSpPr>
        <p:spPr>
          <a:xfrm>
            <a:off x="5272375" y="1417200"/>
            <a:ext cx="3765900" cy="2983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8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Propriété de la NF3</a:t>
            </a:r>
            <a:endParaRPr/>
          </a:p>
        </p:txBody>
      </p:sp>
      <p:sp>
        <p:nvSpPr>
          <p:cNvPr id="973" name="Google Shape;973;p8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Il existe toujours une décomposition d’une relation R en relations R</a:t>
            </a:r>
            <a:r>
              <a:rPr lang="fr" sz="1050">
                <a:solidFill>
                  <a:srgbClr val="606366"/>
                </a:solidFill>
                <a:highlight>
                  <a:srgbClr val="FFFFFF"/>
                </a:highlight>
              </a:rPr>
              <a:t>1</a:t>
            </a:r>
            <a:r>
              <a:rPr lang="fr">
                <a:solidFill>
                  <a:srgbClr val="606366"/>
                </a:solidFill>
                <a:highlight>
                  <a:srgbClr val="FFFFFF"/>
                </a:highlight>
              </a:rPr>
              <a:t>,R</a:t>
            </a:r>
            <a:r>
              <a:rPr lang="fr" sz="1050">
                <a:solidFill>
                  <a:srgbClr val="606366"/>
                </a:solidFill>
                <a:highlight>
                  <a:srgbClr val="FFFFFF"/>
                </a:highlight>
              </a:rPr>
              <a:t>2</a:t>
            </a:r>
            <a:r>
              <a:rPr lang="fr" sz="1600">
                <a:solidFill>
                  <a:srgbClr val="606366"/>
                </a:solidFill>
                <a:highlight>
                  <a:srgbClr val="FFFFFF"/>
                </a:highlight>
              </a:rPr>
              <a:t>,...</a:t>
            </a:r>
            <a:r>
              <a:rPr lang="fr">
                <a:solidFill>
                  <a:srgbClr val="606366"/>
                </a:solidFill>
                <a:highlight>
                  <a:srgbClr val="FFFFFF"/>
                </a:highlight>
              </a:rPr>
              <a:t>R</a:t>
            </a:r>
            <a:r>
              <a:rPr lang="fr" sz="1000">
                <a:solidFill>
                  <a:srgbClr val="606366"/>
                </a:solidFill>
                <a:highlight>
                  <a:srgbClr val="FFFFFF"/>
                </a:highlight>
              </a:rPr>
              <a:t>n </a:t>
            </a:r>
            <a:r>
              <a:rPr lang="fr">
                <a:solidFill>
                  <a:srgbClr val="606366"/>
                </a:solidFill>
                <a:highlight>
                  <a:srgbClr val="FFFFFF"/>
                </a:highlight>
              </a:rPr>
              <a:t>en NF3 telle qu’on ait ni perte de dépendances ni perte d’informations.</a:t>
            </a:r>
            <a:endParaRPr>
              <a:solidFill>
                <a:srgbClr val="606366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06366"/>
              </a:buClr>
              <a:buSzPts val="1300"/>
              <a:buChar char="●"/>
            </a:pPr>
            <a:r>
              <a:rPr lang="fr">
                <a:solidFill>
                  <a:srgbClr val="606366"/>
                </a:solidFill>
                <a:highlight>
                  <a:srgbClr val="FFFFFF"/>
                </a:highlight>
              </a:rPr>
              <a:t>Les dépendances fonctionnelles des relations décomposées permettent de revenir à celles de la relation initiale.</a:t>
            </a:r>
            <a:endParaRPr>
              <a:solidFill>
                <a:srgbClr val="606366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06366"/>
              </a:buClr>
              <a:buSzPts val="1300"/>
              <a:buChar char="●"/>
            </a:pPr>
            <a:r>
              <a:rPr lang="fr">
                <a:solidFill>
                  <a:srgbClr val="606366"/>
                </a:solidFill>
                <a:highlight>
                  <a:srgbClr val="FFFFFF"/>
                </a:highlight>
              </a:rPr>
              <a:t>Les relations décomposées permettent à tout instant de recomposer la relation initiale (notamment par jointures)</a:t>
            </a:r>
            <a:endParaRPr>
              <a:solidFill>
                <a:srgbClr val="606366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606366"/>
              </a:buClr>
              <a:buSzPts val="1300"/>
              <a:buChar char="●"/>
            </a:pPr>
            <a:r>
              <a:rPr lang="fr">
                <a:solidFill>
                  <a:srgbClr val="606366"/>
                </a:solidFill>
                <a:highlight>
                  <a:srgbClr val="FFFFFF"/>
                </a:highlight>
              </a:rPr>
              <a:t>Néanmoins, on crée de la redondance avec ce type de décomposition (création de clés étrangères)</a:t>
            </a:r>
            <a:endParaRPr>
              <a:solidFill>
                <a:srgbClr val="6063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9"/>
          <p:cNvSpPr txBox="1">
            <a:spLocks noGrp="1"/>
          </p:cNvSpPr>
          <p:nvPr>
            <p:ph type="title"/>
          </p:nvPr>
        </p:nvSpPr>
        <p:spPr>
          <a:xfrm>
            <a:off x="729450" y="1288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Cours 4</a:t>
            </a:r>
            <a:endParaRPr/>
          </a:p>
        </p:txBody>
      </p:sp>
      <p:sp>
        <p:nvSpPr>
          <p:cNvPr id="979" name="Google Shape;979;p8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TD2 </a:t>
            </a:r>
            <a:endParaRPr sz="2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Recherches de Dépendances Fonctionnelles</a:t>
            </a:r>
            <a:endParaRPr sz="2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Transformations en formes normales</a:t>
            </a:r>
            <a:endParaRPr sz="24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9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TD/TP2</a:t>
            </a:r>
            <a:endParaRPr/>
          </a:p>
        </p:txBody>
      </p:sp>
      <p:sp>
        <p:nvSpPr>
          <p:cNvPr id="985" name="Google Shape;985;p9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Rendez vous sur le fichier “TD TP BDDR.pdf” et commencez la section 2.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/>
          <p:nvPr/>
        </p:nvSpPr>
        <p:spPr>
          <a:xfrm>
            <a:off x="637575" y="555000"/>
            <a:ext cx="8007600" cy="222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Schéma</a:t>
            </a:r>
            <a:endParaRPr/>
          </a:p>
        </p:txBody>
      </p:sp>
      <p:sp>
        <p:nvSpPr>
          <p:cNvPr id="512" name="Google Shape;512;p57"/>
          <p:cNvSpPr/>
          <p:nvPr/>
        </p:nvSpPr>
        <p:spPr>
          <a:xfrm>
            <a:off x="766425" y="1139700"/>
            <a:ext cx="1545900" cy="1159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Etudiant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 u="sng"/>
              <a:t>ID_Etudiant</a:t>
            </a:r>
            <a:endParaRPr sz="1100" u="sng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Nom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Prénom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lang="fr" sz="1100">
                <a:solidFill>
                  <a:srgbClr val="FF0000"/>
                </a:solidFill>
              </a:rPr>
              <a:t>Moyenne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513" name="Google Shape;513;p57"/>
          <p:cNvSpPr/>
          <p:nvPr/>
        </p:nvSpPr>
        <p:spPr>
          <a:xfrm>
            <a:off x="2375650" y="1139700"/>
            <a:ext cx="1545900" cy="1159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Classe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 u="sng"/>
              <a:t>N°Classe</a:t>
            </a:r>
            <a:endParaRPr sz="1100" u="sng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Nb_Etudiant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lang="fr" sz="1100">
                <a:solidFill>
                  <a:srgbClr val="FF0000"/>
                </a:solidFill>
              </a:rPr>
              <a:t>Moyenne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514" name="Google Shape;514;p57"/>
          <p:cNvSpPr/>
          <p:nvPr/>
        </p:nvSpPr>
        <p:spPr>
          <a:xfrm>
            <a:off x="4472900" y="1139700"/>
            <a:ext cx="1975800" cy="1159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Etudiant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 u="sng"/>
              <a:t>ID_Etudiant</a:t>
            </a:r>
            <a:endParaRPr sz="1100" u="sng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Nom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Prénom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100"/>
              <a:buChar char="●"/>
            </a:pPr>
            <a:r>
              <a:rPr lang="fr" sz="1100">
                <a:solidFill>
                  <a:srgbClr val="00FF00"/>
                </a:solidFill>
              </a:rPr>
              <a:t>Moyenne_Etudiant</a:t>
            </a:r>
            <a:endParaRPr sz="1100">
              <a:solidFill>
                <a:srgbClr val="00FF00"/>
              </a:solidFill>
            </a:endParaRPr>
          </a:p>
        </p:txBody>
      </p:sp>
      <p:sp>
        <p:nvSpPr>
          <p:cNvPr id="515" name="Google Shape;515;p57"/>
          <p:cNvSpPr/>
          <p:nvPr/>
        </p:nvSpPr>
        <p:spPr>
          <a:xfrm>
            <a:off x="6512025" y="1139700"/>
            <a:ext cx="1875600" cy="1159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Classe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 u="sng"/>
              <a:t>N°Classe</a:t>
            </a:r>
            <a:endParaRPr sz="1100" u="sng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Nb_Etudiant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100"/>
              <a:buChar char="●"/>
            </a:pPr>
            <a:r>
              <a:rPr lang="fr" sz="1100">
                <a:solidFill>
                  <a:srgbClr val="00FF00"/>
                </a:solidFill>
              </a:rPr>
              <a:t>Moyenne_Classe</a:t>
            </a:r>
            <a:endParaRPr sz="1100">
              <a:solidFill>
                <a:srgbClr val="00FF00"/>
              </a:solidFill>
            </a:endParaRPr>
          </a:p>
        </p:txBody>
      </p:sp>
      <p:cxnSp>
        <p:nvCxnSpPr>
          <p:cNvPr id="516" name="Google Shape;516;p57"/>
          <p:cNvCxnSpPr>
            <a:stCxn id="513" idx="3"/>
            <a:endCxn id="514" idx="1"/>
          </p:cNvCxnSpPr>
          <p:nvPr/>
        </p:nvCxnSpPr>
        <p:spPr>
          <a:xfrm>
            <a:off x="3921550" y="1719450"/>
            <a:ext cx="551400" cy="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57"/>
          <p:cNvSpPr/>
          <p:nvPr/>
        </p:nvSpPr>
        <p:spPr>
          <a:xfrm>
            <a:off x="568200" y="2873950"/>
            <a:ext cx="8007600" cy="222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</a:t>
            </a:r>
            <a:endParaRPr/>
          </a:p>
        </p:txBody>
      </p:sp>
      <p:graphicFrame>
        <p:nvGraphicFramePr>
          <p:cNvPr id="518" name="Google Shape;518;p57"/>
          <p:cNvGraphicFramePr/>
          <p:nvPr/>
        </p:nvGraphicFramePr>
        <p:xfrm>
          <a:off x="1021875" y="338550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{38F2886D-1913-4120-A699-CF3FDCD0BB85}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Id_Thermistances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Bus_Data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Port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1562486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THERM_001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CAN_001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therm_002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CAN_001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2207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1378945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th_003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can1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-------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Vérifications et normalisations des modèles</a:t>
            </a:r>
            <a:endParaRPr/>
          </a:p>
        </p:txBody>
      </p:sp>
      <p:sp>
        <p:nvSpPr>
          <p:cNvPr id="524" name="Google Shape;524;p5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Afin  de pouvoir déployer un modèle E/A en base de données relationnelle, on effectue des étapes nécessaires afin de s’assurer de ne pas avoir de mauvaises surprises lors de son déploiement et de son utilisation.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Vérification</a:t>
            </a:r>
            <a:endParaRPr/>
          </a:p>
        </p:txBody>
      </p:sp>
      <p:sp>
        <p:nvSpPr>
          <p:cNvPr id="530" name="Google Shape;530;p5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Tout attribut doit apparaître une seule fois dans un modèle.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Toutes les propriétés identifiées doivent apparaître dans le modèle.</a:t>
            </a:r>
            <a:endParaRPr/>
          </a:p>
        </p:txBody>
      </p:sp>
      <p:sp>
        <p:nvSpPr>
          <p:cNvPr id="531" name="Google Shape;531;p59"/>
          <p:cNvSpPr/>
          <p:nvPr/>
        </p:nvSpPr>
        <p:spPr>
          <a:xfrm>
            <a:off x="5791000" y="1714500"/>
            <a:ext cx="1545900" cy="1159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Etudiant</a:t>
            </a:r>
            <a:endParaRPr sz="1100" u="sng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Nom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Prénom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lang="fr" sz="1100">
                <a:solidFill>
                  <a:srgbClr val="FF0000"/>
                </a:solidFill>
              </a:rPr>
              <a:t>Moyenne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532" name="Google Shape;532;p59"/>
          <p:cNvSpPr/>
          <p:nvPr/>
        </p:nvSpPr>
        <p:spPr>
          <a:xfrm>
            <a:off x="7400225" y="1714500"/>
            <a:ext cx="1545900" cy="1159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Classe</a:t>
            </a:r>
            <a:endParaRPr sz="1100" u="sng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Nb_Etudiant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lang="fr" sz="1100">
                <a:solidFill>
                  <a:srgbClr val="FF0000"/>
                </a:solidFill>
              </a:rPr>
              <a:t>Moyenne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533" name="Google Shape;53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131" y="2349425"/>
            <a:ext cx="450649" cy="4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Vérification</a:t>
            </a:r>
            <a:endParaRPr/>
          </a:p>
        </p:txBody>
      </p:sp>
      <p:sp>
        <p:nvSpPr>
          <p:cNvPr id="539" name="Google Shape;539;p6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Toutes les entités ont un identifiant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Pas d’héritage dans le modèle E/A de base</a:t>
            </a:r>
            <a:endParaRPr/>
          </a:p>
        </p:txBody>
      </p:sp>
      <p:sp>
        <p:nvSpPr>
          <p:cNvPr id="540" name="Google Shape;540;p60"/>
          <p:cNvSpPr/>
          <p:nvPr/>
        </p:nvSpPr>
        <p:spPr>
          <a:xfrm>
            <a:off x="5791000" y="1714500"/>
            <a:ext cx="1545900" cy="1159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Etudiant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100"/>
              <a:buChar char="●"/>
            </a:pPr>
            <a:r>
              <a:rPr lang="fr" sz="1100" b="1">
                <a:solidFill>
                  <a:srgbClr val="00FF00"/>
                </a:solidFill>
              </a:rPr>
              <a:t>Id_Etudiant</a:t>
            </a:r>
            <a:endParaRPr sz="1100" b="1">
              <a:solidFill>
                <a:srgbClr val="00FF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Nom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Prénom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Moyenne</a:t>
            </a:r>
            <a:endParaRPr sz="1100"/>
          </a:p>
        </p:txBody>
      </p:sp>
      <p:sp>
        <p:nvSpPr>
          <p:cNvPr id="541" name="Google Shape;541;p60"/>
          <p:cNvSpPr/>
          <p:nvPr/>
        </p:nvSpPr>
        <p:spPr>
          <a:xfrm>
            <a:off x="7400225" y="1714500"/>
            <a:ext cx="1545900" cy="1159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Classe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100"/>
              <a:buChar char="●"/>
            </a:pPr>
            <a:r>
              <a:rPr lang="fr" sz="1100" b="1">
                <a:solidFill>
                  <a:srgbClr val="00FF00"/>
                </a:solidFill>
              </a:rPr>
              <a:t>N°Classe</a:t>
            </a:r>
            <a:endParaRPr sz="1100" b="1">
              <a:solidFill>
                <a:srgbClr val="00FF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Nb_Etudiant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Moyenne</a:t>
            </a:r>
            <a:endParaRPr sz="1100"/>
          </a:p>
        </p:txBody>
      </p:sp>
      <p:pic>
        <p:nvPicPr>
          <p:cNvPr id="542" name="Google Shape;54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475" y="1229800"/>
            <a:ext cx="712900" cy="7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Normalisation</a:t>
            </a:r>
            <a:endParaRPr/>
          </a:p>
        </p:txBody>
      </p:sp>
      <p:sp>
        <p:nvSpPr>
          <p:cNvPr id="548" name="Google Shape;548;p6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normalisation a pour but d’éviter la redondance de données dans le modèle.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Pour cela on va définir le concept de Dépendance Fonctionnelle qui va lier les attributs d’une relation.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 ce qu’une dépendance fonctionnelle ?</a:t>
            </a:r>
            <a:endParaRPr/>
          </a:p>
        </p:txBody>
      </p:sp>
      <p:sp>
        <p:nvSpPr>
          <p:cNvPr id="554" name="Google Shape;554;p6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11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dépendance fonctionnelle est une contrainte entre 2 ensembles d’attributs dans une table de base de données.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Dans une relation R, on dit qu’un attribut A détermine un attribut B.</a:t>
            </a:r>
            <a:endParaRPr/>
          </a:p>
        </p:txBody>
      </p:sp>
      <p:grpSp>
        <p:nvGrpSpPr>
          <p:cNvPr id="555" name="Google Shape;555;p62"/>
          <p:cNvGrpSpPr/>
          <p:nvPr/>
        </p:nvGrpSpPr>
        <p:grpSpPr>
          <a:xfrm>
            <a:off x="2959650" y="3418425"/>
            <a:ext cx="2923500" cy="814200"/>
            <a:chOff x="2008750" y="3319975"/>
            <a:chExt cx="2923500" cy="814200"/>
          </a:xfrm>
        </p:grpSpPr>
        <p:sp>
          <p:nvSpPr>
            <p:cNvPr id="556" name="Google Shape;556;p62"/>
            <p:cNvSpPr txBox="1"/>
            <p:nvPr/>
          </p:nvSpPr>
          <p:spPr>
            <a:xfrm>
              <a:off x="2190200" y="3547925"/>
              <a:ext cx="624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700">
                  <a:latin typeface="Lato"/>
                  <a:ea typeface="Lato"/>
                  <a:cs typeface="Lato"/>
                  <a:sym typeface="Lato"/>
                </a:rPr>
                <a:t>A</a:t>
              </a:r>
              <a:endParaRPr sz="17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7" name="Google Shape;557;p62"/>
            <p:cNvSpPr txBox="1"/>
            <p:nvPr/>
          </p:nvSpPr>
          <p:spPr>
            <a:xfrm>
              <a:off x="4126475" y="3547925"/>
              <a:ext cx="624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700">
                  <a:latin typeface="Lato"/>
                  <a:ea typeface="Lato"/>
                  <a:cs typeface="Lato"/>
                  <a:sym typeface="Lato"/>
                </a:rPr>
                <a:t>B</a:t>
              </a:r>
              <a:endParaRPr sz="17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58" name="Google Shape;558;p62"/>
            <p:cNvCxnSpPr>
              <a:stCxn id="556" idx="3"/>
              <a:endCxn id="557" idx="1"/>
            </p:cNvCxnSpPr>
            <p:nvPr/>
          </p:nvCxnSpPr>
          <p:spPr>
            <a:xfrm>
              <a:off x="2814500" y="3771125"/>
              <a:ext cx="1311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9" name="Google Shape;559;p62"/>
            <p:cNvSpPr txBox="1"/>
            <p:nvPr/>
          </p:nvSpPr>
          <p:spPr>
            <a:xfrm>
              <a:off x="3055738" y="3498375"/>
              <a:ext cx="8295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 i="1">
                  <a:latin typeface="Lato"/>
                  <a:ea typeface="Lato"/>
                  <a:cs typeface="Lato"/>
                  <a:sym typeface="Lato"/>
                </a:rPr>
                <a:t>Détermine</a:t>
              </a:r>
              <a:endParaRPr sz="1100" i="1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0" name="Google Shape;560;p62"/>
            <p:cNvSpPr/>
            <p:nvPr/>
          </p:nvSpPr>
          <p:spPr>
            <a:xfrm>
              <a:off x="2008750" y="3319975"/>
              <a:ext cx="2923500" cy="8142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62"/>
          <p:cNvSpPr txBox="1"/>
          <p:nvPr/>
        </p:nvSpPr>
        <p:spPr>
          <a:xfrm>
            <a:off x="4252950" y="3061675"/>
            <a:ext cx="33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562;p62"/>
          <p:cNvSpPr txBox="1"/>
          <p:nvPr/>
        </p:nvSpPr>
        <p:spPr>
          <a:xfrm>
            <a:off x="941500" y="4311025"/>
            <a:ext cx="725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On dit également que </a:t>
            </a:r>
            <a:r>
              <a:rPr lang="fr" b="1">
                <a:latin typeface="Lato"/>
                <a:ea typeface="Lato"/>
                <a:cs typeface="Lato"/>
                <a:sym typeface="Lato"/>
              </a:rPr>
              <a:t>B dépend fonctionnellement de A.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63" name="Google Shape;563;p62"/>
          <p:cNvCxnSpPr/>
          <p:nvPr/>
        </p:nvCxnSpPr>
        <p:spPr>
          <a:xfrm rot="10800000">
            <a:off x="4251600" y="4895750"/>
            <a:ext cx="232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4" name="Google Shape;564;p62"/>
          <p:cNvSpPr/>
          <p:nvPr/>
        </p:nvSpPr>
        <p:spPr>
          <a:xfrm>
            <a:off x="2259575" y="4330850"/>
            <a:ext cx="4608300" cy="733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1440</Words>
  <Application>Microsoft Office PowerPoint</Application>
  <PresentationFormat>Affichage à l'écran (16:9)</PresentationFormat>
  <Paragraphs>343</Paragraphs>
  <Slides>37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1" baseType="lpstr">
      <vt:lpstr>Arial</vt:lpstr>
      <vt:lpstr>Lato</vt:lpstr>
      <vt:lpstr>Raleway</vt:lpstr>
      <vt:lpstr>Streamline</vt:lpstr>
      <vt:lpstr>Cours 3</vt:lpstr>
      <vt:lpstr>Sommaire</vt:lpstr>
      <vt:lpstr>Observations</vt:lpstr>
      <vt:lpstr>Présentation PowerPoint</vt:lpstr>
      <vt:lpstr>Vérifications et normalisations des modèles</vt:lpstr>
      <vt:lpstr>Vérification</vt:lpstr>
      <vt:lpstr>Vérification</vt:lpstr>
      <vt:lpstr>Normalisation</vt:lpstr>
      <vt:lpstr>Qu’est ce qu’une dépendance fonctionnelle ?</vt:lpstr>
      <vt:lpstr>Exemple</vt:lpstr>
      <vt:lpstr>Exemple</vt:lpstr>
      <vt:lpstr>Quelques règles sur les dépendances fonctionnelles</vt:lpstr>
      <vt:lpstr>Graphe de Dépendance Fonctionnelle</vt:lpstr>
      <vt:lpstr>Axiomes d’Armstrong</vt:lpstr>
      <vt:lpstr>Axiomes d’Armstrong</vt:lpstr>
      <vt:lpstr>Axiomes d’Armstrong</vt:lpstr>
      <vt:lpstr>Axiomes d’Armstrong</vt:lpstr>
      <vt:lpstr>Axiomes d’Armstrong</vt:lpstr>
      <vt:lpstr>Axiomes d’Armstrong</vt:lpstr>
      <vt:lpstr>Détermination de la clé</vt:lpstr>
      <vt:lpstr>Détermination de la clé</vt:lpstr>
      <vt:lpstr>Détermination de la clé</vt:lpstr>
      <vt:lpstr>Couverture minimale</vt:lpstr>
      <vt:lpstr>Couverture minimale</vt:lpstr>
      <vt:lpstr>Couverture minimale</vt:lpstr>
      <vt:lpstr>Fermeture Transitive</vt:lpstr>
      <vt:lpstr>Fermeture Transitive</vt:lpstr>
      <vt:lpstr>Les DF au service de la normalisation</vt:lpstr>
      <vt:lpstr>La Première Forme Normale (ou NF1)</vt:lpstr>
      <vt:lpstr>La Deuxième Forme Normale  (ou NF2)</vt:lpstr>
      <vt:lpstr>Exemple de NF2</vt:lpstr>
      <vt:lpstr>Propriété de la NF2</vt:lpstr>
      <vt:lpstr>La Troisième Forme Normale (ou NF3)</vt:lpstr>
      <vt:lpstr>Exemple de NF3</vt:lpstr>
      <vt:lpstr>Propriété de la NF3</vt:lpstr>
      <vt:lpstr>Cours 4</vt:lpstr>
      <vt:lpstr>TD/TP2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3</dc:title>
  <cp:lastModifiedBy>Fornier Yann</cp:lastModifiedBy>
  <cp:revision>1</cp:revision>
  <dcterms:modified xsi:type="dcterms:W3CDTF">2023-03-23T16:00:23Z</dcterms:modified>
</cp:coreProperties>
</file>