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6319599" y="2165271"/>
            <a:ext cx="7477601" cy="2499598"/>
          </a:xfrm>
          <a:prstGeom prst="rect">
            <a:avLst/>
          </a:prstGeom>
          <a:noFill/>
          <a:ln/>
        </p:spPr>
        <p:txBody>
          <a:bodyPr wrap="square" rtlCol="0" anchor="t"/>
          <a:lstStyle/>
          <a:p>
            <a:pPr indent="0" marL="0">
              <a:lnSpc>
                <a:spcPts val="6561"/>
              </a:lnSpc>
              <a:buNone/>
            </a:pPr>
            <a:r>
              <a:rPr lang="en-US" sz="5249" dirty="0">
                <a:solidFill>
                  <a:srgbClr val="312F2B"/>
                </a:solidFill>
                <a:latin typeface="Gelasio" pitchFamily="34" charset="0"/>
                <a:ea typeface="Gelasio" pitchFamily="34" charset="-122"/>
                <a:cs typeface="Gelasio" pitchFamily="34" charset="-120"/>
              </a:rPr>
              <a:t>Intégration des systèmes d'informations dans l'industrie</a:t>
            </a:r>
            <a:endParaRPr lang="en-US" sz="5249" dirty="0"/>
          </a:p>
        </p:txBody>
      </p:sp>
      <p:sp>
        <p:nvSpPr>
          <p:cNvPr id="5" name="Text 2"/>
          <p:cNvSpPr/>
          <p:nvPr/>
        </p:nvSpPr>
        <p:spPr>
          <a:xfrm>
            <a:off x="6319599" y="4998125"/>
            <a:ext cx="7477601" cy="1066205"/>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L'intégration des systèmes d'informations dans l'industrie permet un flux transparent d'informations entre les différents systèmes, départements et processus de l'organisation industrielle.</a:t>
            </a:r>
            <a:endParaRPr lang="en-US" sz="1750" dirty="0"/>
          </a:p>
        </p:txBody>
      </p:sp>
      <p:pic>
        <p:nvPicPr>
          <p:cNvPr id="6" name="Image 1" descr="preencoded.png">    </p:cNvPr>
          <p:cNvPicPr>
            <a:picLocks noChangeAspect="1"/>
          </p:cNvPicPr>
          <p:nvPr/>
        </p:nvPicPr>
        <p:blipFill>
          <a:blip r:embed="rId2"/>
          <a:stretch>
            <a:fillRect/>
          </a:stretch>
        </p:blipFill>
        <p:spPr>
          <a:xfrm>
            <a:off x="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6319599" y="2534722"/>
            <a:ext cx="4443889" cy="694373"/>
          </a:xfrm>
          <a:prstGeom prst="rect">
            <a:avLst/>
          </a:prstGeom>
          <a:noFill/>
          <a:ln/>
        </p:spPr>
        <p:txBody>
          <a:bodyPr wrap="none" rtlCol="0" anchor="t"/>
          <a:lstStyle/>
          <a:p>
            <a:pPr indent="0" marL="0">
              <a:lnSpc>
                <a:spcPts val="5468"/>
              </a:lnSpc>
              <a:buNone/>
            </a:pPr>
            <a:r>
              <a:rPr lang="en-US" sz="4374" dirty="0">
                <a:solidFill>
                  <a:srgbClr val="312F2B"/>
                </a:solidFill>
                <a:latin typeface="Gelasio" pitchFamily="34" charset="0"/>
                <a:ea typeface="Gelasio" pitchFamily="34" charset="-122"/>
                <a:cs typeface="Gelasio" pitchFamily="34" charset="-120"/>
              </a:rPr>
              <a:t>Conclusion</a:t>
            </a:r>
            <a:endParaRPr lang="en-US" sz="4374" dirty="0"/>
          </a:p>
        </p:txBody>
      </p:sp>
      <p:sp>
        <p:nvSpPr>
          <p:cNvPr id="5" name="Text 2"/>
          <p:cNvSpPr/>
          <p:nvPr/>
        </p:nvSpPr>
        <p:spPr>
          <a:xfrm>
            <a:off x="6319599" y="3562350"/>
            <a:ext cx="7477601" cy="2132409"/>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L'intégration des SI dans l'industrie est un processus essentiel qui permet de connecter, harmoniser et coordonner les différentes applications et technologies utilisées dans l'entreprise, favorisant ainsi la collaboration et l'amélioration de la coordination des opérations. Cependant, ce processus complexe nécessite une planification soignée, une expertise technique et une collaboration étroite entre les équipes informatiques et opérationnelles.</a:t>
            </a:r>
            <a:endParaRPr lang="en-US" sz="1750" dirty="0"/>
          </a:p>
        </p:txBody>
      </p:sp>
      <p:pic>
        <p:nvPicPr>
          <p:cNvPr id="6" name="Image 1" descr="preencoded.png">    </p:cNvPr>
          <p:cNvPicPr>
            <a:picLocks noChangeAspect="1"/>
          </p:cNvPicPr>
          <p:nvPr/>
        </p:nvPicPr>
        <p:blipFill>
          <a:blip r:embed="rId2"/>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749260"/>
            <a:ext cx="7612380" cy="694373"/>
          </a:xfrm>
          <a:prstGeom prst="rect">
            <a:avLst/>
          </a:prstGeom>
          <a:noFill/>
          <a:ln/>
        </p:spPr>
        <p:txBody>
          <a:bodyPr wrap="none" rtlCol="0" anchor="t"/>
          <a:lstStyle/>
          <a:p>
            <a:pPr indent="0" marL="0">
              <a:lnSpc>
                <a:spcPts val="5468"/>
              </a:lnSpc>
              <a:buNone/>
            </a:pPr>
            <a:r>
              <a:rPr lang="en-US" sz="4374" dirty="0">
                <a:solidFill>
                  <a:srgbClr val="312F2B"/>
                </a:solidFill>
                <a:latin typeface="Gelasio" pitchFamily="34" charset="0"/>
                <a:ea typeface="Gelasio" pitchFamily="34" charset="-122"/>
                <a:cs typeface="Gelasio" pitchFamily="34" charset="-120"/>
              </a:rPr>
              <a:t>1. Interconnexion des systèmes</a:t>
            </a:r>
            <a:endParaRPr lang="en-US" sz="4374" dirty="0"/>
          </a:p>
        </p:txBody>
      </p:sp>
      <p:sp>
        <p:nvSpPr>
          <p:cNvPr id="5" name="Text 2"/>
          <p:cNvSpPr/>
          <p:nvPr/>
        </p:nvSpPr>
        <p:spPr>
          <a:xfrm>
            <a:off x="2037993" y="1887974"/>
            <a:ext cx="10554414" cy="1421606"/>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L'intégration des SI nécessite l'interconnexion des différentes applications et systèmes utilisés dans l'entreprise, tels que les systèmes ERP, SCM, BI, etc. L'interconnexion permet un partage efficace des données et des informations entre ces systèmes, éliminant ainsi les silos d'information et favorisant la collaboration entre les départements.</a:t>
            </a:r>
            <a:endParaRPr lang="en-US" sz="1750" dirty="0"/>
          </a:p>
        </p:txBody>
      </p:sp>
      <p:pic>
        <p:nvPicPr>
          <p:cNvPr id="6" name="Image 1" descr="preencoded.png">    </p:cNvPr>
          <p:cNvPicPr>
            <a:picLocks noChangeAspect="1"/>
          </p:cNvPicPr>
          <p:nvPr/>
        </p:nvPicPr>
        <p:blipFill>
          <a:blip r:embed="rId2"/>
          <a:stretch>
            <a:fillRect/>
          </a:stretch>
        </p:blipFill>
        <p:spPr>
          <a:xfrm>
            <a:off x="2037993" y="3559493"/>
            <a:ext cx="3295888" cy="3295888"/>
          </a:xfrm>
          <a:prstGeom prst="rect">
            <a:avLst/>
          </a:prstGeom>
        </p:spPr>
      </p:pic>
      <p:sp>
        <p:nvSpPr>
          <p:cNvPr id="7" name="Text 3"/>
          <p:cNvSpPr/>
          <p:nvPr/>
        </p:nvSpPr>
        <p:spPr>
          <a:xfrm>
            <a:off x="2574965" y="7133034"/>
            <a:ext cx="2221944" cy="347186"/>
          </a:xfrm>
          <a:prstGeom prst="rect">
            <a:avLst/>
          </a:prstGeom>
          <a:noFill/>
          <a:ln/>
        </p:spPr>
        <p:txBody>
          <a:bodyPr wrap="none" rtlCol="0" anchor="t"/>
          <a:lstStyle/>
          <a:p>
            <a:pPr algn="ctr" indent="0" marL="0">
              <a:lnSpc>
                <a:spcPts val="2734"/>
              </a:lnSpc>
              <a:buNone/>
            </a:pPr>
            <a:r>
              <a:rPr lang="en-US" sz="2187" dirty="0">
                <a:solidFill>
                  <a:srgbClr val="312F2B"/>
                </a:solidFill>
                <a:latin typeface="Gelasio" pitchFamily="34" charset="0"/>
                <a:ea typeface="Gelasio" pitchFamily="34" charset="-122"/>
                <a:cs typeface="Gelasio" pitchFamily="34" charset="-120"/>
              </a:rPr>
              <a:t>ERP</a:t>
            </a:r>
            <a:endParaRPr lang="en-US" sz="2187" dirty="0"/>
          </a:p>
        </p:txBody>
      </p:sp>
      <p:pic>
        <p:nvPicPr>
          <p:cNvPr id="8" name="Image 2" descr="preencoded.png">    </p:cNvPr>
          <p:cNvPicPr>
            <a:picLocks noChangeAspect="1"/>
          </p:cNvPicPr>
          <p:nvPr/>
        </p:nvPicPr>
        <p:blipFill>
          <a:blip r:embed="rId3"/>
          <a:stretch>
            <a:fillRect/>
          </a:stretch>
        </p:blipFill>
        <p:spPr>
          <a:xfrm>
            <a:off x="5667137" y="3559493"/>
            <a:ext cx="3296007" cy="3296007"/>
          </a:xfrm>
          <a:prstGeom prst="rect">
            <a:avLst/>
          </a:prstGeom>
        </p:spPr>
      </p:pic>
      <p:sp>
        <p:nvSpPr>
          <p:cNvPr id="9" name="Text 4"/>
          <p:cNvSpPr/>
          <p:nvPr/>
        </p:nvSpPr>
        <p:spPr>
          <a:xfrm>
            <a:off x="6204109" y="7133153"/>
            <a:ext cx="2221944" cy="347186"/>
          </a:xfrm>
          <a:prstGeom prst="rect">
            <a:avLst/>
          </a:prstGeom>
          <a:noFill/>
          <a:ln/>
        </p:spPr>
        <p:txBody>
          <a:bodyPr wrap="none" rtlCol="0" anchor="t"/>
          <a:lstStyle/>
          <a:p>
            <a:pPr algn="ctr" indent="0" marL="0">
              <a:lnSpc>
                <a:spcPts val="2734"/>
              </a:lnSpc>
              <a:buNone/>
            </a:pPr>
            <a:r>
              <a:rPr lang="en-US" sz="2187" dirty="0">
                <a:solidFill>
                  <a:srgbClr val="312F2B"/>
                </a:solidFill>
                <a:latin typeface="Gelasio" pitchFamily="34" charset="0"/>
                <a:ea typeface="Gelasio" pitchFamily="34" charset="-122"/>
                <a:cs typeface="Gelasio" pitchFamily="34" charset="-120"/>
              </a:rPr>
              <a:t>SCM</a:t>
            </a:r>
            <a:endParaRPr lang="en-US" sz="2187" dirty="0"/>
          </a:p>
        </p:txBody>
      </p:sp>
      <p:pic>
        <p:nvPicPr>
          <p:cNvPr id="10" name="Image 3" descr="preencoded.png">    </p:cNvPr>
          <p:cNvPicPr>
            <a:picLocks noChangeAspect="1"/>
          </p:cNvPicPr>
          <p:nvPr/>
        </p:nvPicPr>
        <p:blipFill>
          <a:blip r:embed="rId4"/>
          <a:stretch>
            <a:fillRect/>
          </a:stretch>
        </p:blipFill>
        <p:spPr>
          <a:xfrm>
            <a:off x="9296400" y="3559493"/>
            <a:ext cx="3296007" cy="3296007"/>
          </a:xfrm>
          <a:prstGeom prst="rect">
            <a:avLst/>
          </a:prstGeom>
        </p:spPr>
      </p:pic>
      <p:sp>
        <p:nvSpPr>
          <p:cNvPr id="11" name="Text 5"/>
          <p:cNvSpPr/>
          <p:nvPr/>
        </p:nvSpPr>
        <p:spPr>
          <a:xfrm>
            <a:off x="9833372" y="7133153"/>
            <a:ext cx="2221944" cy="347186"/>
          </a:xfrm>
          <a:prstGeom prst="rect">
            <a:avLst/>
          </a:prstGeom>
          <a:noFill/>
          <a:ln/>
        </p:spPr>
        <p:txBody>
          <a:bodyPr wrap="none" rtlCol="0" anchor="t"/>
          <a:lstStyle/>
          <a:p>
            <a:pPr algn="ctr" indent="0" marL="0">
              <a:lnSpc>
                <a:spcPts val="2734"/>
              </a:lnSpc>
              <a:buNone/>
            </a:pPr>
            <a:r>
              <a:rPr lang="en-US" sz="2187" dirty="0">
                <a:solidFill>
                  <a:srgbClr val="312F2B"/>
                </a:solidFill>
                <a:latin typeface="Gelasio" pitchFamily="34" charset="0"/>
                <a:ea typeface="Gelasio" pitchFamily="34" charset="-122"/>
                <a:cs typeface="Gelasio" pitchFamily="34" charset="-120"/>
              </a:rPr>
              <a:t>BI</a:t>
            </a:r>
            <a:endParaRPr lang="en-US" sz="218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130975"/>
            <a:ext cx="10554414" cy="1388745"/>
          </a:xfrm>
          <a:prstGeom prst="rect">
            <a:avLst/>
          </a:prstGeom>
          <a:noFill/>
          <a:ln/>
        </p:spPr>
        <p:txBody>
          <a:bodyPr wrap="square" rtlCol="0" anchor="t"/>
          <a:lstStyle/>
          <a:p>
            <a:pPr indent="0" marL="0">
              <a:lnSpc>
                <a:spcPts val="5468"/>
              </a:lnSpc>
              <a:buNone/>
            </a:pPr>
            <a:r>
              <a:rPr lang="en-US" sz="4374" dirty="0">
                <a:solidFill>
                  <a:srgbClr val="312F2B"/>
                </a:solidFill>
                <a:latin typeface="Gelasio" pitchFamily="34" charset="0"/>
                <a:ea typeface="Gelasio" pitchFamily="34" charset="-122"/>
                <a:cs typeface="Gelasio" pitchFamily="34" charset="-120"/>
              </a:rPr>
              <a:t>2. Flux de données et intégration des processus</a:t>
            </a:r>
            <a:endParaRPr lang="en-US" sz="4374" dirty="0"/>
          </a:p>
        </p:txBody>
      </p:sp>
      <p:sp>
        <p:nvSpPr>
          <p:cNvPr id="5" name="Text 2"/>
          <p:cNvSpPr/>
          <p:nvPr/>
        </p:nvSpPr>
        <p:spPr>
          <a:xfrm>
            <a:off x="2037993" y="2964061"/>
            <a:ext cx="10554414" cy="1066205"/>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L'intégration des SI implique la mise en place de flux de données cohérents et automatisés entre les différents systèmes et processus industriels. Cela permet d'assurer la continuité des opérations et la synchronisation des activités, en évitant les redondances, les erreurs et les retards liés à la saisie manuelle des données.</a:t>
            </a:r>
            <a:endParaRPr lang="en-US" sz="1750" dirty="0"/>
          </a:p>
        </p:txBody>
      </p:sp>
      <p:sp>
        <p:nvSpPr>
          <p:cNvPr id="6" name="Shape 3"/>
          <p:cNvSpPr/>
          <p:nvPr/>
        </p:nvSpPr>
        <p:spPr>
          <a:xfrm>
            <a:off x="2037993" y="4280178"/>
            <a:ext cx="3370064" cy="2818328"/>
          </a:xfrm>
          <a:prstGeom prst="roundRect">
            <a:avLst>
              <a:gd name="adj" fmla="val 3548"/>
            </a:avLst>
          </a:prstGeom>
          <a:solidFill>
            <a:srgbClr val="E8E8E3"/>
          </a:solidFill>
          <a:ln w="13811">
            <a:solidFill>
              <a:srgbClr val="D1D1C7"/>
            </a:solidFill>
            <a:prstDash val="solid"/>
          </a:ln>
        </p:spPr>
      </p:sp>
      <p:sp>
        <p:nvSpPr>
          <p:cNvPr id="7" name="Text 4"/>
          <p:cNvSpPr/>
          <p:nvPr/>
        </p:nvSpPr>
        <p:spPr>
          <a:xfrm>
            <a:off x="2273975" y="4516160"/>
            <a:ext cx="2221944" cy="347186"/>
          </a:xfrm>
          <a:prstGeom prst="rect">
            <a:avLst/>
          </a:prstGeom>
          <a:noFill/>
          <a:ln/>
        </p:spPr>
        <p:txBody>
          <a:bodyPr wrap="non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Données clients</a:t>
            </a:r>
            <a:endParaRPr lang="en-US" sz="2187" dirty="0"/>
          </a:p>
        </p:txBody>
      </p:sp>
      <p:sp>
        <p:nvSpPr>
          <p:cNvPr id="8" name="Text 5"/>
          <p:cNvSpPr/>
          <p:nvPr/>
        </p:nvSpPr>
        <p:spPr>
          <a:xfrm>
            <a:off x="2273975" y="5085517"/>
            <a:ext cx="2898100" cy="1777008"/>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Transmission automatique des données de commande clients du système de gestion des ventes au système de gestion de production.</a:t>
            </a:r>
            <a:endParaRPr lang="en-US" sz="1750" dirty="0"/>
          </a:p>
        </p:txBody>
      </p:sp>
      <p:sp>
        <p:nvSpPr>
          <p:cNvPr id="9" name="Shape 6"/>
          <p:cNvSpPr/>
          <p:nvPr/>
        </p:nvSpPr>
        <p:spPr>
          <a:xfrm>
            <a:off x="5630228" y="4280178"/>
            <a:ext cx="3370064" cy="2818328"/>
          </a:xfrm>
          <a:prstGeom prst="roundRect">
            <a:avLst>
              <a:gd name="adj" fmla="val 3548"/>
            </a:avLst>
          </a:prstGeom>
          <a:solidFill>
            <a:srgbClr val="E8E8E3"/>
          </a:solidFill>
          <a:ln w="13811">
            <a:solidFill>
              <a:srgbClr val="D1D1C7"/>
            </a:solidFill>
            <a:prstDash val="solid"/>
          </a:ln>
        </p:spPr>
      </p:sp>
      <p:sp>
        <p:nvSpPr>
          <p:cNvPr id="10" name="Text 7"/>
          <p:cNvSpPr/>
          <p:nvPr/>
        </p:nvSpPr>
        <p:spPr>
          <a:xfrm>
            <a:off x="5866209" y="4516160"/>
            <a:ext cx="2221944" cy="347186"/>
          </a:xfrm>
          <a:prstGeom prst="rect">
            <a:avLst/>
          </a:prstGeom>
          <a:noFill/>
          <a:ln/>
        </p:spPr>
        <p:txBody>
          <a:bodyPr wrap="non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Données produit</a:t>
            </a:r>
            <a:endParaRPr lang="en-US" sz="2187" dirty="0"/>
          </a:p>
        </p:txBody>
      </p:sp>
      <p:sp>
        <p:nvSpPr>
          <p:cNvPr id="11" name="Text 8"/>
          <p:cNvSpPr/>
          <p:nvPr/>
        </p:nvSpPr>
        <p:spPr>
          <a:xfrm>
            <a:off x="5866209" y="5085517"/>
            <a:ext cx="2898100" cy="1777008"/>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Transmission automatique des données de stocks du système de gestion des stocks au système de planification de la production.</a:t>
            </a:r>
            <a:endParaRPr lang="en-US" sz="1750" dirty="0"/>
          </a:p>
        </p:txBody>
      </p:sp>
      <p:sp>
        <p:nvSpPr>
          <p:cNvPr id="12" name="Shape 9"/>
          <p:cNvSpPr/>
          <p:nvPr/>
        </p:nvSpPr>
        <p:spPr>
          <a:xfrm>
            <a:off x="9222462" y="4280178"/>
            <a:ext cx="3370064" cy="2818328"/>
          </a:xfrm>
          <a:prstGeom prst="roundRect">
            <a:avLst>
              <a:gd name="adj" fmla="val 3548"/>
            </a:avLst>
          </a:prstGeom>
          <a:solidFill>
            <a:srgbClr val="E8E8E3"/>
          </a:solidFill>
          <a:ln w="13811">
            <a:solidFill>
              <a:srgbClr val="D1D1C7"/>
            </a:solidFill>
            <a:prstDash val="solid"/>
          </a:ln>
        </p:spPr>
      </p:sp>
      <p:sp>
        <p:nvSpPr>
          <p:cNvPr id="13" name="Text 10"/>
          <p:cNvSpPr/>
          <p:nvPr/>
        </p:nvSpPr>
        <p:spPr>
          <a:xfrm>
            <a:off x="9458444" y="4516160"/>
            <a:ext cx="2221944" cy="347186"/>
          </a:xfrm>
          <a:prstGeom prst="rect">
            <a:avLst/>
          </a:prstGeom>
          <a:noFill/>
          <a:ln/>
        </p:spPr>
        <p:txBody>
          <a:bodyPr wrap="non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Données qualité</a:t>
            </a:r>
            <a:endParaRPr lang="en-US" sz="2187" dirty="0"/>
          </a:p>
        </p:txBody>
      </p:sp>
      <p:sp>
        <p:nvSpPr>
          <p:cNvPr id="14" name="Text 11"/>
          <p:cNvSpPr/>
          <p:nvPr/>
        </p:nvSpPr>
        <p:spPr>
          <a:xfrm>
            <a:off x="9458444" y="5085517"/>
            <a:ext cx="2898100" cy="1777008"/>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Transmission automatique des données de contrôle qualité du système de mesure et analyse au système de gestion de la qualité.</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833199" y="2010013"/>
            <a:ext cx="7292340" cy="694373"/>
          </a:xfrm>
          <a:prstGeom prst="rect">
            <a:avLst/>
          </a:prstGeom>
          <a:noFill/>
          <a:ln/>
        </p:spPr>
        <p:txBody>
          <a:bodyPr wrap="none" rtlCol="0" anchor="t"/>
          <a:lstStyle/>
          <a:p>
            <a:pPr indent="0" marL="0">
              <a:lnSpc>
                <a:spcPts val="5468"/>
              </a:lnSpc>
              <a:buNone/>
            </a:pPr>
            <a:r>
              <a:rPr lang="en-US" sz="4374" dirty="0">
                <a:solidFill>
                  <a:srgbClr val="312F2B"/>
                </a:solidFill>
                <a:latin typeface="Gelasio" pitchFamily="34" charset="0"/>
                <a:ea typeface="Gelasio" pitchFamily="34" charset="-122"/>
                <a:cs typeface="Gelasio" pitchFamily="34" charset="-120"/>
              </a:rPr>
              <a:t>3. Normalisation des données</a:t>
            </a:r>
            <a:endParaRPr lang="en-US" sz="4374" dirty="0"/>
          </a:p>
        </p:txBody>
      </p:sp>
      <p:sp>
        <p:nvSpPr>
          <p:cNvPr id="5" name="Text 2"/>
          <p:cNvSpPr/>
          <p:nvPr/>
        </p:nvSpPr>
        <p:spPr>
          <a:xfrm>
            <a:off x="833199" y="3037642"/>
            <a:ext cx="7477601" cy="1421606"/>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L'intégration des SI nécessite souvent la normalisation des données pour garantir une compréhension et une utilisation cohérentes des informations. Cela implique l'adoption de normes et de formats communs pour la structuration, le stockage et l'échange des données.</a:t>
            </a:r>
            <a:endParaRPr lang="en-US" sz="1750" dirty="0"/>
          </a:p>
        </p:txBody>
      </p:sp>
      <p:sp>
        <p:nvSpPr>
          <p:cNvPr id="6" name="Text 3"/>
          <p:cNvSpPr/>
          <p:nvPr/>
        </p:nvSpPr>
        <p:spPr>
          <a:xfrm>
            <a:off x="1188601" y="4709160"/>
            <a:ext cx="7122200" cy="710803"/>
          </a:xfrm>
          <a:prstGeom prst="rect">
            <a:avLst/>
          </a:prstGeom>
          <a:noFill/>
          <a:ln/>
        </p:spPr>
        <p:txBody>
          <a:bodyPr wrap="square" rtlCol="0" anchor="t"/>
          <a:lstStyle/>
          <a:p>
            <a:pPr algn="l" marL="342900" indent="-342900">
              <a:lnSpc>
                <a:spcPts val="2799"/>
              </a:lnSpc>
              <a:buSzPct val="100000"/>
              <a:buChar char="•"/>
            </a:pPr>
            <a:r>
              <a:rPr lang="en-US" sz="1750" dirty="0">
                <a:solidFill>
                  <a:srgbClr val="272525"/>
                </a:solidFill>
                <a:latin typeface="Lato" pitchFamily="34" charset="0"/>
                <a:ea typeface="Lato" pitchFamily="34" charset="-122"/>
                <a:cs typeface="Lato" pitchFamily="34" charset="-120"/>
              </a:rPr>
              <a:t>Utilisation de normes telles que le langage XML (eXtensible Markup Language) ou le format EDI (Electronic Data Interchange).</a:t>
            </a:r>
            <a:endParaRPr lang="en-US" sz="1750" dirty="0"/>
          </a:p>
        </p:txBody>
      </p:sp>
      <p:sp>
        <p:nvSpPr>
          <p:cNvPr id="7" name="Text 4"/>
          <p:cNvSpPr/>
          <p:nvPr/>
        </p:nvSpPr>
        <p:spPr>
          <a:xfrm>
            <a:off x="1188601" y="5508784"/>
            <a:ext cx="7122200" cy="710803"/>
          </a:xfrm>
          <a:prstGeom prst="rect">
            <a:avLst/>
          </a:prstGeom>
          <a:noFill/>
          <a:ln/>
        </p:spPr>
        <p:txBody>
          <a:bodyPr wrap="square" rtlCol="0" anchor="t"/>
          <a:lstStyle/>
          <a:p>
            <a:pPr algn="l" marL="342900" indent="-342900">
              <a:lnSpc>
                <a:spcPts val="2799"/>
              </a:lnSpc>
              <a:buSzPct val="100000"/>
              <a:buChar char="•"/>
            </a:pPr>
            <a:r>
              <a:rPr lang="en-US" sz="1750" dirty="0">
                <a:solidFill>
                  <a:srgbClr val="272525"/>
                </a:solidFill>
                <a:latin typeface="Lato" pitchFamily="34" charset="0"/>
                <a:ea typeface="Lato" pitchFamily="34" charset="-122"/>
                <a:cs typeface="Lato" pitchFamily="34" charset="-120"/>
              </a:rPr>
              <a:t>Facilitation de l'échange de données entre les différents systèmes et partenaires commerciaux.</a:t>
            </a:r>
            <a:endParaRPr lang="en-US" sz="1750" dirty="0"/>
          </a:p>
        </p:txBody>
      </p:sp>
      <p:pic>
        <p:nvPicPr>
          <p:cNvPr id="8" name="Image 1" descr="preencoded.png">    </p:cNvPr>
          <p:cNvPicPr>
            <a:picLocks noChangeAspect="1"/>
          </p:cNvPicPr>
          <p:nvPr/>
        </p:nvPicPr>
        <p:blipFill>
          <a:blip r:embed="rId2"/>
          <a:stretch>
            <a:fillRect/>
          </a:stretch>
        </p:blipFill>
        <p:spPr>
          <a:xfrm>
            <a:off x="9144000" y="0"/>
            <a:ext cx="5486400"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6319599" y="1584841"/>
            <a:ext cx="6751320" cy="694373"/>
          </a:xfrm>
          <a:prstGeom prst="rect">
            <a:avLst/>
          </a:prstGeom>
          <a:noFill/>
          <a:ln/>
        </p:spPr>
        <p:txBody>
          <a:bodyPr wrap="none" rtlCol="0" anchor="t"/>
          <a:lstStyle/>
          <a:p>
            <a:pPr indent="0" marL="0">
              <a:lnSpc>
                <a:spcPts val="5468"/>
              </a:lnSpc>
              <a:buNone/>
            </a:pPr>
            <a:r>
              <a:rPr lang="en-US" sz="4374" dirty="0">
                <a:solidFill>
                  <a:srgbClr val="312F2B"/>
                </a:solidFill>
                <a:latin typeface="Gelasio" pitchFamily="34" charset="0"/>
                <a:ea typeface="Gelasio" pitchFamily="34" charset="-122"/>
                <a:cs typeface="Gelasio" pitchFamily="34" charset="-120"/>
              </a:rPr>
              <a:t>4. Interfaces et connectivité</a:t>
            </a:r>
            <a:endParaRPr lang="en-US" sz="4374" dirty="0"/>
          </a:p>
        </p:txBody>
      </p:sp>
      <p:sp>
        <p:nvSpPr>
          <p:cNvPr id="5" name="Text 2"/>
          <p:cNvSpPr/>
          <p:nvPr/>
        </p:nvSpPr>
        <p:spPr>
          <a:xfrm>
            <a:off x="6319599" y="2612469"/>
            <a:ext cx="7477601" cy="1421606"/>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L'intégration des SI nécessite la mise en place d'interfaces et de mécanismes de connectivité pour permettre la communication entre les différents systèmes. Cela garantit l'interopérabilité et la fluidité des échanges d'informations entre les systèmes.</a:t>
            </a:r>
            <a:endParaRPr lang="en-US" sz="1750" dirty="0"/>
          </a:p>
        </p:txBody>
      </p:sp>
      <p:sp>
        <p:nvSpPr>
          <p:cNvPr id="6" name="Shape 3"/>
          <p:cNvSpPr/>
          <p:nvPr/>
        </p:nvSpPr>
        <p:spPr>
          <a:xfrm>
            <a:off x="6319599" y="4457581"/>
            <a:ext cx="499943" cy="499943"/>
          </a:xfrm>
          <a:prstGeom prst="roundRect">
            <a:avLst>
              <a:gd name="adj" fmla="val 20000"/>
            </a:avLst>
          </a:prstGeom>
          <a:solidFill>
            <a:srgbClr val="E8E8E3"/>
          </a:solidFill>
          <a:ln w="13811">
            <a:solidFill>
              <a:srgbClr val="D1D1C7"/>
            </a:solidFill>
            <a:prstDash val="solid"/>
          </a:ln>
        </p:spPr>
      </p:sp>
      <p:sp>
        <p:nvSpPr>
          <p:cNvPr id="7" name="Text 4"/>
          <p:cNvSpPr/>
          <p:nvPr/>
        </p:nvSpPr>
        <p:spPr>
          <a:xfrm>
            <a:off x="6497122" y="4499253"/>
            <a:ext cx="144780" cy="416481"/>
          </a:xfrm>
          <a:prstGeom prst="rect">
            <a:avLst/>
          </a:prstGeom>
          <a:noFill/>
          <a:ln/>
        </p:spPr>
        <p:txBody>
          <a:bodyPr wrap="none" rtlCol="0" anchor="t"/>
          <a:lstStyle/>
          <a:p>
            <a:pPr algn="ctr" indent="0" marL="0">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8" name="Text 5"/>
          <p:cNvSpPr/>
          <p:nvPr/>
        </p:nvSpPr>
        <p:spPr>
          <a:xfrm>
            <a:off x="7041713" y="4533900"/>
            <a:ext cx="2221944" cy="347186"/>
          </a:xfrm>
          <a:prstGeom prst="rect">
            <a:avLst/>
          </a:prstGeom>
          <a:noFill/>
          <a:ln/>
        </p:spPr>
        <p:txBody>
          <a:bodyPr wrap="non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Services web</a:t>
            </a:r>
            <a:endParaRPr lang="en-US" sz="2187" dirty="0"/>
          </a:p>
        </p:txBody>
      </p:sp>
      <p:sp>
        <p:nvSpPr>
          <p:cNvPr id="9" name="Shape 6"/>
          <p:cNvSpPr/>
          <p:nvPr/>
        </p:nvSpPr>
        <p:spPr>
          <a:xfrm>
            <a:off x="10169485" y="4457581"/>
            <a:ext cx="499943" cy="499943"/>
          </a:xfrm>
          <a:prstGeom prst="roundRect">
            <a:avLst>
              <a:gd name="adj" fmla="val 20000"/>
            </a:avLst>
          </a:prstGeom>
          <a:solidFill>
            <a:srgbClr val="E8E8E3"/>
          </a:solidFill>
          <a:ln w="13811">
            <a:solidFill>
              <a:srgbClr val="D1D1C7"/>
            </a:solidFill>
            <a:prstDash val="solid"/>
          </a:ln>
        </p:spPr>
      </p:sp>
      <p:sp>
        <p:nvSpPr>
          <p:cNvPr id="10" name="Text 7"/>
          <p:cNvSpPr/>
          <p:nvPr/>
        </p:nvSpPr>
        <p:spPr>
          <a:xfrm>
            <a:off x="10324148" y="4499253"/>
            <a:ext cx="190500" cy="416481"/>
          </a:xfrm>
          <a:prstGeom prst="rect">
            <a:avLst/>
          </a:prstGeom>
          <a:noFill/>
          <a:ln/>
        </p:spPr>
        <p:txBody>
          <a:bodyPr wrap="none" rtlCol="0" anchor="t"/>
          <a:lstStyle/>
          <a:p>
            <a:pPr algn="ctr" indent="0" marL="0">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1" name="Text 8"/>
          <p:cNvSpPr/>
          <p:nvPr/>
        </p:nvSpPr>
        <p:spPr>
          <a:xfrm>
            <a:off x="10891599" y="4533900"/>
            <a:ext cx="2905601" cy="1041559"/>
          </a:xfrm>
          <a:prstGeom prst="rect">
            <a:avLst/>
          </a:prstGeom>
          <a:noFill/>
          <a:ln/>
        </p:spPr>
        <p:txBody>
          <a:bodyPr wrap="squar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API (Application Programming Interface)</a:t>
            </a:r>
            <a:endParaRPr lang="en-US" sz="2187" dirty="0"/>
          </a:p>
        </p:txBody>
      </p:sp>
      <p:sp>
        <p:nvSpPr>
          <p:cNvPr id="12" name="Shape 9"/>
          <p:cNvSpPr/>
          <p:nvPr/>
        </p:nvSpPr>
        <p:spPr>
          <a:xfrm>
            <a:off x="6319599" y="5971223"/>
            <a:ext cx="499943" cy="499943"/>
          </a:xfrm>
          <a:prstGeom prst="roundRect">
            <a:avLst>
              <a:gd name="adj" fmla="val 20000"/>
            </a:avLst>
          </a:prstGeom>
          <a:solidFill>
            <a:srgbClr val="E8E8E3"/>
          </a:solidFill>
          <a:ln w="13811">
            <a:solidFill>
              <a:srgbClr val="D1D1C7"/>
            </a:solidFill>
            <a:prstDash val="solid"/>
          </a:ln>
        </p:spPr>
      </p:sp>
      <p:sp>
        <p:nvSpPr>
          <p:cNvPr id="13" name="Text 10"/>
          <p:cNvSpPr/>
          <p:nvPr/>
        </p:nvSpPr>
        <p:spPr>
          <a:xfrm>
            <a:off x="6478072" y="6012894"/>
            <a:ext cx="182880" cy="416481"/>
          </a:xfrm>
          <a:prstGeom prst="rect">
            <a:avLst/>
          </a:prstGeom>
          <a:noFill/>
          <a:ln/>
        </p:spPr>
        <p:txBody>
          <a:bodyPr wrap="none" rtlCol="0" anchor="t"/>
          <a:lstStyle/>
          <a:p>
            <a:pPr algn="ctr" indent="0" marL="0">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4" name="Text 11"/>
          <p:cNvSpPr/>
          <p:nvPr/>
        </p:nvSpPr>
        <p:spPr>
          <a:xfrm>
            <a:off x="7041713" y="6047542"/>
            <a:ext cx="5189220" cy="347186"/>
          </a:xfrm>
          <a:prstGeom prst="rect">
            <a:avLst/>
          </a:prstGeom>
          <a:noFill/>
          <a:ln/>
        </p:spPr>
        <p:txBody>
          <a:bodyPr wrap="non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Protocoles de communication standardisés</a:t>
            </a:r>
            <a:endParaRPr lang="en-US" sz="2187" dirty="0"/>
          </a:p>
        </p:txBody>
      </p:sp>
      <p:pic>
        <p:nvPicPr>
          <p:cNvPr id="15" name="Image 1" descr="preencoded.png">    </p:cNvPr>
          <p:cNvPicPr>
            <a:picLocks noChangeAspect="1"/>
          </p:cNvPicPr>
          <p:nvPr/>
        </p:nvPicPr>
        <p:blipFill>
          <a:blip r:embed="rId2"/>
          <a:stretch>
            <a:fillRect/>
          </a:stretch>
        </p:blipFill>
        <p:spPr>
          <a:xfrm>
            <a:off x="0" y="0"/>
            <a:ext cx="54864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614363"/>
            <a:ext cx="9669780" cy="694373"/>
          </a:xfrm>
          <a:prstGeom prst="rect">
            <a:avLst/>
          </a:prstGeom>
          <a:noFill/>
          <a:ln/>
        </p:spPr>
        <p:txBody>
          <a:bodyPr wrap="none" rtlCol="0" anchor="t"/>
          <a:lstStyle/>
          <a:p>
            <a:pPr indent="0" marL="0">
              <a:lnSpc>
                <a:spcPts val="5468"/>
              </a:lnSpc>
              <a:buNone/>
            </a:pPr>
            <a:r>
              <a:rPr lang="en-US" sz="4374" dirty="0">
                <a:solidFill>
                  <a:srgbClr val="312F2B"/>
                </a:solidFill>
                <a:latin typeface="Gelasio" pitchFamily="34" charset="0"/>
                <a:ea typeface="Gelasio" pitchFamily="34" charset="-122"/>
                <a:cs typeface="Gelasio" pitchFamily="34" charset="-120"/>
              </a:rPr>
              <a:t>5. Gestion des identités et de la sécurité</a:t>
            </a:r>
            <a:endParaRPr lang="en-US" sz="4374" dirty="0"/>
          </a:p>
        </p:txBody>
      </p:sp>
      <p:sp>
        <p:nvSpPr>
          <p:cNvPr id="5" name="Text 2"/>
          <p:cNvSpPr/>
          <p:nvPr/>
        </p:nvSpPr>
        <p:spPr>
          <a:xfrm>
            <a:off x="2037993" y="1753076"/>
            <a:ext cx="10554414" cy="1421606"/>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L'intégration des SI dans l'industrie nécessite une gestion rigoureuse des identités et des droits d'accès pour assurer la sécurité des données et des systèmes. Cela implique la mise en place de mécanismes d'authentification, d'autorisation et de contrôle des accès pour garantir que seules les personnes autorisées puissent accéder aux informations sensibles.</a:t>
            </a:r>
            <a:endParaRPr lang="en-US" sz="1750" dirty="0"/>
          </a:p>
        </p:txBody>
      </p:sp>
      <p:sp>
        <p:nvSpPr>
          <p:cNvPr id="6" name="Shape 3"/>
          <p:cNvSpPr/>
          <p:nvPr/>
        </p:nvSpPr>
        <p:spPr>
          <a:xfrm>
            <a:off x="7293054" y="3424595"/>
            <a:ext cx="44410" cy="4190643"/>
          </a:xfrm>
          <a:prstGeom prst="rect">
            <a:avLst/>
          </a:prstGeom>
          <a:solidFill>
            <a:srgbClr val="D1D1C7"/>
          </a:solidFill>
          <a:ln/>
        </p:spPr>
      </p:sp>
      <p:sp>
        <p:nvSpPr>
          <p:cNvPr id="7" name="Shape 4"/>
          <p:cNvSpPr/>
          <p:nvPr/>
        </p:nvSpPr>
        <p:spPr>
          <a:xfrm>
            <a:off x="7565172" y="3825895"/>
            <a:ext cx="777597" cy="44410"/>
          </a:xfrm>
          <a:prstGeom prst="rect">
            <a:avLst/>
          </a:prstGeom>
          <a:solidFill>
            <a:srgbClr val="D1D1C7"/>
          </a:solidFill>
          <a:ln/>
        </p:spPr>
      </p:sp>
      <p:sp>
        <p:nvSpPr>
          <p:cNvPr id="8" name="Shape 5"/>
          <p:cNvSpPr/>
          <p:nvPr/>
        </p:nvSpPr>
        <p:spPr>
          <a:xfrm>
            <a:off x="7065228" y="3598188"/>
            <a:ext cx="499943" cy="499943"/>
          </a:xfrm>
          <a:prstGeom prst="roundRect">
            <a:avLst>
              <a:gd name="adj" fmla="val 20000"/>
            </a:avLst>
          </a:prstGeom>
          <a:solidFill>
            <a:srgbClr val="E8E8E3"/>
          </a:solidFill>
          <a:ln w="13811">
            <a:solidFill>
              <a:srgbClr val="D1D1C7"/>
            </a:solidFill>
            <a:prstDash val="solid"/>
          </a:ln>
        </p:spPr>
      </p:sp>
      <p:sp>
        <p:nvSpPr>
          <p:cNvPr id="9" name="Text 6"/>
          <p:cNvSpPr/>
          <p:nvPr/>
        </p:nvSpPr>
        <p:spPr>
          <a:xfrm>
            <a:off x="7242750" y="3639860"/>
            <a:ext cx="144780" cy="416481"/>
          </a:xfrm>
          <a:prstGeom prst="rect">
            <a:avLst/>
          </a:prstGeom>
          <a:noFill/>
          <a:ln/>
        </p:spPr>
        <p:txBody>
          <a:bodyPr wrap="none" rtlCol="0" anchor="t"/>
          <a:lstStyle/>
          <a:p>
            <a:pPr algn="ctr" indent="0" marL="0">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10" name="Text 7"/>
          <p:cNvSpPr/>
          <p:nvPr/>
        </p:nvSpPr>
        <p:spPr>
          <a:xfrm>
            <a:off x="8537258" y="3646765"/>
            <a:ext cx="2221944" cy="347186"/>
          </a:xfrm>
          <a:prstGeom prst="rect">
            <a:avLst/>
          </a:prstGeom>
          <a:noFill/>
          <a:ln/>
        </p:spPr>
        <p:txBody>
          <a:bodyPr wrap="none" rtlCol="0" anchor="t"/>
          <a:lstStyle/>
          <a:p>
            <a:pPr algn="l" indent="0" marL="0">
              <a:lnSpc>
                <a:spcPts val="2734"/>
              </a:lnSpc>
              <a:buNone/>
            </a:pPr>
            <a:r>
              <a:rPr lang="en-US" sz="2187" dirty="0">
                <a:solidFill>
                  <a:srgbClr val="272525"/>
                </a:solidFill>
                <a:latin typeface="Gelasio" pitchFamily="34" charset="0"/>
                <a:ea typeface="Gelasio" pitchFamily="34" charset="-122"/>
                <a:cs typeface="Gelasio" pitchFamily="34" charset="-120"/>
              </a:rPr>
              <a:t>Authentification</a:t>
            </a:r>
            <a:endParaRPr lang="en-US" sz="2187" dirty="0"/>
          </a:p>
        </p:txBody>
      </p:sp>
      <p:sp>
        <p:nvSpPr>
          <p:cNvPr id="11" name="Text 8"/>
          <p:cNvSpPr/>
          <p:nvPr/>
        </p:nvSpPr>
        <p:spPr>
          <a:xfrm>
            <a:off x="8537258" y="4216122"/>
            <a:ext cx="4055150" cy="710803"/>
          </a:xfrm>
          <a:prstGeom prst="rect">
            <a:avLst/>
          </a:prstGeom>
          <a:noFill/>
          <a:ln/>
        </p:spPr>
        <p:txBody>
          <a:bodyPr wrap="square" rtlCol="0" anchor="t"/>
          <a:lstStyle/>
          <a:p>
            <a:pPr algn="l" indent="0" marL="0">
              <a:lnSpc>
                <a:spcPts val="2799"/>
              </a:lnSpc>
              <a:buNone/>
            </a:pPr>
            <a:r>
              <a:rPr lang="en-US" sz="1750" dirty="0">
                <a:solidFill>
                  <a:srgbClr val="272525"/>
                </a:solidFill>
                <a:latin typeface="Lato" pitchFamily="34" charset="0"/>
                <a:ea typeface="Lato" pitchFamily="34" charset="-122"/>
                <a:cs typeface="Lato" pitchFamily="34" charset="-120"/>
              </a:rPr>
              <a:t>Vérification de l'identité de l'utilisateur (mot de passe, carte à puce, biométrie).</a:t>
            </a:r>
            <a:endParaRPr lang="en-US" sz="1750" dirty="0"/>
          </a:p>
        </p:txBody>
      </p:sp>
      <p:sp>
        <p:nvSpPr>
          <p:cNvPr id="12" name="Shape 9"/>
          <p:cNvSpPr/>
          <p:nvPr/>
        </p:nvSpPr>
        <p:spPr>
          <a:xfrm>
            <a:off x="6287631" y="4936748"/>
            <a:ext cx="777597" cy="44410"/>
          </a:xfrm>
          <a:prstGeom prst="rect">
            <a:avLst/>
          </a:prstGeom>
          <a:solidFill>
            <a:srgbClr val="D1D1C7"/>
          </a:solidFill>
          <a:ln/>
        </p:spPr>
      </p:sp>
      <p:sp>
        <p:nvSpPr>
          <p:cNvPr id="13" name="Shape 10"/>
          <p:cNvSpPr/>
          <p:nvPr/>
        </p:nvSpPr>
        <p:spPr>
          <a:xfrm>
            <a:off x="7065228" y="4709041"/>
            <a:ext cx="499943" cy="499943"/>
          </a:xfrm>
          <a:prstGeom prst="roundRect">
            <a:avLst>
              <a:gd name="adj" fmla="val 20000"/>
            </a:avLst>
          </a:prstGeom>
          <a:solidFill>
            <a:srgbClr val="E8E8E3"/>
          </a:solidFill>
          <a:ln w="13811">
            <a:solidFill>
              <a:srgbClr val="D1D1C7"/>
            </a:solidFill>
            <a:prstDash val="solid"/>
          </a:ln>
        </p:spPr>
      </p:sp>
      <p:sp>
        <p:nvSpPr>
          <p:cNvPr id="14" name="Text 11"/>
          <p:cNvSpPr/>
          <p:nvPr/>
        </p:nvSpPr>
        <p:spPr>
          <a:xfrm>
            <a:off x="7219890" y="4750713"/>
            <a:ext cx="190500" cy="416481"/>
          </a:xfrm>
          <a:prstGeom prst="rect">
            <a:avLst/>
          </a:prstGeom>
          <a:noFill/>
          <a:ln/>
        </p:spPr>
        <p:txBody>
          <a:bodyPr wrap="none" rtlCol="0" anchor="t"/>
          <a:lstStyle/>
          <a:p>
            <a:pPr algn="ctr" indent="0" marL="0">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5" name="Text 12"/>
          <p:cNvSpPr/>
          <p:nvPr/>
        </p:nvSpPr>
        <p:spPr>
          <a:xfrm>
            <a:off x="3871198" y="4757618"/>
            <a:ext cx="2221944" cy="347186"/>
          </a:xfrm>
          <a:prstGeom prst="rect">
            <a:avLst/>
          </a:prstGeom>
          <a:noFill/>
          <a:ln/>
        </p:spPr>
        <p:txBody>
          <a:bodyPr wrap="none" rtlCol="0" anchor="t"/>
          <a:lstStyle/>
          <a:p>
            <a:pPr algn="r" indent="0" marL="0">
              <a:lnSpc>
                <a:spcPts val="2734"/>
              </a:lnSpc>
              <a:buNone/>
            </a:pPr>
            <a:r>
              <a:rPr lang="en-US" sz="2187" dirty="0">
                <a:solidFill>
                  <a:srgbClr val="272525"/>
                </a:solidFill>
                <a:latin typeface="Gelasio" pitchFamily="34" charset="0"/>
                <a:ea typeface="Gelasio" pitchFamily="34" charset="-122"/>
                <a:cs typeface="Gelasio" pitchFamily="34" charset="-120"/>
              </a:rPr>
              <a:t>Autorisation</a:t>
            </a:r>
            <a:endParaRPr lang="en-US" sz="2187" dirty="0"/>
          </a:p>
        </p:txBody>
      </p:sp>
      <p:sp>
        <p:nvSpPr>
          <p:cNvPr id="16" name="Text 13"/>
          <p:cNvSpPr/>
          <p:nvPr/>
        </p:nvSpPr>
        <p:spPr>
          <a:xfrm>
            <a:off x="2037993" y="5326975"/>
            <a:ext cx="4055150" cy="1066205"/>
          </a:xfrm>
          <a:prstGeom prst="rect">
            <a:avLst/>
          </a:prstGeom>
          <a:noFill/>
          <a:ln/>
        </p:spPr>
        <p:txBody>
          <a:bodyPr wrap="square" rtlCol="0" anchor="t"/>
          <a:lstStyle/>
          <a:p>
            <a:pPr algn="r" indent="0" marL="0">
              <a:lnSpc>
                <a:spcPts val="2799"/>
              </a:lnSpc>
              <a:buNone/>
            </a:pPr>
            <a:r>
              <a:rPr lang="en-US" sz="1750" dirty="0">
                <a:solidFill>
                  <a:srgbClr val="272525"/>
                </a:solidFill>
                <a:latin typeface="Lato" pitchFamily="34" charset="0"/>
                <a:ea typeface="Lato" pitchFamily="34" charset="-122"/>
                <a:cs typeface="Lato" pitchFamily="34" charset="-120"/>
              </a:rPr>
              <a:t>Attribution des droits d'accès à l'utilisateur en fonction de son profil et de son besoin d'accès.</a:t>
            </a:r>
            <a:endParaRPr lang="en-US" sz="1750" dirty="0"/>
          </a:p>
        </p:txBody>
      </p:sp>
      <p:sp>
        <p:nvSpPr>
          <p:cNvPr id="17" name="Shape 14"/>
          <p:cNvSpPr/>
          <p:nvPr/>
        </p:nvSpPr>
        <p:spPr>
          <a:xfrm>
            <a:off x="7565172" y="6087725"/>
            <a:ext cx="777597" cy="44410"/>
          </a:xfrm>
          <a:prstGeom prst="rect">
            <a:avLst/>
          </a:prstGeom>
          <a:solidFill>
            <a:srgbClr val="D1D1C7"/>
          </a:solidFill>
          <a:ln/>
        </p:spPr>
      </p:sp>
      <p:sp>
        <p:nvSpPr>
          <p:cNvPr id="18" name="Shape 15"/>
          <p:cNvSpPr/>
          <p:nvPr/>
        </p:nvSpPr>
        <p:spPr>
          <a:xfrm>
            <a:off x="7065228" y="5860018"/>
            <a:ext cx="499943" cy="499943"/>
          </a:xfrm>
          <a:prstGeom prst="roundRect">
            <a:avLst>
              <a:gd name="adj" fmla="val 20000"/>
            </a:avLst>
          </a:prstGeom>
          <a:solidFill>
            <a:srgbClr val="E8E8E3"/>
          </a:solidFill>
          <a:ln w="13811">
            <a:solidFill>
              <a:srgbClr val="D1D1C7"/>
            </a:solidFill>
            <a:prstDash val="solid"/>
          </a:ln>
        </p:spPr>
      </p:sp>
      <p:sp>
        <p:nvSpPr>
          <p:cNvPr id="19" name="Text 16"/>
          <p:cNvSpPr/>
          <p:nvPr/>
        </p:nvSpPr>
        <p:spPr>
          <a:xfrm>
            <a:off x="7223700" y="5901690"/>
            <a:ext cx="182880" cy="416481"/>
          </a:xfrm>
          <a:prstGeom prst="rect">
            <a:avLst/>
          </a:prstGeom>
          <a:noFill/>
          <a:ln/>
        </p:spPr>
        <p:txBody>
          <a:bodyPr wrap="none" rtlCol="0" anchor="t"/>
          <a:lstStyle/>
          <a:p>
            <a:pPr algn="ctr" indent="0" marL="0">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20" name="Text 17"/>
          <p:cNvSpPr/>
          <p:nvPr/>
        </p:nvSpPr>
        <p:spPr>
          <a:xfrm>
            <a:off x="8537258" y="5908596"/>
            <a:ext cx="2221944" cy="347186"/>
          </a:xfrm>
          <a:prstGeom prst="rect">
            <a:avLst/>
          </a:prstGeom>
          <a:noFill/>
          <a:ln/>
        </p:spPr>
        <p:txBody>
          <a:bodyPr wrap="none" rtlCol="0" anchor="t"/>
          <a:lstStyle/>
          <a:p>
            <a:pPr algn="l" indent="0" marL="0">
              <a:lnSpc>
                <a:spcPts val="2734"/>
              </a:lnSpc>
              <a:buNone/>
            </a:pPr>
            <a:r>
              <a:rPr lang="en-US" sz="2187" dirty="0">
                <a:solidFill>
                  <a:srgbClr val="272525"/>
                </a:solidFill>
                <a:latin typeface="Gelasio" pitchFamily="34" charset="0"/>
                <a:ea typeface="Gelasio" pitchFamily="34" charset="-122"/>
                <a:cs typeface="Gelasio" pitchFamily="34" charset="-120"/>
              </a:rPr>
              <a:t>Contrôle des accès</a:t>
            </a:r>
            <a:endParaRPr lang="en-US" sz="2187" dirty="0"/>
          </a:p>
        </p:txBody>
      </p:sp>
      <p:sp>
        <p:nvSpPr>
          <p:cNvPr id="21" name="Text 18"/>
          <p:cNvSpPr/>
          <p:nvPr/>
        </p:nvSpPr>
        <p:spPr>
          <a:xfrm>
            <a:off x="8537258" y="6477952"/>
            <a:ext cx="4055150" cy="710803"/>
          </a:xfrm>
          <a:prstGeom prst="rect">
            <a:avLst/>
          </a:prstGeom>
          <a:noFill/>
          <a:ln/>
        </p:spPr>
        <p:txBody>
          <a:bodyPr wrap="square" rtlCol="0" anchor="t"/>
          <a:lstStyle/>
          <a:p>
            <a:pPr algn="l" indent="0" marL="0">
              <a:lnSpc>
                <a:spcPts val="2799"/>
              </a:lnSpc>
              <a:buNone/>
            </a:pPr>
            <a:r>
              <a:rPr lang="en-US" sz="1750" dirty="0">
                <a:solidFill>
                  <a:srgbClr val="272525"/>
                </a:solidFill>
                <a:latin typeface="Lato" pitchFamily="34" charset="0"/>
                <a:ea typeface="Lato" pitchFamily="34" charset="-122"/>
                <a:cs typeface="Lato" pitchFamily="34" charset="-120"/>
              </a:rPr>
              <a:t>Supervision et journalisation des accès pour renforcer la traçabilité et la sécurité.</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31624"/>
          </a:xfrm>
          <a:prstGeom prst="rect">
            <a:avLst/>
          </a:prstGeom>
          <a:solidFill>
            <a:srgbClr val="FFFFFF">
              <a:alpha val="75000"/>
            </a:srgbClr>
          </a:solidFill>
          <a:ln w="13692">
            <a:solidFill>
              <a:srgbClr val="FFFFFF">
                <a:alpha val="64000"/>
              </a:srgbClr>
            </a:solidFill>
            <a:prstDash val="solid"/>
          </a:ln>
        </p:spPr>
      </p:sp>
      <p:sp>
        <p:nvSpPr>
          <p:cNvPr id="4" name="Text 1"/>
          <p:cNvSpPr/>
          <p:nvPr/>
        </p:nvSpPr>
        <p:spPr>
          <a:xfrm>
            <a:off x="2076807" y="606504"/>
            <a:ext cx="6332220" cy="689134"/>
          </a:xfrm>
          <a:prstGeom prst="rect">
            <a:avLst/>
          </a:prstGeom>
          <a:noFill/>
          <a:ln/>
        </p:spPr>
        <p:txBody>
          <a:bodyPr wrap="none" rtlCol="0" anchor="t"/>
          <a:lstStyle/>
          <a:p>
            <a:pPr indent="0" marL="0">
              <a:lnSpc>
                <a:spcPts val="5427"/>
              </a:lnSpc>
              <a:buNone/>
            </a:pPr>
            <a:r>
              <a:rPr lang="en-US" sz="4342" dirty="0">
                <a:solidFill>
                  <a:srgbClr val="312F2B"/>
                </a:solidFill>
                <a:latin typeface="Gelasio" pitchFamily="34" charset="0"/>
                <a:ea typeface="Gelasio" pitchFamily="34" charset="-122"/>
                <a:cs typeface="Gelasio" pitchFamily="34" charset="-120"/>
              </a:rPr>
              <a:t>6. Gestion du changement</a:t>
            </a:r>
            <a:endParaRPr lang="en-US" sz="4342" dirty="0"/>
          </a:p>
        </p:txBody>
      </p:sp>
      <p:sp>
        <p:nvSpPr>
          <p:cNvPr id="5" name="Text 2"/>
          <p:cNvSpPr/>
          <p:nvPr/>
        </p:nvSpPr>
        <p:spPr>
          <a:xfrm>
            <a:off x="2076807" y="1736765"/>
            <a:ext cx="10476786" cy="1058704"/>
          </a:xfrm>
          <a:prstGeom prst="rect">
            <a:avLst/>
          </a:prstGeom>
          <a:noFill/>
          <a:ln/>
        </p:spPr>
        <p:txBody>
          <a:bodyPr wrap="square" rtlCol="0" anchor="t"/>
          <a:lstStyle/>
          <a:p>
            <a:pPr indent="0" marL="0">
              <a:lnSpc>
                <a:spcPts val="2779"/>
              </a:lnSpc>
              <a:buNone/>
            </a:pPr>
            <a:r>
              <a:rPr lang="en-US" sz="1737" dirty="0">
                <a:solidFill>
                  <a:srgbClr val="272525"/>
                </a:solidFill>
                <a:latin typeface="Lato" pitchFamily="34" charset="0"/>
                <a:ea typeface="Lato" pitchFamily="34" charset="-122"/>
                <a:cs typeface="Lato" pitchFamily="34" charset="-120"/>
              </a:rPr>
              <a:t>L'intégration des SI dans l'industrie peut nécessiter des changements organisationnels et culturels importants. Il est crucial de mettre en place une gestion du changement efficace pour accompagner les employés dans l'adoption des nouvelles technologies et des nouveaux processus.</a:t>
            </a:r>
            <a:endParaRPr lang="en-US" sz="1737" dirty="0"/>
          </a:p>
        </p:txBody>
      </p:sp>
      <p:pic>
        <p:nvPicPr>
          <p:cNvPr id="6" name="Image 1" descr="preencoded.png">    </p:cNvPr>
          <p:cNvPicPr>
            <a:picLocks noChangeAspect="1"/>
          </p:cNvPicPr>
          <p:nvPr/>
        </p:nvPicPr>
        <p:blipFill>
          <a:blip r:embed="rId2"/>
          <a:stretch>
            <a:fillRect/>
          </a:stretch>
        </p:blipFill>
        <p:spPr>
          <a:xfrm>
            <a:off x="2076807" y="3043595"/>
            <a:ext cx="3271718" cy="3271718"/>
          </a:xfrm>
          <a:prstGeom prst="rect">
            <a:avLst/>
          </a:prstGeom>
        </p:spPr>
      </p:pic>
      <p:sp>
        <p:nvSpPr>
          <p:cNvPr id="7" name="Text 3"/>
          <p:cNvSpPr/>
          <p:nvPr/>
        </p:nvSpPr>
        <p:spPr>
          <a:xfrm>
            <a:off x="2108597" y="6590943"/>
            <a:ext cx="3208020" cy="344686"/>
          </a:xfrm>
          <a:prstGeom prst="rect">
            <a:avLst/>
          </a:prstGeom>
          <a:noFill/>
          <a:ln/>
        </p:spPr>
        <p:txBody>
          <a:bodyPr wrap="none" rtlCol="0" anchor="t"/>
          <a:lstStyle/>
          <a:p>
            <a:pPr algn="ctr" indent="0" marL="0">
              <a:lnSpc>
                <a:spcPts val="2714"/>
              </a:lnSpc>
              <a:buNone/>
            </a:pPr>
            <a:r>
              <a:rPr lang="en-US" sz="2171" dirty="0">
                <a:solidFill>
                  <a:srgbClr val="312F2B"/>
                </a:solidFill>
                <a:latin typeface="Gelasio" pitchFamily="34" charset="0"/>
                <a:ea typeface="Gelasio" pitchFamily="34" charset="-122"/>
                <a:cs typeface="Gelasio" pitchFamily="34" charset="-120"/>
              </a:rPr>
              <a:t>Formation des utilisateurs</a:t>
            </a:r>
            <a:endParaRPr lang="en-US" sz="2171" dirty="0"/>
          </a:p>
        </p:txBody>
      </p:sp>
      <p:pic>
        <p:nvPicPr>
          <p:cNvPr id="8" name="Image 2" descr="preencoded.png">    </p:cNvPr>
          <p:cNvPicPr>
            <a:picLocks noChangeAspect="1"/>
          </p:cNvPicPr>
          <p:nvPr/>
        </p:nvPicPr>
        <p:blipFill>
          <a:blip r:embed="rId3"/>
          <a:stretch>
            <a:fillRect/>
          </a:stretch>
        </p:blipFill>
        <p:spPr>
          <a:xfrm>
            <a:off x="5679281" y="3043595"/>
            <a:ext cx="3271718" cy="3271718"/>
          </a:xfrm>
          <a:prstGeom prst="rect">
            <a:avLst/>
          </a:prstGeom>
        </p:spPr>
      </p:pic>
      <p:sp>
        <p:nvSpPr>
          <p:cNvPr id="9" name="Text 4"/>
          <p:cNvSpPr/>
          <p:nvPr/>
        </p:nvSpPr>
        <p:spPr>
          <a:xfrm>
            <a:off x="5679281" y="6590943"/>
            <a:ext cx="3271718" cy="1034058"/>
          </a:xfrm>
          <a:prstGeom prst="rect">
            <a:avLst/>
          </a:prstGeom>
          <a:noFill/>
          <a:ln/>
        </p:spPr>
        <p:txBody>
          <a:bodyPr wrap="square" rtlCol="0" anchor="t"/>
          <a:lstStyle/>
          <a:p>
            <a:pPr algn="ctr" indent="0" marL="0">
              <a:lnSpc>
                <a:spcPts val="2714"/>
              </a:lnSpc>
              <a:buNone/>
            </a:pPr>
            <a:r>
              <a:rPr lang="en-US" sz="2171" dirty="0">
                <a:solidFill>
                  <a:srgbClr val="312F2B"/>
                </a:solidFill>
                <a:latin typeface="Gelasio" pitchFamily="34" charset="0"/>
                <a:ea typeface="Gelasio" pitchFamily="34" charset="-122"/>
                <a:cs typeface="Gelasio" pitchFamily="34" charset="-120"/>
              </a:rPr>
              <a:t>Communication claire des objectifs et des bénéfices de l'intégration des SI</a:t>
            </a:r>
            <a:endParaRPr lang="en-US" sz="2171" dirty="0"/>
          </a:p>
        </p:txBody>
      </p:sp>
      <p:pic>
        <p:nvPicPr>
          <p:cNvPr id="10" name="Image 3" descr="preencoded.png">    </p:cNvPr>
          <p:cNvPicPr>
            <a:picLocks noChangeAspect="1"/>
          </p:cNvPicPr>
          <p:nvPr/>
        </p:nvPicPr>
        <p:blipFill>
          <a:blip r:embed="rId4"/>
          <a:stretch>
            <a:fillRect/>
          </a:stretch>
        </p:blipFill>
        <p:spPr>
          <a:xfrm>
            <a:off x="9281755" y="3043595"/>
            <a:ext cx="3271838" cy="3271838"/>
          </a:xfrm>
          <a:prstGeom prst="rect">
            <a:avLst/>
          </a:prstGeom>
        </p:spPr>
      </p:pic>
      <p:sp>
        <p:nvSpPr>
          <p:cNvPr id="11" name="Text 5"/>
          <p:cNvSpPr/>
          <p:nvPr/>
        </p:nvSpPr>
        <p:spPr>
          <a:xfrm>
            <a:off x="9281755" y="6591062"/>
            <a:ext cx="3271838" cy="1034058"/>
          </a:xfrm>
          <a:prstGeom prst="rect">
            <a:avLst/>
          </a:prstGeom>
          <a:noFill/>
          <a:ln/>
        </p:spPr>
        <p:txBody>
          <a:bodyPr wrap="square" rtlCol="0" anchor="t"/>
          <a:lstStyle/>
          <a:p>
            <a:pPr algn="ctr" indent="0" marL="0">
              <a:lnSpc>
                <a:spcPts val="2714"/>
              </a:lnSpc>
              <a:buNone/>
            </a:pPr>
            <a:r>
              <a:rPr lang="en-US" sz="2171" dirty="0">
                <a:solidFill>
                  <a:srgbClr val="312F2B"/>
                </a:solidFill>
                <a:latin typeface="Gelasio" pitchFamily="34" charset="0"/>
                <a:ea typeface="Gelasio" pitchFamily="34" charset="-122"/>
                <a:cs typeface="Gelasio" pitchFamily="34" charset="-120"/>
              </a:rPr>
              <a:t>Implication des parties prenantes tout au long du processus</a:t>
            </a:r>
            <a:endParaRPr lang="en-US" sz="217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668774"/>
            <a:ext cx="8580120" cy="694373"/>
          </a:xfrm>
          <a:prstGeom prst="rect">
            <a:avLst/>
          </a:prstGeom>
          <a:noFill/>
          <a:ln/>
        </p:spPr>
        <p:txBody>
          <a:bodyPr wrap="none" rtlCol="0" anchor="t"/>
          <a:lstStyle/>
          <a:p>
            <a:pPr indent="0" marL="0">
              <a:lnSpc>
                <a:spcPts val="5468"/>
              </a:lnSpc>
              <a:buNone/>
            </a:pPr>
            <a:r>
              <a:rPr lang="en-US" sz="4374" dirty="0">
                <a:solidFill>
                  <a:srgbClr val="312F2B"/>
                </a:solidFill>
                <a:latin typeface="Gelasio" pitchFamily="34" charset="0"/>
                <a:ea typeface="Gelasio" pitchFamily="34" charset="-122"/>
                <a:cs typeface="Gelasio" pitchFamily="34" charset="-120"/>
              </a:rPr>
              <a:t>7. Avantages de l'intégration des SI</a:t>
            </a:r>
            <a:endParaRPr lang="en-US" sz="4374" dirty="0"/>
          </a:p>
        </p:txBody>
      </p:sp>
      <p:sp>
        <p:nvSpPr>
          <p:cNvPr id="5" name="Text 2"/>
          <p:cNvSpPr/>
          <p:nvPr/>
        </p:nvSpPr>
        <p:spPr>
          <a:xfrm>
            <a:off x="2037993" y="1807488"/>
            <a:ext cx="10554414" cy="1066205"/>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En intégrant les systèmes d'informations dans l'industrie, les entreprises peuvent bénéficier d'une meilleure coordination des opérations, d'une prise de décision plus éclairée, d'une réduction des erreurs et des inefficacités, ainsi que d'une meilleure réactivité aux changements du marché.</a:t>
            </a:r>
            <a:endParaRPr lang="en-US" sz="1750" dirty="0"/>
          </a:p>
        </p:txBody>
      </p:sp>
      <p:sp>
        <p:nvSpPr>
          <p:cNvPr id="6" name="Shape 3"/>
          <p:cNvSpPr/>
          <p:nvPr/>
        </p:nvSpPr>
        <p:spPr>
          <a:xfrm>
            <a:off x="2037993" y="3123605"/>
            <a:ext cx="5166122" cy="2107525"/>
          </a:xfrm>
          <a:prstGeom prst="roundRect">
            <a:avLst>
              <a:gd name="adj" fmla="val 4744"/>
            </a:avLst>
          </a:prstGeom>
          <a:solidFill>
            <a:srgbClr val="E8E8E3"/>
          </a:solidFill>
          <a:ln w="13811">
            <a:solidFill>
              <a:srgbClr val="D1D1C7"/>
            </a:solidFill>
            <a:prstDash val="solid"/>
          </a:ln>
        </p:spPr>
      </p:sp>
      <p:sp>
        <p:nvSpPr>
          <p:cNvPr id="7" name="Text 4"/>
          <p:cNvSpPr/>
          <p:nvPr/>
        </p:nvSpPr>
        <p:spPr>
          <a:xfrm>
            <a:off x="2273975" y="3359587"/>
            <a:ext cx="2221944" cy="347186"/>
          </a:xfrm>
          <a:prstGeom prst="rect">
            <a:avLst/>
          </a:prstGeom>
          <a:noFill/>
          <a:ln/>
        </p:spPr>
        <p:txBody>
          <a:bodyPr wrap="non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Coordination</a:t>
            </a:r>
            <a:endParaRPr lang="en-US" sz="2187" dirty="0"/>
          </a:p>
        </p:txBody>
      </p:sp>
      <p:sp>
        <p:nvSpPr>
          <p:cNvPr id="8" name="Text 5"/>
          <p:cNvSpPr/>
          <p:nvPr/>
        </p:nvSpPr>
        <p:spPr>
          <a:xfrm>
            <a:off x="2273975" y="3928943"/>
            <a:ext cx="4694158" cy="710803"/>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Meilleure coordination des opérations entre les différents départements et processus.</a:t>
            </a:r>
            <a:endParaRPr lang="en-US" sz="1750" dirty="0"/>
          </a:p>
        </p:txBody>
      </p:sp>
      <p:sp>
        <p:nvSpPr>
          <p:cNvPr id="9" name="Shape 6"/>
          <p:cNvSpPr/>
          <p:nvPr/>
        </p:nvSpPr>
        <p:spPr>
          <a:xfrm>
            <a:off x="7426285" y="3123605"/>
            <a:ext cx="5166122" cy="2107525"/>
          </a:xfrm>
          <a:prstGeom prst="roundRect">
            <a:avLst>
              <a:gd name="adj" fmla="val 4744"/>
            </a:avLst>
          </a:prstGeom>
          <a:solidFill>
            <a:srgbClr val="E8E8E3"/>
          </a:solidFill>
          <a:ln w="13811">
            <a:solidFill>
              <a:srgbClr val="D1D1C7"/>
            </a:solidFill>
            <a:prstDash val="solid"/>
          </a:ln>
        </p:spPr>
      </p:sp>
      <p:sp>
        <p:nvSpPr>
          <p:cNvPr id="10" name="Text 7"/>
          <p:cNvSpPr/>
          <p:nvPr/>
        </p:nvSpPr>
        <p:spPr>
          <a:xfrm>
            <a:off x="7662267" y="3359587"/>
            <a:ext cx="2221944" cy="347186"/>
          </a:xfrm>
          <a:prstGeom prst="rect">
            <a:avLst/>
          </a:prstGeom>
          <a:noFill/>
          <a:ln/>
        </p:spPr>
        <p:txBody>
          <a:bodyPr wrap="non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Prise de décision</a:t>
            </a:r>
            <a:endParaRPr lang="en-US" sz="2187" dirty="0"/>
          </a:p>
        </p:txBody>
      </p:sp>
      <p:sp>
        <p:nvSpPr>
          <p:cNvPr id="11" name="Text 8"/>
          <p:cNvSpPr/>
          <p:nvPr/>
        </p:nvSpPr>
        <p:spPr>
          <a:xfrm>
            <a:off x="7662267" y="3928943"/>
            <a:ext cx="4694158" cy="1066205"/>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Prise de décision plus éclairée grâce aux données et informations partagées entre les systèmes.</a:t>
            </a:r>
            <a:endParaRPr lang="en-US" sz="1750" dirty="0"/>
          </a:p>
        </p:txBody>
      </p:sp>
      <p:sp>
        <p:nvSpPr>
          <p:cNvPr id="12" name="Shape 9"/>
          <p:cNvSpPr/>
          <p:nvPr/>
        </p:nvSpPr>
        <p:spPr>
          <a:xfrm>
            <a:off x="2037993" y="5453301"/>
            <a:ext cx="5166122" cy="2107525"/>
          </a:xfrm>
          <a:prstGeom prst="roundRect">
            <a:avLst>
              <a:gd name="adj" fmla="val 4744"/>
            </a:avLst>
          </a:prstGeom>
          <a:solidFill>
            <a:srgbClr val="E8E8E3"/>
          </a:solidFill>
          <a:ln w="13811">
            <a:solidFill>
              <a:srgbClr val="D1D1C7"/>
            </a:solidFill>
            <a:prstDash val="solid"/>
          </a:ln>
        </p:spPr>
      </p:sp>
      <p:sp>
        <p:nvSpPr>
          <p:cNvPr id="13" name="Text 10"/>
          <p:cNvSpPr/>
          <p:nvPr/>
        </p:nvSpPr>
        <p:spPr>
          <a:xfrm>
            <a:off x="2273975" y="5689282"/>
            <a:ext cx="2674620" cy="347186"/>
          </a:xfrm>
          <a:prstGeom prst="rect">
            <a:avLst/>
          </a:prstGeom>
          <a:noFill/>
          <a:ln/>
        </p:spPr>
        <p:txBody>
          <a:bodyPr wrap="non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Réduction des erreurs</a:t>
            </a:r>
            <a:endParaRPr lang="en-US" sz="2187" dirty="0"/>
          </a:p>
        </p:txBody>
      </p:sp>
      <p:sp>
        <p:nvSpPr>
          <p:cNvPr id="14" name="Text 11"/>
          <p:cNvSpPr/>
          <p:nvPr/>
        </p:nvSpPr>
        <p:spPr>
          <a:xfrm>
            <a:off x="2273975" y="6258639"/>
            <a:ext cx="4694158" cy="710803"/>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Réduction des erreurs et des inefficacités liées aux saisies manuelles de données.</a:t>
            </a:r>
            <a:endParaRPr lang="en-US" sz="1750" dirty="0"/>
          </a:p>
        </p:txBody>
      </p:sp>
      <p:sp>
        <p:nvSpPr>
          <p:cNvPr id="15" name="Shape 12"/>
          <p:cNvSpPr/>
          <p:nvPr/>
        </p:nvSpPr>
        <p:spPr>
          <a:xfrm>
            <a:off x="7426285" y="5453301"/>
            <a:ext cx="5166122" cy="2107525"/>
          </a:xfrm>
          <a:prstGeom prst="roundRect">
            <a:avLst>
              <a:gd name="adj" fmla="val 4744"/>
            </a:avLst>
          </a:prstGeom>
          <a:solidFill>
            <a:srgbClr val="E8E8E3"/>
          </a:solidFill>
          <a:ln w="13811">
            <a:solidFill>
              <a:srgbClr val="D1D1C7"/>
            </a:solidFill>
            <a:prstDash val="solid"/>
          </a:ln>
        </p:spPr>
      </p:sp>
      <p:sp>
        <p:nvSpPr>
          <p:cNvPr id="16" name="Text 13"/>
          <p:cNvSpPr/>
          <p:nvPr/>
        </p:nvSpPr>
        <p:spPr>
          <a:xfrm>
            <a:off x="7662267" y="5689282"/>
            <a:ext cx="3360420" cy="347186"/>
          </a:xfrm>
          <a:prstGeom prst="rect">
            <a:avLst/>
          </a:prstGeom>
          <a:noFill/>
          <a:ln/>
        </p:spPr>
        <p:txBody>
          <a:bodyPr wrap="non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Réactivité aux changements</a:t>
            </a:r>
            <a:endParaRPr lang="en-US" sz="2187" dirty="0"/>
          </a:p>
        </p:txBody>
      </p:sp>
      <p:sp>
        <p:nvSpPr>
          <p:cNvPr id="17" name="Text 14"/>
          <p:cNvSpPr/>
          <p:nvPr/>
        </p:nvSpPr>
        <p:spPr>
          <a:xfrm>
            <a:off x="7662267" y="6258639"/>
            <a:ext cx="4694158" cy="1066205"/>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Meilleure réactivité aux changements du marché en raison d'une meilleure visibilité sur les processus.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9220081"/>
          </a:xfrm>
          <a:prstGeom prst="rect">
            <a:avLst/>
          </a:prstGeom>
          <a:solidFill>
            <a:srgbClr val="FFFFFF">
              <a:alpha val="75000"/>
            </a:srgbClr>
          </a:solidFill>
          <a:ln w="9644">
            <a:solidFill>
              <a:srgbClr val="FFFFFF">
                <a:alpha val="64000"/>
              </a:srgbClr>
            </a:solidFill>
            <a:prstDash val="solid"/>
          </a:ln>
        </p:spPr>
      </p:sp>
      <p:sp>
        <p:nvSpPr>
          <p:cNvPr id="4" name="Text 1"/>
          <p:cNvSpPr/>
          <p:nvPr/>
        </p:nvSpPr>
        <p:spPr>
          <a:xfrm>
            <a:off x="3621167" y="427673"/>
            <a:ext cx="6477000" cy="486013"/>
          </a:xfrm>
          <a:prstGeom prst="rect">
            <a:avLst/>
          </a:prstGeom>
          <a:noFill/>
          <a:ln/>
        </p:spPr>
        <p:txBody>
          <a:bodyPr wrap="none" rtlCol="0" anchor="t"/>
          <a:lstStyle/>
          <a:p>
            <a:pPr indent="0" marL="0">
              <a:lnSpc>
                <a:spcPts val="3827"/>
              </a:lnSpc>
              <a:buNone/>
            </a:pPr>
            <a:r>
              <a:rPr lang="en-US" sz="3062" dirty="0">
                <a:solidFill>
                  <a:srgbClr val="312F2B"/>
                </a:solidFill>
                <a:latin typeface="Gelasio" pitchFamily="34" charset="0"/>
                <a:ea typeface="Gelasio" pitchFamily="34" charset="-122"/>
                <a:cs typeface="Gelasio" pitchFamily="34" charset="-120"/>
              </a:rPr>
              <a:t>8. Planification de l'intégration des SI</a:t>
            </a:r>
            <a:endParaRPr lang="en-US" sz="3062" dirty="0"/>
          </a:p>
        </p:txBody>
      </p:sp>
      <p:sp>
        <p:nvSpPr>
          <p:cNvPr id="5" name="Text 2"/>
          <p:cNvSpPr/>
          <p:nvPr/>
        </p:nvSpPr>
        <p:spPr>
          <a:xfrm>
            <a:off x="3621167" y="1224677"/>
            <a:ext cx="7388066" cy="497443"/>
          </a:xfrm>
          <a:prstGeom prst="rect">
            <a:avLst/>
          </a:prstGeom>
          <a:noFill/>
          <a:ln/>
        </p:spPr>
        <p:txBody>
          <a:bodyPr wrap="square" rtlCol="0" anchor="t"/>
          <a:lstStyle/>
          <a:p>
            <a:pPr indent="0" marL="0">
              <a:lnSpc>
                <a:spcPts val="1960"/>
              </a:lnSpc>
              <a:buNone/>
            </a:pPr>
            <a:r>
              <a:rPr lang="en-US" sz="1225" dirty="0">
                <a:solidFill>
                  <a:srgbClr val="272525"/>
                </a:solidFill>
                <a:latin typeface="Lato" pitchFamily="34" charset="0"/>
                <a:ea typeface="Lato" pitchFamily="34" charset="-122"/>
                <a:cs typeface="Lato" pitchFamily="34" charset="-120"/>
              </a:rPr>
              <a:t>L'intégration des SI peut être un processus complexe qui nécessite une planification soignée, une expertise technique et une collaboration étroite entre les équipes informatiques et opérationnelles.</a:t>
            </a:r>
            <a:endParaRPr lang="en-US" sz="1225" dirty="0"/>
          </a:p>
        </p:txBody>
      </p:sp>
      <p:pic>
        <p:nvPicPr>
          <p:cNvPr id="6" name="Image 1" descr="preencoded.png">    </p:cNvPr>
          <p:cNvPicPr>
            <a:picLocks noChangeAspect="1"/>
          </p:cNvPicPr>
          <p:nvPr/>
        </p:nvPicPr>
        <p:blipFill>
          <a:blip r:embed="rId2"/>
          <a:stretch>
            <a:fillRect/>
          </a:stretch>
        </p:blipFill>
        <p:spPr>
          <a:xfrm>
            <a:off x="5370909" y="1897023"/>
            <a:ext cx="3888462" cy="3003828"/>
          </a:xfrm>
          <a:prstGeom prst="rect">
            <a:avLst/>
          </a:prstGeom>
        </p:spPr>
      </p:pic>
      <p:sp>
        <p:nvSpPr>
          <p:cNvPr id="7" name="Shape 3"/>
          <p:cNvSpPr/>
          <p:nvPr/>
        </p:nvSpPr>
        <p:spPr>
          <a:xfrm>
            <a:off x="3621167" y="5075753"/>
            <a:ext cx="7388066" cy="3716655"/>
          </a:xfrm>
          <a:prstGeom prst="roundRect">
            <a:avLst>
              <a:gd name="adj" fmla="val 1883"/>
            </a:avLst>
          </a:prstGeom>
          <a:noFill/>
          <a:ln w="9644">
            <a:solidFill>
              <a:srgbClr val="000000">
                <a:alpha val="8000"/>
              </a:srgbClr>
            </a:solidFill>
            <a:prstDash val="solid"/>
          </a:ln>
        </p:spPr>
      </p:sp>
      <p:sp>
        <p:nvSpPr>
          <p:cNvPr id="8" name="Shape 4"/>
          <p:cNvSpPr/>
          <p:nvPr/>
        </p:nvSpPr>
        <p:spPr>
          <a:xfrm>
            <a:off x="3630811" y="5085398"/>
            <a:ext cx="7368778" cy="450413"/>
          </a:xfrm>
          <a:prstGeom prst="rect">
            <a:avLst/>
          </a:prstGeom>
          <a:solidFill>
            <a:srgbClr val="FFFFFF">
              <a:alpha val="4000"/>
            </a:srgbClr>
          </a:solidFill>
          <a:ln/>
        </p:spPr>
      </p:sp>
      <p:sp>
        <p:nvSpPr>
          <p:cNvPr id="9" name="Text 5"/>
          <p:cNvSpPr/>
          <p:nvPr/>
        </p:nvSpPr>
        <p:spPr>
          <a:xfrm>
            <a:off x="3786307" y="5186243"/>
            <a:ext cx="3369588" cy="248722"/>
          </a:xfrm>
          <a:prstGeom prst="rect">
            <a:avLst/>
          </a:prstGeom>
          <a:noFill/>
          <a:ln/>
        </p:spPr>
        <p:txBody>
          <a:bodyPr wrap="none" rtlCol="0" anchor="t"/>
          <a:lstStyle/>
          <a:p>
            <a:pPr indent="0" marL="0">
              <a:lnSpc>
                <a:spcPts val="1960"/>
              </a:lnSpc>
              <a:buNone/>
            </a:pPr>
            <a:r>
              <a:rPr lang="en-US" sz="1225" dirty="0">
                <a:solidFill>
                  <a:srgbClr val="272525"/>
                </a:solidFill>
                <a:latin typeface="Lato" pitchFamily="34" charset="0"/>
                <a:ea typeface="Lato" pitchFamily="34" charset="-122"/>
                <a:cs typeface="Lato" pitchFamily="34" charset="-120"/>
              </a:rPr>
              <a:t>Étape</a:t>
            </a:r>
            <a:endParaRPr lang="en-US" sz="1225" dirty="0"/>
          </a:p>
        </p:txBody>
      </p:sp>
      <p:sp>
        <p:nvSpPr>
          <p:cNvPr id="10" name="Text 6"/>
          <p:cNvSpPr/>
          <p:nvPr/>
        </p:nvSpPr>
        <p:spPr>
          <a:xfrm>
            <a:off x="7474506" y="5186243"/>
            <a:ext cx="3369588" cy="248722"/>
          </a:xfrm>
          <a:prstGeom prst="rect">
            <a:avLst/>
          </a:prstGeom>
          <a:noFill/>
          <a:ln/>
        </p:spPr>
        <p:txBody>
          <a:bodyPr wrap="none" rtlCol="0" anchor="t"/>
          <a:lstStyle/>
          <a:p>
            <a:pPr indent="0" marL="0">
              <a:lnSpc>
                <a:spcPts val="1960"/>
              </a:lnSpc>
              <a:buNone/>
            </a:pPr>
            <a:r>
              <a:rPr lang="en-US" sz="1225" dirty="0">
                <a:solidFill>
                  <a:srgbClr val="272525"/>
                </a:solidFill>
                <a:latin typeface="Lato" pitchFamily="34" charset="0"/>
                <a:ea typeface="Lato" pitchFamily="34" charset="-122"/>
                <a:cs typeface="Lato" pitchFamily="34" charset="-120"/>
              </a:rPr>
              <a:t>Description</a:t>
            </a:r>
            <a:endParaRPr lang="en-US" sz="1225" dirty="0"/>
          </a:p>
        </p:txBody>
      </p:sp>
      <p:sp>
        <p:nvSpPr>
          <p:cNvPr id="11" name="Shape 7"/>
          <p:cNvSpPr/>
          <p:nvPr/>
        </p:nvSpPr>
        <p:spPr>
          <a:xfrm>
            <a:off x="3630811" y="5535811"/>
            <a:ext cx="7368778" cy="699135"/>
          </a:xfrm>
          <a:prstGeom prst="rect">
            <a:avLst/>
          </a:prstGeom>
          <a:solidFill>
            <a:srgbClr val="000000">
              <a:alpha val="4000"/>
            </a:srgbClr>
          </a:solidFill>
          <a:ln/>
        </p:spPr>
      </p:sp>
      <p:sp>
        <p:nvSpPr>
          <p:cNvPr id="12" name="Text 8"/>
          <p:cNvSpPr/>
          <p:nvPr/>
        </p:nvSpPr>
        <p:spPr>
          <a:xfrm>
            <a:off x="3786307" y="5636657"/>
            <a:ext cx="3369588" cy="248722"/>
          </a:xfrm>
          <a:prstGeom prst="rect">
            <a:avLst/>
          </a:prstGeom>
          <a:noFill/>
          <a:ln/>
        </p:spPr>
        <p:txBody>
          <a:bodyPr wrap="none" rtlCol="0" anchor="t"/>
          <a:lstStyle/>
          <a:p>
            <a:pPr indent="0" marL="0">
              <a:lnSpc>
                <a:spcPts val="1960"/>
              </a:lnSpc>
              <a:buNone/>
            </a:pPr>
            <a:r>
              <a:rPr lang="en-US" sz="1225" dirty="0">
                <a:solidFill>
                  <a:srgbClr val="272525"/>
                </a:solidFill>
                <a:latin typeface="Lato" pitchFamily="34" charset="0"/>
                <a:ea typeface="Lato" pitchFamily="34" charset="-122"/>
                <a:cs typeface="Lato" pitchFamily="34" charset="-120"/>
              </a:rPr>
              <a:t>Évaluation des besoins</a:t>
            </a:r>
            <a:endParaRPr lang="en-US" sz="1225" dirty="0"/>
          </a:p>
        </p:txBody>
      </p:sp>
      <p:sp>
        <p:nvSpPr>
          <p:cNvPr id="13" name="Text 9"/>
          <p:cNvSpPr/>
          <p:nvPr/>
        </p:nvSpPr>
        <p:spPr>
          <a:xfrm>
            <a:off x="7474506" y="5636657"/>
            <a:ext cx="3369588" cy="497443"/>
          </a:xfrm>
          <a:prstGeom prst="rect">
            <a:avLst/>
          </a:prstGeom>
          <a:noFill/>
          <a:ln/>
        </p:spPr>
        <p:txBody>
          <a:bodyPr wrap="square" rtlCol="0" anchor="t"/>
          <a:lstStyle/>
          <a:p>
            <a:pPr indent="0" marL="0">
              <a:lnSpc>
                <a:spcPts val="1960"/>
              </a:lnSpc>
              <a:buNone/>
            </a:pPr>
            <a:r>
              <a:rPr lang="en-US" sz="1225" dirty="0">
                <a:solidFill>
                  <a:srgbClr val="272525"/>
                </a:solidFill>
                <a:latin typeface="Lato" pitchFamily="34" charset="0"/>
                <a:ea typeface="Lato" pitchFamily="34" charset="-122"/>
                <a:cs typeface="Lato" pitchFamily="34" charset="-120"/>
              </a:rPr>
              <a:t>Identification des objectifs, des impacts et des contraintes.</a:t>
            </a:r>
            <a:endParaRPr lang="en-US" sz="1225" dirty="0"/>
          </a:p>
        </p:txBody>
      </p:sp>
      <p:sp>
        <p:nvSpPr>
          <p:cNvPr id="14" name="Shape 10"/>
          <p:cNvSpPr/>
          <p:nvPr/>
        </p:nvSpPr>
        <p:spPr>
          <a:xfrm>
            <a:off x="3630811" y="6234946"/>
            <a:ext cx="7368778" cy="450413"/>
          </a:xfrm>
          <a:prstGeom prst="rect">
            <a:avLst/>
          </a:prstGeom>
          <a:solidFill>
            <a:srgbClr val="FFFFFF">
              <a:alpha val="4000"/>
            </a:srgbClr>
          </a:solidFill>
          <a:ln/>
        </p:spPr>
      </p:sp>
      <p:sp>
        <p:nvSpPr>
          <p:cNvPr id="15" name="Text 11"/>
          <p:cNvSpPr/>
          <p:nvPr/>
        </p:nvSpPr>
        <p:spPr>
          <a:xfrm>
            <a:off x="3786307" y="6335792"/>
            <a:ext cx="3369588" cy="248722"/>
          </a:xfrm>
          <a:prstGeom prst="rect">
            <a:avLst/>
          </a:prstGeom>
          <a:noFill/>
          <a:ln/>
        </p:spPr>
        <p:txBody>
          <a:bodyPr wrap="none" rtlCol="0" anchor="t"/>
          <a:lstStyle/>
          <a:p>
            <a:pPr indent="0" marL="0">
              <a:lnSpc>
                <a:spcPts val="1960"/>
              </a:lnSpc>
              <a:buNone/>
            </a:pPr>
            <a:r>
              <a:rPr lang="en-US" sz="1225" dirty="0">
                <a:solidFill>
                  <a:srgbClr val="272525"/>
                </a:solidFill>
                <a:latin typeface="Lato" pitchFamily="34" charset="0"/>
                <a:ea typeface="Lato" pitchFamily="34" charset="-122"/>
                <a:cs typeface="Lato" pitchFamily="34" charset="-120"/>
              </a:rPr>
              <a:t>Conception de l'architecture</a:t>
            </a:r>
            <a:endParaRPr lang="en-US" sz="1225" dirty="0"/>
          </a:p>
        </p:txBody>
      </p:sp>
      <p:sp>
        <p:nvSpPr>
          <p:cNvPr id="16" name="Text 12"/>
          <p:cNvSpPr/>
          <p:nvPr/>
        </p:nvSpPr>
        <p:spPr>
          <a:xfrm>
            <a:off x="7474506" y="6335792"/>
            <a:ext cx="3369588" cy="248722"/>
          </a:xfrm>
          <a:prstGeom prst="rect">
            <a:avLst/>
          </a:prstGeom>
          <a:noFill/>
          <a:ln/>
        </p:spPr>
        <p:txBody>
          <a:bodyPr wrap="none" rtlCol="0" anchor="t"/>
          <a:lstStyle/>
          <a:p>
            <a:pPr indent="0" marL="0">
              <a:lnSpc>
                <a:spcPts val="1960"/>
              </a:lnSpc>
              <a:buNone/>
            </a:pPr>
            <a:r>
              <a:rPr lang="en-US" sz="1225" dirty="0">
                <a:solidFill>
                  <a:srgbClr val="272525"/>
                </a:solidFill>
                <a:latin typeface="Lato" pitchFamily="34" charset="0"/>
                <a:ea typeface="Lato" pitchFamily="34" charset="-122"/>
                <a:cs typeface="Lato" pitchFamily="34" charset="-120"/>
              </a:rPr>
              <a:t>Conception et définition de l'architecture cible.</a:t>
            </a:r>
            <a:endParaRPr lang="en-US" sz="1225" dirty="0"/>
          </a:p>
        </p:txBody>
      </p:sp>
      <p:sp>
        <p:nvSpPr>
          <p:cNvPr id="17" name="Shape 13"/>
          <p:cNvSpPr/>
          <p:nvPr/>
        </p:nvSpPr>
        <p:spPr>
          <a:xfrm>
            <a:off x="3630811" y="6685359"/>
            <a:ext cx="7368778" cy="699135"/>
          </a:xfrm>
          <a:prstGeom prst="rect">
            <a:avLst/>
          </a:prstGeom>
          <a:solidFill>
            <a:srgbClr val="000000">
              <a:alpha val="4000"/>
            </a:srgbClr>
          </a:solidFill>
          <a:ln/>
        </p:spPr>
      </p:sp>
      <p:sp>
        <p:nvSpPr>
          <p:cNvPr id="18" name="Text 14"/>
          <p:cNvSpPr/>
          <p:nvPr/>
        </p:nvSpPr>
        <p:spPr>
          <a:xfrm>
            <a:off x="3786307" y="6786205"/>
            <a:ext cx="3369588" cy="248722"/>
          </a:xfrm>
          <a:prstGeom prst="rect">
            <a:avLst/>
          </a:prstGeom>
          <a:noFill/>
          <a:ln/>
        </p:spPr>
        <p:txBody>
          <a:bodyPr wrap="none" rtlCol="0" anchor="t"/>
          <a:lstStyle/>
          <a:p>
            <a:pPr indent="0" marL="0">
              <a:lnSpc>
                <a:spcPts val="1960"/>
              </a:lnSpc>
              <a:buNone/>
            </a:pPr>
            <a:r>
              <a:rPr lang="en-US" sz="1225" dirty="0">
                <a:solidFill>
                  <a:srgbClr val="272525"/>
                </a:solidFill>
                <a:latin typeface="Lato" pitchFamily="34" charset="0"/>
                <a:ea typeface="Lato" pitchFamily="34" charset="-122"/>
                <a:cs typeface="Lato" pitchFamily="34" charset="-120"/>
              </a:rPr>
              <a:t>Développement et intégration</a:t>
            </a:r>
            <a:endParaRPr lang="en-US" sz="1225" dirty="0"/>
          </a:p>
        </p:txBody>
      </p:sp>
      <p:sp>
        <p:nvSpPr>
          <p:cNvPr id="19" name="Text 15"/>
          <p:cNvSpPr/>
          <p:nvPr/>
        </p:nvSpPr>
        <p:spPr>
          <a:xfrm>
            <a:off x="7474506" y="6786205"/>
            <a:ext cx="3369588" cy="497443"/>
          </a:xfrm>
          <a:prstGeom prst="rect">
            <a:avLst/>
          </a:prstGeom>
          <a:noFill/>
          <a:ln/>
        </p:spPr>
        <p:txBody>
          <a:bodyPr wrap="square" rtlCol="0" anchor="t"/>
          <a:lstStyle/>
          <a:p>
            <a:pPr indent="0" marL="0">
              <a:lnSpc>
                <a:spcPts val="1960"/>
              </a:lnSpc>
              <a:buNone/>
            </a:pPr>
            <a:r>
              <a:rPr lang="en-US" sz="1225" dirty="0">
                <a:solidFill>
                  <a:srgbClr val="272525"/>
                </a:solidFill>
                <a:latin typeface="Lato" pitchFamily="34" charset="0"/>
                <a:ea typeface="Lato" pitchFamily="34" charset="-122"/>
                <a:cs typeface="Lato" pitchFamily="34" charset="-120"/>
              </a:rPr>
              <a:t>Développement et intégration des différents systèmes et processus.</a:t>
            </a:r>
            <a:endParaRPr lang="en-US" sz="1225" dirty="0"/>
          </a:p>
        </p:txBody>
      </p:sp>
      <p:sp>
        <p:nvSpPr>
          <p:cNvPr id="20" name="Shape 16"/>
          <p:cNvSpPr/>
          <p:nvPr/>
        </p:nvSpPr>
        <p:spPr>
          <a:xfrm>
            <a:off x="3630811" y="7384494"/>
            <a:ext cx="7368778" cy="699135"/>
          </a:xfrm>
          <a:prstGeom prst="rect">
            <a:avLst/>
          </a:prstGeom>
          <a:solidFill>
            <a:srgbClr val="FFFFFF">
              <a:alpha val="4000"/>
            </a:srgbClr>
          </a:solidFill>
          <a:ln/>
        </p:spPr>
      </p:sp>
      <p:sp>
        <p:nvSpPr>
          <p:cNvPr id="21" name="Text 17"/>
          <p:cNvSpPr/>
          <p:nvPr/>
        </p:nvSpPr>
        <p:spPr>
          <a:xfrm>
            <a:off x="3786307" y="7485340"/>
            <a:ext cx="3369588" cy="248722"/>
          </a:xfrm>
          <a:prstGeom prst="rect">
            <a:avLst/>
          </a:prstGeom>
          <a:noFill/>
          <a:ln/>
        </p:spPr>
        <p:txBody>
          <a:bodyPr wrap="none" rtlCol="0" anchor="t"/>
          <a:lstStyle/>
          <a:p>
            <a:pPr indent="0" marL="0">
              <a:lnSpc>
                <a:spcPts val="1960"/>
              </a:lnSpc>
              <a:buNone/>
            </a:pPr>
            <a:r>
              <a:rPr lang="en-US" sz="1225" dirty="0">
                <a:solidFill>
                  <a:srgbClr val="272525"/>
                </a:solidFill>
                <a:latin typeface="Lato" pitchFamily="34" charset="0"/>
                <a:ea typeface="Lato" pitchFamily="34" charset="-122"/>
                <a:cs typeface="Lato" pitchFamily="34" charset="-120"/>
              </a:rPr>
              <a:t>Tests et validation</a:t>
            </a:r>
            <a:endParaRPr lang="en-US" sz="1225" dirty="0"/>
          </a:p>
        </p:txBody>
      </p:sp>
      <p:sp>
        <p:nvSpPr>
          <p:cNvPr id="22" name="Text 18"/>
          <p:cNvSpPr/>
          <p:nvPr/>
        </p:nvSpPr>
        <p:spPr>
          <a:xfrm>
            <a:off x="7474506" y="7485340"/>
            <a:ext cx="3369588" cy="497443"/>
          </a:xfrm>
          <a:prstGeom prst="rect">
            <a:avLst/>
          </a:prstGeom>
          <a:noFill/>
          <a:ln/>
        </p:spPr>
        <p:txBody>
          <a:bodyPr wrap="square" rtlCol="0" anchor="t"/>
          <a:lstStyle/>
          <a:p>
            <a:pPr indent="0" marL="0">
              <a:lnSpc>
                <a:spcPts val="1960"/>
              </a:lnSpc>
              <a:buNone/>
            </a:pPr>
            <a:r>
              <a:rPr lang="en-US" sz="1225" dirty="0">
                <a:solidFill>
                  <a:srgbClr val="272525"/>
                </a:solidFill>
                <a:latin typeface="Lato" pitchFamily="34" charset="0"/>
                <a:ea typeface="Lato" pitchFamily="34" charset="-122"/>
                <a:cs typeface="Lato" pitchFamily="34" charset="-120"/>
              </a:rPr>
              <a:t>Tests et validation de l'architecture et des flux de données.</a:t>
            </a:r>
            <a:endParaRPr lang="en-US" sz="1225" dirty="0"/>
          </a:p>
        </p:txBody>
      </p:sp>
      <p:sp>
        <p:nvSpPr>
          <p:cNvPr id="23" name="Shape 19"/>
          <p:cNvSpPr/>
          <p:nvPr/>
        </p:nvSpPr>
        <p:spPr>
          <a:xfrm>
            <a:off x="3630811" y="8083629"/>
            <a:ext cx="7368778" cy="699135"/>
          </a:xfrm>
          <a:prstGeom prst="rect">
            <a:avLst/>
          </a:prstGeom>
          <a:solidFill>
            <a:srgbClr val="000000">
              <a:alpha val="4000"/>
            </a:srgbClr>
          </a:solidFill>
          <a:ln/>
        </p:spPr>
      </p:sp>
      <p:sp>
        <p:nvSpPr>
          <p:cNvPr id="24" name="Text 20"/>
          <p:cNvSpPr/>
          <p:nvPr/>
        </p:nvSpPr>
        <p:spPr>
          <a:xfrm>
            <a:off x="3786307" y="8184475"/>
            <a:ext cx="3369588" cy="248722"/>
          </a:xfrm>
          <a:prstGeom prst="rect">
            <a:avLst/>
          </a:prstGeom>
          <a:noFill/>
          <a:ln/>
        </p:spPr>
        <p:txBody>
          <a:bodyPr wrap="none" rtlCol="0" anchor="t"/>
          <a:lstStyle/>
          <a:p>
            <a:pPr indent="0" marL="0">
              <a:lnSpc>
                <a:spcPts val="1960"/>
              </a:lnSpc>
              <a:buNone/>
            </a:pPr>
            <a:r>
              <a:rPr lang="en-US" sz="1225" dirty="0">
                <a:solidFill>
                  <a:srgbClr val="272525"/>
                </a:solidFill>
                <a:latin typeface="Lato" pitchFamily="34" charset="0"/>
                <a:ea typeface="Lato" pitchFamily="34" charset="-122"/>
                <a:cs typeface="Lato" pitchFamily="34" charset="-120"/>
              </a:rPr>
              <a:t>Mise en production</a:t>
            </a:r>
            <a:endParaRPr lang="en-US" sz="1225" dirty="0"/>
          </a:p>
        </p:txBody>
      </p:sp>
      <p:sp>
        <p:nvSpPr>
          <p:cNvPr id="25" name="Text 21"/>
          <p:cNvSpPr/>
          <p:nvPr/>
        </p:nvSpPr>
        <p:spPr>
          <a:xfrm>
            <a:off x="7474506" y="8184475"/>
            <a:ext cx="3369588" cy="497443"/>
          </a:xfrm>
          <a:prstGeom prst="rect">
            <a:avLst/>
          </a:prstGeom>
          <a:noFill/>
          <a:ln/>
        </p:spPr>
        <p:txBody>
          <a:bodyPr wrap="square" rtlCol="0" anchor="t"/>
          <a:lstStyle/>
          <a:p>
            <a:pPr indent="0" marL="0">
              <a:lnSpc>
                <a:spcPts val="1960"/>
              </a:lnSpc>
              <a:buNone/>
            </a:pPr>
            <a:r>
              <a:rPr lang="en-US" sz="1225" dirty="0">
                <a:solidFill>
                  <a:srgbClr val="272525"/>
                </a:solidFill>
                <a:latin typeface="Lato" pitchFamily="34" charset="0"/>
                <a:ea typeface="Lato" pitchFamily="34" charset="-122"/>
                <a:cs typeface="Lato" pitchFamily="34" charset="-120"/>
              </a:rPr>
              <a:t>Déploiement de la solution intégrée et migration des données.</a:t>
            </a:r>
            <a:endParaRPr lang="en-US" sz="12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2023-09-26T07:12:57Z</dcterms:created>
  <dcterms:modified xsi:type="dcterms:W3CDTF">2023-09-26T07:12:57Z</dcterms:modified>
</cp:coreProperties>
</file>