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1748671"/>
            <a:ext cx="7477601" cy="3332798"/>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Rôles et responsabilités dans la gestion des systèmes d'informations</a:t>
            </a:r>
            <a:endParaRPr lang="en-US" sz="5249" dirty="0"/>
          </a:p>
        </p:txBody>
      </p:sp>
      <p:sp>
        <p:nvSpPr>
          <p:cNvPr id="5" name="Text 3"/>
          <p:cNvSpPr/>
          <p:nvPr/>
        </p:nvSpPr>
        <p:spPr>
          <a:xfrm>
            <a:off x="6319599" y="5414724"/>
            <a:ext cx="74776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La gestion des systèmes d'informations implique la collaboration de différents acteurs au sein de l'organisation. Voici les principaux acteurs et leurs fonctions :</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979700"/>
          </a:xfrm>
          <a:prstGeom prst="rect">
            <a:avLst/>
          </a:prstGeom>
          <a:solidFill>
            <a:srgbClr val="FFFFFF"/>
          </a:solidFill>
          <a:ln w="9644">
            <a:solidFill>
              <a:srgbClr val="E5E0DF"/>
            </a:solidFill>
            <a:prstDash val="solid"/>
          </a:ln>
        </p:spPr>
      </p:sp>
      <p:sp>
        <p:nvSpPr>
          <p:cNvPr id="4" name="Text 2"/>
          <p:cNvSpPr/>
          <p:nvPr/>
        </p:nvSpPr>
        <p:spPr>
          <a:xfrm>
            <a:off x="3621167" y="1360884"/>
            <a:ext cx="7009090" cy="486013"/>
          </a:xfrm>
          <a:prstGeom prst="rect">
            <a:avLst/>
          </a:prstGeom>
          <a:noFill/>
          <a:ln/>
        </p:spPr>
        <p:txBody>
          <a:bodyPr wrap="none" rtlCol="0" anchor="t"/>
          <a:lstStyle/>
          <a:p>
            <a:pPr indent="0" marL="0">
              <a:lnSpc>
                <a:spcPts val="3827"/>
              </a:lnSpc>
              <a:buNone/>
            </a:pPr>
            <a:r>
              <a:rPr lang="en-US" sz="3062" b="1" spc="-92" kern="0" dirty="0">
                <a:solidFill>
                  <a:srgbClr val="000000"/>
                </a:solidFill>
                <a:latin typeface="Inter" pitchFamily="34" charset="0"/>
                <a:ea typeface="Inter" pitchFamily="34" charset="-122"/>
                <a:cs typeface="Inter" pitchFamily="34" charset="-120"/>
              </a:rPr>
              <a:t>9. Sécurité des systèmes d'information</a:t>
            </a:r>
            <a:endParaRPr lang="en-US" sz="3062" dirty="0"/>
          </a:p>
        </p:txBody>
      </p:sp>
      <p:sp>
        <p:nvSpPr>
          <p:cNvPr id="5" name="Text 3"/>
          <p:cNvSpPr/>
          <p:nvPr/>
        </p:nvSpPr>
        <p:spPr>
          <a:xfrm>
            <a:off x="3621167" y="2080141"/>
            <a:ext cx="7388066" cy="497443"/>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La sécurité des systèmes d'information est essentielle pour protéger les données de l'entreprise et prévenir les incidents de sécurité.</a:t>
            </a:r>
            <a:endParaRPr lang="en-US" sz="1225" dirty="0"/>
          </a:p>
        </p:txBody>
      </p:sp>
      <p:sp>
        <p:nvSpPr>
          <p:cNvPr id="6" name="Shape 4"/>
          <p:cNvSpPr/>
          <p:nvPr/>
        </p:nvSpPr>
        <p:spPr>
          <a:xfrm>
            <a:off x="3621167" y="2873931"/>
            <a:ext cx="349925" cy="349925"/>
          </a:xfrm>
          <a:prstGeom prst="roundRect">
            <a:avLst>
              <a:gd name="adj" fmla="val 20002"/>
            </a:avLst>
          </a:prstGeom>
          <a:solidFill>
            <a:srgbClr val="DADBF1"/>
          </a:solidFill>
          <a:ln w="9644">
            <a:solidFill>
              <a:srgbClr val="B5B7E3"/>
            </a:solidFill>
            <a:prstDash val="solid"/>
          </a:ln>
        </p:spPr>
      </p:sp>
      <p:sp>
        <p:nvSpPr>
          <p:cNvPr id="7" name="Text 5"/>
          <p:cNvSpPr/>
          <p:nvPr/>
        </p:nvSpPr>
        <p:spPr>
          <a:xfrm>
            <a:off x="3740468" y="2902982"/>
            <a:ext cx="1112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1</a:t>
            </a:r>
            <a:endParaRPr lang="en-US" sz="1837" dirty="0"/>
          </a:p>
        </p:txBody>
      </p:sp>
      <p:sp>
        <p:nvSpPr>
          <p:cNvPr id="8" name="Text 6"/>
          <p:cNvSpPr/>
          <p:nvPr/>
        </p:nvSpPr>
        <p:spPr>
          <a:xfrm>
            <a:off x="4126587" y="2927390"/>
            <a:ext cx="3110865" cy="486013"/>
          </a:xfrm>
          <a:prstGeom prst="rect">
            <a:avLst/>
          </a:prstGeom>
          <a:noFill/>
          <a:ln/>
        </p:spPr>
        <p:txBody>
          <a:bodyPr wrap="squar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Protection des données et respect du RGPD</a:t>
            </a:r>
            <a:endParaRPr lang="en-US" sz="1531" dirty="0"/>
          </a:p>
        </p:txBody>
      </p:sp>
      <p:sp>
        <p:nvSpPr>
          <p:cNvPr id="9" name="Text 7"/>
          <p:cNvSpPr/>
          <p:nvPr/>
        </p:nvSpPr>
        <p:spPr>
          <a:xfrm>
            <a:off x="4126587" y="3568898"/>
            <a:ext cx="3110865"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Il est important de protéger les données de l'entreprise contre les menaces de sécurité et de respecter les réglementations applicables, telles que le RGPD.</a:t>
            </a:r>
            <a:endParaRPr lang="en-US" sz="1225" dirty="0"/>
          </a:p>
        </p:txBody>
      </p:sp>
      <p:sp>
        <p:nvSpPr>
          <p:cNvPr id="10" name="Text 8"/>
          <p:cNvSpPr/>
          <p:nvPr/>
        </p:nvSpPr>
        <p:spPr>
          <a:xfrm>
            <a:off x="4126587" y="4703683"/>
            <a:ext cx="3110865" cy="1492329"/>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la mise en place de politiques de sécurité des données, l'utilisation de chiffrage pour protéger les données sensibles et la formation des employés sur les meilleures pratiques de sécurité.</a:t>
            </a:r>
            <a:endParaRPr lang="en-US" sz="1225" dirty="0"/>
          </a:p>
        </p:txBody>
      </p:sp>
      <p:sp>
        <p:nvSpPr>
          <p:cNvPr id="11" name="Shape 9"/>
          <p:cNvSpPr/>
          <p:nvPr/>
        </p:nvSpPr>
        <p:spPr>
          <a:xfrm>
            <a:off x="7392948" y="2873931"/>
            <a:ext cx="349925" cy="349925"/>
          </a:xfrm>
          <a:prstGeom prst="roundRect">
            <a:avLst>
              <a:gd name="adj" fmla="val 20002"/>
            </a:avLst>
          </a:prstGeom>
          <a:solidFill>
            <a:srgbClr val="DADBF1"/>
          </a:solidFill>
          <a:ln w="9644">
            <a:solidFill>
              <a:srgbClr val="B5B7E3"/>
            </a:solidFill>
            <a:prstDash val="solid"/>
          </a:ln>
        </p:spPr>
      </p:sp>
      <p:sp>
        <p:nvSpPr>
          <p:cNvPr id="12" name="Text 10"/>
          <p:cNvSpPr/>
          <p:nvPr/>
        </p:nvSpPr>
        <p:spPr>
          <a:xfrm>
            <a:off x="7493198" y="2902982"/>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2</a:t>
            </a:r>
            <a:endParaRPr lang="en-US" sz="1837" dirty="0"/>
          </a:p>
        </p:txBody>
      </p:sp>
      <p:sp>
        <p:nvSpPr>
          <p:cNvPr id="13" name="Text 11"/>
          <p:cNvSpPr/>
          <p:nvPr/>
        </p:nvSpPr>
        <p:spPr>
          <a:xfrm>
            <a:off x="7898368" y="2927390"/>
            <a:ext cx="3091815" cy="243007"/>
          </a:xfrm>
          <a:prstGeom prst="rect">
            <a:avLst/>
          </a:prstGeom>
          <a:noFill/>
          <a:ln/>
        </p:spPr>
        <p:txBody>
          <a:bodyPr wrap="non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Gestion des risques informatiques</a:t>
            </a:r>
            <a:endParaRPr lang="en-US" sz="1531" dirty="0"/>
          </a:p>
        </p:txBody>
      </p:sp>
      <p:sp>
        <p:nvSpPr>
          <p:cNvPr id="14" name="Text 12"/>
          <p:cNvSpPr/>
          <p:nvPr/>
        </p:nvSpPr>
        <p:spPr>
          <a:xfrm>
            <a:off x="7898368" y="3325892"/>
            <a:ext cx="3110865"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La gestion des risques informatiques consiste à identifier les menaces de sécurité potentielles et à mettre en place des mesures pour les prévenir ou les atténuer.</a:t>
            </a:r>
            <a:endParaRPr lang="en-US" sz="1225" dirty="0"/>
          </a:p>
        </p:txBody>
      </p:sp>
      <p:sp>
        <p:nvSpPr>
          <p:cNvPr id="15" name="Text 13"/>
          <p:cNvSpPr/>
          <p:nvPr/>
        </p:nvSpPr>
        <p:spPr>
          <a:xfrm>
            <a:off x="7898368" y="4460677"/>
            <a:ext cx="3110865"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l'évaluation régulière des risques de sécurité, la mise en place de politiques et de procédures de sécurité et la formation des employés sur la sécurité.</a:t>
            </a:r>
            <a:endParaRPr lang="en-US" sz="1225" dirty="0"/>
          </a:p>
        </p:txBody>
      </p:sp>
      <p:sp>
        <p:nvSpPr>
          <p:cNvPr id="16" name="Shape 14"/>
          <p:cNvSpPr/>
          <p:nvPr/>
        </p:nvSpPr>
        <p:spPr>
          <a:xfrm>
            <a:off x="3621167" y="6472952"/>
            <a:ext cx="349925" cy="349925"/>
          </a:xfrm>
          <a:prstGeom prst="roundRect">
            <a:avLst>
              <a:gd name="adj" fmla="val 20002"/>
            </a:avLst>
          </a:prstGeom>
          <a:solidFill>
            <a:srgbClr val="DADBF1"/>
          </a:solidFill>
          <a:ln w="9644">
            <a:solidFill>
              <a:srgbClr val="B5B7E3"/>
            </a:solidFill>
            <a:prstDash val="solid"/>
          </a:ln>
        </p:spPr>
      </p:sp>
      <p:sp>
        <p:nvSpPr>
          <p:cNvPr id="17" name="Text 15"/>
          <p:cNvSpPr/>
          <p:nvPr/>
        </p:nvSpPr>
        <p:spPr>
          <a:xfrm>
            <a:off x="3717608" y="6502003"/>
            <a:ext cx="15692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3</a:t>
            </a:r>
            <a:endParaRPr lang="en-US" sz="1837" dirty="0"/>
          </a:p>
        </p:txBody>
      </p:sp>
      <p:sp>
        <p:nvSpPr>
          <p:cNvPr id="18" name="Text 16"/>
          <p:cNvSpPr/>
          <p:nvPr/>
        </p:nvSpPr>
        <p:spPr>
          <a:xfrm>
            <a:off x="4126587" y="6526411"/>
            <a:ext cx="1895118" cy="243007"/>
          </a:xfrm>
          <a:prstGeom prst="rect">
            <a:avLst/>
          </a:prstGeom>
          <a:noFill/>
          <a:ln/>
        </p:spPr>
        <p:txBody>
          <a:bodyPr wrap="non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Sécurité des réseaux</a:t>
            </a:r>
            <a:endParaRPr lang="en-US" sz="1531" dirty="0"/>
          </a:p>
        </p:txBody>
      </p:sp>
      <p:sp>
        <p:nvSpPr>
          <p:cNvPr id="19" name="Text 17"/>
          <p:cNvSpPr/>
          <p:nvPr/>
        </p:nvSpPr>
        <p:spPr>
          <a:xfrm>
            <a:off x="4126587" y="6924913"/>
            <a:ext cx="3110865"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La sécurité des réseaux est essentielle pour protéger les systèmes d'information contre les menaces externes, telles que les attaques de pirates informatiques.</a:t>
            </a:r>
            <a:endParaRPr lang="en-US" sz="1225" dirty="0"/>
          </a:p>
        </p:txBody>
      </p:sp>
      <p:sp>
        <p:nvSpPr>
          <p:cNvPr id="20" name="Text 18"/>
          <p:cNvSpPr/>
          <p:nvPr/>
        </p:nvSpPr>
        <p:spPr>
          <a:xfrm>
            <a:off x="4126587" y="8059698"/>
            <a:ext cx="3110865" cy="1243608"/>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la mise en place de protections de pare-feu, la surveillance de l'activité du réseau et la mise en place de politiques de sécurité pour les utilisateurs du réseau.</a:t>
            </a:r>
            <a:endParaRPr lang="en-US" sz="1225" dirty="0"/>
          </a:p>
        </p:txBody>
      </p:sp>
      <p:sp>
        <p:nvSpPr>
          <p:cNvPr id="21" name="Shape 19"/>
          <p:cNvSpPr/>
          <p:nvPr/>
        </p:nvSpPr>
        <p:spPr>
          <a:xfrm>
            <a:off x="7392948" y="6472952"/>
            <a:ext cx="349925" cy="349925"/>
          </a:xfrm>
          <a:prstGeom prst="roundRect">
            <a:avLst>
              <a:gd name="adj" fmla="val 20002"/>
            </a:avLst>
          </a:prstGeom>
          <a:solidFill>
            <a:srgbClr val="DADBF1"/>
          </a:solidFill>
          <a:ln w="9644">
            <a:solidFill>
              <a:srgbClr val="B5B7E3"/>
            </a:solidFill>
            <a:prstDash val="solid"/>
          </a:ln>
        </p:spPr>
      </p:sp>
      <p:sp>
        <p:nvSpPr>
          <p:cNvPr id="22" name="Text 20"/>
          <p:cNvSpPr/>
          <p:nvPr/>
        </p:nvSpPr>
        <p:spPr>
          <a:xfrm>
            <a:off x="7493198" y="6502003"/>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4</a:t>
            </a:r>
            <a:endParaRPr lang="en-US" sz="1837" dirty="0"/>
          </a:p>
        </p:txBody>
      </p:sp>
      <p:sp>
        <p:nvSpPr>
          <p:cNvPr id="23" name="Text 21"/>
          <p:cNvSpPr/>
          <p:nvPr/>
        </p:nvSpPr>
        <p:spPr>
          <a:xfrm>
            <a:off x="7898368" y="6526411"/>
            <a:ext cx="3000375" cy="243007"/>
          </a:xfrm>
          <a:prstGeom prst="rect">
            <a:avLst/>
          </a:prstGeom>
          <a:noFill/>
          <a:ln/>
        </p:spPr>
        <p:txBody>
          <a:bodyPr wrap="non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Gestion des incidents de sécurité</a:t>
            </a:r>
            <a:endParaRPr lang="en-US" sz="1531" dirty="0"/>
          </a:p>
        </p:txBody>
      </p:sp>
      <p:sp>
        <p:nvSpPr>
          <p:cNvPr id="24" name="Text 22"/>
          <p:cNvSpPr/>
          <p:nvPr/>
        </p:nvSpPr>
        <p:spPr>
          <a:xfrm>
            <a:off x="7898368" y="6924913"/>
            <a:ext cx="3110865"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La gestion des incidents de sécurité consiste à mettre en place des procédures pour répondre rapidement et efficacement aux incidents de sécurité.</a:t>
            </a:r>
            <a:endParaRPr lang="en-US" sz="1225" dirty="0"/>
          </a:p>
        </p:txBody>
      </p:sp>
      <p:sp>
        <p:nvSpPr>
          <p:cNvPr id="25" name="Text 23"/>
          <p:cNvSpPr/>
          <p:nvPr/>
        </p:nvSpPr>
        <p:spPr>
          <a:xfrm>
            <a:off x="7898368" y="8059698"/>
            <a:ext cx="3110865" cy="1492329"/>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la mise en place de plans de réponse aux incidents, la formation des employés sur les procédures de sécurité et la mise en place de mesures de récupération pour les données perdues ou endommagées.</a:t>
            </a:r>
            <a:endParaRPr lang="en-US" sz="1225" dirty="0"/>
          </a:p>
        </p:txBody>
      </p:sp>
      <p:pic>
        <p:nvPicPr>
          <p:cNvPr id="26" name="Image 0" descr="preencoded.png">    </p:cNvPr>
          <p:cNvPicPr>
            <a:picLocks noChangeAspect="1"/>
          </p:cNvPicPr>
          <p:nvPr/>
        </p:nvPicPr>
        <p:blipFill>
          <a:blip r:embed="rId1"/>
          <a:stretch>
            <a:fillRect/>
          </a:stretch>
        </p:blipFill>
        <p:spPr>
          <a:xfrm>
            <a:off x="0" y="0"/>
            <a:ext cx="14630400" cy="9332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1549">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1111806"/>
          </a:xfrm>
          <a:prstGeom prst="rect">
            <a:avLst/>
          </a:prstGeom>
        </p:spPr>
      </p:pic>
      <p:sp>
        <p:nvSpPr>
          <p:cNvPr id="5" name="Text 2"/>
          <p:cNvSpPr/>
          <p:nvPr/>
        </p:nvSpPr>
        <p:spPr>
          <a:xfrm>
            <a:off x="2914055" y="1621393"/>
            <a:ext cx="8802172" cy="1158002"/>
          </a:xfrm>
          <a:prstGeom prst="rect">
            <a:avLst/>
          </a:prstGeom>
          <a:noFill/>
          <a:ln/>
        </p:spPr>
        <p:txBody>
          <a:bodyPr wrap="square" rtlCol="0" anchor="t"/>
          <a:lstStyle/>
          <a:p>
            <a:pPr indent="0" marL="0">
              <a:lnSpc>
                <a:spcPts val="4560"/>
              </a:lnSpc>
              <a:buNone/>
            </a:pPr>
            <a:r>
              <a:rPr lang="en-US" sz="3648" b="1" spc="-109" kern="0" dirty="0">
                <a:solidFill>
                  <a:srgbClr val="000000"/>
                </a:solidFill>
                <a:latin typeface="Inter" pitchFamily="34" charset="0"/>
                <a:ea typeface="Inter" pitchFamily="34" charset="-122"/>
                <a:cs typeface="Inter" pitchFamily="34" charset="-120"/>
              </a:rPr>
              <a:t>10. Stockage des données et rôle de Data Manager</a:t>
            </a:r>
            <a:endParaRPr lang="en-US" sz="3648" dirty="0"/>
          </a:p>
        </p:txBody>
      </p:sp>
      <p:sp>
        <p:nvSpPr>
          <p:cNvPr id="6" name="Text 3"/>
          <p:cNvSpPr/>
          <p:nvPr/>
        </p:nvSpPr>
        <p:spPr>
          <a:xfrm>
            <a:off x="2914055" y="3057287"/>
            <a:ext cx="8802172" cy="592693"/>
          </a:xfrm>
          <a:prstGeom prst="rect">
            <a:avLst/>
          </a:prstGeom>
          <a:noFill/>
          <a:ln/>
        </p:spPr>
        <p:txBody>
          <a:bodyPr wrap="square" rtlCol="0" anchor="t"/>
          <a:lstStyle/>
          <a:p>
            <a:pPr indent="0" marL="0">
              <a:lnSpc>
                <a:spcPts val="2335"/>
              </a:lnSpc>
              <a:buNone/>
            </a:pPr>
            <a:r>
              <a:rPr lang="en-US" sz="1459" spc="-29" kern="0" dirty="0">
                <a:solidFill>
                  <a:srgbClr val="272525"/>
                </a:solidFill>
                <a:latin typeface="Inter" pitchFamily="34" charset="0"/>
                <a:ea typeface="Inter" pitchFamily="34" charset="-122"/>
                <a:cs typeface="Inter" pitchFamily="34" charset="-120"/>
              </a:rPr>
              <a:t>Le rôle de Data Manager est de garantir la disponibilité et l'intégrité des données de l'entreprise en gérant leur stockage, leur utilisation et leur accès. Les responsabilités du Data Manager comprennent :</a:t>
            </a:r>
            <a:endParaRPr lang="en-US" sz="1459" dirty="0"/>
          </a:p>
        </p:txBody>
      </p:sp>
      <p:sp>
        <p:nvSpPr>
          <p:cNvPr id="7" name="Text 4"/>
          <p:cNvSpPr/>
          <p:nvPr/>
        </p:nvSpPr>
        <p:spPr>
          <a:xfrm>
            <a:off x="3210401" y="3858339"/>
            <a:ext cx="8505825" cy="666750"/>
          </a:xfrm>
          <a:prstGeom prst="rect">
            <a:avLst/>
          </a:prstGeom>
          <a:noFill/>
          <a:ln/>
        </p:spPr>
        <p:txBody>
          <a:bodyPr wrap="square" rtlCol="0" anchor="t"/>
          <a:lstStyle/>
          <a:p>
            <a:pPr algn="l" marL="342900" indent="-342900">
              <a:lnSpc>
                <a:spcPts val="2626"/>
              </a:lnSpc>
              <a:buSzPct val="100000"/>
              <a:buChar char="•"/>
            </a:pPr>
            <a:r>
              <a:rPr lang="en-US" sz="1459" spc="-29" kern="0" dirty="0">
                <a:solidFill>
                  <a:srgbClr val="272525"/>
                </a:solidFill>
                <a:latin typeface="Inter" pitchFamily="34" charset="0"/>
                <a:ea typeface="Inter" pitchFamily="34" charset="-122"/>
                <a:cs typeface="Inter" pitchFamily="34" charset="-120"/>
              </a:rPr>
              <a:t>S'assurer que les données sont stockées de manière sécurisée et conforme aux politiques de sécurité des données de l'entreprise.</a:t>
            </a:r>
            <a:endParaRPr lang="en-US" sz="1459" dirty="0"/>
          </a:p>
        </p:txBody>
      </p:sp>
      <p:sp>
        <p:nvSpPr>
          <p:cNvPr id="8" name="Text 5"/>
          <p:cNvSpPr/>
          <p:nvPr/>
        </p:nvSpPr>
        <p:spPr>
          <a:xfrm>
            <a:off x="3210401" y="4599146"/>
            <a:ext cx="8505825" cy="666750"/>
          </a:xfrm>
          <a:prstGeom prst="rect">
            <a:avLst/>
          </a:prstGeom>
          <a:noFill/>
          <a:ln/>
        </p:spPr>
        <p:txBody>
          <a:bodyPr wrap="square" rtlCol="0" anchor="t"/>
          <a:lstStyle/>
          <a:p>
            <a:pPr algn="l" marL="342900" indent="-342900">
              <a:lnSpc>
                <a:spcPts val="2626"/>
              </a:lnSpc>
              <a:buSzPct val="100000"/>
              <a:buChar char="•"/>
            </a:pPr>
            <a:r>
              <a:rPr lang="en-US" sz="1459" spc="-29" kern="0" dirty="0">
                <a:solidFill>
                  <a:srgbClr val="272525"/>
                </a:solidFill>
                <a:latin typeface="Inter" pitchFamily="34" charset="0"/>
                <a:ea typeface="Inter" pitchFamily="34" charset="-122"/>
                <a:cs typeface="Inter" pitchFamily="34" charset="-120"/>
              </a:rPr>
              <a:t>Déterminer les stratégies de sauvegarde et de récupération des données pour minimiser les pertes de données en cas de panne.</a:t>
            </a:r>
            <a:endParaRPr lang="en-US" sz="1459" dirty="0"/>
          </a:p>
        </p:txBody>
      </p:sp>
      <p:sp>
        <p:nvSpPr>
          <p:cNvPr id="9" name="Text 6"/>
          <p:cNvSpPr/>
          <p:nvPr/>
        </p:nvSpPr>
        <p:spPr>
          <a:xfrm>
            <a:off x="3210401" y="5339953"/>
            <a:ext cx="8505825" cy="333375"/>
          </a:xfrm>
          <a:prstGeom prst="rect">
            <a:avLst/>
          </a:prstGeom>
          <a:noFill/>
          <a:ln/>
        </p:spPr>
        <p:txBody>
          <a:bodyPr wrap="none" rtlCol="0" anchor="t"/>
          <a:lstStyle/>
          <a:p>
            <a:pPr algn="l" marL="342900" indent="-342900">
              <a:lnSpc>
                <a:spcPts val="2626"/>
              </a:lnSpc>
              <a:buSzPct val="100000"/>
              <a:buChar char="•"/>
            </a:pPr>
            <a:r>
              <a:rPr lang="en-US" sz="1459" spc="-29" kern="0" dirty="0">
                <a:solidFill>
                  <a:srgbClr val="272525"/>
                </a:solidFill>
                <a:latin typeface="Inter" pitchFamily="34" charset="0"/>
                <a:ea typeface="Inter" pitchFamily="34" charset="-122"/>
                <a:cs typeface="Inter" pitchFamily="34" charset="-120"/>
              </a:rPr>
              <a:t>Surveiller l'utilisation des données et garantir leur qualité pour assurer leur intégrité et leur exactitude.</a:t>
            </a:r>
            <a:endParaRPr lang="en-US" sz="1459" dirty="0"/>
          </a:p>
        </p:txBody>
      </p:sp>
      <p:sp>
        <p:nvSpPr>
          <p:cNvPr id="10" name="Text 7"/>
          <p:cNvSpPr/>
          <p:nvPr/>
        </p:nvSpPr>
        <p:spPr>
          <a:xfrm>
            <a:off x="3210401" y="5747385"/>
            <a:ext cx="8505825" cy="666750"/>
          </a:xfrm>
          <a:prstGeom prst="rect">
            <a:avLst/>
          </a:prstGeom>
          <a:noFill/>
          <a:ln/>
        </p:spPr>
        <p:txBody>
          <a:bodyPr wrap="square" rtlCol="0" anchor="t"/>
          <a:lstStyle/>
          <a:p>
            <a:pPr algn="l" marL="342900" indent="-342900">
              <a:lnSpc>
                <a:spcPts val="2626"/>
              </a:lnSpc>
              <a:buSzPct val="100000"/>
              <a:buChar char="•"/>
            </a:pPr>
            <a:r>
              <a:rPr lang="en-US" sz="1459" spc="-29" kern="0" dirty="0">
                <a:solidFill>
                  <a:srgbClr val="272525"/>
                </a:solidFill>
                <a:latin typeface="Inter" pitchFamily="34" charset="0"/>
                <a:ea typeface="Inter" pitchFamily="34" charset="-122"/>
                <a:cs typeface="Inter" pitchFamily="34" charset="-120"/>
              </a:rPr>
              <a:t>Assurer l'accès approprié aux données pour les utilisateurs autorisés tout en protégeant les données sensibles contre les accès non autorisés.</a:t>
            </a:r>
            <a:endParaRPr lang="en-US" sz="1459" dirty="0"/>
          </a:p>
        </p:txBody>
      </p:sp>
      <p:sp>
        <p:nvSpPr>
          <p:cNvPr id="11" name="Text 8"/>
          <p:cNvSpPr/>
          <p:nvPr/>
        </p:nvSpPr>
        <p:spPr>
          <a:xfrm>
            <a:off x="2914055" y="6622494"/>
            <a:ext cx="8802172" cy="592693"/>
          </a:xfrm>
          <a:prstGeom prst="rect">
            <a:avLst/>
          </a:prstGeom>
          <a:noFill/>
          <a:ln/>
        </p:spPr>
        <p:txBody>
          <a:bodyPr wrap="square" rtlCol="0" anchor="t"/>
          <a:lstStyle/>
          <a:p>
            <a:pPr indent="0" marL="0">
              <a:lnSpc>
                <a:spcPts val="2335"/>
              </a:lnSpc>
              <a:buNone/>
            </a:pPr>
            <a:r>
              <a:rPr lang="en-US" sz="1459" spc="-29" kern="0" dirty="0">
                <a:solidFill>
                  <a:srgbClr val="272525"/>
                </a:solidFill>
                <a:latin typeface="Inter" pitchFamily="34" charset="0"/>
                <a:ea typeface="Inter" pitchFamily="34" charset="-122"/>
                <a:cs typeface="Inter" pitchFamily="34" charset="-120"/>
              </a:rPr>
              <a:t>Le stockage des données est important pour garantir la disponibilité et l'intégrité des données de l'entreprise.</a:t>
            </a:r>
            <a:endParaRPr lang="en-US" sz="1459" dirty="0"/>
          </a:p>
        </p:txBody>
      </p:sp>
      <p:sp>
        <p:nvSpPr>
          <p:cNvPr id="12" name="Text 9"/>
          <p:cNvSpPr/>
          <p:nvPr/>
        </p:nvSpPr>
        <p:spPr>
          <a:xfrm>
            <a:off x="2914055" y="7423547"/>
            <a:ext cx="8802172" cy="296347"/>
          </a:xfrm>
          <a:prstGeom prst="rect">
            <a:avLst/>
          </a:prstGeom>
          <a:noFill/>
          <a:ln/>
        </p:spPr>
        <p:txBody>
          <a:bodyPr wrap="none" rtlCol="0" anchor="t"/>
          <a:lstStyle/>
          <a:p>
            <a:pPr indent="0" marL="0">
              <a:lnSpc>
                <a:spcPts val="2335"/>
              </a:lnSpc>
              <a:buNone/>
            </a:pPr>
            <a:endParaRPr lang="en-US" sz="1459"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10876359"/>
          </a:xfrm>
          <a:prstGeom prst="rect">
            <a:avLst/>
          </a:prstGeom>
          <a:solidFill>
            <a:srgbClr val="FFFFFF"/>
          </a:solidFill>
          <a:ln w="9644">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933212"/>
          </a:xfrm>
          <a:prstGeom prst="rect">
            <a:avLst/>
          </a:prstGeom>
        </p:spPr>
      </p:pic>
      <p:sp>
        <p:nvSpPr>
          <p:cNvPr id="5" name="Text 2"/>
          <p:cNvSpPr/>
          <p:nvPr/>
        </p:nvSpPr>
        <p:spPr>
          <a:xfrm>
            <a:off x="3621167" y="1360884"/>
            <a:ext cx="7388066" cy="972026"/>
          </a:xfrm>
          <a:prstGeom prst="rect">
            <a:avLst/>
          </a:prstGeom>
          <a:noFill/>
          <a:ln/>
        </p:spPr>
        <p:txBody>
          <a:bodyPr wrap="square" rtlCol="0" anchor="t"/>
          <a:lstStyle/>
          <a:p>
            <a:pPr indent="0" marL="0">
              <a:lnSpc>
                <a:spcPts val="3827"/>
              </a:lnSpc>
              <a:buNone/>
            </a:pPr>
            <a:r>
              <a:rPr lang="en-US" sz="3062" b="1" spc="-92" kern="0" dirty="0">
                <a:solidFill>
                  <a:srgbClr val="000000"/>
                </a:solidFill>
                <a:latin typeface="Inter" pitchFamily="34" charset="0"/>
                <a:ea typeface="Inter" pitchFamily="34" charset="-122"/>
                <a:cs typeface="Inter" pitchFamily="34" charset="-120"/>
              </a:rPr>
              <a:t>11. Auditeur : Audit et évaluation des systèmes d'information</a:t>
            </a:r>
            <a:endParaRPr lang="en-US" sz="3062" dirty="0"/>
          </a:p>
        </p:txBody>
      </p:sp>
      <p:sp>
        <p:nvSpPr>
          <p:cNvPr id="6" name="Text 3"/>
          <p:cNvSpPr/>
          <p:nvPr/>
        </p:nvSpPr>
        <p:spPr>
          <a:xfrm>
            <a:off x="3621167" y="2721650"/>
            <a:ext cx="3472458" cy="291703"/>
          </a:xfrm>
          <a:prstGeom prst="rect">
            <a:avLst/>
          </a:prstGeom>
          <a:noFill/>
          <a:ln/>
        </p:spPr>
        <p:txBody>
          <a:bodyPr wrap="none" rtlCol="0" anchor="t"/>
          <a:lstStyle/>
          <a:p>
            <a:pPr indent="0" marL="0">
              <a:lnSpc>
                <a:spcPts val="2296"/>
              </a:lnSpc>
              <a:buNone/>
            </a:pPr>
            <a:r>
              <a:rPr lang="en-US" sz="1837" b="1" spc="-55" kern="0" dirty="0">
                <a:solidFill>
                  <a:srgbClr val="000000"/>
                </a:solidFill>
                <a:latin typeface="Inter" pitchFamily="34" charset="0"/>
                <a:ea typeface="Inter" pitchFamily="34" charset="-122"/>
                <a:cs typeface="Inter" pitchFamily="34" charset="-120"/>
              </a:rPr>
              <a:t>Objectifs de l'audit informatique</a:t>
            </a:r>
            <a:endParaRPr lang="en-US" sz="1837" dirty="0"/>
          </a:p>
        </p:txBody>
      </p:sp>
      <p:sp>
        <p:nvSpPr>
          <p:cNvPr id="7" name="Shape 4"/>
          <p:cNvSpPr/>
          <p:nvPr/>
        </p:nvSpPr>
        <p:spPr>
          <a:xfrm>
            <a:off x="3621167" y="3309699"/>
            <a:ext cx="349925" cy="349925"/>
          </a:xfrm>
          <a:prstGeom prst="roundRect">
            <a:avLst>
              <a:gd name="adj" fmla="val 20002"/>
            </a:avLst>
          </a:prstGeom>
          <a:solidFill>
            <a:srgbClr val="DADBF1"/>
          </a:solidFill>
          <a:ln w="9644">
            <a:solidFill>
              <a:srgbClr val="B5B7E3"/>
            </a:solidFill>
            <a:prstDash val="solid"/>
          </a:ln>
        </p:spPr>
      </p:sp>
      <p:sp>
        <p:nvSpPr>
          <p:cNvPr id="8" name="Text 5"/>
          <p:cNvSpPr/>
          <p:nvPr/>
        </p:nvSpPr>
        <p:spPr>
          <a:xfrm>
            <a:off x="3740468" y="3338751"/>
            <a:ext cx="1112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1</a:t>
            </a:r>
            <a:endParaRPr lang="en-US" sz="1837" dirty="0"/>
          </a:p>
        </p:txBody>
      </p:sp>
      <p:sp>
        <p:nvSpPr>
          <p:cNvPr id="9" name="Text 6"/>
          <p:cNvSpPr/>
          <p:nvPr/>
        </p:nvSpPr>
        <p:spPr>
          <a:xfrm>
            <a:off x="4126587" y="3363158"/>
            <a:ext cx="2998946" cy="486013"/>
          </a:xfrm>
          <a:prstGeom prst="rect">
            <a:avLst/>
          </a:prstGeom>
          <a:noFill/>
          <a:ln/>
        </p:spPr>
        <p:txBody>
          <a:bodyPr wrap="squar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Identifier les forces et les faiblesses</a:t>
            </a:r>
            <a:endParaRPr lang="en-US" sz="1531" dirty="0"/>
          </a:p>
        </p:txBody>
      </p:sp>
      <p:sp>
        <p:nvSpPr>
          <p:cNvPr id="10" name="Text 7"/>
          <p:cNvSpPr/>
          <p:nvPr/>
        </p:nvSpPr>
        <p:spPr>
          <a:xfrm>
            <a:off x="4126587" y="4004667"/>
            <a:ext cx="2998946"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Il est important d'identifier les forces et les faiblesses des systèmes d'information pour déterminer les domaines qui nécessitent une amélioration.</a:t>
            </a:r>
            <a:endParaRPr lang="en-US" sz="1225" dirty="0"/>
          </a:p>
        </p:txBody>
      </p:sp>
      <p:sp>
        <p:nvSpPr>
          <p:cNvPr id="11" name="Text 8"/>
          <p:cNvSpPr/>
          <p:nvPr/>
        </p:nvSpPr>
        <p:spPr>
          <a:xfrm>
            <a:off x="4126587" y="5139452"/>
            <a:ext cx="2998946"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l'identification des vulnérabilités de sécurité, des problèmes de performance et des lacunes dans les processus.</a:t>
            </a:r>
            <a:endParaRPr lang="en-US" sz="1225" dirty="0"/>
          </a:p>
        </p:txBody>
      </p:sp>
      <p:sp>
        <p:nvSpPr>
          <p:cNvPr id="12" name="Shape 9"/>
          <p:cNvSpPr/>
          <p:nvPr/>
        </p:nvSpPr>
        <p:spPr>
          <a:xfrm>
            <a:off x="3621167" y="6411278"/>
            <a:ext cx="349925" cy="349925"/>
          </a:xfrm>
          <a:prstGeom prst="roundRect">
            <a:avLst>
              <a:gd name="adj" fmla="val 20002"/>
            </a:avLst>
          </a:prstGeom>
          <a:solidFill>
            <a:srgbClr val="DADBF1"/>
          </a:solidFill>
          <a:ln w="9644">
            <a:solidFill>
              <a:srgbClr val="B5B7E3"/>
            </a:solidFill>
            <a:prstDash val="solid"/>
          </a:ln>
        </p:spPr>
      </p:sp>
      <p:sp>
        <p:nvSpPr>
          <p:cNvPr id="13" name="Text 10"/>
          <p:cNvSpPr/>
          <p:nvPr/>
        </p:nvSpPr>
        <p:spPr>
          <a:xfrm>
            <a:off x="3721418" y="6440329"/>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2</a:t>
            </a:r>
            <a:endParaRPr lang="en-US" sz="1837" dirty="0"/>
          </a:p>
        </p:txBody>
      </p:sp>
      <p:sp>
        <p:nvSpPr>
          <p:cNvPr id="14" name="Text 11"/>
          <p:cNvSpPr/>
          <p:nvPr/>
        </p:nvSpPr>
        <p:spPr>
          <a:xfrm>
            <a:off x="4126587" y="6464737"/>
            <a:ext cx="1906310" cy="243007"/>
          </a:xfrm>
          <a:prstGeom prst="rect">
            <a:avLst/>
          </a:prstGeom>
          <a:noFill/>
          <a:ln/>
        </p:spPr>
        <p:txBody>
          <a:bodyPr wrap="non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Vérifier la conformité</a:t>
            </a:r>
            <a:endParaRPr lang="en-US" sz="1531" dirty="0"/>
          </a:p>
        </p:txBody>
      </p:sp>
      <p:sp>
        <p:nvSpPr>
          <p:cNvPr id="15" name="Text 12"/>
          <p:cNvSpPr/>
          <p:nvPr/>
        </p:nvSpPr>
        <p:spPr>
          <a:xfrm>
            <a:off x="4126587" y="6863239"/>
            <a:ext cx="2998946" cy="746165"/>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L'audit informatique peut aider à vérifier la conformité avec les normes et les politiques de sécurité, telles que le RGPD.</a:t>
            </a:r>
            <a:endParaRPr lang="en-US" sz="1225" dirty="0"/>
          </a:p>
        </p:txBody>
      </p:sp>
      <p:sp>
        <p:nvSpPr>
          <p:cNvPr id="16" name="Text 13"/>
          <p:cNvSpPr/>
          <p:nvPr/>
        </p:nvSpPr>
        <p:spPr>
          <a:xfrm>
            <a:off x="4126587" y="7749302"/>
            <a:ext cx="2998946" cy="1243608"/>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la vérification que les données sont stockées de manière sécurisée et que les politiques de sécurité des données sont suivies par les employés.</a:t>
            </a:r>
            <a:endParaRPr lang="en-US" sz="1225" dirty="0"/>
          </a:p>
        </p:txBody>
      </p:sp>
      <p:sp>
        <p:nvSpPr>
          <p:cNvPr id="17" name="Text 14"/>
          <p:cNvSpPr/>
          <p:nvPr/>
        </p:nvSpPr>
        <p:spPr>
          <a:xfrm>
            <a:off x="7512487" y="2721650"/>
            <a:ext cx="3504367" cy="583406"/>
          </a:xfrm>
          <a:prstGeom prst="rect">
            <a:avLst/>
          </a:prstGeom>
          <a:noFill/>
          <a:ln/>
        </p:spPr>
        <p:txBody>
          <a:bodyPr wrap="square" rtlCol="0" anchor="t"/>
          <a:lstStyle/>
          <a:p>
            <a:pPr indent="0" marL="0">
              <a:lnSpc>
                <a:spcPts val="2296"/>
              </a:lnSpc>
              <a:buNone/>
            </a:pPr>
            <a:r>
              <a:rPr lang="en-US" sz="1837" b="1" spc="-55" kern="0" dirty="0">
                <a:solidFill>
                  <a:srgbClr val="000000"/>
                </a:solidFill>
                <a:latin typeface="Inter" pitchFamily="34" charset="0"/>
                <a:ea typeface="Inter" pitchFamily="34" charset="-122"/>
                <a:cs typeface="Inter" pitchFamily="34" charset="-120"/>
              </a:rPr>
              <a:t>Évaluation de la performance des SI</a:t>
            </a:r>
            <a:endParaRPr lang="en-US" sz="1837" dirty="0"/>
          </a:p>
        </p:txBody>
      </p:sp>
      <p:sp>
        <p:nvSpPr>
          <p:cNvPr id="18" name="Shape 15"/>
          <p:cNvSpPr/>
          <p:nvPr/>
        </p:nvSpPr>
        <p:spPr>
          <a:xfrm>
            <a:off x="7512487" y="3601403"/>
            <a:ext cx="349925" cy="349925"/>
          </a:xfrm>
          <a:prstGeom prst="roundRect">
            <a:avLst>
              <a:gd name="adj" fmla="val 20002"/>
            </a:avLst>
          </a:prstGeom>
          <a:solidFill>
            <a:srgbClr val="DADBF1"/>
          </a:solidFill>
          <a:ln w="9644">
            <a:solidFill>
              <a:srgbClr val="B5B7E3"/>
            </a:solidFill>
            <a:prstDash val="solid"/>
          </a:ln>
        </p:spPr>
      </p:sp>
      <p:sp>
        <p:nvSpPr>
          <p:cNvPr id="19" name="Text 16"/>
          <p:cNvSpPr/>
          <p:nvPr/>
        </p:nvSpPr>
        <p:spPr>
          <a:xfrm>
            <a:off x="7631787" y="3630454"/>
            <a:ext cx="1112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1</a:t>
            </a:r>
            <a:endParaRPr lang="en-US" sz="1837" dirty="0"/>
          </a:p>
        </p:txBody>
      </p:sp>
      <p:sp>
        <p:nvSpPr>
          <p:cNvPr id="20" name="Text 17"/>
          <p:cNvSpPr/>
          <p:nvPr/>
        </p:nvSpPr>
        <p:spPr>
          <a:xfrm>
            <a:off x="8017907" y="3654862"/>
            <a:ext cx="2998946" cy="486013"/>
          </a:xfrm>
          <a:prstGeom prst="rect">
            <a:avLst/>
          </a:prstGeom>
          <a:noFill/>
          <a:ln/>
        </p:spPr>
        <p:txBody>
          <a:bodyPr wrap="squar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Évaluer la performance des systèmes d'information</a:t>
            </a:r>
            <a:endParaRPr lang="en-US" sz="1531" dirty="0"/>
          </a:p>
        </p:txBody>
      </p:sp>
      <p:sp>
        <p:nvSpPr>
          <p:cNvPr id="21" name="Text 18"/>
          <p:cNvSpPr/>
          <p:nvPr/>
        </p:nvSpPr>
        <p:spPr>
          <a:xfrm>
            <a:off x="8017907" y="4296370"/>
            <a:ext cx="2998946" cy="1243608"/>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L'évaluation de la performance des systèmes d'information peut aider à identifier les domaines qui nécessitent une amélioration pour optimiser leur efficacité et leur efficience.</a:t>
            </a:r>
            <a:endParaRPr lang="en-US" sz="1225" dirty="0"/>
          </a:p>
        </p:txBody>
      </p:sp>
      <p:sp>
        <p:nvSpPr>
          <p:cNvPr id="22" name="Text 19"/>
          <p:cNvSpPr/>
          <p:nvPr/>
        </p:nvSpPr>
        <p:spPr>
          <a:xfrm>
            <a:off x="8017907" y="5679877"/>
            <a:ext cx="2998946"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l'analyse des temps de réponse du système, la mesure de la disponibilité des systèmes et l'analyse de la qualité des données.</a:t>
            </a:r>
            <a:endParaRPr lang="en-US" sz="1225" dirty="0"/>
          </a:p>
        </p:txBody>
      </p:sp>
      <p:sp>
        <p:nvSpPr>
          <p:cNvPr id="23" name="Shape 20"/>
          <p:cNvSpPr/>
          <p:nvPr/>
        </p:nvSpPr>
        <p:spPr>
          <a:xfrm>
            <a:off x="7512487" y="6951702"/>
            <a:ext cx="349925" cy="349925"/>
          </a:xfrm>
          <a:prstGeom prst="roundRect">
            <a:avLst>
              <a:gd name="adj" fmla="val 20002"/>
            </a:avLst>
          </a:prstGeom>
          <a:solidFill>
            <a:srgbClr val="DADBF1"/>
          </a:solidFill>
          <a:ln w="9644">
            <a:solidFill>
              <a:srgbClr val="B5B7E3"/>
            </a:solidFill>
            <a:prstDash val="solid"/>
          </a:ln>
        </p:spPr>
      </p:sp>
      <p:sp>
        <p:nvSpPr>
          <p:cNvPr id="24" name="Text 21"/>
          <p:cNvSpPr/>
          <p:nvPr/>
        </p:nvSpPr>
        <p:spPr>
          <a:xfrm>
            <a:off x="7612737" y="6980753"/>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2</a:t>
            </a:r>
            <a:endParaRPr lang="en-US" sz="1837" dirty="0"/>
          </a:p>
        </p:txBody>
      </p:sp>
      <p:sp>
        <p:nvSpPr>
          <p:cNvPr id="25" name="Text 22"/>
          <p:cNvSpPr/>
          <p:nvPr/>
        </p:nvSpPr>
        <p:spPr>
          <a:xfrm>
            <a:off x="8017907" y="7005161"/>
            <a:ext cx="2998946" cy="486013"/>
          </a:xfrm>
          <a:prstGeom prst="rect">
            <a:avLst/>
          </a:prstGeom>
          <a:noFill/>
          <a:ln/>
        </p:spPr>
        <p:txBody>
          <a:bodyPr wrap="square" rtlCol="0" anchor="t"/>
          <a:lstStyle/>
          <a:p>
            <a:pP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Proposer des améliorations et des solutions</a:t>
            </a:r>
            <a:endParaRPr lang="en-US" sz="1531" dirty="0"/>
          </a:p>
        </p:txBody>
      </p:sp>
      <p:sp>
        <p:nvSpPr>
          <p:cNvPr id="26" name="Text 23"/>
          <p:cNvSpPr/>
          <p:nvPr/>
        </p:nvSpPr>
        <p:spPr>
          <a:xfrm>
            <a:off x="8017907" y="7646670"/>
            <a:ext cx="2998946" cy="1243608"/>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L'audit informatique peut aider à proposer des améliorations et des solutions pour résoudre les problèmes identifiés lors de l'audit ou de l'évaluation de la performance des systèmes d'information.</a:t>
            </a:r>
            <a:endParaRPr lang="en-US" sz="1225" dirty="0"/>
          </a:p>
        </p:txBody>
      </p:sp>
      <p:sp>
        <p:nvSpPr>
          <p:cNvPr id="27" name="Text 24"/>
          <p:cNvSpPr/>
          <p:nvPr/>
        </p:nvSpPr>
        <p:spPr>
          <a:xfrm>
            <a:off x="8017907" y="9030176"/>
            <a:ext cx="2998946" cy="1243608"/>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Cela peut inclure la recommandation de nouvelles politiques de sécurité des données, de nouvelles technologies ou de nouvelles procédures pour améliorer l'efficacité des systèmes d'information.</a:t>
            </a:r>
            <a:endParaRPr lang="en-US" sz="12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692">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1323380"/>
          </a:xfrm>
          <a:prstGeom prst="rect">
            <a:avLst/>
          </a:prstGeom>
        </p:spPr>
      </p:pic>
      <p:sp>
        <p:nvSpPr>
          <p:cNvPr id="5" name="Text 2"/>
          <p:cNvSpPr/>
          <p:nvPr/>
        </p:nvSpPr>
        <p:spPr>
          <a:xfrm>
            <a:off x="2076807" y="1931313"/>
            <a:ext cx="5154335" cy="689134"/>
          </a:xfrm>
          <a:prstGeom prst="rect">
            <a:avLst/>
          </a:prstGeom>
          <a:noFill/>
          <a:ln/>
        </p:spPr>
        <p:txBody>
          <a:bodyPr wrap="none" rtlCol="0" anchor="t"/>
          <a:lstStyle/>
          <a:p>
            <a:pPr indent="0" marL="0">
              <a:lnSpc>
                <a:spcPts val="5427"/>
              </a:lnSpc>
              <a:buNone/>
            </a:pPr>
            <a:r>
              <a:rPr lang="en-US" sz="4342" b="1" spc="-130" kern="0" dirty="0">
                <a:solidFill>
                  <a:srgbClr val="000000"/>
                </a:solidFill>
                <a:latin typeface="Inter" pitchFamily="34" charset="0"/>
                <a:ea typeface="Inter" pitchFamily="34" charset="-122"/>
                <a:cs typeface="Inter" pitchFamily="34" charset="-120"/>
              </a:rPr>
              <a:t>1. Direction générale</a:t>
            </a:r>
            <a:endParaRPr lang="en-US" sz="4342" dirty="0"/>
          </a:p>
        </p:txBody>
      </p:sp>
      <p:sp>
        <p:nvSpPr>
          <p:cNvPr id="6" name="Shape 3"/>
          <p:cNvSpPr/>
          <p:nvPr/>
        </p:nvSpPr>
        <p:spPr>
          <a:xfrm>
            <a:off x="2076807" y="3123486"/>
            <a:ext cx="496253" cy="496253"/>
          </a:xfrm>
          <a:prstGeom prst="roundRect">
            <a:avLst>
              <a:gd name="adj" fmla="val 20001"/>
            </a:avLst>
          </a:prstGeom>
          <a:solidFill>
            <a:srgbClr val="DADBF1"/>
          </a:solidFill>
          <a:ln w="13692">
            <a:solidFill>
              <a:srgbClr val="B5B7E3"/>
            </a:solidFill>
            <a:prstDash val="solid"/>
          </a:ln>
        </p:spPr>
      </p:sp>
      <p:sp>
        <p:nvSpPr>
          <p:cNvPr id="7" name="Text 4"/>
          <p:cNvSpPr/>
          <p:nvPr/>
        </p:nvSpPr>
        <p:spPr>
          <a:xfrm>
            <a:off x="2243257" y="3164800"/>
            <a:ext cx="163235" cy="413504"/>
          </a:xfrm>
          <a:prstGeom prst="rect">
            <a:avLst/>
          </a:prstGeom>
          <a:noFill/>
          <a:ln/>
        </p:spPr>
        <p:txBody>
          <a:bodyPr wrap="none" rtlCol="0" anchor="t"/>
          <a:lstStyle/>
          <a:p>
            <a:pPr algn="ctr" indent="0" marL="0">
              <a:lnSpc>
                <a:spcPts val="3256"/>
              </a:lnSpc>
              <a:buNone/>
            </a:pPr>
            <a:r>
              <a:rPr lang="en-US" sz="2605" b="1" spc="-35" kern="0" dirty="0">
                <a:solidFill>
                  <a:srgbClr val="272525"/>
                </a:solidFill>
                <a:latin typeface="Inter" pitchFamily="34" charset="0"/>
                <a:ea typeface="Inter" pitchFamily="34" charset="-122"/>
                <a:cs typeface="Inter" pitchFamily="34" charset="-120"/>
              </a:rPr>
              <a:t>1</a:t>
            </a:r>
            <a:endParaRPr lang="en-US" sz="2605" dirty="0"/>
          </a:p>
        </p:txBody>
      </p:sp>
      <p:sp>
        <p:nvSpPr>
          <p:cNvPr id="8" name="Text 5"/>
          <p:cNvSpPr/>
          <p:nvPr/>
        </p:nvSpPr>
        <p:spPr>
          <a:xfrm>
            <a:off x="2793563" y="3199328"/>
            <a:ext cx="3266003" cy="344686"/>
          </a:xfrm>
          <a:prstGeom prst="rect">
            <a:avLst/>
          </a:prstGeom>
          <a:noFill/>
          <a:ln/>
        </p:spPr>
        <p:txBody>
          <a:bodyPr wrap="none" rtlCol="0" anchor="t"/>
          <a:lstStyle/>
          <a:p>
            <a:pPr indent="0" marL="0">
              <a:lnSpc>
                <a:spcPts val="2714"/>
              </a:lnSpc>
              <a:buNone/>
            </a:pPr>
            <a:r>
              <a:rPr lang="en-US" sz="2171" b="1" spc="-65" kern="0" dirty="0">
                <a:solidFill>
                  <a:srgbClr val="272525"/>
                </a:solidFill>
                <a:latin typeface="Inter" pitchFamily="34" charset="0"/>
                <a:ea typeface="Inter" pitchFamily="34" charset="-122"/>
                <a:cs typeface="Inter" pitchFamily="34" charset="-120"/>
              </a:rPr>
              <a:t>Définir la stratégie globale</a:t>
            </a:r>
            <a:endParaRPr lang="en-US" sz="2171" dirty="0"/>
          </a:p>
        </p:txBody>
      </p:sp>
      <p:sp>
        <p:nvSpPr>
          <p:cNvPr id="9" name="Text 6"/>
          <p:cNvSpPr/>
          <p:nvPr/>
        </p:nvSpPr>
        <p:spPr>
          <a:xfrm>
            <a:off x="2793563" y="3764518"/>
            <a:ext cx="4411385" cy="1058704"/>
          </a:xfrm>
          <a:prstGeom prst="rect">
            <a:avLst/>
          </a:prstGeom>
          <a:noFill/>
          <a:ln/>
        </p:spPr>
        <p:txBody>
          <a:bodyPr wrap="square" rtlCol="0" anchor="t"/>
          <a:lstStyle/>
          <a:p>
            <a:pPr indent="0" marL="0">
              <a:lnSpc>
                <a:spcPts val="2779"/>
              </a:lnSpc>
              <a:buNone/>
            </a:pPr>
            <a:r>
              <a:rPr lang="en-US" sz="1737" spc="-35" kern="0" dirty="0">
                <a:solidFill>
                  <a:srgbClr val="272525"/>
                </a:solidFill>
                <a:latin typeface="Inter" pitchFamily="34" charset="0"/>
                <a:ea typeface="Inter" pitchFamily="34" charset="-122"/>
                <a:cs typeface="Inter" pitchFamily="34" charset="-120"/>
              </a:rPr>
              <a:t>Détermine la direction générale de l'entreprise et la stratégie à suivre pour atteindre les objectifs à long terme.</a:t>
            </a:r>
            <a:endParaRPr lang="en-US" sz="1737" dirty="0"/>
          </a:p>
        </p:txBody>
      </p:sp>
      <p:sp>
        <p:nvSpPr>
          <p:cNvPr id="10" name="Shape 7"/>
          <p:cNvSpPr/>
          <p:nvPr/>
        </p:nvSpPr>
        <p:spPr>
          <a:xfrm>
            <a:off x="7425452" y="3123486"/>
            <a:ext cx="496253" cy="496253"/>
          </a:xfrm>
          <a:prstGeom prst="roundRect">
            <a:avLst>
              <a:gd name="adj" fmla="val 20001"/>
            </a:avLst>
          </a:prstGeom>
          <a:solidFill>
            <a:srgbClr val="DADBF1"/>
          </a:solidFill>
          <a:ln w="13692">
            <a:solidFill>
              <a:srgbClr val="B5B7E3"/>
            </a:solidFill>
            <a:prstDash val="solid"/>
          </a:ln>
        </p:spPr>
      </p:sp>
      <p:sp>
        <p:nvSpPr>
          <p:cNvPr id="11" name="Text 8"/>
          <p:cNvSpPr/>
          <p:nvPr/>
        </p:nvSpPr>
        <p:spPr>
          <a:xfrm>
            <a:off x="7572851" y="3164800"/>
            <a:ext cx="201335" cy="413504"/>
          </a:xfrm>
          <a:prstGeom prst="rect">
            <a:avLst/>
          </a:prstGeom>
          <a:noFill/>
          <a:ln/>
        </p:spPr>
        <p:txBody>
          <a:bodyPr wrap="none" rtlCol="0" anchor="t"/>
          <a:lstStyle/>
          <a:p>
            <a:pPr algn="ctr" indent="0" marL="0">
              <a:lnSpc>
                <a:spcPts val="3256"/>
              </a:lnSpc>
              <a:buNone/>
            </a:pPr>
            <a:r>
              <a:rPr lang="en-US" sz="2605" b="1" spc="-35" kern="0" dirty="0">
                <a:solidFill>
                  <a:srgbClr val="272525"/>
                </a:solidFill>
                <a:latin typeface="Inter" pitchFamily="34" charset="0"/>
                <a:ea typeface="Inter" pitchFamily="34" charset="-122"/>
                <a:cs typeface="Inter" pitchFamily="34" charset="-120"/>
              </a:rPr>
              <a:t>2</a:t>
            </a:r>
            <a:endParaRPr lang="en-US" sz="2605" dirty="0"/>
          </a:p>
        </p:txBody>
      </p:sp>
      <p:sp>
        <p:nvSpPr>
          <p:cNvPr id="12" name="Text 9"/>
          <p:cNvSpPr/>
          <p:nvPr/>
        </p:nvSpPr>
        <p:spPr>
          <a:xfrm>
            <a:off x="8142208" y="3199328"/>
            <a:ext cx="2782253" cy="344686"/>
          </a:xfrm>
          <a:prstGeom prst="rect">
            <a:avLst/>
          </a:prstGeom>
          <a:noFill/>
          <a:ln/>
        </p:spPr>
        <p:txBody>
          <a:bodyPr wrap="none" rtlCol="0" anchor="t"/>
          <a:lstStyle/>
          <a:p>
            <a:pPr indent="0" marL="0">
              <a:lnSpc>
                <a:spcPts val="2714"/>
              </a:lnSpc>
              <a:buNone/>
            </a:pPr>
            <a:r>
              <a:rPr lang="en-US" sz="2171" b="1" spc="-65" kern="0" dirty="0">
                <a:solidFill>
                  <a:srgbClr val="272525"/>
                </a:solidFill>
                <a:latin typeface="Inter" pitchFamily="34" charset="0"/>
                <a:ea typeface="Inter" pitchFamily="34" charset="-122"/>
                <a:cs typeface="Inter" pitchFamily="34" charset="-120"/>
              </a:rPr>
              <a:t>Allouer les ressources</a:t>
            </a:r>
            <a:endParaRPr lang="en-US" sz="2171" dirty="0"/>
          </a:p>
        </p:txBody>
      </p:sp>
      <p:sp>
        <p:nvSpPr>
          <p:cNvPr id="13" name="Text 10"/>
          <p:cNvSpPr/>
          <p:nvPr/>
        </p:nvSpPr>
        <p:spPr>
          <a:xfrm>
            <a:off x="8142208" y="3764518"/>
            <a:ext cx="4411385" cy="1058704"/>
          </a:xfrm>
          <a:prstGeom prst="rect">
            <a:avLst/>
          </a:prstGeom>
          <a:noFill/>
          <a:ln/>
        </p:spPr>
        <p:txBody>
          <a:bodyPr wrap="square" rtlCol="0" anchor="t"/>
          <a:lstStyle/>
          <a:p>
            <a:pPr indent="0" marL="0">
              <a:lnSpc>
                <a:spcPts val="2779"/>
              </a:lnSpc>
              <a:buNone/>
            </a:pPr>
            <a:r>
              <a:rPr lang="en-US" sz="1737" spc="-35" kern="0" dirty="0">
                <a:solidFill>
                  <a:srgbClr val="272525"/>
                </a:solidFill>
                <a:latin typeface="Inter" pitchFamily="34" charset="0"/>
                <a:ea typeface="Inter" pitchFamily="34" charset="-122"/>
                <a:cs typeface="Inter" pitchFamily="34" charset="-120"/>
              </a:rPr>
              <a:t>Affecte les ressources nécessaires aux systèmes d'information pour soutenir la stratégie globale de l'entreprise.</a:t>
            </a:r>
            <a:endParaRPr lang="en-US" sz="1737" dirty="0"/>
          </a:p>
        </p:txBody>
      </p:sp>
      <p:sp>
        <p:nvSpPr>
          <p:cNvPr id="14" name="Shape 11"/>
          <p:cNvSpPr/>
          <p:nvPr/>
        </p:nvSpPr>
        <p:spPr>
          <a:xfrm>
            <a:off x="2076807" y="5216009"/>
            <a:ext cx="496253" cy="496253"/>
          </a:xfrm>
          <a:prstGeom prst="roundRect">
            <a:avLst>
              <a:gd name="adj" fmla="val 20001"/>
            </a:avLst>
          </a:prstGeom>
          <a:solidFill>
            <a:srgbClr val="DADBF1"/>
          </a:solidFill>
          <a:ln w="13692">
            <a:solidFill>
              <a:srgbClr val="B5B7E3"/>
            </a:solidFill>
            <a:prstDash val="solid"/>
          </a:ln>
        </p:spPr>
      </p:sp>
      <p:sp>
        <p:nvSpPr>
          <p:cNvPr id="15" name="Text 12"/>
          <p:cNvSpPr/>
          <p:nvPr/>
        </p:nvSpPr>
        <p:spPr>
          <a:xfrm>
            <a:off x="2220397" y="5257324"/>
            <a:ext cx="208955" cy="413504"/>
          </a:xfrm>
          <a:prstGeom prst="rect">
            <a:avLst/>
          </a:prstGeom>
          <a:noFill/>
          <a:ln/>
        </p:spPr>
        <p:txBody>
          <a:bodyPr wrap="none" rtlCol="0" anchor="t"/>
          <a:lstStyle/>
          <a:p>
            <a:pPr algn="ctr" indent="0" marL="0">
              <a:lnSpc>
                <a:spcPts val="3256"/>
              </a:lnSpc>
              <a:buNone/>
            </a:pPr>
            <a:r>
              <a:rPr lang="en-US" sz="2605" b="1" spc="-35" kern="0" dirty="0">
                <a:solidFill>
                  <a:srgbClr val="272525"/>
                </a:solidFill>
                <a:latin typeface="Inter" pitchFamily="34" charset="0"/>
                <a:ea typeface="Inter" pitchFamily="34" charset="-122"/>
                <a:cs typeface="Inter" pitchFamily="34" charset="-120"/>
              </a:rPr>
              <a:t>3</a:t>
            </a:r>
            <a:endParaRPr lang="en-US" sz="2605" dirty="0"/>
          </a:p>
        </p:txBody>
      </p:sp>
      <p:sp>
        <p:nvSpPr>
          <p:cNvPr id="16" name="Text 13"/>
          <p:cNvSpPr/>
          <p:nvPr/>
        </p:nvSpPr>
        <p:spPr>
          <a:xfrm>
            <a:off x="2793563" y="5291852"/>
            <a:ext cx="3359468" cy="344686"/>
          </a:xfrm>
          <a:prstGeom prst="rect">
            <a:avLst/>
          </a:prstGeom>
          <a:noFill/>
          <a:ln/>
        </p:spPr>
        <p:txBody>
          <a:bodyPr wrap="none" rtlCol="0" anchor="t"/>
          <a:lstStyle/>
          <a:p>
            <a:pPr indent="0" marL="0">
              <a:lnSpc>
                <a:spcPts val="2714"/>
              </a:lnSpc>
              <a:buNone/>
            </a:pPr>
            <a:r>
              <a:rPr lang="en-US" sz="2171" b="1" spc="-65" kern="0" dirty="0">
                <a:solidFill>
                  <a:srgbClr val="272525"/>
                </a:solidFill>
                <a:latin typeface="Inter" pitchFamily="34" charset="0"/>
                <a:ea typeface="Inter" pitchFamily="34" charset="-122"/>
                <a:cs typeface="Inter" pitchFamily="34" charset="-120"/>
              </a:rPr>
              <a:t>Superviser la gouvernance</a:t>
            </a:r>
            <a:endParaRPr lang="en-US" sz="2171" dirty="0"/>
          </a:p>
        </p:txBody>
      </p:sp>
      <p:sp>
        <p:nvSpPr>
          <p:cNvPr id="17" name="Text 14"/>
          <p:cNvSpPr/>
          <p:nvPr/>
        </p:nvSpPr>
        <p:spPr>
          <a:xfrm>
            <a:off x="2793563" y="5857042"/>
            <a:ext cx="4411385" cy="1764506"/>
          </a:xfrm>
          <a:prstGeom prst="rect">
            <a:avLst/>
          </a:prstGeom>
          <a:noFill/>
          <a:ln/>
        </p:spPr>
        <p:txBody>
          <a:bodyPr wrap="square" rtlCol="0" anchor="t"/>
          <a:lstStyle/>
          <a:p>
            <a:pPr indent="0" marL="0">
              <a:lnSpc>
                <a:spcPts val="2779"/>
              </a:lnSpc>
              <a:buNone/>
            </a:pPr>
            <a:r>
              <a:rPr lang="en-US" sz="1737" spc="-35" kern="0" dirty="0">
                <a:solidFill>
                  <a:srgbClr val="272525"/>
                </a:solidFill>
                <a:latin typeface="Inter" pitchFamily="34" charset="0"/>
                <a:ea typeface="Inter" pitchFamily="34" charset="-122"/>
                <a:cs typeface="Inter" pitchFamily="34" charset="-120"/>
              </a:rPr>
              <a:t>Établit les politiques et les procédures pour gérer les systèmes d'information de manière efficace, en protégeant les informations de l'entreprise et en assurant la conformité réglementaire.</a:t>
            </a:r>
            <a:endParaRPr lang="en-US" sz="1737" dirty="0"/>
          </a:p>
        </p:txBody>
      </p:sp>
      <p:sp>
        <p:nvSpPr>
          <p:cNvPr id="18" name="Shape 15"/>
          <p:cNvSpPr/>
          <p:nvPr/>
        </p:nvSpPr>
        <p:spPr>
          <a:xfrm>
            <a:off x="7425452" y="5216009"/>
            <a:ext cx="496253" cy="496253"/>
          </a:xfrm>
          <a:prstGeom prst="roundRect">
            <a:avLst>
              <a:gd name="adj" fmla="val 20001"/>
            </a:avLst>
          </a:prstGeom>
          <a:solidFill>
            <a:srgbClr val="DADBF1"/>
          </a:solidFill>
          <a:ln w="13692">
            <a:solidFill>
              <a:srgbClr val="B5B7E3"/>
            </a:solidFill>
            <a:prstDash val="solid"/>
          </a:ln>
        </p:spPr>
      </p:sp>
      <p:sp>
        <p:nvSpPr>
          <p:cNvPr id="19" name="Text 16"/>
          <p:cNvSpPr/>
          <p:nvPr/>
        </p:nvSpPr>
        <p:spPr>
          <a:xfrm>
            <a:off x="7565231" y="5257324"/>
            <a:ext cx="216575" cy="413504"/>
          </a:xfrm>
          <a:prstGeom prst="rect">
            <a:avLst/>
          </a:prstGeom>
          <a:noFill/>
          <a:ln/>
        </p:spPr>
        <p:txBody>
          <a:bodyPr wrap="none" rtlCol="0" anchor="t"/>
          <a:lstStyle/>
          <a:p>
            <a:pPr algn="ctr" indent="0" marL="0">
              <a:lnSpc>
                <a:spcPts val="3256"/>
              </a:lnSpc>
              <a:buNone/>
            </a:pPr>
            <a:r>
              <a:rPr lang="en-US" sz="2605" b="1" spc="-35" kern="0" dirty="0">
                <a:solidFill>
                  <a:srgbClr val="272525"/>
                </a:solidFill>
                <a:latin typeface="Inter" pitchFamily="34" charset="0"/>
                <a:ea typeface="Inter" pitchFamily="34" charset="-122"/>
                <a:cs typeface="Inter" pitchFamily="34" charset="-120"/>
              </a:rPr>
              <a:t>4</a:t>
            </a:r>
            <a:endParaRPr lang="en-US" sz="2605" dirty="0"/>
          </a:p>
        </p:txBody>
      </p:sp>
      <p:sp>
        <p:nvSpPr>
          <p:cNvPr id="20" name="Text 17"/>
          <p:cNvSpPr/>
          <p:nvPr/>
        </p:nvSpPr>
        <p:spPr>
          <a:xfrm>
            <a:off x="8142208" y="5291852"/>
            <a:ext cx="2205633" cy="344686"/>
          </a:xfrm>
          <a:prstGeom prst="rect">
            <a:avLst/>
          </a:prstGeom>
          <a:noFill/>
          <a:ln/>
        </p:spPr>
        <p:txBody>
          <a:bodyPr wrap="none" rtlCol="0" anchor="t"/>
          <a:lstStyle/>
          <a:p>
            <a:pPr indent="0" marL="0">
              <a:lnSpc>
                <a:spcPts val="2714"/>
              </a:lnSpc>
              <a:buNone/>
            </a:pPr>
            <a:r>
              <a:rPr lang="en-US" sz="2171" b="1" spc="-65" kern="0" dirty="0">
                <a:solidFill>
                  <a:srgbClr val="272525"/>
                </a:solidFill>
                <a:latin typeface="Inter" pitchFamily="34" charset="0"/>
                <a:ea typeface="Inter" pitchFamily="34" charset="-122"/>
                <a:cs typeface="Inter" pitchFamily="34" charset="-120"/>
              </a:rPr>
              <a:t>Créer de la valeur</a:t>
            </a:r>
            <a:endParaRPr lang="en-US" sz="2171" dirty="0"/>
          </a:p>
        </p:txBody>
      </p:sp>
      <p:sp>
        <p:nvSpPr>
          <p:cNvPr id="21" name="Text 18"/>
          <p:cNvSpPr/>
          <p:nvPr/>
        </p:nvSpPr>
        <p:spPr>
          <a:xfrm>
            <a:off x="8142208" y="5857042"/>
            <a:ext cx="4411385" cy="1411605"/>
          </a:xfrm>
          <a:prstGeom prst="rect">
            <a:avLst/>
          </a:prstGeom>
          <a:noFill/>
          <a:ln/>
        </p:spPr>
        <p:txBody>
          <a:bodyPr wrap="square" rtlCol="0" anchor="t"/>
          <a:lstStyle/>
          <a:p>
            <a:pPr indent="0" marL="0">
              <a:lnSpc>
                <a:spcPts val="2779"/>
              </a:lnSpc>
              <a:buNone/>
            </a:pPr>
            <a:r>
              <a:rPr lang="en-US" sz="1737" spc="-35" kern="0" dirty="0">
                <a:solidFill>
                  <a:srgbClr val="272525"/>
                </a:solidFill>
                <a:latin typeface="Inter" pitchFamily="34" charset="0"/>
                <a:ea typeface="Inter" pitchFamily="34" charset="-122"/>
                <a:cs typeface="Inter" pitchFamily="34" charset="-120"/>
              </a:rPr>
              <a:t>Utilise les systèmes d'information pour améliorer les opérations de l'entreprise, créer des opportunités commerciales et offrir une expérience client exceptionnelle.</a:t>
            </a:r>
            <a:endParaRPr lang="en-US" sz="173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1787">
            <a:solidFill>
              <a:srgbClr val="E5E0DF"/>
            </a:solidFill>
            <a:prstDash val="solid"/>
          </a:ln>
        </p:spPr>
      </p:sp>
      <p:sp>
        <p:nvSpPr>
          <p:cNvPr id="4" name="Text 2"/>
          <p:cNvSpPr/>
          <p:nvPr/>
        </p:nvSpPr>
        <p:spPr>
          <a:xfrm>
            <a:off x="2827496" y="522565"/>
            <a:ext cx="8975408" cy="1181100"/>
          </a:xfrm>
          <a:prstGeom prst="rect">
            <a:avLst/>
          </a:prstGeom>
          <a:noFill/>
          <a:ln/>
        </p:spPr>
        <p:txBody>
          <a:bodyPr wrap="square" rtlCol="0" anchor="t"/>
          <a:lstStyle/>
          <a:p>
            <a:pPr indent="0" marL="0">
              <a:lnSpc>
                <a:spcPts val="4650"/>
              </a:lnSpc>
              <a:buNone/>
            </a:pPr>
            <a:r>
              <a:rPr lang="en-US" sz="3720" b="1" spc="-112" kern="0" dirty="0">
                <a:solidFill>
                  <a:srgbClr val="000000"/>
                </a:solidFill>
                <a:latin typeface="Inter" pitchFamily="34" charset="0"/>
                <a:ea typeface="Inter" pitchFamily="34" charset="-122"/>
                <a:cs typeface="Inter" pitchFamily="34" charset="-120"/>
              </a:rPr>
              <a:t>2. Responsable des systèmes d'informations</a:t>
            </a:r>
            <a:endParaRPr lang="en-US" sz="3720" dirty="0"/>
          </a:p>
        </p:txBody>
      </p:sp>
      <p:pic>
        <p:nvPicPr>
          <p:cNvPr id="5" name="Image 0" descr="preencoded.png">    </p:cNvPr>
          <p:cNvPicPr>
            <a:picLocks noChangeAspect="1"/>
          </p:cNvPicPr>
          <p:nvPr/>
        </p:nvPicPr>
        <p:blipFill>
          <a:blip r:embed="rId1"/>
          <a:stretch>
            <a:fillRect/>
          </a:stretch>
        </p:blipFill>
        <p:spPr>
          <a:xfrm>
            <a:off x="2827496" y="2081570"/>
            <a:ext cx="2802850" cy="2802850"/>
          </a:xfrm>
          <a:prstGeom prst="rect">
            <a:avLst/>
          </a:prstGeom>
        </p:spPr>
      </p:pic>
      <p:sp>
        <p:nvSpPr>
          <p:cNvPr id="6" name="Text 3"/>
          <p:cNvSpPr/>
          <p:nvPr/>
        </p:nvSpPr>
        <p:spPr>
          <a:xfrm>
            <a:off x="2827496" y="5120521"/>
            <a:ext cx="2802850" cy="590550"/>
          </a:xfrm>
          <a:prstGeom prst="rect">
            <a:avLst/>
          </a:prstGeom>
          <a:noFill/>
          <a:ln/>
        </p:spPr>
        <p:txBody>
          <a:bodyPr wrap="square" rtlCol="0" anchor="t"/>
          <a:lstStyle/>
          <a:p>
            <a:pPr algn="ctr" indent="0" marL="0">
              <a:lnSpc>
                <a:spcPts val="2325"/>
              </a:lnSpc>
              <a:buNone/>
            </a:pPr>
            <a:r>
              <a:rPr lang="en-US" sz="1860" b="1" spc="-56" kern="0" dirty="0">
                <a:solidFill>
                  <a:srgbClr val="000000"/>
                </a:solidFill>
                <a:latin typeface="Inter" pitchFamily="34" charset="0"/>
                <a:ea typeface="Inter" pitchFamily="34" charset="-122"/>
                <a:cs typeface="Inter" pitchFamily="34" charset="-120"/>
              </a:rPr>
              <a:t>Chargé de la gestion globale des SI</a:t>
            </a:r>
            <a:endParaRPr lang="en-US" sz="1860" dirty="0"/>
          </a:p>
        </p:txBody>
      </p:sp>
      <p:sp>
        <p:nvSpPr>
          <p:cNvPr id="7" name="Text 4"/>
          <p:cNvSpPr/>
          <p:nvPr/>
        </p:nvSpPr>
        <p:spPr>
          <a:xfrm>
            <a:off x="2827496" y="5900023"/>
            <a:ext cx="2802850" cy="1209199"/>
          </a:xfrm>
          <a:prstGeom prst="rect">
            <a:avLst/>
          </a:prstGeom>
          <a:noFill/>
          <a:ln/>
        </p:spPr>
        <p:txBody>
          <a:bodyPr wrap="square" rtlCol="0" anchor="t"/>
          <a:lstStyle/>
          <a:p>
            <a:pPr algn="ctr" indent="0" marL="0">
              <a:lnSpc>
                <a:spcPts val="2381"/>
              </a:lnSpc>
              <a:buNone/>
            </a:pPr>
            <a:r>
              <a:rPr lang="en-US" sz="1488" spc="-30" kern="0" dirty="0">
                <a:solidFill>
                  <a:srgbClr val="272525"/>
                </a:solidFill>
                <a:latin typeface="Inter" pitchFamily="34" charset="0"/>
                <a:ea typeface="Inter" pitchFamily="34" charset="-122"/>
                <a:cs typeface="Inter" pitchFamily="34" charset="-120"/>
              </a:rPr>
              <a:t>Responsable de la mise en œuvre de la stratégie SI de l'entreprise, en collaboration avec la direction générale.</a:t>
            </a:r>
            <a:endParaRPr lang="en-US" sz="1488" dirty="0"/>
          </a:p>
        </p:txBody>
      </p:sp>
      <p:pic>
        <p:nvPicPr>
          <p:cNvPr id="8" name="Image 1" descr="preencoded.png">    </p:cNvPr>
          <p:cNvPicPr>
            <a:picLocks noChangeAspect="1"/>
          </p:cNvPicPr>
          <p:nvPr/>
        </p:nvPicPr>
        <p:blipFill>
          <a:blip r:embed="rId2"/>
          <a:stretch>
            <a:fillRect/>
          </a:stretch>
        </p:blipFill>
        <p:spPr>
          <a:xfrm>
            <a:off x="5913715" y="2081570"/>
            <a:ext cx="2802850" cy="2802850"/>
          </a:xfrm>
          <a:prstGeom prst="rect">
            <a:avLst/>
          </a:prstGeom>
        </p:spPr>
      </p:pic>
      <p:sp>
        <p:nvSpPr>
          <p:cNvPr id="9" name="Text 5"/>
          <p:cNvSpPr/>
          <p:nvPr/>
        </p:nvSpPr>
        <p:spPr>
          <a:xfrm>
            <a:off x="5913715" y="5120521"/>
            <a:ext cx="2802850" cy="590550"/>
          </a:xfrm>
          <a:prstGeom prst="rect">
            <a:avLst/>
          </a:prstGeom>
          <a:noFill/>
          <a:ln/>
        </p:spPr>
        <p:txBody>
          <a:bodyPr wrap="square" rtlCol="0" anchor="t"/>
          <a:lstStyle/>
          <a:p>
            <a:pPr algn="ctr" indent="0" marL="0">
              <a:lnSpc>
                <a:spcPts val="2325"/>
              </a:lnSpc>
              <a:buNone/>
            </a:pPr>
            <a:r>
              <a:rPr lang="en-US" sz="1860" b="1" spc="-56" kern="0" dirty="0">
                <a:solidFill>
                  <a:srgbClr val="000000"/>
                </a:solidFill>
                <a:latin typeface="Inter" pitchFamily="34" charset="0"/>
                <a:ea typeface="Inter" pitchFamily="34" charset="-122"/>
                <a:cs typeface="Inter" pitchFamily="34" charset="-120"/>
              </a:rPr>
              <a:t>Gestion des projets informatiques</a:t>
            </a:r>
            <a:endParaRPr lang="en-US" sz="1860" dirty="0"/>
          </a:p>
        </p:txBody>
      </p:sp>
      <p:sp>
        <p:nvSpPr>
          <p:cNvPr id="10" name="Text 6"/>
          <p:cNvSpPr/>
          <p:nvPr/>
        </p:nvSpPr>
        <p:spPr>
          <a:xfrm>
            <a:off x="5913715" y="5900023"/>
            <a:ext cx="2802850" cy="1511498"/>
          </a:xfrm>
          <a:prstGeom prst="rect">
            <a:avLst/>
          </a:prstGeom>
          <a:noFill/>
          <a:ln/>
        </p:spPr>
        <p:txBody>
          <a:bodyPr wrap="square" rtlCol="0" anchor="t"/>
          <a:lstStyle/>
          <a:p>
            <a:pPr algn="ctr" indent="0" marL="0">
              <a:lnSpc>
                <a:spcPts val="2381"/>
              </a:lnSpc>
              <a:buNone/>
            </a:pPr>
            <a:r>
              <a:rPr lang="en-US" sz="1488" spc="-30" kern="0" dirty="0">
                <a:solidFill>
                  <a:srgbClr val="272525"/>
                </a:solidFill>
                <a:latin typeface="Inter" pitchFamily="34" charset="0"/>
                <a:ea typeface="Inter" pitchFamily="34" charset="-122"/>
                <a:cs typeface="Inter" pitchFamily="34" charset="-120"/>
              </a:rPr>
              <a:t>Planification, exécution et clôture des projets informatiques pour satisfaire les besoins métier de l'entreprise, tout en respectant les délais, le budget et la qualité.</a:t>
            </a:r>
            <a:endParaRPr lang="en-US" sz="1488" dirty="0"/>
          </a:p>
        </p:txBody>
      </p:sp>
      <p:pic>
        <p:nvPicPr>
          <p:cNvPr id="11" name="Image 2" descr="preencoded.png">    </p:cNvPr>
          <p:cNvPicPr>
            <a:picLocks noChangeAspect="1"/>
          </p:cNvPicPr>
          <p:nvPr/>
        </p:nvPicPr>
        <p:blipFill>
          <a:blip r:embed="rId3"/>
          <a:stretch>
            <a:fillRect/>
          </a:stretch>
        </p:blipFill>
        <p:spPr>
          <a:xfrm>
            <a:off x="8999934" y="2081570"/>
            <a:ext cx="2802969" cy="2802969"/>
          </a:xfrm>
          <a:prstGeom prst="rect">
            <a:avLst/>
          </a:prstGeom>
        </p:spPr>
      </p:pic>
      <p:sp>
        <p:nvSpPr>
          <p:cNvPr id="12" name="Text 7"/>
          <p:cNvSpPr/>
          <p:nvPr/>
        </p:nvSpPr>
        <p:spPr>
          <a:xfrm>
            <a:off x="8999934" y="5120640"/>
            <a:ext cx="2802969" cy="885825"/>
          </a:xfrm>
          <a:prstGeom prst="rect">
            <a:avLst/>
          </a:prstGeom>
          <a:noFill/>
          <a:ln/>
        </p:spPr>
        <p:txBody>
          <a:bodyPr wrap="square" rtlCol="0" anchor="t"/>
          <a:lstStyle/>
          <a:p>
            <a:pPr algn="ctr" indent="0" marL="0">
              <a:lnSpc>
                <a:spcPts val="2325"/>
              </a:lnSpc>
              <a:buNone/>
            </a:pPr>
            <a:r>
              <a:rPr lang="en-US" sz="1860" b="1" spc="-56" kern="0" dirty="0">
                <a:solidFill>
                  <a:srgbClr val="000000"/>
                </a:solidFill>
                <a:latin typeface="Inter" pitchFamily="34" charset="0"/>
                <a:ea typeface="Inter" pitchFamily="34" charset="-122"/>
                <a:cs typeface="Inter" pitchFamily="34" charset="-120"/>
              </a:rPr>
              <a:t>Optimisation des ressources informatiques</a:t>
            </a:r>
            <a:endParaRPr lang="en-US" sz="1860" dirty="0"/>
          </a:p>
        </p:txBody>
      </p:sp>
      <p:sp>
        <p:nvSpPr>
          <p:cNvPr id="13" name="Text 8"/>
          <p:cNvSpPr/>
          <p:nvPr/>
        </p:nvSpPr>
        <p:spPr>
          <a:xfrm>
            <a:off x="8999934" y="6195417"/>
            <a:ext cx="2802969" cy="1511498"/>
          </a:xfrm>
          <a:prstGeom prst="rect">
            <a:avLst/>
          </a:prstGeom>
          <a:noFill/>
          <a:ln/>
        </p:spPr>
        <p:txBody>
          <a:bodyPr wrap="square" rtlCol="0" anchor="t"/>
          <a:lstStyle/>
          <a:p>
            <a:pPr algn="ctr" indent="0" marL="0">
              <a:lnSpc>
                <a:spcPts val="2381"/>
              </a:lnSpc>
              <a:buNone/>
            </a:pPr>
            <a:r>
              <a:rPr lang="en-US" sz="1488" spc="-30" kern="0" dirty="0">
                <a:solidFill>
                  <a:srgbClr val="272525"/>
                </a:solidFill>
                <a:latin typeface="Inter" pitchFamily="34" charset="0"/>
                <a:ea typeface="Inter" pitchFamily="34" charset="-122"/>
                <a:cs typeface="Inter" pitchFamily="34" charset="-120"/>
              </a:rPr>
              <a:t>Amélioration de la sécurité des données et de la performance des systèmes d'information, tout en optimisant l'utilisation des ressources disponibles.</a:t>
            </a:r>
            <a:endParaRPr lang="en-US" sz="148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1311">
            <a:solidFill>
              <a:srgbClr val="E5E0DF"/>
            </a:solidFill>
            <a:prstDash val="solid"/>
          </a:ln>
        </p:spPr>
      </p:sp>
      <p:sp>
        <p:nvSpPr>
          <p:cNvPr id="4" name="Text 2"/>
          <p:cNvSpPr/>
          <p:nvPr/>
        </p:nvSpPr>
        <p:spPr>
          <a:xfrm>
            <a:off x="3010495" y="1585912"/>
            <a:ext cx="4707374" cy="566380"/>
          </a:xfrm>
          <a:prstGeom prst="rect">
            <a:avLst/>
          </a:prstGeom>
          <a:noFill/>
          <a:ln/>
        </p:spPr>
        <p:txBody>
          <a:bodyPr wrap="none" rtlCol="0" anchor="t"/>
          <a:lstStyle/>
          <a:p>
            <a:pPr indent="0" marL="0">
              <a:lnSpc>
                <a:spcPts val="4460"/>
              </a:lnSpc>
              <a:buNone/>
            </a:pPr>
            <a:r>
              <a:rPr lang="en-US" sz="3568" b="1" spc="-107" kern="0" dirty="0">
                <a:solidFill>
                  <a:srgbClr val="000000"/>
                </a:solidFill>
                <a:latin typeface="Inter" pitchFamily="34" charset="0"/>
                <a:ea typeface="Inter" pitchFamily="34" charset="-122"/>
                <a:cs typeface="Inter" pitchFamily="34" charset="-120"/>
              </a:rPr>
              <a:t>3. Équipe informatique</a:t>
            </a:r>
            <a:endParaRPr lang="en-US" sz="3568" dirty="0"/>
          </a:p>
        </p:txBody>
      </p:sp>
      <p:sp>
        <p:nvSpPr>
          <p:cNvPr id="5" name="Text 3"/>
          <p:cNvSpPr/>
          <p:nvPr/>
        </p:nvSpPr>
        <p:spPr>
          <a:xfrm>
            <a:off x="3010495" y="2605326"/>
            <a:ext cx="1820585" cy="566261"/>
          </a:xfrm>
          <a:prstGeom prst="rect">
            <a:avLst/>
          </a:prstGeom>
          <a:noFill/>
          <a:ln/>
        </p:spPr>
        <p:txBody>
          <a:bodyPr wrap="square" rtlCol="0" anchor="t"/>
          <a:lstStyle/>
          <a:p>
            <a:pPr algn="ctr" indent="0" marL="0">
              <a:lnSpc>
                <a:spcPts val="2230"/>
              </a:lnSpc>
              <a:buNone/>
            </a:pPr>
            <a:r>
              <a:rPr lang="en-US" sz="1784" b="1" spc="-54" kern="0" dirty="0">
                <a:solidFill>
                  <a:srgbClr val="000000"/>
                </a:solidFill>
                <a:latin typeface="Inter" pitchFamily="34" charset="0"/>
                <a:ea typeface="Inter" pitchFamily="34" charset="-122"/>
                <a:cs typeface="Inter" pitchFamily="34" charset="-120"/>
              </a:rPr>
              <a:t>Maintenance des systèmes</a:t>
            </a:r>
            <a:endParaRPr lang="en-US" sz="1784" dirty="0"/>
          </a:p>
        </p:txBody>
      </p:sp>
      <p:sp>
        <p:nvSpPr>
          <p:cNvPr id="6" name="Text 4"/>
          <p:cNvSpPr/>
          <p:nvPr/>
        </p:nvSpPr>
        <p:spPr>
          <a:xfrm>
            <a:off x="3010495" y="3352800"/>
            <a:ext cx="1820585" cy="2609255"/>
          </a:xfrm>
          <a:prstGeom prst="rect">
            <a:avLst/>
          </a:prstGeom>
          <a:noFill/>
          <a:ln/>
        </p:spPr>
        <p:txBody>
          <a:bodyPr wrap="square" rtlCol="0" anchor="t"/>
          <a:lstStyle/>
          <a:p>
            <a:pPr algn="ctr" indent="0" marL="0">
              <a:lnSpc>
                <a:spcPts val="2283"/>
              </a:lnSpc>
              <a:buNone/>
            </a:pPr>
            <a:r>
              <a:rPr lang="en-US" sz="1427" spc="-29" kern="0" dirty="0">
                <a:solidFill>
                  <a:srgbClr val="272525"/>
                </a:solidFill>
                <a:latin typeface="Inter" pitchFamily="34" charset="0"/>
                <a:ea typeface="Inter" pitchFamily="34" charset="-122"/>
                <a:cs typeface="Inter" pitchFamily="34" charset="-120"/>
              </a:rPr>
              <a:t>Assure le support technique pour les utilisateurs de l'entreprise, résout les problèmes et effectue les mises à jour pour maintenir les systèmes opérationnels.</a:t>
            </a:r>
            <a:endParaRPr lang="en-US" sz="1427" dirty="0"/>
          </a:p>
        </p:txBody>
      </p:sp>
      <p:sp>
        <p:nvSpPr>
          <p:cNvPr id="7" name="Text 5"/>
          <p:cNvSpPr/>
          <p:nvPr/>
        </p:nvSpPr>
        <p:spPr>
          <a:xfrm>
            <a:off x="5280898" y="2605326"/>
            <a:ext cx="1820585" cy="566261"/>
          </a:xfrm>
          <a:prstGeom prst="rect">
            <a:avLst/>
          </a:prstGeom>
          <a:noFill/>
          <a:ln/>
        </p:spPr>
        <p:txBody>
          <a:bodyPr wrap="square" rtlCol="0" anchor="t"/>
          <a:lstStyle/>
          <a:p>
            <a:pPr algn="ctr" indent="0" marL="0">
              <a:lnSpc>
                <a:spcPts val="2230"/>
              </a:lnSpc>
              <a:buNone/>
            </a:pPr>
            <a:r>
              <a:rPr lang="en-US" sz="1784" b="1" spc="-54" kern="0" dirty="0">
                <a:solidFill>
                  <a:srgbClr val="000000"/>
                </a:solidFill>
                <a:latin typeface="Inter" pitchFamily="34" charset="0"/>
                <a:ea typeface="Inter" pitchFamily="34" charset="-122"/>
                <a:cs typeface="Inter" pitchFamily="34" charset="-120"/>
              </a:rPr>
              <a:t>Développement et intégration</a:t>
            </a:r>
            <a:endParaRPr lang="en-US" sz="1784" dirty="0"/>
          </a:p>
        </p:txBody>
      </p:sp>
      <p:sp>
        <p:nvSpPr>
          <p:cNvPr id="8" name="Text 6"/>
          <p:cNvSpPr/>
          <p:nvPr/>
        </p:nvSpPr>
        <p:spPr>
          <a:xfrm>
            <a:off x="5280898" y="3352800"/>
            <a:ext cx="1820585" cy="2319338"/>
          </a:xfrm>
          <a:prstGeom prst="rect">
            <a:avLst/>
          </a:prstGeom>
          <a:noFill/>
          <a:ln/>
        </p:spPr>
        <p:txBody>
          <a:bodyPr wrap="square" rtlCol="0" anchor="t"/>
          <a:lstStyle/>
          <a:p>
            <a:pPr algn="ctr" indent="0" marL="0">
              <a:lnSpc>
                <a:spcPts val="2283"/>
              </a:lnSpc>
              <a:buNone/>
            </a:pPr>
            <a:r>
              <a:rPr lang="en-US" sz="1427" spc="-29" kern="0" dirty="0">
                <a:solidFill>
                  <a:srgbClr val="272525"/>
                </a:solidFill>
                <a:latin typeface="Inter" pitchFamily="34" charset="0"/>
                <a:ea typeface="Inter" pitchFamily="34" charset="-122"/>
                <a:cs typeface="Inter" pitchFamily="34" charset="-120"/>
              </a:rPr>
              <a:t>Développe et intègre de nouvelles applications pour répondre aux besoins métier de l'entreprise, en s'assurant de leur compatibilité avec les systèmes existants.</a:t>
            </a:r>
            <a:endParaRPr lang="en-US" sz="1427" dirty="0"/>
          </a:p>
        </p:txBody>
      </p:sp>
      <p:sp>
        <p:nvSpPr>
          <p:cNvPr id="9" name="Text 7"/>
          <p:cNvSpPr/>
          <p:nvPr/>
        </p:nvSpPr>
        <p:spPr>
          <a:xfrm>
            <a:off x="7551301" y="2605326"/>
            <a:ext cx="1820585" cy="849392"/>
          </a:xfrm>
          <a:prstGeom prst="rect">
            <a:avLst/>
          </a:prstGeom>
          <a:noFill/>
          <a:ln/>
        </p:spPr>
        <p:txBody>
          <a:bodyPr wrap="square" rtlCol="0" anchor="t"/>
          <a:lstStyle/>
          <a:p>
            <a:pPr algn="ctr" indent="0" marL="0">
              <a:lnSpc>
                <a:spcPts val="2230"/>
              </a:lnSpc>
              <a:buNone/>
            </a:pPr>
            <a:r>
              <a:rPr lang="en-US" sz="1784" b="1" spc="-54" kern="0" dirty="0">
                <a:solidFill>
                  <a:srgbClr val="000000"/>
                </a:solidFill>
                <a:latin typeface="Inter" pitchFamily="34" charset="0"/>
                <a:ea typeface="Inter" pitchFamily="34" charset="-122"/>
                <a:cs typeface="Inter" pitchFamily="34" charset="-120"/>
              </a:rPr>
              <a:t>Gestion des bases de données</a:t>
            </a:r>
            <a:endParaRPr lang="en-US" sz="1784" dirty="0"/>
          </a:p>
        </p:txBody>
      </p:sp>
      <p:sp>
        <p:nvSpPr>
          <p:cNvPr id="10" name="Text 8"/>
          <p:cNvSpPr/>
          <p:nvPr/>
        </p:nvSpPr>
        <p:spPr>
          <a:xfrm>
            <a:off x="7551301" y="3635931"/>
            <a:ext cx="1820585" cy="1739503"/>
          </a:xfrm>
          <a:prstGeom prst="rect">
            <a:avLst/>
          </a:prstGeom>
          <a:noFill/>
          <a:ln/>
        </p:spPr>
        <p:txBody>
          <a:bodyPr wrap="square" rtlCol="0" anchor="t"/>
          <a:lstStyle/>
          <a:p>
            <a:pPr algn="ctr" indent="0" marL="0">
              <a:lnSpc>
                <a:spcPts val="2283"/>
              </a:lnSpc>
              <a:buNone/>
            </a:pPr>
            <a:r>
              <a:rPr lang="en-US" sz="1427" spc="-29" kern="0" dirty="0">
                <a:solidFill>
                  <a:srgbClr val="272525"/>
                </a:solidFill>
                <a:latin typeface="Inter" pitchFamily="34" charset="0"/>
                <a:ea typeface="Inter" pitchFamily="34" charset="-122"/>
                <a:cs typeface="Inter" pitchFamily="34" charset="-120"/>
              </a:rPr>
              <a:t>Gère les données de l'entreprise, en s'assurant de leur sécurité, de leur intégrité et de leur disponibilité.</a:t>
            </a:r>
            <a:endParaRPr lang="en-US" sz="1427" dirty="0"/>
          </a:p>
        </p:txBody>
      </p:sp>
      <p:sp>
        <p:nvSpPr>
          <p:cNvPr id="11" name="Text 9"/>
          <p:cNvSpPr/>
          <p:nvPr/>
        </p:nvSpPr>
        <p:spPr>
          <a:xfrm>
            <a:off x="7551301" y="5538549"/>
            <a:ext cx="1820585" cy="2029420"/>
          </a:xfrm>
          <a:prstGeom prst="rect">
            <a:avLst/>
          </a:prstGeom>
          <a:noFill/>
          <a:ln/>
        </p:spPr>
        <p:txBody>
          <a:bodyPr wrap="square" rtlCol="0" anchor="t"/>
          <a:lstStyle/>
          <a:p>
            <a:pPr algn="ctr" indent="0" marL="0">
              <a:lnSpc>
                <a:spcPts val="2283"/>
              </a:lnSpc>
              <a:buNone/>
            </a:pPr>
            <a:r>
              <a:rPr lang="en-US" sz="1427" spc="-29" kern="0" dirty="0">
                <a:solidFill>
                  <a:srgbClr val="272525"/>
                </a:solidFill>
                <a:latin typeface="Inter" pitchFamily="34" charset="0"/>
                <a:ea typeface="Inter" pitchFamily="34" charset="-122"/>
                <a:cs typeface="Inter" pitchFamily="34" charset="-120"/>
              </a:rPr>
              <a:t>Assure la sécurité informatique en protégeant les données de l'entreprise contre les menaces internes et externes.</a:t>
            </a:r>
            <a:endParaRPr lang="en-US" sz="1427" dirty="0"/>
          </a:p>
        </p:txBody>
      </p:sp>
      <p:sp>
        <p:nvSpPr>
          <p:cNvPr id="12" name="Text 10"/>
          <p:cNvSpPr/>
          <p:nvPr/>
        </p:nvSpPr>
        <p:spPr>
          <a:xfrm>
            <a:off x="9821704" y="2605326"/>
            <a:ext cx="1820585" cy="566261"/>
          </a:xfrm>
          <a:prstGeom prst="rect">
            <a:avLst/>
          </a:prstGeom>
          <a:noFill/>
          <a:ln/>
        </p:spPr>
        <p:txBody>
          <a:bodyPr wrap="square" rtlCol="0" anchor="t"/>
          <a:lstStyle/>
          <a:p>
            <a:pPr algn="ctr" indent="0" marL="0">
              <a:lnSpc>
                <a:spcPts val="2230"/>
              </a:lnSpc>
              <a:buNone/>
            </a:pPr>
            <a:r>
              <a:rPr lang="en-US" sz="1784" b="1" spc="-54" kern="0" dirty="0">
                <a:solidFill>
                  <a:srgbClr val="000000"/>
                </a:solidFill>
                <a:latin typeface="Inter" pitchFamily="34" charset="0"/>
                <a:ea typeface="Inter" pitchFamily="34" charset="-122"/>
                <a:cs typeface="Inter" pitchFamily="34" charset="-120"/>
              </a:rPr>
              <a:t>Gestion des incidents</a:t>
            </a:r>
            <a:endParaRPr lang="en-US" sz="1784" dirty="0"/>
          </a:p>
        </p:txBody>
      </p:sp>
      <p:sp>
        <p:nvSpPr>
          <p:cNvPr id="13" name="Text 11"/>
          <p:cNvSpPr/>
          <p:nvPr/>
        </p:nvSpPr>
        <p:spPr>
          <a:xfrm>
            <a:off x="9821704" y="3352800"/>
            <a:ext cx="1820585" cy="2609255"/>
          </a:xfrm>
          <a:prstGeom prst="rect">
            <a:avLst/>
          </a:prstGeom>
          <a:noFill/>
          <a:ln/>
        </p:spPr>
        <p:txBody>
          <a:bodyPr wrap="square" rtlCol="0" anchor="t"/>
          <a:lstStyle/>
          <a:p>
            <a:pPr algn="ctr" indent="0" marL="0">
              <a:lnSpc>
                <a:spcPts val="2283"/>
              </a:lnSpc>
              <a:buNone/>
            </a:pPr>
            <a:r>
              <a:rPr lang="en-US" sz="1427" spc="-29" kern="0" dirty="0">
                <a:solidFill>
                  <a:srgbClr val="272525"/>
                </a:solidFill>
                <a:latin typeface="Inter" pitchFamily="34" charset="0"/>
                <a:ea typeface="Inter" pitchFamily="34" charset="-122"/>
                <a:cs typeface="Inter" pitchFamily="34" charset="-120"/>
              </a:rPr>
              <a:t>Gère les incidents liés aux systèmes d'information, en identifiant les problèmes et en travaillant avec l'équipe informatique pour les résoudre rapidement.</a:t>
            </a:r>
            <a:endParaRPr lang="en-US" sz="1427" dirty="0"/>
          </a:p>
        </p:txBody>
      </p:sp>
      <p:pic>
        <p:nvPicPr>
          <p:cNvPr id="14" name="Image 0" descr="preencoded.png">    </p:cNvPr>
          <p:cNvPicPr>
            <a:picLocks noChangeAspect="1"/>
          </p:cNvPicPr>
          <p:nvPr/>
        </p:nvPicPr>
        <p:blipFill>
          <a:blip r:embed="rId1"/>
          <a:stretch>
            <a:fillRect/>
          </a:stretch>
        </p:blipFill>
        <p:spPr>
          <a:xfrm>
            <a:off x="0" y="0"/>
            <a:ext cx="14630400" cy="10873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13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1088231"/>
          </a:xfrm>
          <a:prstGeom prst="rect">
            <a:avLst/>
          </a:prstGeom>
        </p:spPr>
      </p:pic>
      <p:sp>
        <p:nvSpPr>
          <p:cNvPr id="5" name="Text 2"/>
          <p:cNvSpPr/>
          <p:nvPr/>
        </p:nvSpPr>
        <p:spPr>
          <a:xfrm>
            <a:off x="3007281" y="1587937"/>
            <a:ext cx="4333756" cy="566857"/>
          </a:xfrm>
          <a:prstGeom prst="rect">
            <a:avLst/>
          </a:prstGeom>
          <a:noFill/>
          <a:ln/>
        </p:spPr>
        <p:txBody>
          <a:bodyPr wrap="none" rtlCol="0" anchor="t"/>
          <a:lstStyle/>
          <a:p>
            <a:pPr indent="0" marL="0">
              <a:lnSpc>
                <a:spcPts val="4463"/>
              </a:lnSpc>
              <a:buNone/>
            </a:pPr>
            <a:r>
              <a:rPr lang="en-US" sz="3571" b="1" spc="-107" kern="0" dirty="0">
                <a:solidFill>
                  <a:srgbClr val="000000"/>
                </a:solidFill>
                <a:latin typeface="Inter" pitchFamily="34" charset="0"/>
                <a:ea typeface="Inter" pitchFamily="34" charset="-122"/>
                <a:cs typeface="Inter" pitchFamily="34" charset="-120"/>
              </a:rPr>
              <a:t>4. Utilisateurs métier</a:t>
            </a:r>
            <a:endParaRPr lang="en-US" sz="3571" dirty="0"/>
          </a:p>
        </p:txBody>
      </p:sp>
      <p:sp>
        <p:nvSpPr>
          <p:cNvPr id="6" name="Text 3"/>
          <p:cNvSpPr/>
          <p:nvPr/>
        </p:nvSpPr>
        <p:spPr>
          <a:xfrm>
            <a:off x="3007281" y="2608183"/>
            <a:ext cx="2576632" cy="850106"/>
          </a:xfrm>
          <a:prstGeom prst="rect">
            <a:avLst/>
          </a:prstGeom>
          <a:noFill/>
          <a:ln/>
        </p:spPr>
        <p:txBody>
          <a:bodyPr wrap="square" rtlCol="0" anchor="t"/>
          <a:lstStyle/>
          <a:p>
            <a:pPr algn="ctr" indent="0" marL="0">
              <a:lnSpc>
                <a:spcPts val="2232"/>
              </a:lnSpc>
              <a:buNone/>
            </a:pPr>
            <a:r>
              <a:rPr lang="en-US" sz="1785" b="1" spc="-54" kern="0" dirty="0">
                <a:solidFill>
                  <a:srgbClr val="000000"/>
                </a:solidFill>
                <a:latin typeface="Inter" pitchFamily="34" charset="0"/>
                <a:ea typeface="Inter" pitchFamily="34" charset="-122"/>
                <a:cs typeface="Inter" pitchFamily="34" charset="-120"/>
              </a:rPr>
              <a:t>Connaissance des processus métier et des besoins opérationnels</a:t>
            </a:r>
            <a:endParaRPr lang="en-US" sz="1785" dirty="0"/>
          </a:p>
        </p:txBody>
      </p:sp>
      <p:sp>
        <p:nvSpPr>
          <p:cNvPr id="7" name="Text 4"/>
          <p:cNvSpPr/>
          <p:nvPr/>
        </p:nvSpPr>
        <p:spPr>
          <a:xfrm>
            <a:off x="3007281" y="3639622"/>
            <a:ext cx="2576632" cy="1740218"/>
          </a:xfrm>
          <a:prstGeom prst="rect">
            <a:avLst/>
          </a:prstGeom>
          <a:noFill/>
          <a:ln/>
        </p:spPr>
        <p:txBody>
          <a:bodyPr wrap="square" rtlCol="0" anchor="t"/>
          <a:lstStyle/>
          <a:p>
            <a:pPr algn="ctr" indent="0" marL="0">
              <a:lnSpc>
                <a:spcPts val="2285"/>
              </a:lnSpc>
              <a:buNone/>
            </a:pPr>
            <a:r>
              <a:rPr lang="en-US" sz="1428" spc="-29" kern="0" dirty="0">
                <a:solidFill>
                  <a:srgbClr val="272525"/>
                </a:solidFill>
                <a:latin typeface="Inter" pitchFamily="34" charset="0"/>
                <a:ea typeface="Inter" pitchFamily="34" charset="-122"/>
                <a:cs typeface="Inter" pitchFamily="34" charset="-120"/>
              </a:rPr>
              <a:t>Les utilisateurs métier ont une connaissance approfondie des processus métier de l'entreprise, ainsi que des besoins opérationnels des différents services.</a:t>
            </a:r>
            <a:endParaRPr lang="en-US" sz="1428" dirty="0"/>
          </a:p>
        </p:txBody>
      </p:sp>
      <p:sp>
        <p:nvSpPr>
          <p:cNvPr id="8" name="Text 5"/>
          <p:cNvSpPr/>
          <p:nvPr/>
        </p:nvSpPr>
        <p:spPr>
          <a:xfrm>
            <a:off x="3007281" y="5543074"/>
            <a:ext cx="2576632" cy="1740218"/>
          </a:xfrm>
          <a:prstGeom prst="rect">
            <a:avLst/>
          </a:prstGeom>
          <a:noFill/>
          <a:ln/>
        </p:spPr>
        <p:txBody>
          <a:bodyPr wrap="square" rtlCol="0" anchor="t"/>
          <a:lstStyle/>
          <a:p>
            <a:pPr algn="ctr" indent="0" marL="0">
              <a:lnSpc>
                <a:spcPts val="2285"/>
              </a:lnSpc>
              <a:buNone/>
            </a:pPr>
            <a:r>
              <a:rPr lang="en-US" sz="1428" spc="-29" kern="0" dirty="0">
                <a:solidFill>
                  <a:srgbClr val="272525"/>
                </a:solidFill>
                <a:latin typeface="Inter" pitchFamily="34" charset="0"/>
                <a:ea typeface="Inter" pitchFamily="34" charset="-122"/>
                <a:cs typeface="Inter" pitchFamily="34" charset="-120"/>
              </a:rPr>
              <a:t>Cette connaissance leur permet de mieux comprendre les données et les fonctionnalités des systèmes d'information, et de les utiliser de manière efficace.</a:t>
            </a:r>
            <a:endParaRPr lang="en-US" sz="1428" dirty="0"/>
          </a:p>
        </p:txBody>
      </p:sp>
      <p:sp>
        <p:nvSpPr>
          <p:cNvPr id="9" name="Text 6"/>
          <p:cNvSpPr/>
          <p:nvPr/>
        </p:nvSpPr>
        <p:spPr>
          <a:xfrm>
            <a:off x="6033968" y="2608183"/>
            <a:ext cx="2576632" cy="1133475"/>
          </a:xfrm>
          <a:prstGeom prst="rect">
            <a:avLst/>
          </a:prstGeom>
          <a:noFill/>
          <a:ln/>
        </p:spPr>
        <p:txBody>
          <a:bodyPr wrap="square" rtlCol="0" anchor="t"/>
          <a:lstStyle/>
          <a:p>
            <a:pPr algn="ctr" indent="0" marL="0">
              <a:lnSpc>
                <a:spcPts val="2232"/>
              </a:lnSpc>
              <a:buNone/>
            </a:pPr>
            <a:r>
              <a:rPr lang="en-US" sz="1785" b="1" spc="-54" kern="0" dirty="0">
                <a:solidFill>
                  <a:srgbClr val="000000"/>
                </a:solidFill>
                <a:latin typeface="Inter" pitchFamily="34" charset="0"/>
                <a:ea typeface="Inter" pitchFamily="34" charset="-122"/>
                <a:cs typeface="Inter" pitchFamily="34" charset="-120"/>
              </a:rPr>
              <a:t>Interaction avec l'équipe informatique pour résoudre les problèmes et les demandes</a:t>
            </a:r>
            <a:endParaRPr lang="en-US" sz="1785" dirty="0"/>
          </a:p>
        </p:txBody>
      </p:sp>
      <p:sp>
        <p:nvSpPr>
          <p:cNvPr id="10" name="Text 7"/>
          <p:cNvSpPr/>
          <p:nvPr/>
        </p:nvSpPr>
        <p:spPr>
          <a:xfrm>
            <a:off x="6033968" y="3922990"/>
            <a:ext cx="2576632" cy="1740218"/>
          </a:xfrm>
          <a:prstGeom prst="rect">
            <a:avLst/>
          </a:prstGeom>
          <a:noFill/>
          <a:ln/>
        </p:spPr>
        <p:txBody>
          <a:bodyPr wrap="square" rtlCol="0" anchor="t"/>
          <a:lstStyle/>
          <a:p>
            <a:pPr algn="ctr" indent="0" marL="0">
              <a:lnSpc>
                <a:spcPts val="2285"/>
              </a:lnSpc>
              <a:buNone/>
            </a:pPr>
            <a:r>
              <a:rPr lang="en-US" sz="1428" spc="-29" kern="0" dirty="0">
                <a:solidFill>
                  <a:srgbClr val="272525"/>
                </a:solidFill>
                <a:latin typeface="Inter" pitchFamily="34" charset="0"/>
                <a:ea typeface="Inter" pitchFamily="34" charset="-122"/>
                <a:cs typeface="Inter" pitchFamily="34" charset="-120"/>
              </a:rPr>
              <a:t>Les utilisateurs métier interagissent régulièrement avec l'équipe informatique pour signaler des problèmes ou des demandes d'amélioration des systèmes d'information.</a:t>
            </a:r>
            <a:endParaRPr lang="en-US" sz="1428" dirty="0"/>
          </a:p>
        </p:txBody>
      </p:sp>
      <p:sp>
        <p:nvSpPr>
          <p:cNvPr id="11" name="Text 8"/>
          <p:cNvSpPr/>
          <p:nvPr/>
        </p:nvSpPr>
        <p:spPr>
          <a:xfrm>
            <a:off x="6033968" y="5826443"/>
            <a:ext cx="2576632" cy="1740218"/>
          </a:xfrm>
          <a:prstGeom prst="rect">
            <a:avLst/>
          </a:prstGeom>
          <a:noFill/>
          <a:ln/>
        </p:spPr>
        <p:txBody>
          <a:bodyPr wrap="square" rtlCol="0" anchor="t"/>
          <a:lstStyle/>
          <a:p>
            <a:pPr algn="ctr" indent="0" marL="0">
              <a:lnSpc>
                <a:spcPts val="2285"/>
              </a:lnSpc>
              <a:buNone/>
            </a:pPr>
            <a:r>
              <a:rPr lang="en-US" sz="1428" spc="-29" kern="0" dirty="0">
                <a:solidFill>
                  <a:srgbClr val="272525"/>
                </a:solidFill>
                <a:latin typeface="Inter" pitchFamily="34" charset="0"/>
                <a:ea typeface="Inter" pitchFamily="34" charset="-122"/>
                <a:cs typeface="Inter" pitchFamily="34" charset="-120"/>
              </a:rPr>
              <a:t>Ils jouent un rôle important dans la résolution des problèmes en fournissant des informations détaillées sur les erreurs ou les difficultés rencontrées.</a:t>
            </a:r>
            <a:endParaRPr lang="en-US" sz="1428" dirty="0"/>
          </a:p>
        </p:txBody>
      </p:sp>
      <p:sp>
        <p:nvSpPr>
          <p:cNvPr id="12" name="Text 9"/>
          <p:cNvSpPr/>
          <p:nvPr/>
        </p:nvSpPr>
        <p:spPr>
          <a:xfrm>
            <a:off x="9060656" y="2608183"/>
            <a:ext cx="2576632" cy="1416844"/>
          </a:xfrm>
          <a:prstGeom prst="rect">
            <a:avLst/>
          </a:prstGeom>
          <a:noFill/>
          <a:ln/>
        </p:spPr>
        <p:txBody>
          <a:bodyPr wrap="square" rtlCol="0" anchor="t"/>
          <a:lstStyle/>
          <a:p>
            <a:pPr algn="ctr" indent="0" marL="0">
              <a:lnSpc>
                <a:spcPts val="2232"/>
              </a:lnSpc>
              <a:buNone/>
            </a:pPr>
            <a:r>
              <a:rPr lang="en-US" sz="1785" b="1" spc="-54" kern="0" dirty="0">
                <a:solidFill>
                  <a:srgbClr val="000000"/>
                </a:solidFill>
                <a:latin typeface="Inter" pitchFamily="34" charset="0"/>
                <a:ea typeface="Inter" pitchFamily="34" charset="-122"/>
                <a:cs typeface="Inter" pitchFamily="34" charset="-120"/>
              </a:rPr>
              <a:t>Saisie des données et exploitation des fonctionnalités des SI pour une utilisation correcte</a:t>
            </a:r>
            <a:endParaRPr lang="en-US" sz="1785" dirty="0"/>
          </a:p>
        </p:txBody>
      </p:sp>
      <p:sp>
        <p:nvSpPr>
          <p:cNvPr id="13" name="Text 10"/>
          <p:cNvSpPr/>
          <p:nvPr/>
        </p:nvSpPr>
        <p:spPr>
          <a:xfrm>
            <a:off x="9060656" y="4206359"/>
            <a:ext cx="2576632" cy="1450181"/>
          </a:xfrm>
          <a:prstGeom prst="rect">
            <a:avLst/>
          </a:prstGeom>
          <a:noFill/>
          <a:ln/>
        </p:spPr>
        <p:txBody>
          <a:bodyPr wrap="square" rtlCol="0" anchor="t"/>
          <a:lstStyle/>
          <a:p>
            <a:pPr algn="ctr" indent="0" marL="0">
              <a:lnSpc>
                <a:spcPts val="2285"/>
              </a:lnSpc>
              <a:buNone/>
            </a:pPr>
            <a:r>
              <a:rPr lang="en-US" sz="1428" spc="-29" kern="0" dirty="0">
                <a:solidFill>
                  <a:srgbClr val="272525"/>
                </a:solidFill>
                <a:latin typeface="Inter" pitchFamily="34" charset="0"/>
                <a:ea typeface="Inter" pitchFamily="34" charset="-122"/>
                <a:cs typeface="Inter" pitchFamily="34" charset="-120"/>
              </a:rPr>
              <a:t>Les utilisateurs métier sont chargés de saisir les données dans les systèmes d'information de manière précise et complète.</a:t>
            </a:r>
            <a:endParaRPr lang="en-US" sz="1428" dirty="0"/>
          </a:p>
        </p:txBody>
      </p:sp>
      <p:sp>
        <p:nvSpPr>
          <p:cNvPr id="14" name="Text 11"/>
          <p:cNvSpPr/>
          <p:nvPr/>
        </p:nvSpPr>
        <p:spPr>
          <a:xfrm>
            <a:off x="9060656" y="5819775"/>
            <a:ext cx="2576632" cy="1740218"/>
          </a:xfrm>
          <a:prstGeom prst="rect">
            <a:avLst/>
          </a:prstGeom>
          <a:noFill/>
          <a:ln/>
        </p:spPr>
        <p:txBody>
          <a:bodyPr wrap="square" rtlCol="0" anchor="t"/>
          <a:lstStyle/>
          <a:p>
            <a:pPr algn="ctr" indent="0" marL="0">
              <a:lnSpc>
                <a:spcPts val="2285"/>
              </a:lnSpc>
              <a:buNone/>
            </a:pPr>
            <a:r>
              <a:rPr lang="en-US" sz="1428" spc="-29" kern="0" dirty="0">
                <a:solidFill>
                  <a:srgbClr val="272525"/>
                </a:solidFill>
                <a:latin typeface="Inter" pitchFamily="34" charset="0"/>
                <a:ea typeface="Inter" pitchFamily="34" charset="-122"/>
                <a:cs typeface="Inter" pitchFamily="34" charset="-120"/>
              </a:rPr>
              <a:t>Ils doivent également être en mesure d'exploiter les différentes fonctionnalités des systèmes d'information pour une utilisation efficace et correcte.</a:t>
            </a:r>
            <a:endParaRPr lang="en-US" sz="142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1029"/>
          </a:xfrm>
          <a:prstGeom prst="rect">
            <a:avLst/>
          </a:prstGeom>
          <a:solidFill>
            <a:srgbClr val="FFFFFF"/>
          </a:solidFill>
          <a:ln w="9882">
            <a:solidFill>
              <a:srgbClr val="E5E0DF"/>
            </a:solidFill>
            <a:prstDash val="solid"/>
          </a:ln>
        </p:spPr>
      </p:sp>
      <p:sp>
        <p:nvSpPr>
          <p:cNvPr id="4" name="Text 2"/>
          <p:cNvSpPr/>
          <p:nvPr/>
        </p:nvSpPr>
        <p:spPr>
          <a:xfrm>
            <a:off x="3558183" y="434935"/>
            <a:ext cx="4500682" cy="494348"/>
          </a:xfrm>
          <a:prstGeom prst="rect">
            <a:avLst/>
          </a:prstGeom>
          <a:noFill/>
          <a:ln/>
        </p:spPr>
        <p:txBody>
          <a:bodyPr wrap="none" rtlCol="0" anchor="t"/>
          <a:lstStyle/>
          <a:p>
            <a:pPr indent="0" marL="0">
              <a:lnSpc>
                <a:spcPts val="3892"/>
              </a:lnSpc>
              <a:buNone/>
            </a:pPr>
            <a:r>
              <a:rPr lang="en-US" sz="3114" b="1" spc="-93" kern="0" dirty="0">
                <a:solidFill>
                  <a:srgbClr val="000000"/>
                </a:solidFill>
                <a:latin typeface="Inter" pitchFamily="34" charset="0"/>
                <a:ea typeface="Inter" pitchFamily="34" charset="-122"/>
                <a:cs typeface="Inter" pitchFamily="34" charset="-120"/>
              </a:rPr>
              <a:t>5. Fournisseurs externes</a:t>
            </a:r>
            <a:endParaRPr lang="en-US" sz="3114" dirty="0"/>
          </a:p>
        </p:txBody>
      </p:sp>
      <p:pic>
        <p:nvPicPr>
          <p:cNvPr id="5" name="Image 0" descr="preencoded.png">    </p:cNvPr>
          <p:cNvPicPr>
            <a:picLocks noChangeAspect="1"/>
          </p:cNvPicPr>
          <p:nvPr/>
        </p:nvPicPr>
        <p:blipFill>
          <a:blip r:embed="rId1"/>
          <a:stretch>
            <a:fillRect/>
          </a:stretch>
        </p:blipFill>
        <p:spPr>
          <a:xfrm>
            <a:off x="3558183" y="1166455"/>
            <a:ext cx="2346484" cy="2346484"/>
          </a:xfrm>
          <a:prstGeom prst="rect">
            <a:avLst/>
          </a:prstGeom>
        </p:spPr>
      </p:pic>
      <p:sp>
        <p:nvSpPr>
          <p:cNvPr id="6" name="Text 3"/>
          <p:cNvSpPr/>
          <p:nvPr/>
        </p:nvSpPr>
        <p:spPr>
          <a:xfrm>
            <a:off x="3779758" y="3710583"/>
            <a:ext cx="1903214" cy="247174"/>
          </a:xfrm>
          <a:prstGeom prst="rect">
            <a:avLst/>
          </a:prstGeom>
          <a:noFill/>
          <a:ln/>
        </p:spPr>
        <p:txBody>
          <a:bodyPr wrap="none" rtlCol="0" anchor="t"/>
          <a:lstStyle/>
          <a:p>
            <a:pPr algn="ctr" indent="0" marL="0">
              <a:lnSpc>
                <a:spcPts val="1946"/>
              </a:lnSpc>
              <a:buNone/>
            </a:pPr>
            <a:r>
              <a:rPr lang="en-US" sz="1557" b="1" spc="-47" kern="0" dirty="0">
                <a:solidFill>
                  <a:srgbClr val="000000"/>
                </a:solidFill>
                <a:latin typeface="Inter" pitchFamily="34" charset="0"/>
                <a:ea typeface="Inter" pitchFamily="34" charset="-122"/>
                <a:cs typeface="Inter" pitchFamily="34" charset="-120"/>
              </a:rPr>
              <a:t>Hébergement Cloud</a:t>
            </a:r>
            <a:endParaRPr lang="en-US" sz="1557" dirty="0"/>
          </a:p>
        </p:txBody>
      </p:sp>
      <p:sp>
        <p:nvSpPr>
          <p:cNvPr id="7" name="Text 4"/>
          <p:cNvSpPr/>
          <p:nvPr/>
        </p:nvSpPr>
        <p:spPr>
          <a:xfrm>
            <a:off x="3558183" y="4115872"/>
            <a:ext cx="2346484" cy="1265634"/>
          </a:xfrm>
          <a:prstGeom prst="rect">
            <a:avLst/>
          </a:prstGeom>
          <a:noFill/>
          <a:ln/>
        </p:spPr>
        <p:txBody>
          <a:bodyPr wrap="square" rtlCol="0" anchor="t"/>
          <a:lstStyle/>
          <a:p>
            <a:pPr algn="ctr" indent="0" marL="0">
              <a:lnSpc>
                <a:spcPts val="1993"/>
              </a:lnSpc>
              <a:buNone/>
            </a:pPr>
            <a:r>
              <a:rPr lang="en-US" sz="1246" spc="-25" kern="0" dirty="0">
                <a:solidFill>
                  <a:srgbClr val="272525"/>
                </a:solidFill>
                <a:latin typeface="Inter" pitchFamily="34" charset="0"/>
                <a:ea typeface="Inter" pitchFamily="34" charset="-122"/>
                <a:cs typeface="Inter" pitchFamily="34" charset="-120"/>
              </a:rPr>
              <a:t>Les fournisseurs externes peuvent offrir des services d'hébergement en cloud pour les applications et les données de l'entreprise.</a:t>
            </a:r>
            <a:endParaRPr lang="en-US" sz="1246" dirty="0"/>
          </a:p>
        </p:txBody>
      </p:sp>
      <p:sp>
        <p:nvSpPr>
          <p:cNvPr id="8" name="Text 5"/>
          <p:cNvSpPr/>
          <p:nvPr/>
        </p:nvSpPr>
        <p:spPr>
          <a:xfrm>
            <a:off x="3558183" y="5523786"/>
            <a:ext cx="2346484" cy="1265634"/>
          </a:xfrm>
          <a:prstGeom prst="rect">
            <a:avLst/>
          </a:prstGeom>
          <a:noFill/>
          <a:ln/>
        </p:spPr>
        <p:txBody>
          <a:bodyPr wrap="square" rtlCol="0" anchor="t"/>
          <a:lstStyle/>
          <a:p>
            <a:pPr algn="ctr" indent="0" marL="0">
              <a:lnSpc>
                <a:spcPts val="1993"/>
              </a:lnSpc>
              <a:buNone/>
            </a:pPr>
            <a:r>
              <a:rPr lang="en-US" sz="1246" spc="-25" kern="0" dirty="0">
                <a:solidFill>
                  <a:srgbClr val="272525"/>
                </a:solidFill>
                <a:latin typeface="Inter" pitchFamily="34" charset="0"/>
                <a:ea typeface="Inter" pitchFamily="34" charset="-122"/>
                <a:cs typeface="Inter" pitchFamily="34" charset="-120"/>
              </a:rPr>
              <a:t>Cela peut aider l'entreprise à réduire les coûts de maintenance et à améliorer la disponibilité et la sécurité des données.</a:t>
            </a:r>
            <a:endParaRPr lang="en-US" sz="1246" dirty="0"/>
          </a:p>
        </p:txBody>
      </p:sp>
      <p:pic>
        <p:nvPicPr>
          <p:cNvPr id="9" name="Image 1" descr="preencoded.png">    </p:cNvPr>
          <p:cNvPicPr>
            <a:picLocks noChangeAspect="1"/>
          </p:cNvPicPr>
          <p:nvPr/>
        </p:nvPicPr>
        <p:blipFill>
          <a:blip r:embed="rId2"/>
          <a:stretch>
            <a:fillRect/>
          </a:stretch>
        </p:blipFill>
        <p:spPr>
          <a:xfrm>
            <a:off x="6141839" y="1166455"/>
            <a:ext cx="2346603" cy="2346603"/>
          </a:xfrm>
          <a:prstGeom prst="rect">
            <a:avLst/>
          </a:prstGeom>
        </p:spPr>
      </p:pic>
      <p:sp>
        <p:nvSpPr>
          <p:cNvPr id="10" name="Text 6"/>
          <p:cNvSpPr/>
          <p:nvPr/>
        </p:nvSpPr>
        <p:spPr>
          <a:xfrm>
            <a:off x="6141839" y="3710702"/>
            <a:ext cx="2346603" cy="741521"/>
          </a:xfrm>
          <a:prstGeom prst="rect">
            <a:avLst/>
          </a:prstGeom>
          <a:noFill/>
          <a:ln/>
        </p:spPr>
        <p:txBody>
          <a:bodyPr wrap="square" rtlCol="0" anchor="t"/>
          <a:lstStyle/>
          <a:p>
            <a:pPr algn="ctr" indent="0" marL="0">
              <a:lnSpc>
                <a:spcPts val="1946"/>
              </a:lnSpc>
              <a:buNone/>
            </a:pPr>
            <a:r>
              <a:rPr lang="en-US" sz="1557" b="1" spc="-47" kern="0" dirty="0">
                <a:solidFill>
                  <a:srgbClr val="000000"/>
                </a:solidFill>
                <a:latin typeface="Inter" pitchFamily="34" charset="0"/>
                <a:ea typeface="Inter" pitchFamily="34" charset="-122"/>
                <a:cs typeface="Inter" pitchFamily="34" charset="-120"/>
              </a:rPr>
              <a:t>Développement d'applications spécifiques</a:t>
            </a:r>
            <a:endParaRPr lang="en-US" sz="1557" dirty="0"/>
          </a:p>
        </p:txBody>
      </p:sp>
      <p:sp>
        <p:nvSpPr>
          <p:cNvPr id="11" name="Text 7"/>
          <p:cNvSpPr/>
          <p:nvPr/>
        </p:nvSpPr>
        <p:spPr>
          <a:xfrm>
            <a:off x="6141839" y="4610338"/>
            <a:ext cx="2346603" cy="1265634"/>
          </a:xfrm>
          <a:prstGeom prst="rect">
            <a:avLst/>
          </a:prstGeom>
          <a:noFill/>
          <a:ln/>
        </p:spPr>
        <p:txBody>
          <a:bodyPr wrap="square" rtlCol="0" anchor="t"/>
          <a:lstStyle/>
          <a:p>
            <a:pPr algn="ctr" indent="0" marL="0">
              <a:lnSpc>
                <a:spcPts val="1993"/>
              </a:lnSpc>
              <a:buNone/>
            </a:pPr>
            <a:r>
              <a:rPr lang="en-US" sz="1246" spc="-25" kern="0" dirty="0">
                <a:solidFill>
                  <a:srgbClr val="272525"/>
                </a:solidFill>
                <a:latin typeface="Inter" pitchFamily="34" charset="0"/>
                <a:ea typeface="Inter" pitchFamily="34" charset="-122"/>
                <a:cs typeface="Inter" pitchFamily="34" charset="-120"/>
              </a:rPr>
              <a:t>Les fournisseurs externes peuvent développer des applications spécifiques pour répondre aux besoins de l'entreprise.</a:t>
            </a:r>
            <a:endParaRPr lang="en-US" sz="1246" dirty="0"/>
          </a:p>
        </p:txBody>
      </p:sp>
      <p:sp>
        <p:nvSpPr>
          <p:cNvPr id="12" name="Text 8"/>
          <p:cNvSpPr/>
          <p:nvPr/>
        </p:nvSpPr>
        <p:spPr>
          <a:xfrm>
            <a:off x="6141839" y="6018252"/>
            <a:ext cx="2346603" cy="1265634"/>
          </a:xfrm>
          <a:prstGeom prst="rect">
            <a:avLst/>
          </a:prstGeom>
          <a:noFill/>
          <a:ln/>
        </p:spPr>
        <p:txBody>
          <a:bodyPr wrap="square" rtlCol="0" anchor="t"/>
          <a:lstStyle/>
          <a:p>
            <a:pPr algn="ctr" indent="0" marL="0">
              <a:lnSpc>
                <a:spcPts val="1993"/>
              </a:lnSpc>
              <a:buNone/>
            </a:pPr>
            <a:r>
              <a:rPr lang="en-US" sz="1246" spc="-25" kern="0" dirty="0">
                <a:solidFill>
                  <a:srgbClr val="272525"/>
                </a:solidFill>
                <a:latin typeface="Inter" pitchFamily="34" charset="0"/>
                <a:ea typeface="Inter" pitchFamily="34" charset="-122"/>
                <a:cs typeface="Inter" pitchFamily="34" charset="-120"/>
              </a:rPr>
              <a:t>Ces applications peuvent être personnalisées pour répondre aux besoins spécifiques de l'entreprise et améliorer l'efficacité opérationnelle.</a:t>
            </a:r>
            <a:endParaRPr lang="en-US" sz="1246" dirty="0"/>
          </a:p>
        </p:txBody>
      </p:sp>
      <p:pic>
        <p:nvPicPr>
          <p:cNvPr id="13" name="Image 2" descr="preencoded.png">    </p:cNvPr>
          <p:cNvPicPr>
            <a:picLocks noChangeAspect="1"/>
          </p:cNvPicPr>
          <p:nvPr/>
        </p:nvPicPr>
        <p:blipFill>
          <a:blip r:embed="rId3"/>
          <a:stretch>
            <a:fillRect/>
          </a:stretch>
        </p:blipFill>
        <p:spPr>
          <a:xfrm>
            <a:off x="8725614" y="1166455"/>
            <a:ext cx="2346603" cy="2346603"/>
          </a:xfrm>
          <a:prstGeom prst="rect">
            <a:avLst/>
          </a:prstGeom>
        </p:spPr>
      </p:pic>
      <p:sp>
        <p:nvSpPr>
          <p:cNvPr id="14" name="Text 9"/>
          <p:cNvSpPr/>
          <p:nvPr/>
        </p:nvSpPr>
        <p:spPr>
          <a:xfrm>
            <a:off x="8725614" y="3710702"/>
            <a:ext cx="2346603" cy="494348"/>
          </a:xfrm>
          <a:prstGeom prst="rect">
            <a:avLst/>
          </a:prstGeom>
          <a:noFill/>
          <a:ln/>
        </p:spPr>
        <p:txBody>
          <a:bodyPr wrap="square" rtlCol="0" anchor="t"/>
          <a:lstStyle/>
          <a:p>
            <a:pPr algn="ctr" indent="0" marL="0">
              <a:lnSpc>
                <a:spcPts val="1946"/>
              </a:lnSpc>
              <a:buNone/>
            </a:pPr>
            <a:r>
              <a:rPr lang="en-US" sz="1557" b="1" spc="-47" kern="0" dirty="0">
                <a:solidFill>
                  <a:srgbClr val="000000"/>
                </a:solidFill>
                <a:latin typeface="Inter" pitchFamily="34" charset="0"/>
                <a:ea typeface="Inter" pitchFamily="34" charset="-122"/>
                <a:cs typeface="Inter" pitchFamily="34" charset="-120"/>
              </a:rPr>
              <a:t>Support technique et sécurité informatique</a:t>
            </a:r>
            <a:endParaRPr lang="en-US" sz="1557" dirty="0"/>
          </a:p>
        </p:txBody>
      </p:sp>
      <p:sp>
        <p:nvSpPr>
          <p:cNvPr id="15" name="Text 10"/>
          <p:cNvSpPr/>
          <p:nvPr/>
        </p:nvSpPr>
        <p:spPr>
          <a:xfrm>
            <a:off x="8725614" y="4363164"/>
            <a:ext cx="2346603" cy="2025015"/>
          </a:xfrm>
          <a:prstGeom prst="rect">
            <a:avLst/>
          </a:prstGeom>
          <a:noFill/>
          <a:ln/>
        </p:spPr>
        <p:txBody>
          <a:bodyPr wrap="square" rtlCol="0" anchor="t"/>
          <a:lstStyle/>
          <a:p>
            <a:pPr algn="ctr" indent="0" marL="0">
              <a:lnSpc>
                <a:spcPts val="1993"/>
              </a:lnSpc>
              <a:buNone/>
            </a:pPr>
            <a:r>
              <a:rPr lang="en-US" sz="1246" spc="-25" kern="0" dirty="0">
                <a:solidFill>
                  <a:srgbClr val="272525"/>
                </a:solidFill>
                <a:latin typeface="Inter" pitchFamily="34" charset="0"/>
                <a:ea typeface="Inter" pitchFamily="34" charset="-122"/>
                <a:cs typeface="Inter" pitchFamily="34" charset="-120"/>
              </a:rPr>
              <a:t>Les fournisseurs externes peuvent fournir un support technique et une expertise en matière de sécurité informatique pour aider l'entreprise à maintenir ses systèmes d'information en bon état de fonctionnement.</a:t>
            </a:r>
            <a:endParaRPr lang="en-US" sz="1246" dirty="0"/>
          </a:p>
        </p:txBody>
      </p:sp>
      <p:sp>
        <p:nvSpPr>
          <p:cNvPr id="16" name="Text 11"/>
          <p:cNvSpPr/>
          <p:nvPr/>
        </p:nvSpPr>
        <p:spPr>
          <a:xfrm>
            <a:off x="8725614" y="6530459"/>
            <a:ext cx="2346603" cy="1265634"/>
          </a:xfrm>
          <a:prstGeom prst="rect">
            <a:avLst/>
          </a:prstGeom>
          <a:noFill/>
          <a:ln/>
        </p:spPr>
        <p:txBody>
          <a:bodyPr wrap="square" rtlCol="0" anchor="t"/>
          <a:lstStyle/>
          <a:p>
            <a:pPr algn="ctr" indent="0" marL="0">
              <a:lnSpc>
                <a:spcPts val="1993"/>
              </a:lnSpc>
              <a:buNone/>
            </a:pPr>
            <a:r>
              <a:rPr lang="en-US" sz="1246" spc="-25" kern="0" dirty="0">
                <a:solidFill>
                  <a:srgbClr val="272525"/>
                </a:solidFill>
                <a:latin typeface="Inter" pitchFamily="34" charset="0"/>
                <a:ea typeface="Inter" pitchFamily="34" charset="-122"/>
                <a:cs typeface="Inter" pitchFamily="34" charset="-120"/>
              </a:rPr>
              <a:t>Cela peut aider l'entreprise à éviter les interruptions de service coûteuses et à protéger ses données contre les menaces de sécurité.</a:t>
            </a:r>
            <a:endParaRPr lang="en-US" sz="124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3734395"/>
            <a:ext cx="7302937"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6. Culture de la collaboration</a:t>
            </a:r>
            <a:endParaRPr lang="en-US" sz="4374" dirty="0"/>
          </a:p>
        </p:txBody>
      </p:sp>
      <p:sp>
        <p:nvSpPr>
          <p:cNvPr id="5" name="Text 3"/>
          <p:cNvSpPr/>
          <p:nvPr/>
        </p:nvSpPr>
        <p:spPr>
          <a:xfrm>
            <a:off x="2037993" y="4762024"/>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Le succès de la gestion des systèmes d'information dépend de la collaboration et de la communication entre tous les acteurs impliqués. Une culture de la collaboration favorise l'efficacité et la création de valeur au sein de l'organisation.</a:t>
            </a:r>
            <a:endParaRPr lang="en-US" sz="1750" dirty="0"/>
          </a:p>
        </p:txBody>
      </p:sp>
      <p:pic>
        <p:nvPicPr>
          <p:cNvPr id="6" name="Image 0" descr="preencoded.png">    </p:cNvPr>
          <p:cNvPicPr>
            <a:picLocks noChangeAspect="1"/>
          </p:cNvPicPr>
          <p:nvPr/>
        </p:nvPicPr>
        <p:blipFill>
          <a:blip r:embed="rId1"/>
          <a:stretch>
            <a:fillRect/>
          </a:stretch>
        </p:blipFill>
        <p:spPr>
          <a:xfrm>
            <a:off x="0" y="0"/>
            <a:ext cx="14630400" cy="13331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480465"/>
          </a:xfrm>
          <a:prstGeom prst="rect">
            <a:avLst/>
          </a:prstGeom>
          <a:solidFill>
            <a:srgbClr val="FFFFFF"/>
          </a:solidFill>
          <a:ln w="9763">
            <a:solidFill>
              <a:srgbClr val="E5E0DF"/>
            </a:solidFill>
            <a:prstDash val="solid"/>
          </a:ln>
        </p:spPr>
      </p:sp>
      <p:sp>
        <p:nvSpPr>
          <p:cNvPr id="4" name="Text 2"/>
          <p:cNvSpPr/>
          <p:nvPr/>
        </p:nvSpPr>
        <p:spPr>
          <a:xfrm>
            <a:off x="3587710" y="431602"/>
            <a:ext cx="7454979" cy="981075"/>
          </a:xfrm>
          <a:prstGeom prst="rect">
            <a:avLst/>
          </a:prstGeom>
          <a:noFill/>
          <a:ln/>
        </p:spPr>
        <p:txBody>
          <a:bodyPr wrap="square" rtlCol="0" anchor="t"/>
          <a:lstStyle/>
          <a:p>
            <a:pPr indent="0" marL="0">
              <a:lnSpc>
                <a:spcPts val="3862"/>
              </a:lnSpc>
              <a:buNone/>
            </a:pPr>
            <a:r>
              <a:rPr lang="en-US" sz="3090" b="1" spc="-93" kern="0" dirty="0">
                <a:solidFill>
                  <a:srgbClr val="000000"/>
                </a:solidFill>
                <a:latin typeface="Inter" pitchFamily="34" charset="0"/>
                <a:ea typeface="Inter" pitchFamily="34" charset="-122"/>
                <a:cs typeface="Inter" pitchFamily="34" charset="-120"/>
              </a:rPr>
              <a:t>7. Management : Alignement sur la stratégie de l'entreprise</a:t>
            </a:r>
            <a:endParaRPr lang="en-US" sz="3090" dirty="0"/>
          </a:p>
        </p:txBody>
      </p:sp>
      <p:sp>
        <p:nvSpPr>
          <p:cNvPr id="5" name="Text 3"/>
          <p:cNvSpPr/>
          <p:nvPr/>
        </p:nvSpPr>
        <p:spPr>
          <a:xfrm>
            <a:off x="3587710" y="1648063"/>
            <a:ext cx="7454979" cy="501968"/>
          </a:xfrm>
          <a:prstGeom prst="rect">
            <a:avLst/>
          </a:prstGeom>
          <a:noFill/>
          <a:ln/>
        </p:spPr>
        <p:txBody>
          <a:bodyPr wrap="square" rtlCol="0" anchor="t"/>
          <a:lstStyle/>
          <a:p>
            <a:pPr indent="0" marL="0">
              <a:lnSpc>
                <a:spcPts val="1977"/>
              </a:lnSpc>
              <a:buNone/>
            </a:pPr>
            <a:r>
              <a:rPr lang="en-US" sz="1236" spc="-25" kern="0" dirty="0">
                <a:solidFill>
                  <a:srgbClr val="272525"/>
                </a:solidFill>
                <a:latin typeface="Inter" pitchFamily="34" charset="0"/>
                <a:ea typeface="Inter" pitchFamily="34" charset="-122"/>
                <a:cs typeface="Inter" pitchFamily="34" charset="-120"/>
              </a:rPr>
              <a:t>Les systèmes d'information doivent être alignés sur la stratégie globale de l'entreprise pour maximiser leur valeur pour l'entreprise.</a:t>
            </a:r>
            <a:endParaRPr lang="en-US" sz="1236" dirty="0"/>
          </a:p>
        </p:txBody>
      </p:sp>
      <p:sp>
        <p:nvSpPr>
          <p:cNvPr id="6" name="Shape 4"/>
          <p:cNvSpPr/>
          <p:nvPr/>
        </p:nvSpPr>
        <p:spPr>
          <a:xfrm>
            <a:off x="3587710" y="2448997"/>
            <a:ext cx="353020" cy="353020"/>
          </a:xfrm>
          <a:prstGeom prst="roundRect">
            <a:avLst>
              <a:gd name="adj" fmla="val 20007"/>
            </a:avLst>
          </a:prstGeom>
          <a:solidFill>
            <a:srgbClr val="DADBF1"/>
          </a:solidFill>
          <a:ln w="9763">
            <a:solidFill>
              <a:srgbClr val="B5B7E3"/>
            </a:solidFill>
            <a:prstDash val="solid"/>
          </a:ln>
        </p:spPr>
      </p:sp>
      <p:sp>
        <p:nvSpPr>
          <p:cNvPr id="7" name="Text 5"/>
          <p:cNvSpPr/>
          <p:nvPr/>
        </p:nvSpPr>
        <p:spPr>
          <a:xfrm>
            <a:off x="3708559" y="2478405"/>
            <a:ext cx="111204" cy="294203"/>
          </a:xfrm>
          <a:prstGeom prst="rect">
            <a:avLst/>
          </a:prstGeom>
          <a:noFill/>
          <a:ln/>
        </p:spPr>
        <p:txBody>
          <a:bodyPr wrap="none" rtlCol="0" anchor="t"/>
          <a:lstStyle/>
          <a:p>
            <a:pPr algn="ctr" indent="0" marL="0">
              <a:lnSpc>
                <a:spcPts val="2317"/>
              </a:lnSpc>
              <a:buNone/>
            </a:pPr>
            <a:r>
              <a:rPr lang="en-US" sz="1854" b="1" spc="-25" kern="0" dirty="0">
                <a:solidFill>
                  <a:srgbClr val="272525"/>
                </a:solidFill>
                <a:latin typeface="Inter" pitchFamily="34" charset="0"/>
                <a:ea typeface="Inter" pitchFamily="34" charset="-122"/>
                <a:cs typeface="Inter" pitchFamily="34" charset="-120"/>
              </a:rPr>
              <a:t>1</a:t>
            </a:r>
            <a:endParaRPr lang="en-US" sz="1854" dirty="0"/>
          </a:p>
        </p:txBody>
      </p:sp>
      <p:sp>
        <p:nvSpPr>
          <p:cNvPr id="8" name="Text 6"/>
          <p:cNvSpPr/>
          <p:nvPr/>
        </p:nvSpPr>
        <p:spPr>
          <a:xfrm>
            <a:off x="4097655" y="2502932"/>
            <a:ext cx="1870472" cy="981075"/>
          </a:xfrm>
          <a:prstGeom prst="rect">
            <a:avLst/>
          </a:prstGeom>
          <a:noFill/>
          <a:ln/>
        </p:spPr>
        <p:txBody>
          <a:bodyPr wrap="square" rtlCol="0" anchor="t"/>
          <a:lstStyle/>
          <a:p>
            <a:pPr algn="ctr" indent="0" marL="0">
              <a:lnSpc>
                <a:spcPts val="1931"/>
              </a:lnSpc>
              <a:buNone/>
            </a:pPr>
            <a:r>
              <a:rPr lang="en-US" sz="1545" b="1" spc="-46" kern="0" dirty="0">
                <a:solidFill>
                  <a:srgbClr val="272525"/>
                </a:solidFill>
                <a:latin typeface="Inter" pitchFamily="34" charset="0"/>
                <a:ea typeface="Inter" pitchFamily="34" charset="-122"/>
                <a:cs typeface="Inter" pitchFamily="34" charset="-120"/>
              </a:rPr>
              <a:t>Identification des objectifs stratégiques de l'entreprise</a:t>
            </a:r>
            <a:endParaRPr lang="en-US" sz="1545" dirty="0"/>
          </a:p>
        </p:txBody>
      </p:sp>
      <p:sp>
        <p:nvSpPr>
          <p:cNvPr id="9" name="Text 7"/>
          <p:cNvSpPr/>
          <p:nvPr/>
        </p:nvSpPr>
        <p:spPr>
          <a:xfrm>
            <a:off x="4097655" y="3640931"/>
            <a:ext cx="1870472" cy="1505903"/>
          </a:xfrm>
          <a:prstGeom prst="rect">
            <a:avLst/>
          </a:prstGeom>
          <a:noFill/>
          <a:ln/>
        </p:spPr>
        <p:txBody>
          <a:bodyPr wrap="square" rtlCol="0" anchor="t"/>
          <a:lstStyle/>
          <a:p>
            <a:pPr algn="ctr" indent="0" marL="0">
              <a:lnSpc>
                <a:spcPts val="1977"/>
              </a:lnSpc>
              <a:buNone/>
            </a:pPr>
            <a:r>
              <a:rPr lang="en-US" sz="1236" spc="-25" kern="0" dirty="0">
                <a:solidFill>
                  <a:srgbClr val="272525"/>
                </a:solidFill>
                <a:latin typeface="Inter" pitchFamily="34" charset="0"/>
                <a:ea typeface="Inter" pitchFamily="34" charset="-122"/>
                <a:cs typeface="Inter" pitchFamily="34" charset="-120"/>
              </a:rPr>
              <a:t>Il est important d'identifier les objectifs stratégiques de l'entreprise afin de déterminer comment les systèmes d'information peuvent les soutenir.</a:t>
            </a:r>
            <a:endParaRPr lang="en-US" sz="1236" dirty="0"/>
          </a:p>
        </p:txBody>
      </p:sp>
      <p:sp>
        <p:nvSpPr>
          <p:cNvPr id="10" name="Text 8"/>
          <p:cNvSpPr/>
          <p:nvPr/>
        </p:nvSpPr>
        <p:spPr>
          <a:xfrm>
            <a:off x="4097655" y="5288042"/>
            <a:ext cx="1870472" cy="1756886"/>
          </a:xfrm>
          <a:prstGeom prst="rect">
            <a:avLst/>
          </a:prstGeom>
          <a:noFill/>
          <a:ln/>
        </p:spPr>
        <p:txBody>
          <a:bodyPr wrap="square" rtlCol="0" anchor="t"/>
          <a:lstStyle/>
          <a:p>
            <a:pPr algn="ctr" indent="0" marL="0">
              <a:lnSpc>
                <a:spcPts val="1977"/>
              </a:lnSpc>
              <a:buNone/>
            </a:pPr>
            <a:r>
              <a:rPr lang="en-US" sz="1236" spc="-25" kern="0" dirty="0">
                <a:solidFill>
                  <a:srgbClr val="272525"/>
                </a:solidFill>
                <a:latin typeface="Inter" pitchFamily="34" charset="0"/>
                <a:ea typeface="Inter" pitchFamily="34" charset="-122"/>
                <a:cs typeface="Inter" pitchFamily="34" charset="-120"/>
              </a:rPr>
              <a:t>Cela peut aider à déterminer les investissements technologiques nécessaires et à allouer les ressources de manière appropriée.</a:t>
            </a:r>
            <a:endParaRPr lang="en-US" sz="1236" dirty="0"/>
          </a:p>
        </p:txBody>
      </p:sp>
      <p:sp>
        <p:nvSpPr>
          <p:cNvPr id="11" name="Shape 9"/>
          <p:cNvSpPr/>
          <p:nvPr/>
        </p:nvSpPr>
        <p:spPr>
          <a:xfrm>
            <a:off x="6125051" y="2448997"/>
            <a:ext cx="353020" cy="353020"/>
          </a:xfrm>
          <a:prstGeom prst="roundRect">
            <a:avLst>
              <a:gd name="adj" fmla="val 20007"/>
            </a:avLst>
          </a:prstGeom>
          <a:solidFill>
            <a:srgbClr val="DADBF1"/>
          </a:solidFill>
          <a:ln w="9763">
            <a:solidFill>
              <a:srgbClr val="B5B7E3"/>
            </a:solidFill>
            <a:prstDash val="solid"/>
          </a:ln>
        </p:spPr>
      </p:sp>
      <p:sp>
        <p:nvSpPr>
          <p:cNvPr id="12" name="Text 10"/>
          <p:cNvSpPr/>
          <p:nvPr/>
        </p:nvSpPr>
        <p:spPr>
          <a:xfrm>
            <a:off x="6226850" y="2478405"/>
            <a:ext cx="149304" cy="294203"/>
          </a:xfrm>
          <a:prstGeom prst="rect">
            <a:avLst/>
          </a:prstGeom>
          <a:noFill/>
          <a:ln/>
        </p:spPr>
        <p:txBody>
          <a:bodyPr wrap="none" rtlCol="0" anchor="t"/>
          <a:lstStyle/>
          <a:p>
            <a:pPr algn="ctr" indent="0" marL="0">
              <a:lnSpc>
                <a:spcPts val="2317"/>
              </a:lnSpc>
              <a:buNone/>
            </a:pPr>
            <a:r>
              <a:rPr lang="en-US" sz="1854" b="1" spc="-25" kern="0" dirty="0">
                <a:solidFill>
                  <a:srgbClr val="272525"/>
                </a:solidFill>
                <a:latin typeface="Inter" pitchFamily="34" charset="0"/>
                <a:ea typeface="Inter" pitchFamily="34" charset="-122"/>
                <a:cs typeface="Inter" pitchFamily="34" charset="-120"/>
              </a:rPr>
              <a:t>2</a:t>
            </a:r>
            <a:endParaRPr lang="en-US" sz="1854" dirty="0"/>
          </a:p>
        </p:txBody>
      </p:sp>
      <p:sp>
        <p:nvSpPr>
          <p:cNvPr id="13" name="Text 11"/>
          <p:cNvSpPr/>
          <p:nvPr/>
        </p:nvSpPr>
        <p:spPr>
          <a:xfrm>
            <a:off x="6634996" y="2502932"/>
            <a:ext cx="1870472" cy="735806"/>
          </a:xfrm>
          <a:prstGeom prst="rect">
            <a:avLst/>
          </a:prstGeom>
          <a:noFill/>
          <a:ln/>
        </p:spPr>
        <p:txBody>
          <a:bodyPr wrap="square" rtlCol="0" anchor="t"/>
          <a:lstStyle/>
          <a:p>
            <a:pPr algn="ctr" indent="0" marL="0">
              <a:lnSpc>
                <a:spcPts val="1931"/>
              </a:lnSpc>
              <a:buNone/>
            </a:pPr>
            <a:r>
              <a:rPr lang="en-US" sz="1545" b="1" spc="-46" kern="0" dirty="0">
                <a:solidFill>
                  <a:srgbClr val="272525"/>
                </a:solidFill>
                <a:latin typeface="Inter" pitchFamily="34" charset="0"/>
                <a:ea typeface="Inter" pitchFamily="34" charset="-122"/>
                <a:cs typeface="Inter" pitchFamily="34" charset="-120"/>
              </a:rPr>
              <a:t>Intégration des SI dans les processus métier</a:t>
            </a:r>
            <a:endParaRPr lang="en-US" sz="1545" dirty="0"/>
          </a:p>
        </p:txBody>
      </p:sp>
      <p:sp>
        <p:nvSpPr>
          <p:cNvPr id="14" name="Text 12"/>
          <p:cNvSpPr/>
          <p:nvPr/>
        </p:nvSpPr>
        <p:spPr>
          <a:xfrm>
            <a:off x="6634996" y="3395663"/>
            <a:ext cx="1870472" cy="1756886"/>
          </a:xfrm>
          <a:prstGeom prst="rect">
            <a:avLst/>
          </a:prstGeom>
          <a:noFill/>
          <a:ln/>
        </p:spPr>
        <p:txBody>
          <a:bodyPr wrap="square" rtlCol="0" anchor="t"/>
          <a:lstStyle/>
          <a:p>
            <a:pPr algn="ctr" indent="0" marL="0">
              <a:lnSpc>
                <a:spcPts val="1977"/>
              </a:lnSpc>
              <a:buNone/>
            </a:pPr>
            <a:r>
              <a:rPr lang="en-US" sz="1236" spc="-25" kern="0" dirty="0">
                <a:solidFill>
                  <a:srgbClr val="272525"/>
                </a:solidFill>
                <a:latin typeface="Inter" pitchFamily="34" charset="0"/>
                <a:ea typeface="Inter" pitchFamily="34" charset="-122"/>
                <a:cs typeface="Inter" pitchFamily="34" charset="-120"/>
              </a:rPr>
              <a:t>Les systèmes d'information doivent être intégrés dans les processus métier de l'entreprise pour améliorer l'efficacité et la productivité.</a:t>
            </a:r>
            <a:endParaRPr lang="en-US" sz="1236" dirty="0"/>
          </a:p>
        </p:txBody>
      </p:sp>
      <p:sp>
        <p:nvSpPr>
          <p:cNvPr id="15" name="Text 13"/>
          <p:cNvSpPr/>
          <p:nvPr/>
        </p:nvSpPr>
        <p:spPr>
          <a:xfrm>
            <a:off x="6634996" y="5293757"/>
            <a:ext cx="1870472" cy="1003935"/>
          </a:xfrm>
          <a:prstGeom prst="rect">
            <a:avLst/>
          </a:prstGeom>
          <a:noFill/>
          <a:ln/>
        </p:spPr>
        <p:txBody>
          <a:bodyPr wrap="square" rtlCol="0" anchor="t"/>
          <a:lstStyle/>
          <a:p>
            <a:pPr algn="ctr" indent="0" marL="0">
              <a:lnSpc>
                <a:spcPts val="1977"/>
              </a:lnSpc>
              <a:buNone/>
            </a:pPr>
            <a:r>
              <a:rPr lang="en-US" sz="1236" spc="-25" kern="0" dirty="0">
                <a:solidFill>
                  <a:srgbClr val="272525"/>
                </a:solidFill>
                <a:latin typeface="Inter" pitchFamily="34" charset="0"/>
                <a:ea typeface="Inter" pitchFamily="34" charset="-122"/>
                <a:cs typeface="Inter" pitchFamily="34" charset="-120"/>
              </a:rPr>
              <a:t>Cela peut aider à rationaliser les processus et à améliorer la qualité des données.</a:t>
            </a:r>
            <a:endParaRPr lang="en-US" sz="1236" dirty="0"/>
          </a:p>
        </p:txBody>
      </p:sp>
      <p:sp>
        <p:nvSpPr>
          <p:cNvPr id="16" name="Shape 14"/>
          <p:cNvSpPr/>
          <p:nvPr/>
        </p:nvSpPr>
        <p:spPr>
          <a:xfrm>
            <a:off x="8662392" y="2448997"/>
            <a:ext cx="353020" cy="353020"/>
          </a:xfrm>
          <a:prstGeom prst="roundRect">
            <a:avLst>
              <a:gd name="adj" fmla="val 20007"/>
            </a:avLst>
          </a:prstGeom>
          <a:solidFill>
            <a:srgbClr val="DADBF1"/>
          </a:solidFill>
          <a:ln w="9763">
            <a:solidFill>
              <a:srgbClr val="B5B7E3"/>
            </a:solidFill>
            <a:prstDash val="solid"/>
          </a:ln>
        </p:spPr>
      </p:sp>
      <p:sp>
        <p:nvSpPr>
          <p:cNvPr id="17" name="Text 15"/>
          <p:cNvSpPr/>
          <p:nvPr/>
        </p:nvSpPr>
        <p:spPr>
          <a:xfrm>
            <a:off x="8760381" y="2478405"/>
            <a:ext cx="156924" cy="294203"/>
          </a:xfrm>
          <a:prstGeom prst="rect">
            <a:avLst/>
          </a:prstGeom>
          <a:noFill/>
          <a:ln/>
        </p:spPr>
        <p:txBody>
          <a:bodyPr wrap="none" rtlCol="0" anchor="t"/>
          <a:lstStyle/>
          <a:p>
            <a:pPr algn="ctr" indent="0" marL="0">
              <a:lnSpc>
                <a:spcPts val="2317"/>
              </a:lnSpc>
              <a:buNone/>
            </a:pPr>
            <a:r>
              <a:rPr lang="en-US" sz="1854" b="1" spc="-25" kern="0" dirty="0">
                <a:solidFill>
                  <a:srgbClr val="272525"/>
                </a:solidFill>
                <a:latin typeface="Inter" pitchFamily="34" charset="0"/>
                <a:ea typeface="Inter" pitchFamily="34" charset="-122"/>
                <a:cs typeface="Inter" pitchFamily="34" charset="-120"/>
              </a:rPr>
              <a:t>3</a:t>
            </a:r>
            <a:endParaRPr lang="en-US" sz="1854" dirty="0"/>
          </a:p>
        </p:txBody>
      </p:sp>
      <p:sp>
        <p:nvSpPr>
          <p:cNvPr id="18" name="Text 16"/>
          <p:cNvSpPr/>
          <p:nvPr/>
        </p:nvSpPr>
        <p:spPr>
          <a:xfrm>
            <a:off x="9172337" y="2502932"/>
            <a:ext cx="1870472" cy="981075"/>
          </a:xfrm>
          <a:prstGeom prst="rect">
            <a:avLst/>
          </a:prstGeom>
          <a:noFill/>
          <a:ln/>
        </p:spPr>
        <p:txBody>
          <a:bodyPr wrap="square" rtlCol="0" anchor="t"/>
          <a:lstStyle/>
          <a:p>
            <a:pPr algn="ctr" indent="0" marL="0">
              <a:lnSpc>
                <a:spcPts val="1931"/>
              </a:lnSpc>
              <a:buNone/>
            </a:pPr>
            <a:r>
              <a:rPr lang="en-US" sz="1545" b="1" spc="-46" kern="0" dirty="0">
                <a:solidFill>
                  <a:srgbClr val="272525"/>
                </a:solidFill>
                <a:latin typeface="Inter" pitchFamily="34" charset="0"/>
                <a:ea typeface="Inter" pitchFamily="34" charset="-122"/>
                <a:cs typeface="Inter" pitchFamily="34" charset="-120"/>
              </a:rPr>
              <a:t>Communication et collaboration avec les parties prenantes</a:t>
            </a:r>
            <a:endParaRPr lang="en-US" sz="1545" dirty="0"/>
          </a:p>
        </p:txBody>
      </p:sp>
      <p:sp>
        <p:nvSpPr>
          <p:cNvPr id="19" name="Text 17"/>
          <p:cNvSpPr/>
          <p:nvPr/>
        </p:nvSpPr>
        <p:spPr>
          <a:xfrm>
            <a:off x="9172337" y="3640931"/>
            <a:ext cx="1870472" cy="2007870"/>
          </a:xfrm>
          <a:prstGeom prst="rect">
            <a:avLst/>
          </a:prstGeom>
          <a:noFill/>
          <a:ln/>
        </p:spPr>
        <p:txBody>
          <a:bodyPr wrap="square" rtlCol="0" anchor="t"/>
          <a:lstStyle/>
          <a:p>
            <a:pPr algn="ctr" indent="0" marL="0">
              <a:lnSpc>
                <a:spcPts val="1977"/>
              </a:lnSpc>
              <a:buNone/>
            </a:pPr>
            <a:r>
              <a:rPr lang="en-US" sz="1236" spc="-25" kern="0" dirty="0">
                <a:solidFill>
                  <a:srgbClr val="272525"/>
                </a:solidFill>
                <a:latin typeface="Inter" pitchFamily="34" charset="0"/>
                <a:ea typeface="Inter" pitchFamily="34" charset="-122"/>
                <a:cs typeface="Inter" pitchFamily="34" charset="-120"/>
              </a:rPr>
              <a:t>La communication et la collaboration avec les parties prenantes sont essentielles pour garantir que les systèmes d'information répondent aux besoins de l'entreprise.</a:t>
            </a:r>
            <a:endParaRPr lang="en-US" sz="1236" dirty="0"/>
          </a:p>
        </p:txBody>
      </p:sp>
      <p:sp>
        <p:nvSpPr>
          <p:cNvPr id="20" name="Text 18"/>
          <p:cNvSpPr/>
          <p:nvPr/>
        </p:nvSpPr>
        <p:spPr>
          <a:xfrm>
            <a:off x="9172337" y="5790009"/>
            <a:ext cx="1870472" cy="2258854"/>
          </a:xfrm>
          <a:prstGeom prst="rect">
            <a:avLst/>
          </a:prstGeom>
          <a:noFill/>
          <a:ln/>
        </p:spPr>
        <p:txBody>
          <a:bodyPr wrap="square" rtlCol="0" anchor="t"/>
          <a:lstStyle/>
          <a:p>
            <a:pPr algn="ctr" indent="0" marL="0">
              <a:lnSpc>
                <a:spcPts val="1977"/>
              </a:lnSpc>
              <a:buNone/>
            </a:pPr>
            <a:r>
              <a:rPr lang="en-US" sz="1236" spc="-25" kern="0" dirty="0">
                <a:solidFill>
                  <a:srgbClr val="272525"/>
                </a:solidFill>
                <a:latin typeface="Inter" pitchFamily="34" charset="0"/>
                <a:ea typeface="Inter" pitchFamily="34" charset="-122"/>
                <a:cs typeface="Inter" pitchFamily="34" charset="-120"/>
              </a:rPr>
              <a:t>Cela peut aider à identifier les exigences des parties prenantes et à s'assurer que les systèmes d'information sont conformes aux normes et aux réglementations applicables.</a:t>
            </a:r>
            <a:endParaRPr lang="en-US" sz="12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411367"/>
            <a:ext cx="879990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8. Management : Gestion de projet</a:t>
            </a:r>
            <a:endParaRPr lang="en-US" sz="4374" dirty="0"/>
          </a:p>
        </p:txBody>
      </p:sp>
      <p:pic>
        <p:nvPicPr>
          <p:cNvPr id="5" name="Image 0" descr="preencoded.png">    </p:cNvPr>
          <p:cNvPicPr>
            <a:picLocks noChangeAspect="1"/>
          </p:cNvPicPr>
          <p:nvPr/>
        </p:nvPicPr>
        <p:blipFill>
          <a:blip r:embed="rId1"/>
          <a:stretch>
            <a:fillRect/>
          </a:stretch>
        </p:blipFill>
        <p:spPr>
          <a:xfrm>
            <a:off x="2037993" y="2550081"/>
            <a:ext cx="3295888" cy="3295888"/>
          </a:xfrm>
          <a:prstGeom prst="rect">
            <a:avLst/>
          </a:prstGeom>
        </p:spPr>
      </p:pic>
      <p:sp>
        <p:nvSpPr>
          <p:cNvPr id="6" name="Text 3"/>
          <p:cNvSpPr/>
          <p:nvPr/>
        </p:nvSpPr>
        <p:spPr>
          <a:xfrm>
            <a:off x="2341126" y="6123623"/>
            <a:ext cx="2689503" cy="347186"/>
          </a:xfrm>
          <a:prstGeom prst="rect">
            <a:avLst/>
          </a:prstGeom>
          <a:noFill/>
          <a:ln/>
        </p:spPr>
        <p:txBody>
          <a:bodyPr wrap="none" rtlCol="0" anchor="t"/>
          <a:lstStyle/>
          <a:p>
            <a:pPr algn="ct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Cycle de vie du projet</a:t>
            </a:r>
            <a:endParaRPr lang="en-US" sz="2187" dirty="0"/>
          </a:p>
        </p:txBody>
      </p:sp>
      <p:pic>
        <p:nvPicPr>
          <p:cNvPr id="7" name="Image 1" descr="preencoded.png">    </p:cNvPr>
          <p:cNvPicPr>
            <a:picLocks noChangeAspect="1"/>
          </p:cNvPicPr>
          <p:nvPr/>
        </p:nvPicPr>
        <p:blipFill>
          <a:blip r:embed="rId2"/>
          <a:stretch>
            <a:fillRect/>
          </a:stretch>
        </p:blipFill>
        <p:spPr>
          <a:xfrm>
            <a:off x="5667137" y="2550081"/>
            <a:ext cx="3296007" cy="3296007"/>
          </a:xfrm>
          <a:prstGeom prst="rect">
            <a:avLst/>
          </a:prstGeom>
        </p:spPr>
      </p:pic>
      <p:sp>
        <p:nvSpPr>
          <p:cNvPr id="8" name="Text 4"/>
          <p:cNvSpPr/>
          <p:nvPr/>
        </p:nvSpPr>
        <p:spPr>
          <a:xfrm>
            <a:off x="5667137" y="6123742"/>
            <a:ext cx="3296007" cy="694373"/>
          </a:xfrm>
          <a:prstGeom prst="rect">
            <a:avLst/>
          </a:prstGeom>
          <a:noFill/>
          <a:ln/>
        </p:spPr>
        <p:txBody>
          <a:bodyPr wrap="square" rtlCol="0" anchor="t"/>
          <a:lstStyle/>
          <a:p>
            <a:pPr algn="ct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Méthodes de gestion de projet</a:t>
            </a:r>
            <a:endParaRPr lang="en-US" sz="2187" dirty="0"/>
          </a:p>
        </p:txBody>
      </p:sp>
      <p:pic>
        <p:nvPicPr>
          <p:cNvPr id="9" name="Image 2" descr="preencoded.png">    </p:cNvPr>
          <p:cNvPicPr>
            <a:picLocks noChangeAspect="1"/>
          </p:cNvPicPr>
          <p:nvPr/>
        </p:nvPicPr>
        <p:blipFill>
          <a:blip r:embed="rId3"/>
          <a:stretch>
            <a:fillRect/>
          </a:stretch>
        </p:blipFill>
        <p:spPr>
          <a:xfrm>
            <a:off x="9296400" y="2550081"/>
            <a:ext cx="3296007" cy="3296007"/>
          </a:xfrm>
          <a:prstGeom prst="rect">
            <a:avLst/>
          </a:prstGeom>
        </p:spPr>
      </p:pic>
      <p:sp>
        <p:nvSpPr>
          <p:cNvPr id="10" name="Text 5"/>
          <p:cNvSpPr/>
          <p:nvPr/>
        </p:nvSpPr>
        <p:spPr>
          <a:xfrm>
            <a:off x="9833372" y="6123742"/>
            <a:ext cx="2221944" cy="347186"/>
          </a:xfrm>
          <a:prstGeom prst="rect">
            <a:avLst/>
          </a:prstGeom>
          <a:noFill/>
          <a:ln/>
        </p:spPr>
        <p:txBody>
          <a:bodyPr wrap="none" rtlCol="0" anchor="t"/>
          <a:lstStyle/>
          <a:p>
            <a:pPr algn="ct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Suivi de projet</a:t>
            </a:r>
            <a:endParaRPr lang="en-US" sz="218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2023-09-26T07:15:13Z</dcterms:created>
  <dcterms:modified xsi:type="dcterms:W3CDTF">2023-09-26T07:15:13Z</dcterms:modified>
</cp:coreProperties>
</file>