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6319599" y="2165271"/>
            <a:ext cx="7477601" cy="2499598"/>
          </a:xfrm>
          <a:prstGeom prst="rect">
            <a:avLst/>
          </a:prstGeom>
          <a:noFill/>
          <a:ln/>
        </p:spPr>
        <p:txBody>
          <a:bodyPr wrap="square" rtlCol="0" anchor="t"/>
          <a:lstStyle/>
          <a:p>
            <a:pPr indent="0" marL="0">
              <a:lnSpc>
                <a:spcPts val="6561"/>
              </a:lnSpc>
              <a:buNone/>
            </a:pPr>
            <a:r>
              <a:rPr lang="en-US" sz="5249" dirty="0">
                <a:solidFill>
                  <a:srgbClr val="1B1B27"/>
                </a:solidFill>
                <a:latin typeface="Raleway" pitchFamily="34" charset="0"/>
                <a:ea typeface="Raleway" pitchFamily="34" charset="-122"/>
                <a:cs typeface="Raleway" pitchFamily="34" charset="-120"/>
              </a:rPr>
              <a:t>Planification et gestion des ressources des systèmes d'informations</a:t>
            </a:r>
            <a:endParaRPr lang="en-US" sz="5249" dirty="0"/>
          </a:p>
        </p:txBody>
      </p:sp>
      <p:sp>
        <p:nvSpPr>
          <p:cNvPr id="5" name="Text 3"/>
          <p:cNvSpPr/>
          <p:nvPr/>
        </p:nvSpPr>
        <p:spPr>
          <a:xfrm>
            <a:off x="6319599" y="4998125"/>
            <a:ext cx="7477601" cy="1066205"/>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La planification et la gestion des ressources des systèmes d'informations (SI) sont essentielles pour assurer leur bon fonctionnement, leur évolutivité et leur alignement avec les objectifs de l'entreprise...</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2037993" y="1784985"/>
            <a:ext cx="7094220"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1. Gestion budgétaire des SI</a:t>
            </a:r>
            <a:endParaRPr lang="en-US" sz="4374" dirty="0"/>
          </a:p>
        </p:txBody>
      </p:sp>
      <p:sp>
        <p:nvSpPr>
          <p:cNvPr id="5" name="Shape 3"/>
          <p:cNvSpPr/>
          <p:nvPr/>
        </p:nvSpPr>
        <p:spPr>
          <a:xfrm>
            <a:off x="2037993" y="2923699"/>
            <a:ext cx="3370064" cy="3520916"/>
          </a:xfrm>
          <a:prstGeom prst="roundRect">
            <a:avLst>
              <a:gd name="adj" fmla="val 2967"/>
            </a:avLst>
          </a:prstGeom>
          <a:solidFill>
            <a:srgbClr val="E1E1EA"/>
          </a:solidFill>
          <a:ln w="13811">
            <a:solidFill>
              <a:srgbClr val="C3C3D5"/>
            </a:solidFill>
            <a:prstDash val="solid"/>
          </a:ln>
        </p:spPr>
      </p:sp>
      <p:sp>
        <p:nvSpPr>
          <p:cNvPr id="6" name="Text 4"/>
          <p:cNvSpPr/>
          <p:nvPr/>
        </p:nvSpPr>
        <p:spPr>
          <a:xfrm>
            <a:off x="2273975" y="3159681"/>
            <a:ext cx="2898100" cy="694373"/>
          </a:xfrm>
          <a:prstGeom prst="rect">
            <a:avLst/>
          </a:prstGeom>
          <a:noFill/>
          <a:ln/>
        </p:spPr>
        <p:txBody>
          <a:bodyPr wrap="squar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Budgets de développement SI</a:t>
            </a:r>
            <a:endParaRPr lang="en-US" sz="2187" dirty="0"/>
          </a:p>
        </p:txBody>
      </p:sp>
      <p:sp>
        <p:nvSpPr>
          <p:cNvPr id="7" name="Text 5"/>
          <p:cNvSpPr/>
          <p:nvPr/>
        </p:nvSpPr>
        <p:spPr>
          <a:xfrm>
            <a:off x="2273975" y="4076224"/>
            <a:ext cx="2898100" cy="2132409"/>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Identifier les coûts associés aux infrastructures, aux logiciels, aux licences, aux services externes, etc. et les intégrer dans le budget global de l'entreprise</a:t>
            </a:r>
            <a:endParaRPr lang="en-US" sz="1750" dirty="0"/>
          </a:p>
        </p:txBody>
      </p:sp>
      <p:sp>
        <p:nvSpPr>
          <p:cNvPr id="8" name="Shape 6"/>
          <p:cNvSpPr/>
          <p:nvPr/>
        </p:nvSpPr>
        <p:spPr>
          <a:xfrm>
            <a:off x="5630228" y="2923699"/>
            <a:ext cx="3370064" cy="3520916"/>
          </a:xfrm>
          <a:prstGeom prst="roundRect">
            <a:avLst>
              <a:gd name="adj" fmla="val 2967"/>
            </a:avLst>
          </a:prstGeom>
          <a:solidFill>
            <a:srgbClr val="E1E1EA"/>
          </a:solidFill>
          <a:ln w="13811">
            <a:solidFill>
              <a:srgbClr val="C3C3D5"/>
            </a:solidFill>
            <a:prstDash val="solid"/>
          </a:ln>
        </p:spPr>
      </p:sp>
      <p:sp>
        <p:nvSpPr>
          <p:cNvPr id="9" name="Text 7"/>
          <p:cNvSpPr/>
          <p:nvPr/>
        </p:nvSpPr>
        <p:spPr>
          <a:xfrm>
            <a:off x="5866209" y="3159681"/>
            <a:ext cx="2898100" cy="694373"/>
          </a:xfrm>
          <a:prstGeom prst="rect">
            <a:avLst/>
          </a:prstGeom>
          <a:noFill/>
          <a:ln/>
        </p:spPr>
        <p:txBody>
          <a:bodyPr wrap="squar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Évaluation régulière des projets SI</a:t>
            </a:r>
            <a:endParaRPr lang="en-US" sz="2187" dirty="0"/>
          </a:p>
        </p:txBody>
      </p:sp>
      <p:sp>
        <p:nvSpPr>
          <p:cNvPr id="10" name="Text 8"/>
          <p:cNvSpPr/>
          <p:nvPr/>
        </p:nvSpPr>
        <p:spPr>
          <a:xfrm>
            <a:off x="5866209" y="4076224"/>
            <a:ext cx="2898100" cy="2132409"/>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Examiner les coûts, les avantages et les retours sur investissement des projets pour prendre des décisions éclairées en matière d'allocation des ressources</a:t>
            </a:r>
            <a:endParaRPr lang="en-US" sz="1750" dirty="0"/>
          </a:p>
        </p:txBody>
      </p:sp>
      <p:sp>
        <p:nvSpPr>
          <p:cNvPr id="11" name="Shape 9"/>
          <p:cNvSpPr/>
          <p:nvPr/>
        </p:nvSpPr>
        <p:spPr>
          <a:xfrm>
            <a:off x="9222462" y="2923699"/>
            <a:ext cx="3370064" cy="3520916"/>
          </a:xfrm>
          <a:prstGeom prst="roundRect">
            <a:avLst>
              <a:gd name="adj" fmla="val 2967"/>
            </a:avLst>
          </a:prstGeom>
          <a:solidFill>
            <a:srgbClr val="E1E1EA"/>
          </a:solidFill>
          <a:ln w="13811">
            <a:solidFill>
              <a:srgbClr val="C3C3D5"/>
            </a:solidFill>
            <a:prstDash val="solid"/>
          </a:ln>
        </p:spPr>
      </p:sp>
      <p:sp>
        <p:nvSpPr>
          <p:cNvPr id="12" name="Text 10"/>
          <p:cNvSpPr/>
          <p:nvPr/>
        </p:nvSpPr>
        <p:spPr>
          <a:xfrm>
            <a:off x="9458444" y="3159681"/>
            <a:ext cx="2898100" cy="694373"/>
          </a:xfrm>
          <a:prstGeom prst="rect">
            <a:avLst/>
          </a:prstGeom>
          <a:noFill/>
          <a:ln/>
        </p:spPr>
        <p:txBody>
          <a:bodyPr wrap="squar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Gestion administrative du budget</a:t>
            </a:r>
            <a:endParaRPr lang="en-US" sz="2187" dirty="0"/>
          </a:p>
        </p:txBody>
      </p:sp>
      <p:sp>
        <p:nvSpPr>
          <p:cNvPr id="13" name="Text 11"/>
          <p:cNvSpPr/>
          <p:nvPr/>
        </p:nvSpPr>
        <p:spPr>
          <a:xfrm>
            <a:off x="9458444" y="4076224"/>
            <a:ext cx="2898100" cy="710803"/>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Surveiller l'utilisation des fonds alloués aux projets SI</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2025">
            <a:solidFill>
              <a:srgbClr val="FFFFFF">
                <a:alpha val="64000"/>
              </a:srgbClr>
            </a:solidFill>
            <a:prstDash val="solid"/>
          </a:ln>
        </p:spPr>
      </p:sp>
      <p:sp>
        <p:nvSpPr>
          <p:cNvPr id="4" name="Text 2"/>
          <p:cNvSpPr/>
          <p:nvPr/>
        </p:nvSpPr>
        <p:spPr>
          <a:xfrm>
            <a:off x="728067" y="844868"/>
            <a:ext cx="7687866" cy="1213485"/>
          </a:xfrm>
          <a:prstGeom prst="rect">
            <a:avLst/>
          </a:prstGeom>
          <a:noFill/>
          <a:ln/>
        </p:spPr>
        <p:txBody>
          <a:bodyPr wrap="square" rtlCol="0" anchor="t"/>
          <a:lstStyle/>
          <a:p>
            <a:pPr indent="0" marL="0">
              <a:lnSpc>
                <a:spcPts val="4777"/>
              </a:lnSpc>
              <a:buNone/>
            </a:pPr>
            <a:r>
              <a:rPr lang="en-US" sz="3822" dirty="0">
                <a:solidFill>
                  <a:srgbClr val="1B1B27"/>
                </a:solidFill>
                <a:latin typeface="Raleway" pitchFamily="34" charset="0"/>
                <a:ea typeface="Raleway" pitchFamily="34" charset="-122"/>
                <a:cs typeface="Raleway" pitchFamily="34" charset="-120"/>
              </a:rPr>
              <a:t>2. Comment faire de la gestion budgétaire des SI ?</a:t>
            </a:r>
            <a:endParaRPr lang="en-US" sz="3822" dirty="0"/>
          </a:p>
        </p:txBody>
      </p:sp>
      <p:sp>
        <p:nvSpPr>
          <p:cNvPr id="5" name="Shape 3"/>
          <p:cNvSpPr/>
          <p:nvPr/>
        </p:nvSpPr>
        <p:spPr>
          <a:xfrm>
            <a:off x="728067" y="2501146"/>
            <a:ext cx="436840" cy="436840"/>
          </a:xfrm>
          <a:prstGeom prst="roundRect">
            <a:avLst>
              <a:gd name="adj" fmla="val 20000"/>
            </a:avLst>
          </a:prstGeom>
          <a:solidFill>
            <a:srgbClr val="E1E1EA"/>
          </a:solidFill>
          <a:ln w="12025">
            <a:solidFill>
              <a:srgbClr val="C3C3D5"/>
            </a:solidFill>
            <a:prstDash val="solid"/>
          </a:ln>
        </p:spPr>
      </p:sp>
      <p:sp>
        <p:nvSpPr>
          <p:cNvPr id="6" name="Text 4"/>
          <p:cNvSpPr/>
          <p:nvPr/>
        </p:nvSpPr>
        <p:spPr>
          <a:xfrm>
            <a:off x="885468" y="2537579"/>
            <a:ext cx="121920" cy="363974"/>
          </a:xfrm>
          <a:prstGeom prst="rect">
            <a:avLst/>
          </a:prstGeom>
          <a:noFill/>
          <a:ln/>
        </p:spPr>
        <p:txBody>
          <a:bodyPr wrap="none" rtlCol="0" anchor="t"/>
          <a:lstStyle/>
          <a:p>
            <a:pPr algn="ctr" indent="0" marL="0">
              <a:lnSpc>
                <a:spcPts val="2866"/>
              </a:lnSpc>
              <a:buNone/>
            </a:pPr>
            <a:r>
              <a:rPr lang="en-US" sz="2293" dirty="0">
                <a:solidFill>
                  <a:srgbClr val="3C3939"/>
                </a:solidFill>
                <a:latin typeface="Raleway" pitchFamily="34" charset="0"/>
                <a:ea typeface="Raleway" pitchFamily="34" charset="-122"/>
                <a:cs typeface="Raleway" pitchFamily="34" charset="-120"/>
              </a:rPr>
              <a:t>1</a:t>
            </a:r>
            <a:endParaRPr lang="en-US" sz="2293" dirty="0"/>
          </a:p>
        </p:txBody>
      </p:sp>
      <p:sp>
        <p:nvSpPr>
          <p:cNvPr id="7" name="Text 5"/>
          <p:cNvSpPr/>
          <p:nvPr/>
        </p:nvSpPr>
        <p:spPr>
          <a:xfrm>
            <a:off x="1358979" y="2567940"/>
            <a:ext cx="3115985" cy="606504"/>
          </a:xfrm>
          <a:prstGeom prst="rect">
            <a:avLst/>
          </a:prstGeom>
          <a:noFill/>
          <a:ln/>
        </p:spPr>
        <p:txBody>
          <a:bodyPr wrap="square" rtlCol="0" anchor="t"/>
          <a:lstStyle/>
          <a:p>
            <a:pPr indent="0" marL="0">
              <a:lnSpc>
                <a:spcPts val="2389"/>
              </a:lnSpc>
              <a:buNone/>
            </a:pPr>
            <a:r>
              <a:rPr lang="en-US" sz="1911" dirty="0">
                <a:solidFill>
                  <a:srgbClr val="3C3939"/>
                </a:solidFill>
                <a:latin typeface="Raleway" pitchFamily="34" charset="0"/>
                <a:ea typeface="Raleway" pitchFamily="34" charset="-122"/>
                <a:cs typeface="Raleway" pitchFamily="34" charset="-120"/>
              </a:rPr>
              <a:t>Identifier les coûts associés aux projets SI</a:t>
            </a:r>
            <a:endParaRPr lang="en-US" sz="1911" dirty="0"/>
          </a:p>
        </p:txBody>
      </p:sp>
      <p:sp>
        <p:nvSpPr>
          <p:cNvPr id="8" name="Text 6"/>
          <p:cNvSpPr/>
          <p:nvPr/>
        </p:nvSpPr>
        <p:spPr>
          <a:xfrm>
            <a:off x="1358979" y="3368516"/>
            <a:ext cx="3115985" cy="1863804"/>
          </a:xfrm>
          <a:prstGeom prst="rect">
            <a:avLst/>
          </a:prstGeom>
          <a:noFill/>
          <a:ln/>
        </p:spPr>
        <p:txBody>
          <a:bodyPr wrap="square" rtlCol="0" anchor="t"/>
          <a:lstStyle/>
          <a:p>
            <a:pPr indent="0" marL="0">
              <a:lnSpc>
                <a:spcPts val="2446"/>
              </a:lnSpc>
              <a:buNone/>
            </a:pPr>
            <a:r>
              <a:rPr lang="en-US" sz="1529" dirty="0">
                <a:solidFill>
                  <a:srgbClr val="3C3939"/>
                </a:solidFill>
                <a:latin typeface="Roboto" pitchFamily="34" charset="0"/>
                <a:ea typeface="Roboto" pitchFamily="34" charset="-122"/>
                <a:cs typeface="Roboto" pitchFamily="34" charset="-120"/>
              </a:rPr>
              <a:t>Il est essentiel de recueillir toutes les informations nécessaires sur les coûts associés aux projets SI, y compris les coûts de développement, de maintenance, d'exploitation et de formation.</a:t>
            </a:r>
            <a:endParaRPr lang="en-US" sz="1529" dirty="0"/>
          </a:p>
        </p:txBody>
      </p:sp>
      <p:sp>
        <p:nvSpPr>
          <p:cNvPr id="9" name="Shape 7"/>
          <p:cNvSpPr/>
          <p:nvPr/>
        </p:nvSpPr>
        <p:spPr>
          <a:xfrm>
            <a:off x="4669036" y="2501146"/>
            <a:ext cx="436840" cy="436840"/>
          </a:xfrm>
          <a:prstGeom prst="roundRect">
            <a:avLst>
              <a:gd name="adj" fmla="val 20000"/>
            </a:avLst>
          </a:prstGeom>
          <a:solidFill>
            <a:srgbClr val="E1E1EA"/>
          </a:solidFill>
          <a:ln w="12025">
            <a:solidFill>
              <a:srgbClr val="C3C3D5"/>
            </a:solidFill>
            <a:prstDash val="solid"/>
          </a:ln>
        </p:spPr>
      </p:sp>
      <p:sp>
        <p:nvSpPr>
          <p:cNvPr id="10" name="Text 8"/>
          <p:cNvSpPr/>
          <p:nvPr/>
        </p:nvSpPr>
        <p:spPr>
          <a:xfrm>
            <a:off x="4811197" y="2537579"/>
            <a:ext cx="152400" cy="363974"/>
          </a:xfrm>
          <a:prstGeom prst="rect">
            <a:avLst/>
          </a:prstGeom>
          <a:noFill/>
          <a:ln/>
        </p:spPr>
        <p:txBody>
          <a:bodyPr wrap="none" rtlCol="0" anchor="t"/>
          <a:lstStyle/>
          <a:p>
            <a:pPr algn="ctr" indent="0" marL="0">
              <a:lnSpc>
                <a:spcPts val="2866"/>
              </a:lnSpc>
              <a:buNone/>
            </a:pPr>
            <a:r>
              <a:rPr lang="en-US" sz="2293" dirty="0">
                <a:solidFill>
                  <a:srgbClr val="3C3939"/>
                </a:solidFill>
                <a:latin typeface="Raleway" pitchFamily="34" charset="0"/>
                <a:ea typeface="Raleway" pitchFamily="34" charset="-122"/>
                <a:cs typeface="Raleway" pitchFamily="34" charset="-120"/>
              </a:rPr>
              <a:t>2</a:t>
            </a:r>
            <a:endParaRPr lang="en-US" sz="2293" dirty="0"/>
          </a:p>
        </p:txBody>
      </p:sp>
      <p:sp>
        <p:nvSpPr>
          <p:cNvPr id="11" name="Text 9"/>
          <p:cNvSpPr/>
          <p:nvPr/>
        </p:nvSpPr>
        <p:spPr>
          <a:xfrm>
            <a:off x="5299948" y="2567940"/>
            <a:ext cx="2727960" cy="303252"/>
          </a:xfrm>
          <a:prstGeom prst="rect">
            <a:avLst/>
          </a:prstGeom>
          <a:noFill/>
          <a:ln/>
        </p:spPr>
        <p:txBody>
          <a:bodyPr wrap="none" rtlCol="0" anchor="t"/>
          <a:lstStyle/>
          <a:p>
            <a:pPr indent="0" marL="0">
              <a:lnSpc>
                <a:spcPts val="2389"/>
              </a:lnSpc>
              <a:buNone/>
            </a:pPr>
            <a:r>
              <a:rPr lang="en-US" sz="1911" dirty="0">
                <a:solidFill>
                  <a:srgbClr val="3C3939"/>
                </a:solidFill>
                <a:latin typeface="Raleway" pitchFamily="34" charset="0"/>
                <a:ea typeface="Raleway" pitchFamily="34" charset="-122"/>
                <a:cs typeface="Raleway" pitchFamily="34" charset="-120"/>
              </a:rPr>
              <a:t>Établir un budget global</a:t>
            </a:r>
            <a:endParaRPr lang="en-US" sz="1911" dirty="0"/>
          </a:p>
        </p:txBody>
      </p:sp>
      <p:sp>
        <p:nvSpPr>
          <p:cNvPr id="12" name="Text 10"/>
          <p:cNvSpPr/>
          <p:nvPr/>
        </p:nvSpPr>
        <p:spPr>
          <a:xfrm>
            <a:off x="5299948" y="3065264"/>
            <a:ext cx="3115985" cy="1863804"/>
          </a:xfrm>
          <a:prstGeom prst="rect">
            <a:avLst/>
          </a:prstGeom>
          <a:noFill/>
          <a:ln/>
        </p:spPr>
        <p:txBody>
          <a:bodyPr wrap="square" rtlCol="0" anchor="t"/>
          <a:lstStyle/>
          <a:p>
            <a:pPr indent="0" marL="0">
              <a:lnSpc>
                <a:spcPts val="2446"/>
              </a:lnSpc>
              <a:buNone/>
            </a:pPr>
            <a:r>
              <a:rPr lang="en-US" sz="1529" dirty="0">
                <a:solidFill>
                  <a:srgbClr val="3C3939"/>
                </a:solidFill>
                <a:latin typeface="Roboto" pitchFamily="34" charset="0"/>
                <a:ea typeface="Roboto" pitchFamily="34" charset="-122"/>
                <a:cs typeface="Roboto" pitchFamily="34" charset="-120"/>
              </a:rPr>
              <a:t>Il est important d'établir un budget global pour les projets SI, y compris tous les coûts associés. Cela permettra de mieux gérer les ressources et de prévoir les dépenses futures.</a:t>
            </a:r>
            <a:endParaRPr lang="en-US" sz="1529" dirty="0"/>
          </a:p>
        </p:txBody>
      </p:sp>
      <p:sp>
        <p:nvSpPr>
          <p:cNvPr id="13" name="Shape 11"/>
          <p:cNvSpPr/>
          <p:nvPr/>
        </p:nvSpPr>
        <p:spPr>
          <a:xfrm>
            <a:off x="728067" y="5577959"/>
            <a:ext cx="436840" cy="436840"/>
          </a:xfrm>
          <a:prstGeom prst="roundRect">
            <a:avLst>
              <a:gd name="adj" fmla="val 20000"/>
            </a:avLst>
          </a:prstGeom>
          <a:solidFill>
            <a:srgbClr val="E1E1EA"/>
          </a:solidFill>
          <a:ln w="12025">
            <a:solidFill>
              <a:srgbClr val="C3C3D5"/>
            </a:solidFill>
            <a:prstDash val="solid"/>
          </a:ln>
        </p:spPr>
      </p:sp>
      <p:sp>
        <p:nvSpPr>
          <p:cNvPr id="14" name="Text 12"/>
          <p:cNvSpPr/>
          <p:nvPr/>
        </p:nvSpPr>
        <p:spPr>
          <a:xfrm>
            <a:off x="870228" y="5614392"/>
            <a:ext cx="152400" cy="363974"/>
          </a:xfrm>
          <a:prstGeom prst="rect">
            <a:avLst/>
          </a:prstGeom>
          <a:noFill/>
          <a:ln/>
        </p:spPr>
        <p:txBody>
          <a:bodyPr wrap="none" rtlCol="0" anchor="t"/>
          <a:lstStyle/>
          <a:p>
            <a:pPr algn="ctr" indent="0" marL="0">
              <a:lnSpc>
                <a:spcPts val="2866"/>
              </a:lnSpc>
              <a:buNone/>
            </a:pPr>
            <a:r>
              <a:rPr lang="en-US" sz="2293" dirty="0">
                <a:solidFill>
                  <a:srgbClr val="3C3939"/>
                </a:solidFill>
                <a:latin typeface="Raleway" pitchFamily="34" charset="0"/>
                <a:ea typeface="Raleway" pitchFamily="34" charset="-122"/>
                <a:cs typeface="Raleway" pitchFamily="34" charset="-120"/>
              </a:rPr>
              <a:t>3</a:t>
            </a:r>
            <a:endParaRPr lang="en-US" sz="2293" dirty="0"/>
          </a:p>
        </p:txBody>
      </p:sp>
      <p:sp>
        <p:nvSpPr>
          <p:cNvPr id="15" name="Text 13"/>
          <p:cNvSpPr/>
          <p:nvPr/>
        </p:nvSpPr>
        <p:spPr>
          <a:xfrm>
            <a:off x="1358979" y="5644753"/>
            <a:ext cx="3901440" cy="303252"/>
          </a:xfrm>
          <a:prstGeom prst="rect">
            <a:avLst/>
          </a:prstGeom>
          <a:noFill/>
          <a:ln/>
        </p:spPr>
        <p:txBody>
          <a:bodyPr wrap="none" rtlCol="0" anchor="t"/>
          <a:lstStyle/>
          <a:p>
            <a:pPr indent="0" marL="0">
              <a:lnSpc>
                <a:spcPts val="2389"/>
              </a:lnSpc>
              <a:buNone/>
            </a:pPr>
            <a:r>
              <a:rPr lang="en-US" sz="1911" dirty="0">
                <a:solidFill>
                  <a:srgbClr val="3C3939"/>
                </a:solidFill>
                <a:latin typeface="Raleway" pitchFamily="34" charset="0"/>
                <a:ea typeface="Raleway" pitchFamily="34" charset="-122"/>
                <a:cs typeface="Raleway" pitchFamily="34" charset="-120"/>
              </a:rPr>
              <a:t>Surveiller et évaluer régulièrement</a:t>
            </a:r>
            <a:endParaRPr lang="en-US" sz="1911" dirty="0"/>
          </a:p>
        </p:txBody>
      </p:sp>
      <p:sp>
        <p:nvSpPr>
          <p:cNvPr id="16" name="Text 14"/>
          <p:cNvSpPr/>
          <p:nvPr/>
        </p:nvSpPr>
        <p:spPr>
          <a:xfrm>
            <a:off x="1358979" y="6142077"/>
            <a:ext cx="7056953" cy="1242536"/>
          </a:xfrm>
          <a:prstGeom prst="rect">
            <a:avLst/>
          </a:prstGeom>
          <a:noFill/>
          <a:ln/>
        </p:spPr>
        <p:txBody>
          <a:bodyPr wrap="square" rtlCol="0" anchor="t"/>
          <a:lstStyle/>
          <a:p>
            <a:pPr indent="0" marL="0">
              <a:lnSpc>
                <a:spcPts val="2446"/>
              </a:lnSpc>
              <a:buNone/>
            </a:pPr>
            <a:r>
              <a:rPr lang="en-US" sz="1529" dirty="0">
                <a:solidFill>
                  <a:srgbClr val="3C3939"/>
                </a:solidFill>
                <a:latin typeface="Roboto" pitchFamily="34" charset="0"/>
                <a:ea typeface="Roboto" pitchFamily="34" charset="-122"/>
                <a:cs typeface="Roboto" pitchFamily="34" charset="-120"/>
              </a:rPr>
              <a:t>Il est important de surveiller et d'évaluer régulièrement les projets SI pour s'assurer que les coûts sont maîtrisés et que les avantages sont bien présents. Cela permettra également de prendre des décisions éclairées en matière d'allocation des ressources.</a:t>
            </a:r>
            <a:endParaRPr lang="en-US" sz="1529" dirty="0"/>
          </a:p>
        </p:txBody>
      </p:sp>
      <p:pic>
        <p:nvPicPr>
          <p:cNvPr id="17" name="Image 0" descr="preencoded.png">    </p:cNvPr>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2621">
            <a:solidFill>
              <a:srgbClr val="FFFFFF">
                <a:alpha val="64000"/>
              </a:srgbClr>
            </a:solidFill>
            <a:prstDash val="solid"/>
          </a:ln>
        </p:spPr>
      </p:sp>
      <p:sp>
        <p:nvSpPr>
          <p:cNvPr id="4" name="Text 2"/>
          <p:cNvSpPr/>
          <p:nvPr/>
        </p:nvSpPr>
        <p:spPr>
          <a:xfrm>
            <a:off x="2476976" y="560784"/>
            <a:ext cx="9676328" cy="1273016"/>
          </a:xfrm>
          <a:prstGeom prst="rect">
            <a:avLst/>
          </a:prstGeom>
          <a:noFill/>
          <a:ln/>
        </p:spPr>
        <p:txBody>
          <a:bodyPr wrap="square" rtlCol="0" anchor="t"/>
          <a:lstStyle/>
          <a:p>
            <a:pPr indent="0" marL="0">
              <a:lnSpc>
                <a:spcPts val="5013"/>
              </a:lnSpc>
              <a:buNone/>
            </a:pPr>
            <a:r>
              <a:rPr lang="en-US" sz="4010" dirty="0">
                <a:solidFill>
                  <a:srgbClr val="1B1B27"/>
                </a:solidFill>
                <a:latin typeface="Raleway" pitchFamily="34" charset="0"/>
                <a:ea typeface="Raleway" pitchFamily="34" charset="-122"/>
                <a:cs typeface="Raleway" pitchFamily="34" charset="-120"/>
              </a:rPr>
              <a:t>3. Gestion des infrastructures technologiques</a:t>
            </a:r>
            <a:endParaRPr lang="en-US" sz="4010" dirty="0"/>
          </a:p>
        </p:txBody>
      </p:sp>
      <p:pic>
        <p:nvPicPr>
          <p:cNvPr id="5" name="Image 0" descr="preencoded.png">    </p:cNvPr>
          <p:cNvPicPr>
            <a:picLocks noChangeAspect="1"/>
          </p:cNvPicPr>
          <p:nvPr/>
        </p:nvPicPr>
        <p:blipFill>
          <a:blip r:embed="rId1"/>
          <a:stretch>
            <a:fillRect/>
          </a:stretch>
        </p:blipFill>
        <p:spPr>
          <a:xfrm>
            <a:off x="2476976" y="2241113"/>
            <a:ext cx="3021687" cy="3021687"/>
          </a:xfrm>
          <a:prstGeom prst="rect">
            <a:avLst/>
          </a:prstGeom>
        </p:spPr>
      </p:pic>
      <p:sp>
        <p:nvSpPr>
          <p:cNvPr id="6" name="Text 3"/>
          <p:cNvSpPr/>
          <p:nvPr/>
        </p:nvSpPr>
        <p:spPr>
          <a:xfrm>
            <a:off x="2840950" y="5517356"/>
            <a:ext cx="2293620" cy="318254"/>
          </a:xfrm>
          <a:prstGeom prst="rect">
            <a:avLst/>
          </a:prstGeom>
          <a:noFill/>
          <a:ln/>
        </p:spPr>
        <p:txBody>
          <a:bodyPr wrap="none" rtlCol="0" anchor="t"/>
          <a:lstStyle/>
          <a:p>
            <a:pPr algn="ctr" indent="0" marL="0">
              <a:lnSpc>
                <a:spcPts val="2506"/>
              </a:lnSpc>
              <a:buNone/>
            </a:pPr>
            <a:r>
              <a:rPr lang="en-US" sz="2005" dirty="0">
                <a:solidFill>
                  <a:srgbClr val="1B1B27"/>
                </a:solidFill>
                <a:latin typeface="Raleway" pitchFamily="34" charset="0"/>
                <a:ea typeface="Raleway" pitchFamily="34" charset="-122"/>
                <a:cs typeface="Raleway" pitchFamily="34" charset="-120"/>
              </a:rPr>
              <a:t>Serveurs et réseaux</a:t>
            </a:r>
            <a:endParaRPr lang="en-US" sz="2005" dirty="0"/>
          </a:p>
        </p:txBody>
      </p:sp>
      <p:sp>
        <p:nvSpPr>
          <p:cNvPr id="7" name="Text 4"/>
          <p:cNvSpPr/>
          <p:nvPr/>
        </p:nvSpPr>
        <p:spPr>
          <a:xfrm>
            <a:off x="2476976" y="6039207"/>
            <a:ext cx="3021687" cy="1303496"/>
          </a:xfrm>
          <a:prstGeom prst="rect">
            <a:avLst/>
          </a:prstGeom>
          <a:noFill/>
          <a:ln/>
        </p:spPr>
        <p:txBody>
          <a:bodyPr wrap="square" rtlCol="0" anchor="t"/>
          <a:lstStyle/>
          <a:p>
            <a:pPr algn="ctr" indent="0" marL="0">
              <a:lnSpc>
                <a:spcPts val="2566"/>
              </a:lnSpc>
              <a:buNone/>
            </a:pPr>
            <a:r>
              <a:rPr lang="en-US" sz="1604" dirty="0">
                <a:solidFill>
                  <a:srgbClr val="3C3939"/>
                </a:solidFill>
                <a:latin typeface="Roboto" pitchFamily="34" charset="0"/>
                <a:ea typeface="Roboto" pitchFamily="34" charset="-122"/>
                <a:cs typeface="Roboto" pitchFamily="34" charset="-120"/>
              </a:rPr>
              <a:t>Planifier, mettre en place et maintenir des infrastructures pour garantir leur disponibilité, leur performance et leur sécurité</a:t>
            </a:r>
            <a:endParaRPr lang="en-US" sz="1604" dirty="0"/>
          </a:p>
        </p:txBody>
      </p:sp>
      <p:pic>
        <p:nvPicPr>
          <p:cNvPr id="8" name="Image 1" descr="preencoded.png">    </p:cNvPr>
          <p:cNvPicPr>
            <a:picLocks noChangeAspect="1"/>
          </p:cNvPicPr>
          <p:nvPr/>
        </p:nvPicPr>
        <p:blipFill>
          <a:blip r:embed="rId2"/>
          <a:stretch>
            <a:fillRect/>
          </a:stretch>
        </p:blipFill>
        <p:spPr>
          <a:xfrm>
            <a:off x="5804178" y="2241113"/>
            <a:ext cx="3021806" cy="3021806"/>
          </a:xfrm>
          <a:prstGeom prst="rect">
            <a:avLst/>
          </a:prstGeom>
        </p:spPr>
      </p:pic>
      <p:sp>
        <p:nvSpPr>
          <p:cNvPr id="9" name="Text 5"/>
          <p:cNvSpPr/>
          <p:nvPr/>
        </p:nvSpPr>
        <p:spPr>
          <a:xfrm>
            <a:off x="6008251" y="5517475"/>
            <a:ext cx="2613660" cy="318254"/>
          </a:xfrm>
          <a:prstGeom prst="rect">
            <a:avLst/>
          </a:prstGeom>
          <a:noFill/>
          <a:ln/>
        </p:spPr>
        <p:txBody>
          <a:bodyPr wrap="none" rtlCol="0" anchor="t"/>
          <a:lstStyle/>
          <a:p>
            <a:pPr algn="ctr" indent="0" marL="0">
              <a:lnSpc>
                <a:spcPts val="2506"/>
              </a:lnSpc>
              <a:buNone/>
            </a:pPr>
            <a:r>
              <a:rPr lang="en-US" sz="2005" dirty="0">
                <a:solidFill>
                  <a:srgbClr val="1B1B27"/>
                </a:solidFill>
                <a:latin typeface="Raleway" pitchFamily="34" charset="0"/>
                <a:ea typeface="Raleway" pitchFamily="34" charset="-122"/>
                <a:cs typeface="Raleway" pitchFamily="34" charset="-120"/>
              </a:rPr>
              <a:t>Systèmes de stockage</a:t>
            </a:r>
            <a:endParaRPr lang="en-US" sz="2005" dirty="0"/>
          </a:p>
        </p:txBody>
      </p:sp>
      <p:sp>
        <p:nvSpPr>
          <p:cNvPr id="10" name="Text 6"/>
          <p:cNvSpPr/>
          <p:nvPr/>
        </p:nvSpPr>
        <p:spPr>
          <a:xfrm>
            <a:off x="5804178" y="6039326"/>
            <a:ext cx="3021806" cy="1303496"/>
          </a:xfrm>
          <a:prstGeom prst="rect">
            <a:avLst/>
          </a:prstGeom>
          <a:noFill/>
          <a:ln/>
        </p:spPr>
        <p:txBody>
          <a:bodyPr wrap="square" rtlCol="0" anchor="t"/>
          <a:lstStyle/>
          <a:p>
            <a:pPr algn="ctr" indent="0" marL="0">
              <a:lnSpc>
                <a:spcPts val="2566"/>
              </a:lnSpc>
              <a:buNone/>
            </a:pPr>
            <a:r>
              <a:rPr lang="en-US" sz="1604" dirty="0">
                <a:solidFill>
                  <a:srgbClr val="3C3939"/>
                </a:solidFill>
                <a:latin typeface="Roboto" pitchFamily="34" charset="0"/>
                <a:ea typeface="Roboto" pitchFamily="34" charset="-122"/>
                <a:cs typeface="Roboto" pitchFamily="34" charset="-120"/>
              </a:rPr>
              <a:t>Assurer la gestion des systèmes de stockage pour garantir un stockage efficace et sécurisé des données</a:t>
            </a:r>
            <a:endParaRPr lang="en-US" sz="1604" dirty="0"/>
          </a:p>
        </p:txBody>
      </p:sp>
      <p:pic>
        <p:nvPicPr>
          <p:cNvPr id="11" name="Image 2" descr="preencoded.png">    </p:cNvPr>
          <p:cNvPicPr>
            <a:picLocks noChangeAspect="1"/>
          </p:cNvPicPr>
          <p:nvPr/>
        </p:nvPicPr>
        <p:blipFill>
          <a:blip r:embed="rId3"/>
          <a:stretch>
            <a:fillRect/>
          </a:stretch>
        </p:blipFill>
        <p:spPr>
          <a:xfrm>
            <a:off x="9131498" y="2241113"/>
            <a:ext cx="3021806" cy="3021806"/>
          </a:xfrm>
          <a:prstGeom prst="rect">
            <a:avLst/>
          </a:prstGeom>
        </p:spPr>
      </p:pic>
      <p:sp>
        <p:nvSpPr>
          <p:cNvPr id="12" name="Text 7"/>
          <p:cNvSpPr/>
          <p:nvPr/>
        </p:nvSpPr>
        <p:spPr>
          <a:xfrm>
            <a:off x="9606082" y="5517475"/>
            <a:ext cx="2072640" cy="318254"/>
          </a:xfrm>
          <a:prstGeom prst="rect">
            <a:avLst/>
          </a:prstGeom>
          <a:noFill/>
          <a:ln/>
        </p:spPr>
        <p:txBody>
          <a:bodyPr wrap="none" rtlCol="0" anchor="t"/>
          <a:lstStyle/>
          <a:p>
            <a:pPr algn="ctr" indent="0" marL="0">
              <a:lnSpc>
                <a:spcPts val="2506"/>
              </a:lnSpc>
              <a:buNone/>
            </a:pPr>
            <a:r>
              <a:rPr lang="en-US" sz="2005" dirty="0">
                <a:solidFill>
                  <a:srgbClr val="1B1B27"/>
                </a:solidFill>
                <a:latin typeface="Raleway" pitchFamily="34" charset="0"/>
                <a:ea typeface="Raleway" pitchFamily="34" charset="-122"/>
                <a:cs typeface="Raleway" pitchFamily="34" charset="-120"/>
              </a:rPr>
              <a:t>Personnel qualifié</a:t>
            </a:r>
            <a:endParaRPr lang="en-US" sz="2005" dirty="0"/>
          </a:p>
        </p:txBody>
      </p:sp>
      <p:sp>
        <p:nvSpPr>
          <p:cNvPr id="13" name="Text 8"/>
          <p:cNvSpPr/>
          <p:nvPr/>
        </p:nvSpPr>
        <p:spPr>
          <a:xfrm>
            <a:off x="9131498" y="6039326"/>
            <a:ext cx="3021806" cy="1629370"/>
          </a:xfrm>
          <a:prstGeom prst="rect">
            <a:avLst/>
          </a:prstGeom>
          <a:noFill/>
          <a:ln/>
        </p:spPr>
        <p:txBody>
          <a:bodyPr wrap="square" rtlCol="0" anchor="t"/>
          <a:lstStyle/>
          <a:p>
            <a:pPr algn="ctr" indent="0" marL="0">
              <a:lnSpc>
                <a:spcPts val="2566"/>
              </a:lnSpc>
              <a:buNone/>
            </a:pPr>
            <a:r>
              <a:rPr lang="en-US" sz="1604" dirty="0">
                <a:solidFill>
                  <a:srgbClr val="3C3939"/>
                </a:solidFill>
                <a:latin typeface="Roboto" pitchFamily="34" charset="0"/>
                <a:ea typeface="Roboto" pitchFamily="34" charset="-122"/>
                <a:cs typeface="Roboto" pitchFamily="34" charset="-120"/>
              </a:rPr>
              <a:t>Recruter, former, développer et retenir le personnel qualifié nécessaire pour gérer efficacement les infrastructures technologiques des SI</a:t>
            </a:r>
            <a:endParaRPr lang="en-US" sz="160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2037993" y="1358503"/>
            <a:ext cx="9936480"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4. Gestion des compétences humaines</a:t>
            </a:r>
            <a:endParaRPr lang="en-US" sz="4374" dirty="0"/>
          </a:p>
        </p:txBody>
      </p:sp>
      <p:sp>
        <p:nvSpPr>
          <p:cNvPr id="5" name="Shape 3"/>
          <p:cNvSpPr/>
          <p:nvPr/>
        </p:nvSpPr>
        <p:spPr>
          <a:xfrm>
            <a:off x="2037993" y="2830473"/>
            <a:ext cx="10554414" cy="44410"/>
          </a:xfrm>
          <a:prstGeom prst="rect">
            <a:avLst/>
          </a:prstGeom>
          <a:solidFill>
            <a:srgbClr val="C3C3D5"/>
          </a:solidFill>
          <a:ln/>
        </p:spPr>
      </p:sp>
      <p:sp>
        <p:nvSpPr>
          <p:cNvPr id="6" name="Shape 4"/>
          <p:cNvSpPr/>
          <p:nvPr/>
        </p:nvSpPr>
        <p:spPr>
          <a:xfrm>
            <a:off x="3700760" y="2830473"/>
            <a:ext cx="44410" cy="777597"/>
          </a:xfrm>
          <a:prstGeom prst="rect">
            <a:avLst/>
          </a:prstGeom>
          <a:solidFill>
            <a:srgbClr val="C3C3D5"/>
          </a:solidFill>
          <a:ln/>
        </p:spPr>
      </p:sp>
      <p:sp>
        <p:nvSpPr>
          <p:cNvPr id="7" name="Shape 5"/>
          <p:cNvSpPr/>
          <p:nvPr/>
        </p:nvSpPr>
        <p:spPr>
          <a:xfrm>
            <a:off x="3473053" y="2580561"/>
            <a:ext cx="499943" cy="499943"/>
          </a:xfrm>
          <a:prstGeom prst="roundRect">
            <a:avLst>
              <a:gd name="adj" fmla="val 20000"/>
            </a:avLst>
          </a:prstGeom>
          <a:solidFill>
            <a:srgbClr val="E1E1EA"/>
          </a:solidFill>
          <a:ln w="13811">
            <a:solidFill>
              <a:srgbClr val="C3C3D5"/>
            </a:solidFill>
            <a:prstDash val="solid"/>
          </a:ln>
        </p:spPr>
      </p:sp>
      <p:sp>
        <p:nvSpPr>
          <p:cNvPr id="8" name="Text 6"/>
          <p:cNvSpPr/>
          <p:nvPr/>
        </p:nvSpPr>
        <p:spPr>
          <a:xfrm>
            <a:off x="3650575" y="2622233"/>
            <a:ext cx="144780"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9" name="Text 7"/>
          <p:cNvSpPr/>
          <p:nvPr/>
        </p:nvSpPr>
        <p:spPr>
          <a:xfrm>
            <a:off x="2260163" y="3830360"/>
            <a:ext cx="2925604" cy="1041559"/>
          </a:xfrm>
          <a:prstGeom prst="rect">
            <a:avLst/>
          </a:prstGeom>
          <a:noFill/>
          <a:ln/>
        </p:spPr>
        <p:txBody>
          <a:bodyPr wrap="square" rtlCol="0" anchor="t"/>
          <a:lstStyle/>
          <a:p>
            <a:pPr algn="ctr" indent="0" marL="0">
              <a:lnSpc>
                <a:spcPts val="2734"/>
              </a:lnSpc>
              <a:buNone/>
            </a:pPr>
            <a:r>
              <a:rPr lang="en-US" sz="2187" dirty="0">
                <a:solidFill>
                  <a:srgbClr val="3C3939"/>
                </a:solidFill>
                <a:latin typeface="Raleway" pitchFamily="34" charset="0"/>
                <a:ea typeface="Raleway" pitchFamily="34" charset="-122"/>
                <a:cs typeface="Raleway" pitchFamily="34" charset="-120"/>
              </a:rPr>
              <a:t>Identification des compétences nécessaires</a:t>
            </a:r>
            <a:endParaRPr lang="en-US" sz="2187" dirty="0"/>
          </a:p>
        </p:txBody>
      </p:sp>
      <p:sp>
        <p:nvSpPr>
          <p:cNvPr id="10" name="Text 8"/>
          <p:cNvSpPr/>
          <p:nvPr/>
        </p:nvSpPr>
        <p:spPr>
          <a:xfrm>
            <a:off x="2260163" y="5094089"/>
            <a:ext cx="2925604" cy="1777008"/>
          </a:xfrm>
          <a:prstGeom prst="rect">
            <a:avLst/>
          </a:prstGeom>
          <a:noFill/>
          <a:ln/>
        </p:spPr>
        <p:txBody>
          <a:bodyPr wrap="square" rtlCol="0" anchor="t"/>
          <a:lstStyle/>
          <a:p>
            <a:pPr algn="ctr" indent="0" marL="0">
              <a:lnSpc>
                <a:spcPts val="2799"/>
              </a:lnSpc>
              <a:buNone/>
            </a:pPr>
            <a:r>
              <a:rPr lang="en-US" sz="1750" dirty="0">
                <a:solidFill>
                  <a:srgbClr val="3C3939"/>
                </a:solidFill>
                <a:latin typeface="Roboto" pitchFamily="34" charset="0"/>
                <a:ea typeface="Roboto" pitchFamily="34" charset="-122"/>
                <a:cs typeface="Roboto" pitchFamily="34" charset="-120"/>
              </a:rPr>
              <a:t>Déterminer les compétences requises pour développer, gérer et utiliser efficacement les SI en fonction des besoins de l'entreprise</a:t>
            </a:r>
            <a:endParaRPr lang="en-US" sz="1750" dirty="0"/>
          </a:p>
        </p:txBody>
      </p:sp>
      <p:sp>
        <p:nvSpPr>
          <p:cNvPr id="11" name="Shape 9"/>
          <p:cNvSpPr/>
          <p:nvPr/>
        </p:nvSpPr>
        <p:spPr>
          <a:xfrm>
            <a:off x="7292876" y="2830473"/>
            <a:ext cx="44410" cy="777597"/>
          </a:xfrm>
          <a:prstGeom prst="rect">
            <a:avLst/>
          </a:prstGeom>
          <a:solidFill>
            <a:srgbClr val="C3C3D5"/>
          </a:solidFill>
          <a:ln/>
        </p:spPr>
      </p:sp>
      <p:sp>
        <p:nvSpPr>
          <p:cNvPr id="12" name="Shape 10"/>
          <p:cNvSpPr/>
          <p:nvPr/>
        </p:nvSpPr>
        <p:spPr>
          <a:xfrm>
            <a:off x="7065169" y="2580561"/>
            <a:ext cx="499943" cy="499943"/>
          </a:xfrm>
          <a:prstGeom prst="roundRect">
            <a:avLst>
              <a:gd name="adj" fmla="val 20000"/>
            </a:avLst>
          </a:prstGeom>
          <a:solidFill>
            <a:srgbClr val="E1E1EA"/>
          </a:solidFill>
          <a:ln w="13811">
            <a:solidFill>
              <a:srgbClr val="C3C3D5"/>
            </a:solidFill>
            <a:prstDash val="solid"/>
          </a:ln>
        </p:spPr>
      </p:sp>
      <p:sp>
        <p:nvSpPr>
          <p:cNvPr id="13" name="Text 11"/>
          <p:cNvSpPr/>
          <p:nvPr/>
        </p:nvSpPr>
        <p:spPr>
          <a:xfrm>
            <a:off x="7227451" y="2622233"/>
            <a:ext cx="175260"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4" name="Text 12"/>
          <p:cNvSpPr/>
          <p:nvPr/>
        </p:nvSpPr>
        <p:spPr>
          <a:xfrm>
            <a:off x="5852279" y="3830360"/>
            <a:ext cx="2925723" cy="694373"/>
          </a:xfrm>
          <a:prstGeom prst="rect">
            <a:avLst/>
          </a:prstGeom>
          <a:noFill/>
          <a:ln/>
        </p:spPr>
        <p:txBody>
          <a:bodyPr wrap="square" rtlCol="0" anchor="t"/>
          <a:lstStyle/>
          <a:p>
            <a:pPr algn="ctr" indent="0" marL="0">
              <a:lnSpc>
                <a:spcPts val="2734"/>
              </a:lnSpc>
              <a:buNone/>
            </a:pPr>
            <a:r>
              <a:rPr lang="en-US" sz="2187" dirty="0">
                <a:solidFill>
                  <a:srgbClr val="3C3939"/>
                </a:solidFill>
                <a:latin typeface="Raleway" pitchFamily="34" charset="0"/>
                <a:ea typeface="Raleway" pitchFamily="34" charset="-122"/>
                <a:cs typeface="Raleway" pitchFamily="34" charset="-120"/>
              </a:rPr>
              <a:t>Recrutement et formation</a:t>
            </a:r>
            <a:endParaRPr lang="en-US" sz="2187" dirty="0"/>
          </a:p>
        </p:txBody>
      </p:sp>
      <p:sp>
        <p:nvSpPr>
          <p:cNvPr id="15" name="Text 13"/>
          <p:cNvSpPr/>
          <p:nvPr/>
        </p:nvSpPr>
        <p:spPr>
          <a:xfrm>
            <a:off x="5852279" y="4746903"/>
            <a:ext cx="2925723" cy="1777008"/>
          </a:xfrm>
          <a:prstGeom prst="rect">
            <a:avLst/>
          </a:prstGeom>
          <a:noFill/>
          <a:ln/>
        </p:spPr>
        <p:txBody>
          <a:bodyPr wrap="square" rtlCol="0" anchor="t"/>
          <a:lstStyle/>
          <a:p>
            <a:pPr algn="ctr" indent="0" marL="0">
              <a:lnSpc>
                <a:spcPts val="2799"/>
              </a:lnSpc>
              <a:buNone/>
            </a:pPr>
            <a:r>
              <a:rPr lang="en-US" sz="1750" dirty="0">
                <a:solidFill>
                  <a:srgbClr val="3C3939"/>
                </a:solidFill>
                <a:latin typeface="Roboto" pitchFamily="34" charset="0"/>
                <a:ea typeface="Roboto" pitchFamily="34" charset="-122"/>
                <a:cs typeface="Roboto" pitchFamily="34" charset="-120"/>
              </a:rPr>
              <a:t>Recruter, former et développer le personnel qualifié pour maintenir et améliorer les compétences humaines des SI</a:t>
            </a:r>
            <a:endParaRPr lang="en-US" sz="1750" dirty="0"/>
          </a:p>
        </p:txBody>
      </p:sp>
      <p:sp>
        <p:nvSpPr>
          <p:cNvPr id="16" name="Shape 14"/>
          <p:cNvSpPr/>
          <p:nvPr/>
        </p:nvSpPr>
        <p:spPr>
          <a:xfrm>
            <a:off x="10885110" y="2830473"/>
            <a:ext cx="44410" cy="777597"/>
          </a:xfrm>
          <a:prstGeom prst="rect">
            <a:avLst/>
          </a:prstGeom>
          <a:solidFill>
            <a:srgbClr val="C3C3D5"/>
          </a:solidFill>
          <a:ln/>
        </p:spPr>
      </p:sp>
      <p:sp>
        <p:nvSpPr>
          <p:cNvPr id="17" name="Shape 15"/>
          <p:cNvSpPr/>
          <p:nvPr/>
        </p:nvSpPr>
        <p:spPr>
          <a:xfrm>
            <a:off x="10657403" y="2580561"/>
            <a:ext cx="499943" cy="499943"/>
          </a:xfrm>
          <a:prstGeom prst="roundRect">
            <a:avLst>
              <a:gd name="adj" fmla="val 20000"/>
            </a:avLst>
          </a:prstGeom>
          <a:solidFill>
            <a:srgbClr val="E1E1EA"/>
          </a:solidFill>
          <a:ln w="13811">
            <a:solidFill>
              <a:srgbClr val="C3C3D5"/>
            </a:solidFill>
            <a:prstDash val="solid"/>
          </a:ln>
        </p:spPr>
      </p:sp>
      <p:sp>
        <p:nvSpPr>
          <p:cNvPr id="18" name="Text 16"/>
          <p:cNvSpPr/>
          <p:nvPr/>
        </p:nvSpPr>
        <p:spPr>
          <a:xfrm>
            <a:off x="10815876" y="2622233"/>
            <a:ext cx="182880"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9" name="Text 17"/>
          <p:cNvSpPr/>
          <p:nvPr/>
        </p:nvSpPr>
        <p:spPr>
          <a:xfrm>
            <a:off x="9444514" y="3830360"/>
            <a:ext cx="2925723" cy="694373"/>
          </a:xfrm>
          <a:prstGeom prst="rect">
            <a:avLst/>
          </a:prstGeom>
          <a:noFill/>
          <a:ln/>
        </p:spPr>
        <p:txBody>
          <a:bodyPr wrap="square" rtlCol="0" anchor="t"/>
          <a:lstStyle/>
          <a:p>
            <a:pPr algn="ctr" indent="0" marL="0">
              <a:lnSpc>
                <a:spcPts val="2734"/>
              </a:lnSpc>
              <a:buNone/>
            </a:pPr>
            <a:r>
              <a:rPr lang="en-US" sz="2187" dirty="0">
                <a:solidFill>
                  <a:srgbClr val="3C3939"/>
                </a:solidFill>
                <a:latin typeface="Raleway" pitchFamily="34" charset="0"/>
                <a:ea typeface="Raleway" pitchFamily="34" charset="-122"/>
                <a:cs typeface="Raleway" pitchFamily="34" charset="-120"/>
              </a:rPr>
              <a:t>Rétention du personnel</a:t>
            </a:r>
            <a:endParaRPr lang="en-US" sz="2187" dirty="0"/>
          </a:p>
        </p:txBody>
      </p:sp>
      <p:sp>
        <p:nvSpPr>
          <p:cNvPr id="20" name="Text 18"/>
          <p:cNvSpPr/>
          <p:nvPr/>
        </p:nvSpPr>
        <p:spPr>
          <a:xfrm>
            <a:off x="9444514" y="4746903"/>
            <a:ext cx="2925723" cy="1421606"/>
          </a:xfrm>
          <a:prstGeom prst="rect">
            <a:avLst/>
          </a:prstGeom>
          <a:noFill/>
          <a:ln/>
        </p:spPr>
        <p:txBody>
          <a:bodyPr wrap="square" rtlCol="0" anchor="t"/>
          <a:lstStyle/>
          <a:p>
            <a:pPr algn="ctr" indent="0" marL="0">
              <a:lnSpc>
                <a:spcPts val="2799"/>
              </a:lnSpc>
              <a:buNone/>
            </a:pPr>
            <a:r>
              <a:rPr lang="en-US" sz="1750" dirty="0">
                <a:solidFill>
                  <a:srgbClr val="3C3939"/>
                </a:solidFill>
                <a:latin typeface="Roboto" pitchFamily="34" charset="0"/>
                <a:ea typeface="Roboto" pitchFamily="34" charset="-122"/>
                <a:cs typeface="Roboto" pitchFamily="34" charset="-120"/>
              </a:rPr>
              <a:t>Offrir des avantages et des opportunités de carrière pour retenir le personnel qualifié dans l'entreprise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2037993" y="1154311"/>
            <a:ext cx="10119360"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5. Gestion des partenariats stratégiques</a:t>
            </a:r>
            <a:endParaRPr lang="en-US" sz="4374" dirty="0"/>
          </a:p>
        </p:txBody>
      </p:sp>
      <p:sp>
        <p:nvSpPr>
          <p:cNvPr id="5" name="Shape 3"/>
          <p:cNvSpPr/>
          <p:nvPr/>
        </p:nvSpPr>
        <p:spPr>
          <a:xfrm>
            <a:off x="2037993" y="2293025"/>
            <a:ext cx="10554414" cy="4782145"/>
          </a:xfrm>
          <a:prstGeom prst="roundRect">
            <a:avLst>
              <a:gd name="adj" fmla="val 2091"/>
            </a:avLst>
          </a:prstGeom>
          <a:noFill/>
          <a:ln w="13811">
            <a:solidFill>
              <a:srgbClr val="000000">
                <a:alpha val="8000"/>
              </a:srgbClr>
            </a:solidFill>
            <a:prstDash val="solid"/>
          </a:ln>
        </p:spPr>
      </p:sp>
      <p:sp>
        <p:nvSpPr>
          <p:cNvPr id="6" name="Shape 4"/>
          <p:cNvSpPr/>
          <p:nvPr/>
        </p:nvSpPr>
        <p:spPr>
          <a:xfrm>
            <a:off x="2051804" y="2306836"/>
            <a:ext cx="10526792" cy="1703308"/>
          </a:xfrm>
          <a:prstGeom prst="rect">
            <a:avLst/>
          </a:prstGeom>
          <a:solidFill>
            <a:srgbClr val="FFFFFF">
              <a:alpha val="4000"/>
            </a:srgbClr>
          </a:solidFill>
          <a:ln/>
        </p:spPr>
      </p:sp>
      <p:sp>
        <p:nvSpPr>
          <p:cNvPr id="7" name="Text 5"/>
          <p:cNvSpPr/>
          <p:nvPr/>
        </p:nvSpPr>
        <p:spPr>
          <a:xfrm>
            <a:off x="2273975" y="2447687"/>
            <a:ext cx="4815245" cy="355402"/>
          </a:xfrm>
          <a:prstGeom prst="rect">
            <a:avLst/>
          </a:prstGeom>
          <a:noFill/>
          <a:ln/>
        </p:spPr>
        <p:txBody>
          <a:bodyPr wrap="none" rtlCol="0" anchor="t"/>
          <a:lstStyle/>
          <a:p>
            <a:pPr indent="0" marL="0">
              <a:lnSpc>
                <a:spcPts val="2799"/>
              </a:lnSpc>
              <a:buNone/>
            </a:pPr>
            <a:r>
              <a:rPr lang="en-US" sz="1750" b="1" dirty="0">
                <a:solidFill>
                  <a:srgbClr val="3C3939"/>
                </a:solidFill>
                <a:latin typeface="Roboto" pitchFamily="34" charset="0"/>
                <a:ea typeface="Roboto" pitchFamily="34" charset="-122"/>
                <a:cs typeface="Roboto" pitchFamily="34" charset="-120"/>
              </a:rPr>
              <a:t>Établissement de relations solides</a:t>
            </a:r>
            <a:endParaRPr lang="en-US" sz="1750" dirty="0"/>
          </a:p>
        </p:txBody>
      </p:sp>
      <p:sp>
        <p:nvSpPr>
          <p:cNvPr id="8" name="Text 6"/>
          <p:cNvSpPr/>
          <p:nvPr/>
        </p:nvSpPr>
        <p:spPr>
          <a:xfrm>
            <a:off x="7541181" y="2447687"/>
            <a:ext cx="4815245" cy="1421606"/>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Négocier des contrats et des accords de service avec des fournisseurs de technologies, des prestataires de services et des partenaires externes</a:t>
            </a:r>
            <a:endParaRPr lang="en-US" sz="1750" dirty="0"/>
          </a:p>
        </p:txBody>
      </p:sp>
      <p:sp>
        <p:nvSpPr>
          <p:cNvPr id="9" name="Shape 7"/>
          <p:cNvSpPr/>
          <p:nvPr/>
        </p:nvSpPr>
        <p:spPr>
          <a:xfrm>
            <a:off x="2051804" y="4010144"/>
            <a:ext cx="10526792" cy="1347907"/>
          </a:xfrm>
          <a:prstGeom prst="rect">
            <a:avLst/>
          </a:prstGeom>
          <a:solidFill>
            <a:srgbClr val="000000">
              <a:alpha val="4000"/>
            </a:srgbClr>
          </a:solidFill>
          <a:ln/>
        </p:spPr>
      </p:sp>
      <p:sp>
        <p:nvSpPr>
          <p:cNvPr id="10" name="Text 8"/>
          <p:cNvSpPr/>
          <p:nvPr/>
        </p:nvSpPr>
        <p:spPr>
          <a:xfrm>
            <a:off x="2273975" y="4150995"/>
            <a:ext cx="4815245" cy="355402"/>
          </a:xfrm>
          <a:prstGeom prst="rect">
            <a:avLst/>
          </a:prstGeom>
          <a:noFill/>
          <a:ln/>
        </p:spPr>
        <p:txBody>
          <a:bodyPr wrap="none" rtlCol="0" anchor="t"/>
          <a:lstStyle/>
          <a:p>
            <a:pPr indent="0" marL="0">
              <a:lnSpc>
                <a:spcPts val="2799"/>
              </a:lnSpc>
              <a:buNone/>
            </a:pPr>
            <a:r>
              <a:rPr lang="en-US" sz="1750" b="1" dirty="0">
                <a:solidFill>
                  <a:srgbClr val="3C3939"/>
                </a:solidFill>
                <a:latin typeface="Roboto" pitchFamily="34" charset="0"/>
                <a:ea typeface="Roboto" pitchFamily="34" charset="-122"/>
                <a:cs typeface="Roboto" pitchFamily="34" charset="-120"/>
              </a:rPr>
              <a:t>Surveillance de la prestation des services</a:t>
            </a:r>
            <a:endParaRPr lang="en-US" sz="1750" dirty="0"/>
          </a:p>
        </p:txBody>
      </p:sp>
      <p:sp>
        <p:nvSpPr>
          <p:cNvPr id="11" name="Text 9"/>
          <p:cNvSpPr/>
          <p:nvPr/>
        </p:nvSpPr>
        <p:spPr>
          <a:xfrm>
            <a:off x="7541181" y="4150995"/>
            <a:ext cx="4815245" cy="1066205"/>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Surveiller la qualité des services fournis par les partenaires externes pour s'assurer qu'elle répond aux normes de l'entreprise</a:t>
            </a:r>
            <a:endParaRPr lang="en-US" sz="1750" dirty="0"/>
          </a:p>
        </p:txBody>
      </p:sp>
      <p:sp>
        <p:nvSpPr>
          <p:cNvPr id="12" name="Shape 10"/>
          <p:cNvSpPr/>
          <p:nvPr/>
        </p:nvSpPr>
        <p:spPr>
          <a:xfrm>
            <a:off x="2051804" y="5358051"/>
            <a:ext cx="10526792" cy="1703308"/>
          </a:xfrm>
          <a:prstGeom prst="rect">
            <a:avLst/>
          </a:prstGeom>
          <a:solidFill>
            <a:srgbClr val="FFFFFF">
              <a:alpha val="4000"/>
            </a:srgbClr>
          </a:solidFill>
          <a:ln/>
        </p:spPr>
      </p:sp>
      <p:sp>
        <p:nvSpPr>
          <p:cNvPr id="13" name="Text 11"/>
          <p:cNvSpPr/>
          <p:nvPr/>
        </p:nvSpPr>
        <p:spPr>
          <a:xfrm>
            <a:off x="2273975" y="5498902"/>
            <a:ext cx="4815245" cy="710803"/>
          </a:xfrm>
          <a:prstGeom prst="rect">
            <a:avLst/>
          </a:prstGeom>
          <a:noFill/>
          <a:ln/>
        </p:spPr>
        <p:txBody>
          <a:bodyPr wrap="square" rtlCol="0" anchor="t"/>
          <a:lstStyle/>
          <a:p>
            <a:pPr indent="0" marL="0">
              <a:lnSpc>
                <a:spcPts val="2799"/>
              </a:lnSpc>
              <a:buNone/>
            </a:pPr>
            <a:r>
              <a:rPr lang="en-US" sz="1750" b="1" dirty="0">
                <a:solidFill>
                  <a:srgbClr val="3C3939"/>
                </a:solidFill>
                <a:latin typeface="Roboto" pitchFamily="34" charset="0"/>
                <a:ea typeface="Roboto" pitchFamily="34" charset="-122"/>
                <a:cs typeface="Roboto" pitchFamily="34" charset="-120"/>
              </a:rPr>
              <a:t>Fournitures de ressources supplémentaires et d'expertise spécialisée</a:t>
            </a:r>
            <a:endParaRPr lang="en-US" sz="1750" dirty="0"/>
          </a:p>
        </p:txBody>
      </p:sp>
      <p:sp>
        <p:nvSpPr>
          <p:cNvPr id="14" name="Text 12"/>
          <p:cNvSpPr/>
          <p:nvPr/>
        </p:nvSpPr>
        <p:spPr>
          <a:xfrm>
            <a:off x="7541181" y="5498902"/>
            <a:ext cx="4815245" cy="1421606"/>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Avoir accès à des ressources supplémentaires, une expertise spécialisée et des technologies de pointe, qui renforcent la capacité des SI à répondre aux besoins de l'entreprise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772525"/>
          </a:xfrm>
          <a:prstGeom prst="rect">
            <a:avLst/>
          </a:prstGeom>
          <a:solidFill>
            <a:srgbClr val="FFFFFF">
              <a:alpha val="75000"/>
            </a:srgbClr>
          </a:solidFill>
          <a:ln w="9644">
            <a:solidFill>
              <a:srgbClr val="FFFFFF">
                <a:alpha val="64000"/>
              </a:srgbClr>
            </a:solidFill>
            <a:prstDash val="solid"/>
          </a:ln>
        </p:spPr>
      </p:sp>
      <p:sp>
        <p:nvSpPr>
          <p:cNvPr id="4" name="Text 2"/>
          <p:cNvSpPr/>
          <p:nvPr/>
        </p:nvSpPr>
        <p:spPr>
          <a:xfrm>
            <a:off x="3621167" y="427673"/>
            <a:ext cx="6667500" cy="486013"/>
          </a:xfrm>
          <a:prstGeom prst="rect">
            <a:avLst/>
          </a:prstGeom>
          <a:noFill/>
          <a:ln/>
        </p:spPr>
        <p:txBody>
          <a:bodyPr wrap="none" rtlCol="0" anchor="t"/>
          <a:lstStyle/>
          <a:p>
            <a:pPr indent="0" marL="0">
              <a:lnSpc>
                <a:spcPts val="3827"/>
              </a:lnSpc>
              <a:buNone/>
            </a:pPr>
            <a:r>
              <a:rPr lang="en-US" sz="3062" dirty="0">
                <a:solidFill>
                  <a:srgbClr val="1B1B27"/>
                </a:solidFill>
                <a:latin typeface="Raleway" pitchFamily="34" charset="0"/>
                <a:ea typeface="Raleway" pitchFamily="34" charset="-122"/>
                <a:cs typeface="Raleway" pitchFamily="34" charset="-120"/>
              </a:rPr>
              <a:t>6. Planification de la continuité des SI</a:t>
            </a:r>
            <a:endParaRPr lang="en-US" sz="3062" dirty="0"/>
          </a:p>
        </p:txBody>
      </p:sp>
      <p:sp>
        <p:nvSpPr>
          <p:cNvPr id="5" name="Shape 3"/>
          <p:cNvSpPr/>
          <p:nvPr/>
        </p:nvSpPr>
        <p:spPr>
          <a:xfrm>
            <a:off x="3621167" y="1268373"/>
            <a:ext cx="349925" cy="349925"/>
          </a:xfrm>
          <a:prstGeom prst="roundRect">
            <a:avLst>
              <a:gd name="adj" fmla="val 20002"/>
            </a:avLst>
          </a:prstGeom>
          <a:solidFill>
            <a:srgbClr val="E1E1EA"/>
          </a:solidFill>
          <a:ln w="9644">
            <a:solidFill>
              <a:srgbClr val="C3C3D5"/>
            </a:solidFill>
            <a:prstDash val="solid"/>
          </a:ln>
        </p:spPr>
      </p:sp>
      <p:sp>
        <p:nvSpPr>
          <p:cNvPr id="6" name="Text 4"/>
          <p:cNvSpPr/>
          <p:nvPr/>
        </p:nvSpPr>
        <p:spPr>
          <a:xfrm>
            <a:off x="3746540" y="1297424"/>
            <a:ext cx="99060" cy="291703"/>
          </a:xfrm>
          <a:prstGeom prst="rect">
            <a:avLst/>
          </a:prstGeom>
          <a:noFill/>
          <a:ln/>
        </p:spPr>
        <p:txBody>
          <a:bodyPr wrap="none" rtlCol="0" anchor="t"/>
          <a:lstStyle/>
          <a:p>
            <a:pPr algn="ctr" indent="0" marL="0">
              <a:lnSpc>
                <a:spcPts val="2296"/>
              </a:lnSpc>
              <a:buNone/>
            </a:pPr>
            <a:r>
              <a:rPr lang="en-US" sz="1837" dirty="0">
                <a:solidFill>
                  <a:srgbClr val="3C3939"/>
                </a:solidFill>
                <a:latin typeface="Raleway" pitchFamily="34" charset="0"/>
                <a:ea typeface="Raleway" pitchFamily="34" charset="-122"/>
                <a:cs typeface="Raleway" pitchFamily="34" charset="-120"/>
              </a:rPr>
              <a:t>1</a:t>
            </a:r>
            <a:endParaRPr lang="en-US" sz="1837" dirty="0"/>
          </a:p>
        </p:txBody>
      </p:sp>
      <p:sp>
        <p:nvSpPr>
          <p:cNvPr id="7" name="Text 5"/>
          <p:cNvSpPr/>
          <p:nvPr/>
        </p:nvSpPr>
        <p:spPr>
          <a:xfrm>
            <a:off x="4126587" y="1321832"/>
            <a:ext cx="1853565" cy="729020"/>
          </a:xfrm>
          <a:prstGeom prst="rect">
            <a:avLst/>
          </a:prstGeom>
          <a:noFill/>
          <a:ln/>
        </p:spPr>
        <p:txBody>
          <a:bodyPr wrap="square" rtlCol="0" anchor="t"/>
          <a:lstStyle/>
          <a:p>
            <a:pPr indent="0" marL="0">
              <a:lnSpc>
                <a:spcPts val="1914"/>
              </a:lnSpc>
              <a:buNone/>
            </a:pPr>
            <a:r>
              <a:rPr lang="en-US" sz="1531" dirty="0">
                <a:solidFill>
                  <a:srgbClr val="3C3939"/>
                </a:solidFill>
                <a:latin typeface="Raleway" pitchFamily="34" charset="0"/>
                <a:ea typeface="Raleway" pitchFamily="34" charset="-122"/>
                <a:cs typeface="Raleway" pitchFamily="34" charset="-120"/>
              </a:rPr>
              <a:t>Sauvegarde et récupération des données</a:t>
            </a:r>
            <a:endParaRPr lang="en-US" sz="1531" dirty="0"/>
          </a:p>
        </p:txBody>
      </p:sp>
      <p:sp>
        <p:nvSpPr>
          <p:cNvPr id="8" name="Text 6"/>
          <p:cNvSpPr/>
          <p:nvPr/>
        </p:nvSpPr>
        <p:spPr>
          <a:xfrm>
            <a:off x="4126587" y="2206347"/>
            <a:ext cx="1853565" cy="1741051"/>
          </a:xfrm>
          <a:prstGeom prst="rect">
            <a:avLst/>
          </a:prstGeom>
          <a:noFill/>
          <a:ln/>
        </p:spPr>
        <p:txBody>
          <a:bodyPr wrap="square" rtlCol="0" anchor="t"/>
          <a:lstStyle/>
          <a:p>
            <a:pPr indent="0" marL="0">
              <a:lnSpc>
                <a:spcPts val="1960"/>
              </a:lnSpc>
              <a:buNone/>
            </a:pPr>
            <a:r>
              <a:rPr lang="en-US" sz="1225" dirty="0">
                <a:solidFill>
                  <a:srgbClr val="3C3939"/>
                </a:solidFill>
                <a:latin typeface="Roboto" pitchFamily="34" charset="0"/>
                <a:ea typeface="Roboto" pitchFamily="34" charset="-122"/>
                <a:cs typeface="Roboto" pitchFamily="34" charset="-120"/>
              </a:rPr>
              <a:t>Planifier et mettre en place des stratégies de sauvegarde et de récupération des données pour garantir leur disponibilité en cas de perturbation</a:t>
            </a:r>
            <a:endParaRPr lang="en-US" sz="1225" dirty="0"/>
          </a:p>
        </p:txBody>
      </p:sp>
      <p:sp>
        <p:nvSpPr>
          <p:cNvPr id="9" name="Shape 7"/>
          <p:cNvSpPr/>
          <p:nvPr/>
        </p:nvSpPr>
        <p:spPr>
          <a:xfrm>
            <a:off x="6135648" y="1268373"/>
            <a:ext cx="349925" cy="349925"/>
          </a:xfrm>
          <a:prstGeom prst="roundRect">
            <a:avLst>
              <a:gd name="adj" fmla="val 20002"/>
            </a:avLst>
          </a:prstGeom>
          <a:solidFill>
            <a:srgbClr val="E1E1EA"/>
          </a:solidFill>
          <a:ln w="9644">
            <a:solidFill>
              <a:srgbClr val="C3C3D5"/>
            </a:solidFill>
            <a:prstDash val="solid"/>
          </a:ln>
        </p:spPr>
      </p:sp>
      <p:sp>
        <p:nvSpPr>
          <p:cNvPr id="10" name="Text 8"/>
          <p:cNvSpPr/>
          <p:nvPr/>
        </p:nvSpPr>
        <p:spPr>
          <a:xfrm>
            <a:off x="6249591" y="1297424"/>
            <a:ext cx="121920" cy="291703"/>
          </a:xfrm>
          <a:prstGeom prst="rect">
            <a:avLst/>
          </a:prstGeom>
          <a:noFill/>
          <a:ln/>
        </p:spPr>
        <p:txBody>
          <a:bodyPr wrap="none" rtlCol="0" anchor="t"/>
          <a:lstStyle/>
          <a:p>
            <a:pPr algn="ctr" indent="0" marL="0">
              <a:lnSpc>
                <a:spcPts val="2296"/>
              </a:lnSpc>
              <a:buNone/>
            </a:pPr>
            <a:r>
              <a:rPr lang="en-US" sz="1837" dirty="0">
                <a:solidFill>
                  <a:srgbClr val="3C3939"/>
                </a:solidFill>
                <a:latin typeface="Raleway" pitchFamily="34" charset="0"/>
                <a:ea typeface="Raleway" pitchFamily="34" charset="-122"/>
                <a:cs typeface="Raleway" pitchFamily="34" charset="-120"/>
              </a:rPr>
              <a:t>2</a:t>
            </a:r>
            <a:endParaRPr lang="en-US" sz="1837" dirty="0"/>
          </a:p>
        </p:txBody>
      </p:sp>
      <p:sp>
        <p:nvSpPr>
          <p:cNvPr id="11" name="Text 9"/>
          <p:cNvSpPr/>
          <p:nvPr/>
        </p:nvSpPr>
        <p:spPr>
          <a:xfrm>
            <a:off x="6641068" y="1321832"/>
            <a:ext cx="1853565" cy="729020"/>
          </a:xfrm>
          <a:prstGeom prst="rect">
            <a:avLst/>
          </a:prstGeom>
          <a:noFill/>
          <a:ln/>
        </p:spPr>
        <p:txBody>
          <a:bodyPr wrap="square" rtlCol="0" anchor="t"/>
          <a:lstStyle/>
          <a:p>
            <a:pPr indent="0" marL="0">
              <a:lnSpc>
                <a:spcPts val="1914"/>
              </a:lnSpc>
              <a:buNone/>
            </a:pPr>
            <a:r>
              <a:rPr lang="en-US" sz="1531" dirty="0">
                <a:solidFill>
                  <a:srgbClr val="3C3939"/>
                </a:solidFill>
                <a:latin typeface="Raleway" pitchFamily="34" charset="0"/>
                <a:ea typeface="Raleway" pitchFamily="34" charset="-122"/>
                <a:cs typeface="Raleway" pitchFamily="34" charset="-120"/>
              </a:rPr>
              <a:t>Planification de la reprise après sinistre</a:t>
            </a:r>
            <a:endParaRPr lang="en-US" sz="1531" dirty="0"/>
          </a:p>
        </p:txBody>
      </p:sp>
      <p:sp>
        <p:nvSpPr>
          <p:cNvPr id="12" name="Text 10"/>
          <p:cNvSpPr/>
          <p:nvPr/>
        </p:nvSpPr>
        <p:spPr>
          <a:xfrm>
            <a:off x="6641068" y="2206347"/>
            <a:ext cx="1853565" cy="1492329"/>
          </a:xfrm>
          <a:prstGeom prst="rect">
            <a:avLst/>
          </a:prstGeom>
          <a:noFill/>
          <a:ln/>
        </p:spPr>
        <p:txBody>
          <a:bodyPr wrap="square" rtlCol="0" anchor="t"/>
          <a:lstStyle/>
          <a:p>
            <a:pPr indent="0" marL="0">
              <a:lnSpc>
                <a:spcPts val="1960"/>
              </a:lnSpc>
              <a:buNone/>
            </a:pPr>
            <a:r>
              <a:rPr lang="en-US" sz="1225" dirty="0">
                <a:solidFill>
                  <a:srgbClr val="3C3939"/>
                </a:solidFill>
                <a:latin typeface="Roboto" pitchFamily="34" charset="0"/>
                <a:ea typeface="Roboto" pitchFamily="34" charset="-122"/>
                <a:cs typeface="Roboto" pitchFamily="34" charset="-120"/>
              </a:rPr>
              <a:t>Planifier et mettre en place des plans de reprise pour assurer la continuité des activités en cas de perturbation importante des SI</a:t>
            </a:r>
            <a:endParaRPr lang="en-US" sz="1225" dirty="0"/>
          </a:p>
        </p:txBody>
      </p:sp>
      <p:sp>
        <p:nvSpPr>
          <p:cNvPr id="13" name="Shape 11"/>
          <p:cNvSpPr/>
          <p:nvPr/>
        </p:nvSpPr>
        <p:spPr>
          <a:xfrm>
            <a:off x="8650129" y="1268373"/>
            <a:ext cx="349925" cy="349925"/>
          </a:xfrm>
          <a:prstGeom prst="roundRect">
            <a:avLst>
              <a:gd name="adj" fmla="val 20002"/>
            </a:avLst>
          </a:prstGeom>
          <a:solidFill>
            <a:srgbClr val="E1E1EA"/>
          </a:solidFill>
          <a:ln w="9644">
            <a:solidFill>
              <a:srgbClr val="C3C3D5"/>
            </a:solidFill>
            <a:prstDash val="solid"/>
          </a:ln>
        </p:spPr>
      </p:sp>
      <p:sp>
        <p:nvSpPr>
          <p:cNvPr id="14" name="Text 12"/>
          <p:cNvSpPr/>
          <p:nvPr/>
        </p:nvSpPr>
        <p:spPr>
          <a:xfrm>
            <a:off x="8760262" y="1297424"/>
            <a:ext cx="129540" cy="291703"/>
          </a:xfrm>
          <a:prstGeom prst="rect">
            <a:avLst/>
          </a:prstGeom>
          <a:noFill/>
          <a:ln/>
        </p:spPr>
        <p:txBody>
          <a:bodyPr wrap="none" rtlCol="0" anchor="t"/>
          <a:lstStyle/>
          <a:p>
            <a:pPr algn="ctr" indent="0" marL="0">
              <a:lnSpc>
                <a:spcPts val="2296"/>
              </a:lnSpc>
              <a:buNone/>
            </a:pPr>
            <a:r>
              <a:rPr lang="en-US" sz="1837" dirty="0">
                <a:solidFill>
                  <a:srgbClr val="3C3939"/>
                </a:solidFill>
                <a:latin typeface="Raleway" pitchFamily="34" charset="0"/>
                <a:ea typeface="Raleway" pitchFamily="34" charset="-122"/>
                <a:cs typeface="Raleway" pitchFamily="34" charset="-120"/>
              </a:rPr>
              <a:t>3</a:t>
            </a:r>
            <a:endParaRPr lang="en-US" sz="1837" dirty="0"/>
          </a:p>
        </p:txBody>
      </p:sp>
      <p:sp>
        <p:nvSpPr>
          <p:cNvPr id="15" name="Text 13"/>
          <p:cNvSpPr/>
          <p:nvPr/>
        </p:nvSpPr>
        <p:spPr>
          <a:xfrm>
            <a:off x="9155549" y="1321832"/>
            <a:ext cx="1555313" cy="243007"/>
          </a:xfrm>
          <a:prstGeom prst="rect">
            <a:avLst/>
          </a:prstGeom>
          <a:noFill/>
          <a:ln/>
        </p:spPr>
        <p:txBody>
          <a:bodyPr wrap="none" rtlCol="0" anchor="t"/>
          <a:lstStyle/>
          <a:p>
            <a:pPr indent="0" marL="0">
              <a:lnSpc>
                <a:spcPts val="1914"/>
              </a:lnSpc>
              <a:buNone/>
            </a:pPr>
            <a:r>
              <a:rPr lang="en-US" sz="1531" dirty="0">
                <a:solidFill>
                  <a:srgbClr val="3C3939"/>
                </a:solidFill>
                <a:latin typeface="Raleway" pitchFamily="34" charset="0"/>
                <a:ea typeface="Raleway" pitchFamily="34" charset="-122"/>
                <a:cs typeface="Raleway" pitchFamily="34" charset="-120"/>
              </a:rPr>
              <a:t>Tests réguliers</a:t>
            </a:r>
            <a:endParaRPr lang="en-US" sz="1531" dirty="0"/>
          </a:p>
        </p:txBody>
      </p:sp>
      <p:sp>
        <p:nvSpPr>
          <p:cNvPr id="16" name="Text 14"/>
          <p:cNvSpPr/>
          <p:nvPr/>
        </p:nvSpPr>
        <p:spPr>
          <a:xfrm>
            <a:off x="9155549" y="1720334"/>
            <a:ext cx="1853565" cy="1492329"/>
          </a:xfrm>
          <a:prstGeom prst="rect">
            <a:avLst/>
          </a:prstGeom>
          <a:noFill/>
          <a:ln/>
        </p:spPr>
        <p:txBody>
          <a:bodyPr wrap="square" rtlCol="0" anchor="t"/>
          <a:lstStyle/>
          <a:p>
            <a:pPr indent="0" marL="0">
              <a:lnSpc>
                <a:spcPts val="1960"/>
              </a:lnSpc>
              <a:buNone/>
            </a:pPr>
            <a:r>
              <a:rPr lang="en-US" sz="1225" dirty="0">
                <a:solidFill>
                  <a:srgbClr val="3C3939"/>
                </a:solidFill>
                <a:latin typeface="Roboto" pitchFamily="34" charset="0"/>
                <a:ea typeface="Roboto" pitchFamily="34" charset="-122"/>
                <a:cs typeface="Roboto" pitchFamily="34" charset="-120"/>
              </a:rPr>
              <a:t>S'assurer de la résilience des SI en effectuant des tests réguliers pour identifier les vulnérabilités et mettre en place des mesures correctives</a:t>
            </a:r>
            <a:endParaRPr lang="en-US" sz="1225" dirty="0"/>
          </a:p>
        </p:txBody>
      </p:sp>
      <p:pic>
        <p:nvPicPr>
          <p:cNvPr id="17" name="Image 0" descr="preencoded.png">    </p:cNvPr>
          <p:cNvPicPr>
            <a:picLocks noChangeAspect="1"/>
          </p:cNvPicPr>
          <p:nvPr/>
        </p:nvPicPr>
        <p:blipFill>
          <a:blip r:embed="rId1"/>
          <a:stretch>
            <a:fillRect/>
          </a:stretch>
        </p:blipFill>
        <p:spPr>
          <a:xfrm>
            <a:off x="3621167" y="4122301"/>
            <a:ext cx="7388066" cy="42225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2037993" y="1418392"/>
            <a:ext cx="10554414" cy="1388745"/>
          </a:xfrm>
          <a:prstGeom prst="rect">
            <a:avLst/>
          </a:prstGeom>
          <a:noFill/>
          <a:ln/>
        </p:spPr>
        <p:txBody>
          <a:bodyPr wrap="squar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7. Avantages de la gestion efficace des ressources SI</a:t>
            </a:r>
            <a:endParaRPr lang="en-US" sz="4374" dirty="0"/>
          </a:p>
        </p:txBody>
      </p:sp>
      <p:sp>
        <p:nvSpPr>
          <p:cNvPr id="5" name="Text 3"/>
          <p:cNvSpPr/>
          <p:nvPr/>
        </p:nvSpPr>
        <p:spPr>
          <a:xfrm>
            <a:off x="2037993" y="3362563"/>
            <a:ext cx="2232065" cy="1249442"/>
          </a:xfrm>
          <a:prstGeom prst="rect">
            <a:avLst/>
          </a:prstGeom>
          <a:noFill/>
          <a:ln/>
        </p:spPr>
        <p:txBody>
          <a:bodyPr wrap="square" rtlCol="0" anchor="t"/>
          <a:lstStyle/>
          <a:p>
            <a:pPr indent="0" marL="0">
              <a:lnSpc>
                <a:spcPts val="3281"/>
              </a:lnSpc>
              <a:buNone/>
            </a:pPr>
            <a:r>
              <a:rPr lang="en-US" sz="2624" dirty="0">
                <a:solidFill>
                  <a:srgbClr val="1B1B27"/>
                </a:solidFill>
                <a:latin typeface="Raleway" pitchFamily="34" charset="0"/>
                <a:ea typeface="Raleway" pitchFamily="34" charset="-122"/>
                <a:cs typeface="Raleway" pitchFamily="34" charset="-120"/>
              </a:rPr>
              <a:t>Utilisation optimale des ressources</a:t>
            </a:r>
            <a:endParaRPr lang="en-US" sz="2624" dirty="0"/>
          </a:p>
        </p:txBody>
      </p:sp>
      <p:sp>
        <p:nvSpPr>
          <p:cNvPr id="6" name="Text 4"/>
          <p:cNvSpPr/>
          <p:nvPr/>
        </p:nvSpPr>
        <p:spPr>
          <a:xfrm>
            <a:off x="2037993" y="4834176"/>
            <a:ext cx="2232065" cy="1777008"/>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Assurer l'utilisation optimale des ressources financières, humaines et technologiques</a:t>
            </a:r>
            <a:endParaRPr lang="en-US" sz="1750" dirty="0"/>
          </a:p>
        </p:txBody>
      </p:sp>
      <p:sp>
        <p:nvSpPr>
          <p:cNvPr id="7" name="Text 5"/>
          <p:cNvSpPr/>
          <p:nvPr/>
        </p:nvSpPr>
        <p:spPr>
          <a:xfrm>
            <a:off x="4819650" y="3362563"/>
            <a:ext cx="2232065" cy="832961"/>
          </a:xfrm>
          <a:prstGeom prst="rect">
            <a:avLst/>
          </a:prstGeom>
          <a:noFill/>
          <a:ln/>
        </p:spPr>
        <p:txBody>
          <a:bodyPr wrap="square" rtlCol="0" anchor="t"/>
          <a:lstStyle/>
          <a:p>
            <a:pPr indent="0" marL="0">
              <a:lnSpc>
                <a:spcPts val="3281"/>
              </a:lnSpc>
              <a:buNone/>
            </a:pPr>
            <a:r>
              <a:rPr lang="en-US" sz="2624" dirty="0">
                <a:solidFill>
                  <a:srgbClr val="1B1B27"/>
                </a:solidFill>
                <a:latin typeface="Raleway" pitchFamily="34" charset="0"/>
                <a:ea typeface="Raleway" pitchFamily="34" charset="-122"/>
                <a:cs typeface="Raleway" pitchFamily="34" charset="-120"/>
              </a:rPr>
              <a:t>Maîtrise des coûts</a:t>
            </a:r>
            <a:endParaRPr lang="en-US" sz="2624" dirty="0"/>
          </a:p>
        </p:txBody>
      </p:sp>
      <p:sp>
        <p:nvSpPr>
          <p:cNvPr id="8" name="Text 6"/>
          <p:cNvSpPr/>
          <p:nvPr/>
        </p:nvSpPr>
        <p:spPr>
          <a:xfrm>
            <a:off x="4819650" y="4417695"/>
            <a:ext cx="2232065" cy="1066205"/>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Contrôler les coûts et les dépenses liés aux projets SI</a:t>
            </a:r>
            <a:endParaRPr lang="en-US" sz="1750" dirty="0"/>
          </a:p>
        </p:txBody>
      </p:sp>
      <p:sp>
        <p:nvSpPr>
          <p:cNvPr id="9" name="Text 7"/>
          <p:cNvSpPr/>
          <p:nvPr/>
        </p:nvSpPr>
        <p:spPr>
          <a:xfrm>
            <a:off x="7601307" y="3362563"/>
            <a:ext cx="2232065" cy="416481"/>
          </a:xfrm>
          <a:prstGeom prst="rect">
            <a:avLst/>
          </a:prstGeom>
          <a:noFill/>
          <a:ln/>
        </p:spPr>
        <p:txBody>
          <a:bodyPr wrap="none" rtlCol="0" anchor="t"/>
          <a:lstStyle/>
          <a:p>
            <a:pPr indent="0" marL="0">
              <a:lnSpc>
                <a:spcPts val="3281"/>
              </a:lnSpc>
              <a:buNone/>
            </a:pPr>
            <a:r>
              <a:rPr lang="en-US" sz="2624" dirty="0">
                <a:solidFill>
                  <a:srgbClr val="1B1B27"/>
                </a:solidFill>
                <a:latin typeface="Raleway" pitchFamily="34" charset="0"/>
                <a:ea typeface="Raleway" pitchFamily="34" charset="-122"/>
                <a:cs typeface="Raleway" pitchFamily="34" charset="-120"/>
              </a:rPr>
              <a:t>Agilité accrue</a:t>
            </a:r>
            <a:endParaRPr lang="en-US" sz="2624" dirty="0"/>
          </a:p>
        </p:txBody>
      </p:sp>
      <p:sp>
        <p:nvSpPr>
          <p:cNvPr id="10" name="Text 8"/>
          <p:cNvSpPr/>
          <p:nvPr/>
        </p:nvSpPr>
        <p:spPr>
          <a:xfrm>
            <a:off x="7601307" y="4001214"/>
            <a:ext cx="2232065" cy="2487811"/>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Pouvoir réagir rapidement aux changements de l'environnement de l'entreprise grâce à une infrastructure SI flexible et évolutive</a:t>
            </a:r>
            <a:endParaRPr lang="en-US" sz="1750" dirty="0"/>
          </a:p>
        </p:txBody>
      </p:sp>
      <p:sp>
        <p:nvSpPr>
          <p:cNvPr id="11" name="Text 9"/>
          <p:cNvSpPr/>
          <p:nvPr/>
        </p:nvSpPr>
        <p:spPr>
          <a:xfrm>
            <a:off x="10382964" y="3362563"/>
            <a:ext cx="2232065" cy="832961"/>
          </a:xfrm>
          <a:prstGeom prst="rect">
            <a:avLst/>
          </a:prstGeom>
          <a:noFill/>
          <a:ln/>
        </p:spPr>
        <p:txBody>
          <a:bodyPr wrap="square" rtlCol="0" anchor="t"/>
          <a:lstStyle/>
          <a:p>
            <a:pPr indent="0" marL="0">
              <a:lnSpc>
                <a:spcPts val="3281"/>
              </a:lnSpc>
              <a:buNone/>
            </a:pPr>
            <a:r>
              <a:rPr lang="en-US" sz="2624" dirty="0">
                <a:solidFill>
                  <a:srgbClr val="1B1B27"/>
                </a:solidFill>
                <a:latin typeface="Raleway" pitchFamily="34" charset="0"/>
                <a:ea typeface="Raleway" pitchFamily="34" charset="-122"/>
                <a:cs typeface="Raleway" pitchFamily="34" charset="-120"/>
              </a:rPr>
              <a:t>Évolutivité des SI</a:t>
            </a:r>
            <a:endParaRPr lang="en-US" sz="2624" dirty="0"/>
          </a:p>
        </p:txBody>
      </p:sp>
      <p:sp>
        <p:nvSpPr>
          <p:cNvPr id="12" name="Text 10"/>
          <p:cNvSpPr/>
          <p:nvPr/>
        </p:nvSpPr>
        <p:spPr>
          <a:xfrm>
            <a:off x="10382964" y="4417695"/>
            <a:ext cx="2232065" cy="1777008"/>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Pouvoir adapter les SI pour accompagner la croissance et les changements de l'entreprise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833199" y="2232065"/>
            <a:ext cx="4443889"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8. Conclusion</a:t>
            </a:r>
            <a:endParaRPr lang="en-US" sz="4374" dirty="0"/>
          </a:p>
        </p:txBody>
      </p:sp>
      <p:sp>
        <p:nvSpPr>
          <p:cNvPr id="5" name="Text 3"/>
          <p:cNvSpPr/>
          <p:nvPr/>
        </p:nvSpPr>
        <p:spPr>
          <a:xfrm>
            <a:off x="833199" y="3259693"/>
            <a:ext cx="7477601" cy="1421606"/>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En planifiant et en gérant efficacement les ressources des systèmes d'informations, les entreprises peuvent s'assurer que leurs SI sont capables de répondre aux besoins opérationnels, stratégiques et technologiques de l'entreprise.</a:t>
            </a:r>
            <a:endParaRPr lang="en-US" sz="1750" dirty="0"/>
          </a:p>
        </p:txBody>
      </p:sp>
      <p:sp>
        <p:nvSpPr>
          <p:cNvPr id="6" name="Text 4"/>
          <p:cNvSpPr/>
          <p:nvPr/>
        </p:nvSpPr>
        <p:spPr>
          <a:xfrm>
            <a:off x="833199" y="4931212"/>
            <a:ext cx="7477601" cy="1066205"/>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Cela permet une utilisation optimale des ressources, une maîtrise des coûts, une agilité accrue et une évolutivité des SI pour accompagner la croissance et les changements de l'entreprise.</a:t>
            </a:r>
            <a:endParaRPr lang="en-US" sz="1750" dirty="0"/>
          </a:p>
        </p:txBody>
      </p:sp>
      <p:pic>
        <p:nvPicPr>
          <p:cNvPr id="7" name="Image 0" descr="preencoded.png">    </p:cNvPr>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2023-09-26T07:23:10Z</dcterms:created>
  <dcterms:modified xsi:type="dcterms:W3CDTF">2023-09-26T07:23:10Z</dcterms:modified>
</cp:coreProperties>
</file>