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6319599" y="1987510"/>
            <a:ext cx="7477601" cy="2499598"/>
          </a:xfrm>
          <a:prstGeom prst="rect">
            <a:avLst/>
          </a:prstGeom>
          <a:noFill/>
          <a:ln/>
        </p:spPr>
        <p:txBody>
          <a:bodyPr wrap="square" rtlCol="0" anchor="t"/>
          <a:lstStyle/>
          <a:p>
            <a:pPr indent="0" marL="0">
              <a:lnSpc>
                <a:spcPts val="6561"/>
              </a:lnSpc>
              <a:buNone/>
            </a:pPr>
            <a:r>
              <a:rPr lang="en-US" sz="5249" dirty="0">
                <a:solidFill>
                  <a:srgbClr val="1B1B27"/>
                </a:solidFill>
                <a:latin typeface="Raleway" pitchFamily="34" charset="0"/>
                <a:ea typeface="Raleway" pitchFamily="34" charset="-122"/>
                <a:cs typeface="Raleway" pitchFamily="34" charset="-120"/>
              </a:rPr>
              <a:t>L'évaluation des performances des systèmes d'informations</a:t>
            </a:r>
            <a:endParaRPr lang="en-US" sz="5249" dirty="0"/>
          </a:p>
        </p:txBody>
      </p:sp>
      <p:sp>
        <p:nvSpPr>
          <p:cNvPr id="5" name="Text 3"/>
          <p:cNvSpPr/>
          <p:nvPr/>
        </p:nvSpPr>
        <p:spPr>
          <a:xfrm>
            <a:off x="6319599" y="4820364"/>
            <a:ext cx="7477601" cy="1421606"/>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L'évaluation régulière des performances des systèmes d'informations permet aux entreprises d'assurer l'alignement des SI sur leur stratégie et de garantir leurs contributions aux opérations et à la croissance de l'entreprise. Voici les éléments clés de l'évaluation des performances des SI.</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2037993" y="1024176"/>
            <a:ext cx="5859780"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1. Identification des KPI</a:t>
            </a:r>
            <a:endParaRPr lang="en-US" sz="4374" dirty="0"/>
          </a:p>
        </p:txBody>
      </p:sp>
      <p:sp>
        <p:nvSpPr>
          <p:cNvPr id="5" name="Text 3"/>
          <p:cNvSpPr/>
          <p:nvPr/>
        </p:nvSpPr>
        <p:spPr>
          <a:xfrm>
            <a:off x="2037993" y="2162889"/>
            <a:ext cx="10554414" cy="1066205"/>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Les KPI sont des mesures utilisées pour évaluer les performances d'un SI. Ils doivent être alignés sur les objectifs stratégiques de l'entreprise et refléter les domaines clés d'intérêt. Identifiez et définissez les KPI en fonction des objectifs des SI et des attentes de l'entreprise en termes de performances.</a:t>
            </a:r>
            <a:endParaRPr lang="en-US" sz="1750" dirty="0"/>
          </a:p>
        </p:txBody>
      </p:sp>
      <p:sp>
        <p:nvSpPr>
          <p:cNvPr id="6" name="Shape 4"/>
          <p:cNvSpPr/>
          <p:nvPr/>
        </p:nvSpPr>
        <p:spPr>
          <a:xfrm>
            <a:off x="2037993" y="3479006"/>
            <a:ext cx="5166122" cy="1752124"/>
          </a:xfrm>
          <a:prstGeom prst="roundRect">
            <a:avLst>
              <a:gd name="adj" fmla="val 5707"/>
            </a:avLst>
          </a:prstGeom>
          <a:solidFill>
            <a:srgbClr val="E1E1EA"/>
          </a:solidFill>
          <a:ln w="13811">
            <a:solidFill>
              <a:srgbClr val="C3C3D5"/>
            </a:solidFill>
            <a:prstDash val="solid"/>
          </a:ln>
        </p:spPr>
      </p:sp>
      <p:sp>
        <p:nvSpPr>
          <p:cNvPr id="7" name="Text 5"/>
          <p:cNvSpPr/>
          <p:nvPr/>
        </p:nvSpPr>
        <p:spPr>
          <a:xfrm>
            <a:off x="2273975" y="3714988"/>
            <a:ext cx="2221944" cy="347186"/>
          </a:xfrm>
          <a:prstGeom prst="rect">
            <a:avLst/>
          </a:prstGeom>
          <a:noFill/>
          <a:ln/>
        </p:spPr>
        <p:txBody>
          <a:bodyPr wrap="non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Objectif d'affaires</a:t>
            </a:r>
            <a:endParaRPr lang="en-US" sz="2187" dirty="0"/>
          </a:p>
        </p:txBody>
      </p:sp>
      <p:sp>
        <p:nvSpPr>
          <p:cNvPr id="8" name="Text 6"/>
          <p:cNvSpPr/>
          <p:nvPr/>
        </p:nvSpPr>
        <p:spPr>
          <a:xfrm>
            <a:off x="2273975" y="4284345"/>
            <a:ext cx="4694158" cy="710803"/>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Alignez les KPI sur les objectifs stratégiques de l'entreprise.</a:t>
            </a:r>
            <a:endParaRPr lang="en-US" sz="1750" dirty="0"/>
          </a:p>
        </p:txBody>
      </p:sp>
      <p:sp>
        <p:nvSpPr>
          <p:cNvPr id="9" name="Shape 7"/>
          <p:cNvSpPr/>
          <p:nvPr/>
        </p:nvSpPr>
        <p:spPr>
          <a:xfrm>
            <a:off x="7426285" y="3479006"/>
            <a:ext cx="5166122" cy="1752124"/>
          </a:xfrm>
          <a:prstGeom prst="roundRect">
            <a:avLst>
              <a:gd name="adj" fmla="val 5707"/>
            </a:avLst>
          </a:prstGeom>
          <a:solidFill>
            <a:srgbClr val="E1E1EA"/>
          </a:solidFill>
          <a:ln w="13811">
            <a:solidFill>
              <a:srgbClr val="C3C3D5"/>
            </a:solidFill>
            <a:prstDash val="solid"/>
          </a:ln>
        </p:spPr>
      </p:sp>
      <p:sp>
        <p:nvSpPr>
          <p:cNvPr id="10" name="Text 8"/>
          <p:cNvSpPr/>
          <p:nvPr/>
        </p:nvSpPr>
        <p:spPr>
          <a:xfrm>
            <a:off x="7662267" y="3714988"/>
            <a:ext cx="2221944" cy="347186"/>
          </a:xfrm>
          <a:prstGeom prst="rect">
            <a:avLst/>
          </a:prstGeom>
          <a:noFill/>
          <a:ln/>
        </p:spPr>
        <p:txBody>
          <a:bodyPr wrap="non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Durabilité du SI</a:t>
            </a:r>
            <a:endParaRPr lang="en-US" sz="2187" dirty="0"/>
          </a:p>
        </p:txBody>
      </p:sp>
      <p:sp>
        <p:nvSpPr>
          <p:cNvPr id="11" name="Text 9"/>
          <p:cNvSpPr/>
          <p:nvPr/>
        </p:nvSpPr>
        <p:spPr>
          <a:xfrm>
            <a:off x="7662267" y="4284345"/>
            <a:ext cx="4694158" cy="710803"/>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Assurez-vous que les KPI prennent en compte la durabilité du SI.</a:t>
            </a:r>
            <a:endParaRPr lang="en-US" sz="1750" dirty="0"/>
          </a:p>
        </p:txBody>
      </p:sp>
      <p:sp>
        <p:nvSpPr>
          <p:cNvPr id="12" name="Shape 10"/>
          <p:cNvSpPr/>
          <p:nvPr/>
        </p:nvSpPr>
        <p:spPr>
          <a:xfrm>
            <a:off x="2037993" y="5453301"/>
            <a:ext cx="5166122" cy="1752124"/>
          </a:xfrm>
          <a:prstGeom prst="roundRect">
            <a:avLst>
              <a:gd name="adj" fmla="val 5707"/>
            </a:avLst>
          </a:prstGeom>
          <a:solidFill>
            <a:srgbClr val="E1E1EA"/>
          </a:solidFill>
          <a:ln w="13811">
            <a:solidFill>
              <a:srgbClr val="C3C3D5"/>
            </a:solidFill>
            <a:prstDash val="solid"/>
          </a:ln>
        </p:spPr>
      </p:sp>
      <p:sp>
        <p:nvSpPr>
          <p:cNvPr id="13" name="Text 11"/>
          <p:cNvSpPr/>
          <p:nvPr/>
        </p:nvSpPr>
        <p:spPr>
          <a:xfrm>
            <a:off x="2273975" y="5689282"/>
            <a:ext cx="2221944" cy="347186"/>
          </a:xfrm>
          <a:prstGeom prst="rect">
            <a:avLst/>
          </a:prstGeom>
          <a:noFill/>
          <a:ln/>
        </p:spPr>
        <p:txBody>
          <a:bodyPr wrap="non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Domaines clés</a:t>
            </a:r>
            <a:endParaRPr lang="en-US" sz="2187" dirty="0"/>
          </a:p>
        </p:txBody>
      </p:sp>
      <p:sp>
        <p:nvSpPr>
          <p:cNvPr id="14" name="Text 12"/>
          <p:cNvSpPr/>
          <p:nvPr/>
        </p:nvSpPr>
        <p:spPr>
          <a:xfrm>
            <a:off x="2273975" y="6258639"/>
            <a:ext cx="4694158" cy="710803"/>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Assurez-vous que les KPI évaluent les domaines clés d'intérêt.</a:t>
            </a:r>
            <a:endParaRPr lang="en-US" sz="1750" dirty="0"/>
          </a:p>
        </p:txBody>
      </p:sp>
      <p:sp>
        <p:nvSpPr>
          <p:cNvPr id="15" name="Shape 13"/>
          <p:cNvSpPr/>
          <p:nvPr/>
        </p:nvSpPr>
        <p:spPr>
          <a:xfrm>
            <a:off x="7426285" y="5453301"/>
            <a:ext cx="5166122" cy="1752124"/>
          </a:xfrm>
          <a:prstGeom prst="roundRect">
            <a:avLst>
              <a:gd name="adj" fmla="val 5707"/>
            </a:avLst>
          </a:prstGeom>
          <a:solidFill>
            <a:srgbClr val="E1E1EA"/>
          </a:solidFill>
          <a:ln w="13811">
            <a:solidFill>
              <a:srgbClr val="C3C3D5"/>
            </a:solidFill>
            <a:prstDash val="solid"/>
          </a:ln>
        </p:spPr>
      </p:sp>
      <p:sp>
        <p:nvSpPr>
          <p:cNvPr id="16" name="Text 14"/>
          <p:cNvSpPr/>
          <p:nvPr/>
        </p:nvSpPr>
        <p:spPr>
          <a:xfrm>
            <a:off x="7662267" y="5689282"/>
            <a:ext cx="2221944" cy="347186"/>
          </a:xfrm>
          <a:prstGeom prst="rect">
            <a:avLst/>
          </a:prstGeom>
          <a:noFill/>
          <a:ln/>
        </p:spPr>
        <p:txBody>
          <a:bodyPr wrap="non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Quantifiable</a:t>
            </a:r>
            <a:endParaRPr lang="en-US" sz="2187" dirty="0"/>
          </a:p>
        </p:txBody>
      </p:sp>
      <p:sp>
        <p:nvSpPr>
          <p:cNvPr id="17" name="Text 15"/>
          <p:cNvSpPr/>
          <p:nvPr/>
        </p:nvSpPr>
        <p:spPr>
          <a:xfrm>
            <a:off x="7662267" y="6258639"/>
            <a:ext cx="4694158" cy="710803"/>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Définissez des KPI quantifiables mesurables sur une période donnée.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2037993" y="771882"/>
            <a:ext cx="5897880"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2. Collecte de données</a:t>
            </a:r>
            <a:endParaRPr lang="en-US" sz="4374" dirty="0"/>
          </a:p>
        </p:txBody>
      </p:sp>
      <p:sp>
        <p:nvSpPr>
          <p:cNvPr id="5" name="Text 3"/>
          <p:cNvSpPr/>
          <p:nvPr/>
        </p:nvSpPr>
        <p:spPr>
          <a:xfrm>
            <a:off x="2037993" y="1910596"/>
            <a:ext cx="10554414" cy="1066205"/>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Collectez les données pertinentes pour évaluer les performances des SI. Les données peuvent être collectées à partir de diverses sources, telles que les rapports de performance, les enquêtes auprès des utilisateurs, les journaux d'événements, etc.</a:t>
            </a:r>
            <a:endParaRPr lang="en-US" sz="1750" dirty="0"/>
          </a:p>
        </p:txBody>
      </p:sp>
      <p:sp>
        <p:nvSpPr>
          <p:cNvPr id="6" name="Shape 4"/>
          <p:cNvSpPr/>
          <p:nvPr/>
        </p:nvSpPr>
        <p:spPr>
          <a:xfrm>
            <a:off x="7293054" y="3226713"/>
            <a:ext cx="44410" cy="4230886"/>
          </a:xfrm>
          <a:prstGeom prst="rect">
            <a:avLst/>
          </a:prstGeom>
          <a:solidFill>
            <a:srgbClr val="C3C3D5"/>
          </a:solidFill>
          <a:ln/>
        </p:spPr>
      </p:sp>
      <p:sp>
        <p:nvSpPr>
          <p:cNvPr id="7" name="Shape 5"/>
          <p:cNvSpPr/>
          <p:nvPr/>
        </p:nvSpPr>
        <p:spPr>
          <a:xfrm>
            <a:off x="7565172" y="3628013"/>
            <a:ext cx="777597" cy="44410"/>
          </a:xfrm>
          <a:prstGeom prst="rect">
            <a:avLst/>
          </a:prstGeom>
          <a:solidFill>
            <a:srgbClr val="C3C3D5"/>
          </a:solidFill>
          <a:ln/>
        </p:spPr>
      </p:sp>
      <p:sp>
        <p:nvSpPr>
          <p:cNvPr id="8" name="Shape 6"/>
          <p:cNvSpPr/>
          <p:nvPr/>
        </p:nvSpPr>
        <p:spPr>
          <a:xfrm>
            <a:off x="7065228" y="3400306"/>
            <a:ext cx="499943" cy="499943"/>
          </a:xfrm>
          <a:prstGeom prst="roundRect">
            <a:avLst>
              <a:gd name="adj" fmla="val 20000"/>
            </a:avLst>
          </a:prstGeom>
          <a:solidFill>
            <a:srgbClr val="E1E1EA"/>
          </a:solidFill>
          <a:ln w="13811">
            <a:solidFill>
              <a:srgbClr val="C3C3D5"/>
            </a:solidFill>
            <a:prstDash val="solid"/>
          </a:ln>
        </p:spPr>
      </p:sp>
      <p:sp>
        <p:nvSpPr>
          <p:cNvPr id="9" name="Text 7"/>
          <p:cNvSpPr/>
          <p:nvPr/>
        </p:nvSpPr>
        <p:spPr>
          <a:xfrm>
            <a:off x="7242750" y="3441978"/>
            <a:ext cx="144780"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0" name="Text 8"/>
          <p:cNvSpPr/>
          <p:nvPr/>
        </p:nvSpPr>
        <p:spPr>
          <a:xfrm>
            <a:off x="8537258" y="3448883"/>
            <a:ext cx="2636520" cy="347186"/>
          </a:xfrm>
          <a:prstGeom prst="rect">
            <a:avLst/>
          </a:prstGeom>
          <a:noFill/>
          <a:ln/>
        </p:spPr>
        <p:txBody>
          <a:bodyPr wrap="none" rtlCol="0" anchor="t"/>
          <a:lstStyle/>
          <a:p>
            <a:pPr algn="l" indent="0" marL="0">
              <a:lnSpc>
                <a:spcPts val="2734"/>
              </a:lnSpc>
              <a:buNone/>
            </a:pPr>
            <a:r>
              <a:rPr lang="en-US" sz="2187" dirty="0">
                <a:solidFill>
                  <a:srgbClr val="3C3939"/>
                </a:solidFill>
                <a:latin typeface="Raleway" pitchFamily="34" charset="0"/>
                <a:ea typeface="Raleway" pitchFamily="34" charset="-122"/>
                <a:cs typeface="Raleway" pitchFamily="34" charset="-120"/>
              </a:rPr>
              <a:t>Données qualitatives</a:t>
            </a:r>
            <a:endParaRPr lang="en-US" sz="2187" dirty="0"/>
          </a:p>
        </p:txBody>
      </p:sp>
      <p:sp>
        <p:nvSpPr>
          <p:cNvPr id="11" name="Text 9"/>
          <p:cNvSpPr/>
          <p:nvPr/>
        </p:nvSpPr>
        <p:spPr>
          <a:xfrm>
            <a:off x="8537258" y="4018240"/>
            <a:ext cx="4055150" cy="1066205"/>
          </a:xfrm>
          <a:prstGeom prst="rect">
            <a:avLst/>
          </a:prstGeom>
          <a:noFill/>
          <a:ln/>
        </p:spPr>
        <p:txBody>
          <a:bodyPr wrap="square" rtlCol="0" anchor="t"/>
          <a:lstStyle/>
          <a:p>
            <a:pPr algn="l" indent="0" marL="0">
              <a:lnSpc>
                <a:spcPts val="2799"/>
              </a:lnSpc>
              <a:buNone/>
            </a:pPr>
            <a:r>
              <a:rPr lang="en-US" sz="1750" dirty="0">
                <a:solidFill>
                  <a:srgbClr val="3C3939"/>
                </a:solidFill>
                <a:latin typeface="Roboto" pitchFamily="34" charset="0"/>
                <a:ea typeface="Roboto" pitchFamily="34" charset="-122"/>
                <a:cs typeface="Roboto" pitchFamily="34" charset="-120"/>
              </a:rPr>
              <a:t>Collectez des données qualitatives à travers les enquêtes auprès des utilisateurs, les évaluations, etc.</a:t>
            </a:r>
            <a:endParaRPr lang="en-US" sz="1750" dirty="0"/>
          </a:p>
        </p:txBody>
      </p:sp>
      <p:sp>
        <p:nvSpPr>
          <p:cNvPr id="12" name="Shape 10"/>
          <p:cNvSpPr/>
          <p:nvPr/>
        </p:nvSpPr>
        <p:spPr>
          <a:xfrm>
            <a:off x="6287631" y="4738866"/>
            <a:ext cx="777597" cy="44410"/>
          </a:xfrm>
          <a:prstGeom prst="rect">
            <a:avLst/>
          </a:prstGeom>
          <a:solidFill>
            <a:srgbClr val="C3C3D5"/>
          </a:solidFill>
          <a:ln/>
        </p:spPr>
      </p:sp>
      <p:sp>
        <p:nvSpPr>
          <p:cNvPr id="13" name="Shape 11"/>
          <p:cNvSpPr/>
          <p:nvPr/>
        </p:nvSpPr>
        <p:spPr>
          <a:xfrm>
            <a:off x="7065228" y="4511159"/>
            <a:ext cx="499943" cy="499943"/>
          </a:xfrm>
          <a:prstGeom prst="roundRect">
            <a:avLst>
              <a:gd name="adj" fmla="val 20000"/>
            </a:avLst>
          </a:prstGeom>
          <a:solidFill>
            <a:srgbClr val="E1E1EA"/>
          </a:solidFill>
          <a:ln w="13811">
            <a:solidFill>
              <a:srgbClr val="C3C3D5"/>
            </a:solidFill>
            <a:prstDash val="solid"/>
          </a:ln>
        </p:spPr>
      </p:sp>
      <p:sp>
        <p:nvSpPr>
          <p:cNvPr id="14" name="Text 12"/>
          <p:cNvSpPr/>
          <p:nvPr/>
        </p:nvSpPr>
        <p:spPr>
          <a:xfrm>
            <a:off x="7227510" y="4552831"/>
            <a:ext cx="175260"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5" name="Text 13"/>
          <p:cNvSpPr/>
          <p:nvPr/>
        </p:nvSpPr>
        <p:spPr>
          <a:xfrm>
            <a:off x="3281363" y="4559737"/>
            <a:ext cx="2811780" cy="347186"/>
          </a:xfrm>
          <a:prstGeom prst="rect">
            <a:avLst/>
          </a:prstGeom>
          <a:noFill/>
          <a:ln/>
        </p:spPr>
        <p:txBody>
          <a:bodyPr wrap="none" rtlCol="0" anchor="t"/>
          <a:lstStyle/>
          <a:p>
            <a:pPr algn="r" indent="0" marL="0">
              <a:lnSpc>
                <a:spcPts val="2734"/>
              </a:lnSpc>
              <a:buNone/>
            </a:pPr>
            <a:r>
              <a:rPr lang="en-US" sz="2187" dirty="0">
                <a:solidFill>
                  <a:srgbClr val="3C3939"/>
                </a:solidFill>
                <a:latin typeface="Raleway" pitchFamily="34" charset="0"/>
                <a:ea typeface="Raleway" pitchFamily="34" charset="-122"/>
                <a:cs typeface="Raleway" pitchFamily="34" charset="-120"/>
              </a:rPr>
              <a:t>Données quantitatives</a:t>
            </a:r>
            <a:endParaRPr lang="en-US" sz="2187" dirty="0"/>
          </a:p>
        </p:txBody>
      </p:sp>
      <p:sp>
        <p:nvSpPr>
          <p:cNvPr id="16" name="Text 14"/>
          <p:cNvSpPr/>
          <p:nvPr/>
        </p:nvSpPr>
        <p:spPr>
          <a:xfrm>
            <a:off x="2037993" y="5129093"/>
            <a:ext cx="4055150" cy="1066205"/>
          </a:xfrm>
          <a:prstGeom prst="rect">
            <a:avLst/>
          </a:prstGeom>
          <a:noFill/>
          <a:ln/>
        </p:spPr>
        <p:txBody>
          <a:bodyPr wrap="square" rtlCol="0" anchor="t"/>
          <a:lstStyle/>
          <a:p>
            <a:pPr algn="r" indent="0" marL="0">
              <a:lnSpc>
                <a:spcPts val="2799"/>
              </a:lnSpc>
              <a:buNone/>
            </a:pPr>
            <a:r>
              <a:rPr lang="en-US" sz="1750" dirty="0">
                <a:solidFill>
                  <a:srgbClr val="3C3939"/>
                </a:solidFill>
                <a:latin typeface="Roboto" pitchFamily="34" charset="0"/>
                <a:ea typeface="Roboto" pitchFamily="34" charset="-122"/>
                <a:cs typeface="Roboto" pitchFamily="34" charset="-120"/>
              </a:rPr>
              <a:t>Collectez des données quantitatives à travers les rapports de performance, les journaux d'événements, etc.</a:t>
            </a:r>
            <a:endParaRPr lang="en-US" sz="1750" dirty="0"/>
          </a:p>
        </p:txBody>
      </p:sp>
      <p:sp>
        <p:nvSpPr>
          <p:cNvPr id="17" name="Shape 15"/>
          <p:cNvSpPr/>
          <p:nvPr/>
        </p:nvSpPr>
        <p:spPr>
          <a:xfrm>
            <a:off x="7565172" y="5930086"/>
            <a:ext cx="777597" cy="44410"/>
          </a:xfrm>
          <a:prstGeom prst="rect">
            <a:avLst/>
          </a:prstGeom>
          <a:solidFill>
            <a:srgbClr val="C3C3D5"/>
          </a:solidFill>
          <a:ln/>
        </p:spPr>
      </p:sp>
      <p:sp>
        <p:nvSpPr>
          <p:cNvPr id="18" name="Shape 16"/>
          <p:cNvSpPr/>
          <p:nvPr/>
        </p:nvSpPr>
        <p:spPr>
          <a:xfrm>
            <a:off x="7065228" y="5702379"/>
            <a:ext cx="499943" cy="499943"/>
          </a:xfrm>
          <a:prstGeom prst="roundRect">
            <a:avLst>
              <a:gd name="adj" fmla="val 20000"/>
            </a:avLst>
          </a:prstGeom>
          <a:solidFill>
            <a:srgbClr val="E1E1EA"/>
          </a:solidFill>
          <a:ln w="13811">
            <a:solidFill>
              <a:srgbClr val="C3C3D5"/>
            </a:solidFill>
            <a:prstDash val="solid"/>
          </a:ln>
        </p:spPr>
      </p:sp>
      <p:sp>
        <p:nvSpPr>
          <p:cNvPr id="19" name="Text 17"/>
          <p:cNvSpPr/>
          <p:nvPr/>
        </p:nvSpPr>
        <p:spPr>
          <a:xfrm>
            <a:off x="7223700" y="5744051"/>
            <a:ext cx="182880"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0" name="Text 18"/>
          <p:cNvSpPr/>
          <p:nvPr/>
        </p:nvSpPr>
        <p:spPr>
          <a:xfrm>
            <a:off x="8537258" y="5750957"/>
            <a:ext cx="2682240" cy="347186"/>
          </a:xfrm>
          <a:prstGeom prst="rect">
            <a:avLst/>
          </a:prstGeom>
          <a:noFill/>
          <a:ln/>
        </p:spPr>
        <p:txBody>
          <a:bodyPr wrap="none" rtlCol="0" anchor="t"/>
          <a:lstStyle/>
          <a:p>
            <a:pPr algn="l" indent="0" marL="0">
              <a:lnSpc>
                <a:spcPts val="2734"/>
              </a:lnSpc>
              <a:buNone/>
            </a:pPr>
            <a:r>
              <a:rPr lang="en-US" sz="2187" dirty="0">
                <a:solidFill>
                  <a:srgbClr val="3C3939"/>
                </a:solidFill>
                <a:latin typeface="Raleway" pitchFamily="34" charset="0"/>
                <a:ea typeface="Raleway" pitchFamily="34" charset="-122"/>
                <a:cs typeface="Raleway" pitchFamily="34" charset="-120"/>
              </a:rPr>
              <a:t>Fiabilité des données</a:t>
            </a:r>
            <a:endParaRPr lang="en-US" sz="2187" dirty="0"/>
          </a:p>
        </p:txBody>
      </p:sp>
      <p:sp>
        <p:nvSpPr>
          <p:cNvPr id="21" name="Text 19"/>
          <p:cNvSpPr/>
          <p:nvPr/>
        </p:nvSpPr>
        <p:spPr>
          <a:xfrm>
            <a:off x="8537258" y="6320314"/>
            <a:ext cx="4055150" cy="710803"/>
          </a:xfrm>
          <a:prstGeom prst="rect">
            <a:avLst/>
          </a:prstGeom>
          <a:noFill/>
          <a:ln/>
        </p:spPr>
        <p:txBody>
          <a:bodyPr wrap="square" rtlCol="0" anchor="t"/>
          <a:lstStyle/>
          <a:p>
            <a:pPr algn="l" indent="0" marL="0">
              <a:lnSpc>
                <a:spcPts val="2799"/>
              </a:lnSpc>
              <a:buNone/>
            </a:pPr>
            <a:r>
              <a:rPr lang="en-US" sz="1750" dirty="0">
                <a:solidFill>
                  <a:srgbClr val="3C3939"/>
                </a:solidFill>
                <a:latin typeface="Roboto" pitchFamily="34" charset="0"/>
                <a:ea typeface="Roboto" pitchFamily="34" charset="-122"/>
                <a:cs typeface="Roboto" pitchFamily="34" charset="-120"/>
              </a:rPr>
              <a:t>Vérifiez la fiabilité et la précision des données collectées.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31148"/>
          </a:xfrm>
          <a:prstGeom prst="rect">
            <a:avLst/>
          </a:prstGeom>
          <a:solidFill>
            <a:srgbClr val="FFFFFF">
              <a:alpha val="75000"/>
            </a:srgbClr>
          </a:solidFill>
          <a:ln w="12978">
            <a:solidFill>
              <a:srgbClr val="FFFFFF">
                <a:alpha val="64000"/>
              </a:srgbClr>
            </a:solidFill>
            <a:prstDash val="solid"/>
          </a:ln>
        </p:spPr>
      </p:sp>
      <p:sp>
        <p:nvSpPr>
          <p:cNvPr id="4" name="Text 2"/>
          <p:cNvSpPr/>
          <p:nvPr/>
        </p:nvSpPr>
        <p:spPr>
          <a:xfrm>
            <a:off x="2346246" y="575310"/>
            <a:ext cx="7010400" cy="653772"/>
          </a:xfrm>
          <a:prstGeom prst="rect">
            <a:avLst/>
          </a:prstGeom>
          <a:noFill/>
          <a:ln/>
        </p:spPr>
        <p:txBody>
          <a:bodyPr wrap="none" rtlCol="0" anchor="t"/>
          <a:lstStyle/>
          <a:p>
            <a:pPr indent="0" marL="0">
              <a:lnSpc>
                <a:spcPts val="5148"/>
              </a:lnSpc>
              <a:buNone/>
            </a:pPr>
            <a:r>
              <a:rPr lang="en-US" sz="4119" dirty="0">
                <a:solidFill>
                  <a:srgbClr val="1B1B27"/>
                </a:solidFill>
                <a:latin typeface="Raleway" pitchFamily="34" charset="0"/>
                <a:ea typeface="Raleway" pitchFamily="34" charset="-122"/>
                <a:cs typeface="Raleway" pitchFamily="34" charset="-120"/>
              </a:rPr>
              <a:t>3. Analyse des performances</a:t>
            </a:r>
            <a:endParaRPr lang="en-US" sz="4119" dirty="0"/>
          </a:p>
        </p:txBody>
      </p:sp>
      <p:sp>
        <p:nvSpPr>
          <p:cNvPr id="5" name="Text 3"/>
          <p:cNvSpPr/>
          <p:nvPr/>
        </p:nvSpPr>
        <p:spPr>
          <a:xfrm>
            <a:off x="2346246" y="1647468"/>
            <a:ext cx="9937909" cy="669369"/>
          </a:xfrm>
          <a:prstGeom prst="rect">
            <a:avLst/>
          </a:prstGeom>
          <a:noFill/>
          <a:ln/>
        </p:spPr>
        <p:txBody>
          <a:bodyPr wrap="square" rtlCol="0" anchor="t"/>
          <a:lstStyle/>
          <a:p>
            <a:pPr indent="0" marL="0">
              <a:lnSpc>
                <a:spcPts val="2636"/>
              </a:lnSpc>
              <a:buNone/>
            </a:pPr>
            <a:r>
              <a:rPr lang="en-US" sz="1647" dirty="0">
                <a:solidFill>
                  <a:srgbClr val="3C3939"/>
                </a:solidFill>
                <a:latin typeface="Roboto" pitchFamily="34" charset="0"/>
                <a:ea typeface="Roboto" pitchFamily="34" charset="-122"/>
                <a:cs typeface="Roboto" pitchFamily="34" charset="-120"/>
              </a:rPr>
              <a:t>Analysez les données collectées pour évaluer les performances des SI en utilisant des techniques d'analyse des données telles que l'analyse comparative, l'analyse statistique et l'analyse des tendances.</a:t>
            </a:r>
            <a:endParaRPr lang="en-US" sz="1647" dirty="0"/>
          </a:p>
        </p:txBody>
      </p:sp>
      <p:sp>
        <p:nvSpPr>
          <p:cNvPr id="6" name="Text 4"/>
          <p:cNvSpPr/>
          <p:nvPr/>
        </p:nvSpPr>
        <p:spPr>
          <a:xfrm>
            <a:off x="2346246" y="2761298"/>
            <a:ext cx="2972038" cy="784622"/>
          </a:xfrm>
          <a:prstGeom prst="rect">
            <a:avLst/>
          </a:prstGeom>
          <a:noFill/>
          <a:ln/>
        </p:spPr>
        <p:txBody>
          <a:bodyPr wrap="square" rtlCol="0" anchor="t"/>
          <a:lstStyle/>
          <a:p>
            <a:pPr indent="0" marL="0">
              <a:lnSpc>
                <a:spcPts val="3089"/>
              </a:lnSpc>
              <a:buNone/>
            </a:pPr>
            <a:r>
              <a:rPr lang="en-US" sz="2471" dirty="0">
                <a:solidFill>
                  <a:srgbClr val="1B1B27"/>
                </a:solidFill>
                <a:latin typeface="Raleway" pitchFamily="34" charset="0"/>
                <a:ea typeface="Raleway" pitchFamily="34" charset="-122"/>
                <a:cs typeface="Raleway" pitchFamily="34" charset="-120"/>
              </a:rPr>
              <a:t>Objectifs d'évaluation</a:t>
            </a:r>
            <a:endParaRPr lang="en-US" sz="2471" dirty="0"/>
          </a:p>
        </p:txBody>
      </p:sp>
      <p:sp>
        <p:nvSpPr>
          <p:cNvPr id="7" name="Text 5"/>
          <p:cNvSpPr/>
          <p:nvPr/>
        </p:nvSpPr>
        <p:spPr>
          <a:xfrm>
            <a:off x="2680811" y="3781187"/>
            <a:ext cx="2637473" cy="1338739"/>
          </a:xfrm>
          <a:prstGeom prst="rect">
            <a:avLst/>
          </a:prstGeom>
          <a:noFill/>
          <a:ln/>
        </p:spPr>
        <p:txBody>
          <a:bodyPr wrap="square" rtlCol="0" anchor="t"/>
          <a:lstStyle/>
          <a:p>
            <a:pPr algn="l" marL="342900" indent="-342900">
              <a:lnSpc>
                <a:spcPts val="2636"/>
              </a:lnSpc>
              <a:buSzPct val="100000"/>
              <a:buChar char="•"/>
            </a:pPr>
            <a:r>
              <a:rPr lang="en-US" sz="1647" dirty="0">
                <a:solidFill>
                  <a:srgbClr val="3C3939"/>
                </a:solidFill>
                <a:latin typeface="Roboto" pitchFamily="34" charset="0"/>
                <a:ea typeface="Roboto" pitchFamily="34" charset="-122"/>
                <a:cs typeface="Roboto" pitchFamily="34" charset="-120"/>
              </a:rPr>
              <a:t>Évaluer les performances des SI par rapport aux indicateurs clés de performance (KPI).</a:t>
            </a:r>
            <a:endParaRPr lang="en-US" sz="1647" dirty="0"/>
          </a:p>
        </p:txBody>
      </p:sp>
      <p:sp>
        <p:nvSpPr>
          <p:cNvPr id="8" name="Text 6"/>
          <p:cNvSpPr/>
          <p:nvPr/>
        </p:nvSpPr>
        <p:spPr>
          <a:xfrm>
            <a:off x="2680811" y="5203508"/>
            <a:ext cx="2637473" cy="1004054"/>
          </a:xfrm>
          <a:prstGeom prst="rect">
            <a:avLst/>
          </a:prstGeom>
          <a:noFill/>
          <a:ln/>
        </p:spPr>
        <p:txBody>
          <a:bodyPr wrap="square" rtlCol="0" anchor="t"/>
          <a:lstStyle/>
          <a:p>
            <a:pPr algn="l" marL="342900" indent="-342900">
              <a:lnSpc>
                <a:spcPts val="2636"/>
              </a:lnSpc>
              <a:buSzPct val="100000"/>
              <a:buChar char="•"/>
            </a:pPr>
            <a:r>
              <a:rPr lang="en-US" sz="1647" dirty="0">
                <a:solidFill>
                  <a:srgbClr val="3C3939"/>
                </a:solidFill>
                <a:latin typeface="Roboto" pitchFamily="34" charset="0"/>
                <a:ea typeface="Roboto" pitchFamily="34" charset="-122"/>
                <a:cs typeface="Roboto" pitchFamily="34" charset="-120"/>
              </a:rPr>
              <a:t>Identifier les domaines où des améliorations peuvent être apportées.</a:t>
            </a:r>
            <a:endParaRPr lang="en-US" sz="1647" dirty="0"/>
          </a:p>
        </p:txBody>
      </p:sp>
      <p:sp>
        <p:nvSpPr>
          <p:cNvPr id="9" name="Text 7"/>
          <p:cNvSpPr/>
          <p:nvPr/>
        </p:nvSpPr>
        <p:spPr>
          <a:xfrm>
            <a:off x="2680811" y="6291143"/>
            <a:ext cx="2637473" cy="1004054"/>
          </a:xfrm>
          <a:prstGeom prst="rect">
            <a:avLst/>
          </a:prstGeom>
          <a:noFill/>
          <a:ln/>
        </p:spPr>
        <p:txBody>
          <a:bodyPr wrap="square" rtlCol="0" anchor="t"/>
          <a:lstStyle/>
          <a:p>
            <a:pPr algn="l" marL="342900" indent="-342900">
              <a:lnSpc>
                <a:spcPts val="2636"/>
              </a:lnSpc>
              <a:buSzPct val="100000"/>
              <a:buChar char="•"/>
            </a:pPr>
            <a:r>
              <a:rPr lang="en-US" sz="1647" dirty="0">
                <a:solidFill>
                  <a:srgbClr val="3C3939"/>
                </a:solidFill>
                <a:latin typeface="Roboto" pitchFamily="34" charset="0"/>
                <a:ea typeface="Roboto" pitchFamily="34" charset="-122"/>
                <a:cs typeface="Roboto" pitchFamily="34" charset="-120"/>
              </a:rPr>
              <a:t>Comprendre les facteurs qui influent sur les performances.</a:t>
            </a:r>
            <a:endParaRPr lang="en-US" sz="1647" dirty="0"/>
          </a:p>
        </p:txBody>
      </p:sp>
      <p:sp>
        <p:nvSpPr>
          <p:cNvPr id="10" name="Text 8"/>
          <p:cNvSpPr/>
          <p:nvPr/>
        </p:nvSpPr>
        <p:spPr>
          <a:xfrm>
            <a:off x="5836206" y="2761298"/>
            <a:ext cx="2972038" cy="784622"/>
          </a:xfrm>
          <a:prstGeom prst="rect">
            <a:avLst/>
          </a:prstGeom>
          <a:noFill/>
          <a:ln/>
        </p:spPr>
        <p:txBody>
          <a:bodyPr wrap="square" rtlCol="0" anchor="t"/>
          <a:lstStyle/>
          <a:p>
            <a:pPr indent="0" marL="0">
              <a:lnSpc>
                <a:spcPts val="3089"/>
              </a:lnSpc>
              <a:buNone/>
            </a:pPr>
            <a:r>
              <a:rPr lang="en-US" sz="2471" dirty="0">
                <a:solidFill>
                  <a:srgbClr val="1B1B27"/>
                </a:solidFill>
                <a:latin typeface="Raleway" pitchFamily="34" charset="0"/>
                <a:ea typeface="Raleway" pitchFamily="34" charset="-122"/>
                <a:cs typeface="Raleway" pitchFamily="34" charset="-120"/>
              </a:rPr>
              <a:t>Techniques d'analyse</a:t>
            </a:r>
            <a:endParaRPr lang="en-US" sz="2471" dirty="0"/>
          </a:p>
        </p:txBody>
      </p:sp>
      <p:sp>
        <p:nvSpPr>
          <p:cNvPr id="11" name="Text 9"/>
          <p:cNvSpPr/>
          <p:nvPr/>
        </p:nvSpPr>
        <p:spPr>
          <a:xfrm>
            <a:off x="6170771" y="3781187"/>
            <a:ext cx="2637473" cy="669369"/>
          </a:xfrm>
          <a:prstGeom prst="rect">
            <a:avLst/>
          </a:prstGeom>
          <a:noFill/>
          <a:ln/>
        </p:spPr>
        <p:txBody>
          <a:bodyPr wrap="square" rtlCol="0" anchor="t"/>
          <a:lstStyle/>
          <a:p>
            <a:pPr algn="l" marL="342900" indent="-342900">
              <a:lnSpc>
                <a:spcPts val="2636"/>
              </a:lnSpc>
              <a:buSzPct val="100000"/>
              <a:buChar char="•"/>
            </a:pPr>
            <a:r>
              <a:rPr lang="en-US" sz="1647" dirty="0">
                <a:solidFill>
                  <a:srgbClr val="3C3939"/>
                </a:solidFill>
                <a:latin typeface="Roboto" pitchFamily="34" charset="0"/>
                <a:ea typeface="Roboto" pitchFamily="34" charset="-122"/>
                <a:cs typeface="Roboto" pitchFamily="34" charset="-120"/>
              </a:rPr>
              <a:t>Comparaisons avec les objectifs d'affaires</a:t>
            </a:r>
            <a:endParaRPr lang="en-US" sz="1647" dirty="0"/>
          </a:p>
        </p:txBody>
      </p:sp>
      <p:sp>
        <p:nvSpPr>
          <p:cNvPr id="12" name="Text 10"/>
          <p:cNvSpPr/>
          <p:nvPr/>
        </p:nvSpPr>
        <p:spPr>
          <a:xfrm>
            <a:off x="6170771" y="4534138"/>
            <a:ext cx="2637473" cy="334685"/>
          </a:xfrm>
          <a:prstGeom prst="rect">
            <a:avLst/>
          </a:prstGeom>
          <a:noFill/>
          <a:ln/>
        </p:spPr>
        <p:txBody>
          <a:bodyPr wrap="none" rtlCol="0" anchor="t"/>
          <a:lstStyle/>
          <a:p>
            <a:pPr algn="l" marL="342900" indent="-342900">
              <a:lnSpc>
                <a:spcPts val="2636"/>
              </a:lnSpc>
              <a:buSzPct val="100000"/>
              <a:buChar char="•"/>
            </a:pPr>
            <a:r>
              <a:rPr lang="en-US" sz="1647" dirty="0">
                <a:solidFill>
                  <a:srgbClr val="3C3939"/>
                </a:solidFill>
                <a:latin typeface="Roboto" pitchFamily="34" charset="0"/>
                <a:ea typeface="Roboto" pitchFamily="34" charset="-122"/>
                <a:cs typeface="Roboto" pitchFamily="34" charset="-120"/>
              </a:rPr>
              <a:t>Tests de fiabilité statistique</a:t>
            </a:r>
            <a:endParaRPr lang="en-US" sz="1647" dirty="0"/>
          </a:p>
        </p:txBody>
      </p:sp>
      <p:sp>
        <p:nvSpPr>
          <p:cNvPr id="13" name="Text 11"/>
          <p:cNvSpPr/>
          <p:nvPr/>
        </p:nvSpPr>
        <p:spPr>
          <a:xfrm>
            <a:off x="6170771" y="4952405"/>
            <a:ext cx="2637473" cy="334685"/>
          </a:xfrm>
          <a:prstGeom prst="rect">
            <a:avLst/>
          </a:prstGeom>
          <a:noFill/>
          <a:ln/>
        </p:spPr>
        <p:txBody>
          <a:bodyPr wrap="none" rtlCol="0" anchor="t"/>
          <a:lstStyle/>
          <a:p>
            <a:pPr algn="l" marL="342900" indent="-342900">
              <a:lnSpc>
                <a:spcPts val="2636"/>
              </a:lnSpc>
              <a:buSzPct val="100000"/>
              <a:buChar char="•"/>
            </a:pPr>
            <a:r>
              <a:rPr lang="en-US" sz="1647" dirty="0">
                <a:solidFill>
                  <a:srgbClr val="3C3939"/>
                </a:solidFill>
                <a:latin typeface="Roboto" pitchFamily="34" charset="0"/>
                <a:ea typeface="Roboto" pitchFamily="34" charset="-122"/>
                <a:cs typeface="Roboto" pitchFamily="34" charset="-120"/>
              </a:rPr>
              <a:t>Analyse des tendances</a:t>
            </a:r>
            <a:endParaRPr lang="en-US" sz="1647" dirty="0"/>
          </a:p>
        </p:txBody>
      </p:sp>
      <p:sp>
        <p:nvSpPr>
          <p:cNvPr id="14" name="Text 12"/>
          <p:cNvSpPr/>
          <p:nvPr/>
        </p:nvSpPr>
        <p:spPr>
          <a:xfrm>
            <a:off x="9326166" y="2761298"/>
            <a:ext cx="2827020" cy="392311"/>
          </a:xfrm>
          <a:prstGeom prst="rect">
            <a:avLst/>
          </a:prstGeom>
          <a:noFill/>
          <a:ln/>
        </p:spPr>
        <p:txBody>
          <a:bodyPr wrap="none" rtlCol="0" anchor="t"/>
          <a:lstStyle/>
          <a:p>
            <a:pPr indent="0" marL="0">
              <a:lnSpc>
                <a:spcPts val="3089"/>
              </a:lnSpc>
              <a:buNone/>
            </a:pPr>
            <a:r>
              <a:rPr lang="en-US" sz="2471" dirty="0">
                <a:solidFill>
                  <a:srgbClr val="1B1B27"/>
                </a:solidFill>
                <a:latin typeface="Raleway" pitchFamily="34" charset="0"/>
                <a:ea typeface="Raleway" pitchFamily="34" charset="-122"/>
                <a:cs typeface="Raleway" pitchFamily="34" charset="-120"/>
              </a:rPr>
              <a:t>Évaluation continue</a:t>
            </a:r>
            <a:endParaRPr lang="en-US" sz="2471" dirty="0"/>
          </a:p>
        </p:txBody>
      </p:sp>
      <p:sp>
        <p:nvSpPr>
          <p:cNvPr id="15" name="Text 13"/>
          <p:cNvSpPr/>
          <p:nvPr/>
        </p:nvSpPr>
        <p:spPr>
          <a:xfrm>
            <a:off x="9660731" y="3388876"/>
            <a:ext cx="2637473" cy="2342793"/>
          </a:xfrm>
          <a:prstGeom prst="rect">
            <a:avLst/>
          </a:prstGeom>
          <a:noFill/>
          <a:ln/>
        </p:spPr>
        <p:txBody>
          <a:bodyPr wrap="square" rtlCol="0" anchor="t"/>
          <a:lstStyle/>
          <a:p>
            <a:pPr algn="l" marL="342900" indent="-342900">
              <a:lnSpc>
                <a:spcPts val="2636"/>
              </a:lnSpc>
              <a:buSzPct val="100000"/>
              <a:buChar char="•"/>
            </a:pPr>
            <a:r>
              <a:rPr lang="en-US" sz="1647" dirty="0">
                <a:solidFill>
                  <a:srgbClr val="3C3939"/>
                </a:solidFill>
                <a:latin typeface="Roboto" pitchFamily="34" charset="0"/>
                <a:ea typeface="Roboto" pitchFamily="34" charset="-122"/>
                <a:cs typeface="Roboto" pitchFamily="34" charset="-120"/>
              </a:rPr>
              <a:t>Assurez-vous que l'évaluation des performances ne se limite pas à une mesure ponctuelle, mais doit être un processus continu d'amélioration.</a:t>
            </a:r>
            <a:endParaRPr lang="en-US" sz="1647" dirty="0"/>
          </a:p>
        </p:txBody>
      </p:sp>
      <p:sp>
        <p:nvSpPr>
          <p:cNvPr id="16" name="Text 14"/>
          <p:cNvSpPr/>
          <p:nvPr/>
        </p:nvSpPr>
        <p:spPr>
          <a:xfrm>
            <a:off x="9660731" y="5815251"/>
            <a:ext cx="2637473" cy="1004054"/>
          </a:xfrm>
          <a:prstGeom prst="rect">
            <a:avLst/>
          </a:prstGeom>
          <a:noFill/>
          <a:ln/>
        </p:spPr>
        <p:txBody>
          <a:bodyPr wrap="square" rtlCol="0" anchor="t"/>
          <a:lstStyle/>
          <a:p>
            <a:pPr algn="l" marL="342900" indent="-342900">
              <a:lnSpc>
                <a:spcPts val="2636"/>
              </a:lnSpc>
              <a:buSzPct val="100000"/>
              <a:buChar char="•"/>
            </a:pPr>
            <a:r>
              <a:rPr lang="en-US" sz="1647" dirty="0">
                <a:solidFill>
                  <a:srgbClr val="3C3939"/>
                </a:solidFill>
                <a:latin typeface="Roboto" pitchFamily="34" charset="0"/>
                <a:ea typeface="Roboto" pitchFamily="34" charset="-122"/>
                <a:cs typeface="Roboto" pitchFamily="34" charset="-120"/>
              </a:rPr>
              <a:t>Utilisez les résultats pour faire des ajustements et améliorations.</a:t>
            </a:r>
            <a:endParaRPr lang="en-US" sz="1647" dirty="0"/>
          </a:p>
        </p:txBody>
      </p:sp>
      <p:sp>
        <p:nvSpPr>
          <p:cNvPr id="17" name="Text 15"/>
          <p:cNvSpPr/>
          <p:nvPr/>
        </p:nvSpPr>
        <p:spPr>
          <a:xfrm>
            <a:off x="9660731" y="6902887"/>
            <a:ext cx="2637473" cy="669369"/>
          </a:xfrm>
          <a:prstGeom prst="rect">
            <a:avLst/>
          </a:prstGeom>
          <a:noFill/>
          <a:ln/>
        </p:spPr>
        <p:txBody>
          <a:bodyPr wrap="square" rtlCol="0" anchor="t"/>
          <a:lstStyle/>
          <a:p>
            <a:pPr algn="l" marL="342900" indent="-342900">
              <a:lnSpc>
                <a:spcPts val="2636"/>
              </a:lnSpc>
              <a:buSzPct val="100000"/>
              <a:buChar char="•"/>
            </a:pPr>
            <a:r>
              <a:rPr lang="en-US" sz="1647" dirty="0">
                <a:solidFill>
                  <a:srgbClr val="3C3939"/>
                </a:solidFill>
                <a:latin typeface="Roboto" pitchFamily="34" charset="0"/>
                <a:ea typeface="Roboto" pitchFamily="34" charset="-122"/>
                <a:cs typeface="Roboto" pitchFamily="34" charset="-120"/>
              </a:rPr>
              <a:t>Ceci permet d'optimiser le retour sur investissement.</a:t>
            </a:r>
            <a:endParaRPr lang="en-US" sz="164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32577"/>
          </a:xfrm>
          <a:prstGeom prst="rect">
            <a:avLst/>
          </a:prstGeom>
          <a:solidFill>
            <a:srgbClr val="FFFFFF">
              <a:alpha val="75000"/>
            </a:srgbClr>
          </a:solidFill>
          <a:ln w="11906">
            <a:solidFill>
              <a:srgbClr val="FFFFFF">
                <a:alpha val="64000"/>
              </a:srgbClr>
            </a:solidFill>
            <a:prstDash val="solid"/>
          </a:ln>
        </p:spPr>
      </p:sp>
      <p:sp>
        <p:nvSpPr>
          <p:cNvPr id="4" name="Text 2"/>
          <p:cNvSpPr/>
          <p:nvPr/>
        </p:nvSpPr>
        <p:spPr>
          <a:xfrm>
            <a:off x="2788325" y="524113"/>
            <a:ext cx="6568440" cy="595551"/>
          </a:xfrm>
          <a:prstGeom prst="rect">
            <a:avLst/>
          </a:prstGeom>
          <a:noFill/>
          <a:ln/>
        </p:spPr>
        <p:txBody>
          <a:bodyPr wrap="none" rtlCol="0" anchor="t"/>
          <a:lstStyle/>
          <a:p>
            <a:pPr indent="0" marL="0">
              <a:lnSpc>
                <a:spcPts val="4690"/>
              </a:lnSpc>
              <a:buNone/>
            </a:pPr>
            <a:r>
              <a:rPr lang="en-US" sz="3752" dirty="0">
                <a:solidFill>
                  <a:srgbClr val="1B1B27"/>
                </a:solidFill>
                <a:latin typeface="Raleway" pitchFamily="34" charset="0"/>
                <a:ea typeface="Raleway" pitchFamily="34" charset="-122"/>
                <a:cs typeface="Raleway" pitchFamily="34" charset="-120"/>
              </a:rPr>
              <a:t>4. Mesure de la valeur ajoutée</a:t>
            </a:r>
            <a:endParaRPr lang="en-US" sz="3752" dirty="0"/>
          </a:p>
        </p:txBody>
      </p:sp>
      <p:sp>
        <p:nvSpPr>
          <p:cNvPr id="5" name="Text 3"/>
          <p:cNvSpPr/>
          <p:nvPr/>
        </p:nvSpPr>
        <p:spPr>
          <a:xfrm>
            <a:off x="2788325" y="1500783"/>
            <a:ext cx="9053751" cy="609838"/>
          </a:xfrm>
          <a:prstGeom prst="rect">
            <a:avLst/>
          </a:prstGeom>
          <a:noFill/>
          <a:ln/>
        </p:spPr>
        <p:txBody>
          <a:bodyPr wrap="square" rtlCol="0" anchor="t"/>
          <a:lstStyle/>
          <a:p>
            <a:pPr indent="0" marL="0">
              <a:lnSpc>
                <a:spcPts val="2401"/>
              </a:lnSpc>
              <a:buNone/>
            </a:pPr>
            <a:r>
              <a:rPr lang="en-US" sz="1501" dirty="0">
                <a:solidFill>
                  <a:srgbClr val="3C3939"/>
                </a:solidFill>
                <a:latin typeface="Roboto" pitchFamily="34" charset="0"/>
                <a:ea typeface="Roboto" pitchFamily="34" charset="-122"/>
                <a:cs typeface="Roboto" pitchFamily="34" charset="-120"/>
              </a:rPr>
              <a:t>Mesurez la valeur ajoutée des SI pour l'entreprise en utilisant des mesures telles que le retour sur investissement, le rendement de la technologie et les avantages commerciaux.</a:t>
            </a:r>
            <a:endParaRPr lang="en-US" sz="1501" dirty="0"/>
          </a:p>
        </p:txBody>
      </p:sp>
      <p:pic>
        <p:nvPicPr>
          <p:cNvPr id="6" name="Image 0" descr="preencoded.png">    </p:cNvPr>
          <p:cNvPicPr>
            <a:picLocks noChangeAspect="1"/>
          </p:cNvPicPr>
          <p:nvPr/>
        </p:nvPicPr>
        <p:blipFill>
          <a:blip r:embed="rId1"/>
          <a:stretch>
            <a:fillRect/>
          </a:stretch>
        </p:blipFill>
        <p:spPr>
          <a:xfrm>
            <a:off x="2788325" y="2325052"/>
            <a:ext cx="2827258" cy="2827258"/>
          </a:xfrm>
          <a:prstGeom prst="rect">
            <a:avLst/>
          </a:prstGeom>
        </p:spPr>
      </p:pic>
      <p:sp>
        <p:nvSpPr>
          <p:cNvPr id="7" name="Text 4"/>
          <p:cNvSpPr/>
          <p:nvPr/>
        </p:nvSpPr>
        <p:spPr>
          <a:xfrm>
            <a:off x="2788325" y="5390555"/>
            <a:ext cx="2827258" cy="595551"/>
          </a:xfrm>
          <a:prstGeom prst="rect">
            <a:avLst/>
          </a:prstGeom>
          <a:noFill/>
          <a:ln/>
        </p:spPr>
        <p:txBody>
          <a:bodyPr wrap="square" rtlCol="0" anchor="t"/>
          <a:lstStyle/>
          <a:p>
            <a:pPr algn="ctr" indent="0" marL="0">
              <a:lnSpc>
                <a:spcPts val="2345"/>
              </a:lnSpc>
              <a:buNone/>
            </a:pPr>
            <a:r>
              <a:rPr lang="en-US" sz="1876" dirty="0">
                <a:solidFill>
                  <a:srgbClr val="1B1B27"/>
                </a:solidFill>
                <a:latin typeface="Raleway" pitchFamily="34" charset="0"/>
                <a:ea typeface="Raleway" pitchFamily="34" charset="-122"/>
                <a:cs typeface="Raleway" pitchFamily="34" charset="-120"/>
              </a:rPr>
              <a:t>Retour sur investissement (ROI)</a:t>
            </a:r>
            <a:endParaRPr lang="en-US" sz="1876" dirty="0"/>
          </a:p>
        </p:txBody>
      </p:sp>
      <p:sp>
        <p:nvSpPr>
          <p:cNvPr id="8" name="Text 5"/>
          <p:cNvSpPr/>
          <p:nvPr/>
        </p:nvSpPr>
        <p:spPr>
          <a:xfrm>
            <a:off x="2788325" y="6176605"/>
            <a:ext cx="2827258" cy="1219676"/>
          </a:xfrm>
          <a:prstGeom prst="rect">
            <a:avLst/>
          </a:prstGeom>
          <a:noFill/>
          <a:ln/>
        </p:spPr>
        <p:txBody>
          <a:bodyPr wrap="square" rtlCol="0" anchor="t"/>
          <a:lstStyle/>
          <a:p>
            <a:pPr algn="ctr" indent="0" marL="0">
              <a:lnSpc>
                <a:spcPts val="2401"/>
              </a:lnSpc>
              <a:buNone/>
            </a:pPr>
            <a:r>
              <a:rPr lang="en-US" sz="1501" dirty="0">
                <a:solidFill>
                  <a:srgbClr val="3C3939"/>
                </a:solidFill>
                <a:latin typeface="Roboto" pitchFamily="34" charset="0"/>
                <a:ea typeface="Roboto" pitchFamily="34" charset="-122"/>
                <a:cs typeface="Roboto" pitchFamily="34" charset="-120"/>
              </a:rPr>
              <a:t>Mesurable et significatif, le ROI mesure l'efficacité des investissements de l'entreprise dans les SI.</a:t>
            </a:r>
            <a:endParaRPr lang="en-US" sz="1501" dirty="0"/>
          </a:p>
        </p:txBody>
      </p:sp>
      <p:pic>
        <p:nvPicPr>
          <p:cNvPr id="9" name="Image 1" descr="preencoded.png">    </p:cNvPr>
          <p:cNvPicPr>
            <a:picLocks noChangeAspect="1"/>
          </p:cNvPicPr>
          <p:nvPr/>
        </p:nvPicPr>
        <p:blipFill>
          <a:blip r:embed="rId2"/>
          <a:stretch>
            <a:fillRect/>
          </a:stretch>
        </p:blipFill>
        <p:spPr>
          <a:xfrm>
            <a:off x="5901452" y="2325052"/>
            <a:ext cx="2827377" cy="2827377"/>
          </a:xfrm>
          <a:prstGeom prst="rect">
            <a:avLst/>
          </a:prstGeom>
        </p:spPr>
      </p:pic>
      <p:sp>
        <p:nvSpPr>
          <p:cNvPr id="10" name="Text 6"/>
          <p:cNvSpPr/>
          <p:nvPr/>
        </p:nvSpPr>
        <p:spPr>
          <a:xfrm>
            <a:off x="5970151" y="5390674"/>
            <a:ext cx="2689860" cy="297775"/>
          </a:xfrm>
          <a:prstGeom prst="rect">
            <a:avLst/>
          </a:prstGeom>
          <a:noFill/>
          <a:ln/>
        </p:spPr>
        <p:txBody>
          <a:bodyPr wrap="none" rtlCol="0" anchor="t"/>
          <a:lstStyle/>
          <a:p>
            <a:pPr algn="ctr" indent="0" marL="0">
              <a:lnSpc>
                <a:spcPts val="2345"/>
              </a:lnSpc>
              <a:buNone/>
            </a:pPr>
            <a:r>
              <a:rPr lang="en-US" sz="1876" dirty="0">
                <a:solidFill>
                  <a:srgbClr val="1B1B27"/>
                </a:solidFill>
                <a:latin typeface="Raleway" pitchFamily="34" charset="0"/>
                <a:ea typeface="Raleway" pitchFamily="34" charset="-122"/>
                <a:cs typeface="Raleway" pitchFamily="34" charset="-120"/>
              </a:rPr>
              <a:t>Avantages commerciaux</a:t>
            </a:r>
            <a:endParaRPr lang="en-US" sz="1876" dirty="0"/>
          </a:p>
        </p:txBody>
      </p:sp>
      <p:sp>
        <p:nvSpPr>
          <p:cNvPr id="11" name="Text 7"/>
          <p:cNvSpPr/>
          <p:nvPr/>
        </p:nvSpPr>
        <p:spPr>
          <a:xfrm>
            <a:off x="5901452" y="5878949"/>
            <a:ext cx="2827377" cy="1829514"/>
          </a:xfrm>
          <a:prstGeom prst="rect">
            <a:avLst/>
          </a:prstGeom>
          <a:noFill/>
          <a:ln/>
        </p:spPr>
        <p:txBody>
          <a:bodyPr wrap="square" rtlCol="0" anchor="t"/>
          <a:lstStyle/>
          <a:p>
            <a:pPr algn="ctr" indent="0" marL="0">
              <a:lnSpc>
                <a:spcPts val="2401"/>
              </a:lnSpc>
              <a:buNone/>
            </a:pPr>
            <a:r>
              <a:rPr lang="en-US" sz="1501" dirty="0">
                <a:solidFill>
                  <a:srgbClr val="3C3939"/>
                </a:solidFill>
                <a:latin typeface="Roboto" pitchFamily="34" charset="0"/>
                <a:ea typeface="Roboto" pitchFamily="34" charset="-122"/>
                <a:cs typeface="Roboto" pitchFamily="34" charset="-120"/>
              </a:rPr>
              <a:t>Des avantages commerciaux tels que l'amélioration de la satisfaction client ou l'augmentation des ventes peuvent démontrer la valeur ajoutée de l'utilisation d'un SI.</a:t>
            </a:r>
            <a:endParaRPr lang="en-US" sz="1501" dirty="0"/>
          </a:p>
        </p:txBody>
      </p:sp>
      <p:pic>
        <p:nvPicPr>
          <p:cNvPr id="12" name="Image 2" descr="preencoded.png">    </p:cNvPr>
          <p:cNvPicPr>
            <a:picLocks noChangeAspect="1"/>
          </p:cNvPicPr>
          <p:nvPr/>
        </p:nvPicPr>
        <p:blipFill>
          <a:blip r:embed="rId3"/>
          <a:stretch>
            <a:fillRect/>
          </a:stretch>
        </p:blipFill>
        <p:spPr>
          <a:xfrm>
            <a:off x="9014698" y="2325052"/>
            <a:ext cx="2827377" cy="2827377"/>
          </a:xfrm>
          <a:prstGeom prst="rect">
            <a:avLst/>
          </a:prstGeom>
        </p:spPr>
      </p:pic>
      <p:sp>
        <p:nvSpPr>
          <p:cNvPr id="13" name="Text 8"/>
          <p:cNvSpPr/>
          <p:nvPr/>
        </p:nvSpPr>
        <p:spPr>
          <a:xfrm>
            <a:off x="9228177" y="5390674"/>
            <a:ext cx="2400300" cy="297775"/>
          </a:xfrm>
          <a:prstGeom prst="rect">
            <a:avLst/>
          </a:prstGeom>
          <a:noFill/>
          <a:ln/>
        </p:spPr>
        <p:txBody>
          <a:bodyPr wrap="none" rtlCol="0" anchor="t"/>
          <a:lstStyle/>
          <a:p>
            <a:pPr algn="ctr" indent="0" marL="0">
              <a:lnSpc>
                <a:spcPts val="2345"/>
              </a:lnSpc>
              <a:buNone/>
            </a:pPr>
            <a:r>
              <a:rPr lang="en-US" sz="1876" dirty="0">
                <a:solidFill>
                  <a:srgbClr val="1B1B27"/>
                </a:solidFill>
                <a:latin typeface="Raleway" pitchFamily="34" charset="0"/>
                <a:ea typeface="Raleway" pitchFamily="34" charset="-122"/>
                <a:cs typeface="Raleway" pitchFamily="34" charset="-120"/>
              </a:rPr>
              <a:t>Efficience du système</a:t>
            </a:r>
            <a:endParaRPr lang="en-US" sz="1876" dirty="0"/>
          </a:p>
        </p:txBody>
      </p:sp>
      <p:sp>
        <p:nvSpPr>
          <p:cNvPr id="14" name="Text 9"/>
          <p:cNvSpPr/>
          <p:nvPr/>
        </p:nvSpPr>
        <p:spPr>
          <a:xfrm>
            <a:off x="9014698" y="5878949"/>
            <a:ext cx="2827377" cy="1524595"/>
          </a:xfrm>
          <a:prstGeom prst="rect">
            <a:avLst/>
          </a:prstGeom>
          <a:noFill/>
          <a:ln/>
        </p:spPr>
        <p:txBody>
          <a:bodyPr wrap="square" rtlCol="0" anchor="t"/>
          <a:lstStyle/>
          <a:p>
            <a:pPr algn="ctr" indent="0" marL="0">
              <a:lnSpc>
                <a:spcPts val="2401"/>
              </a:lnSpc>
              <a:buNone/>
            </a:pPr>
            <a:r>
              <a:rPr lang="en-US" sz="1501" dirty="0">
                <a:solidFill>
                  <a:srgbClr val="3C3939"/>
                </a:solidFill>
                <a:latin typeface="Roboto" pitchFamily="34" charset="0"/>
                <a:ea typeface="Roboto" pitchFamily="34" charset="-122"/>
                <a:cs typeface="Roboto" pitchFamily="34" charset="-120"/>
              </a:rPr>
              <a:t>La mesure de l'efficience des SI permet de déterminer leur capacité à atteindre les objectifs de l'entreprise de manière rentable et efficiente.</a:t>
            </a:r>
            <a:endParaRPr lang="en-US" sz="150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644729"/>
            <a:ext cx="6210300"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5. Amélioration continue</a:t>
            </a:r>
            <a:endParaRPr lang="en-US" sz="4374" dirty="0"/>
          </a:p>
        </p:txBody>
      </p:sp>
      <p:sp>
        <p:nvSpPr>
          <p:cNvPr id="7" name="Text 4"/>
          <p:cNvSpPr/>
          <p:nvPr/>
        </p:nvSpPr>
        <p:spPr>
          <a:xfrm>
            <a:off x="2037993" y="2672358"/>
            <a:ext cx="10554414" cy="1066205"/>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L'amélioration des performances des SI nécessite un processus continu d'identification de domaines dans lesquels des améliorations peuvent être apportées, la définition d'actions correctives et la mise en œuvre de ces actions.</a:t>
            </a:r>
            <a:endParaRPr lang="en-US" sz="1750" dirty="0"/>
          </a:p>
        </p:txBody>
      </p:sp>
      <p:sp>
        <p:nvSpPr>
          <p:cNvPr id="8" name="Shape 5"/>
          <p:cNvSpPr/>
          <p:nvPr/>
        </p:nvSpPr>
        <p:spPr>
          <a:xfrm>
            <a:off x="2037993" y="4162068"/>
            <a:ext cx="499943" cy="499943"/>
          </a:xfrm>
          <a:prstGeom prst="roundRect">
            <a:avLst>
              <a:gd name="adj" fmla="val 20000"/>
            </a:avLst>
          </a:prstGeom>
          <a:solidFill>
            <a:srgbClr val="E1E1EA"/>
          </a:solidFill>
          <a:ln w="13811">
            <a:solidFill>
              <a:srgbClr val="C3C3D5"/>
            </a:solidFill>
            <a:prstDash val="solid"/>
          </a:ln>
        </p:spPr>
      </p:sp>
      <p:sp>
        <p:nvSpPr>
          <p:cNvPr id="9" name="Text 6"/>
          <p:cNvSpPr/>
          <p:nvPr/>
        </p:nvSpPr>
        <p:spPr>
          <a:xfrm>
            <a:off x="2215515" y="4203740"/>
            <a:ext cx="144780"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0" name="Text 7"/>
          <p:cNvSpPr/>
          <p:nvPr/>
        </p:nvSpPr>
        <p:spPr>
          <a:xfrm>
            <a:off x="2760107" y="4238387"/>
            <a:ext cx="2647950" cy="694373"/>
          </a:xfrm>
          <a:prstGeom prst="rect">
            <a:avLst/>
          </a:prstGeom>
          <a:noFill/>
          <a:ln/>
        </p:spPr>
        <p:txBody>
          <a:bodyPr wrap="squar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Processus d'amélioration</a:t>
            </a:r>
            <a:endParaRPr lang="en-US" sz="2187" dirty="0"/>
          </a:p>
        </p:txBody>
      </p:sp>
      <p:sp>
        <p:nvSpPr>
          <p:cNvPr id="11" name="Text 8"/>
          <p:cNvSpPr/>
          <p:nvPr/>
        </p:nvSpPr>
        <p:spPr>
          <a:xfrm>
            <a:off x="2760107" y="5154930"/>
            <a:ext cx="2647950" cy="1421606"/>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Établir un processus pour identifier les domaines où des améliorations peuvent être apportées.</a:t>
            </a:r>
            <a:endParaRPr lang="en-US" sz="1750" dirty="0"/>
          </a:p>
        </p:txBody>
      </p:sp>
      <p:sp>
        <p:nvSpPr>
          <p:cNvPr id="12" name="Shape 9"/>
          <p:cNvSpPr/>
          <p:nvPr/>
        </p:nvSpPr>
        <p:spPr>
          <a:xfrm>
            <a:off x="5630228" y="4162068"/>
            <a:ext cx="499943" cy="499943"/>
          </a:xfrm>
          <a:prstGeom prst="roundRect">
            <a:avLst>
              <a:gd name="adj" fmla="val 20000"/>
            </a:avLst>
          </a:prstGeom>
          <a:solidFill>
            <a:srgbClr val="E1E1EA"/>
          </a:solidFill>
          <a:ln w="13811">
            <a:solidFill>
              <a:srgbClr val="C3C3D5"/>
            </a:solidFill>
            <a:prstDash val="solid"/>
          </a:ln>
        </p:spPr>
      </p:sp>
      <p:sp>
        <p:nvSpPr>
          <p:cNvPr id="13" name="Text 10"/>
          <p:cNvSpPr/>
          <p:nvPr/>
        </p:nvSpPr>
        <p:spPr>
          <a:xfrm>
            <a:off x="5792510" y="4203740"/>
            <a:ext cx="175260"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4" name="Text 11"/>
          <p:cNvSpPr/>
          <p:nvPr/>
        </p:nvSpPr>
        <p:spPr>
          <a:xfrm>
            <a:off x="6352342" y="4238387"/>
            <a:ext cx="2221944" cy="347186"/>
          </a:xfrm>
          <a:prstGeom prst="rect">
            <a:avLst/>
          </a:prstGeom>
          <a:noFill/>
          <a:ln/>
        </p:spPr>
        <p:txBody>
          <a:bodyPr wrap="non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Action corrective</a:t>
            </a:r>
            <a:endParaRPr lang="en-US" sz="2187" dirty="0"/>
          </a:p>
        </p:txBody>
      </p:sp>
      <p:sp>
        <p:nvSpPr>
          <p:cNvPr id="15" name="Text 12"/>
          <p:cNvSpPr/>
          <p:nvPr/>
        </p:nvSpPr>
        <p:spPr>
          <a:xfrm>
            <a:off x="6352342" y="4807744"/>
            <a:ext cx="2647950" cy="1777008"/>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Définir et mettre en œuvre les actions correctives nécessaires pour améliorer les performances des SI.</a:t>
            </a:r>
            <a:endParaRPr lang="en-US" sz="1750" dirty="0"/>
          </a:p>
        </p:txBody>
      </p:sp>
      <p:sp>
        <p:nvSpPr>
          <p:cNvPr id="16" name="Shape 13"/>
          <p:cNvSpPr/>
          <p:nvPr/>
        </p:nvSpPr>
        <p:spPr>
          <a:xfrm>
            <a:off x="9222462" y="4162068"/>
            <a:ext cx="499943" cy="499943"/>
          </a:xfrm>
          <a:prstGeom prst="roundRect">
            <a:avLst>
              <a:gd name="adj" fmla="val 20000"/>
            </a:avLst>
          </a:prstGeom>
          <a:solidFill>
            <a:srgbClr val="E1E1EA"/>
          </a:solidFill>
          <a:ln w="13811">
            <a:solidFill>
              <a:srgbClr val="C3C3D5"/>
            </a:solidFill>
            <a:prstDash val="solid"/>
          </a:ln>
        </p:spPr>
      </p:sp>
      <p:sp>
        <p:nvSpPr>
          <p:cNvPr id="17" name="Text 14"/>
          <p:cNvSpPr/>
          <p:nvPr/>
        </p:nvSpPr>
        <p:spPr>
          <a:xfrm>
            <a:off x="9380934" y="4203740"/>
            <a:ext cx="182880"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8" name="Text 15"/>
          <p:cNvSpPr/>
          <p:nvPr/>
        </p:nvSpPr>
        <p:spPr>
          <a:xfrm>
            <a:off x="9944576" y="4238387"/>
            <a:ext cx="2647950" cy="694373"/>
          </a:xfrm>
          <a:prstGeom prst="rect">
            <a:avLst/>
          </a:prstGeom>
          <a:noFill/>
          <a:ln/>
        </p:spPr>
        <p:txBody>
          <a:bodyPr wrap="squar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Optimisation des processus</a:t>
            </a:r>
            <a:endParaRPr lang="en-US" sz="2187" dirty="0"/>
          </a:p>
        </p:txBody>
      </p:sp>
      <p:sp>
        <p:nvSpPr>
          <p:cNvPr id="19" name="Text 16"/>
          <p:cNvSpPr/>
          <p:nvPr/>
        </p:nvSpPr>
        <p:spPr>
          <a:xfrm>
            <a:off x="9944576" y="5154930"/>
            <a:ext cx="2647950" cy="1421606"/>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Identifiez les processus qui peuvent être optimisés pour améliorer les performances des SI.</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6319599" y="2712482"/>
            <a:ext cx="4443889"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Récapitulatif</a:t>
            </a:r>
            <a:endParaRPr lang="en-US" sz="4374" dirty="0"/>
          </a:p>
        </p:txBody>
      </p:sp>
      <p:sp>
        <p:nvSpPr>
          <p:cNvPr id="5" name="Text 3"/>
          <p:cNvSpPr/>
          <p:nvPr/>
        </p:nvSpPr>
        <p:spPr>
          <a:xfrm>
            <a:off x="6319599" y="3740110"/>
            <a:ext cx="7477601" cy="1777008"/>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L'évaluation des performances des SI est cruciale pour l'optimisation des performances du SI. En comprenant et en gérant les KPI, en collectant et en analysant les données pertinentes, en mesurant la valeur ajoutée et en suivant un processus continu d'amélioration, vous pouvez maximiser les performances de vos SI et leur contribution à l'entreprise.</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833199" y="2357080"/>
            <a:ext cx="4443889"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6. Conclusion</a:t>
            </a:r>
            <a:endParaRPr lang="en-US" sz="4374" dirty="0"/>
          </a:p>
        </p:txBody>
      </p:sp>
      <p:sp>
        <p:nvSpPr>
          <p:cNvPr id="5" name="Text 3"/>
          <p:cNvSpPr/>
          <p:nvPr/>
        </p:nvSpPr>
        <p:spPr>
          <a:xfrm>
            <a:off x="833199" y="3384709"/>
            <a:ext cx="7477601" cy="2487811"/>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En somme, évaluer les performances des SI de manière continue est un processus important pour chaque entreprise qui souhaite garantir que ses SI restent alignés sur sa stratégie et continuent de soutenir ses activités. En définissant des KPI pertinents, en collectant des données pertinentes, en mesurant la valeur ajoutée et en suivant un processus continu d'amélioration, les entreprises peuvent maximiser les performances de leurs SI et leur contribution à l'entreprise.</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2037993" y="3190042"/>
            <a:ext cx="4443889"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7. Cas d'étude</a:t>
            </a:r>
            <a:endParaRPr lang="en-US" sz="4374" dirty="0"/>
          </a:p>
        </p:txBody>
      </p:sp>
      <p:sp>
        <p:nvSpPr>
          <p:cNvPr id="5" name="Text 3"/>
          <p:cNvSpPr/>
          <p:nvPr/>
        </p:nvSpPr>
        <p:spPr>
          <a:xfrm>
            <a:off x="2037993" y="4328755"/>
            <a:ext cx="10554414" cy="710803"/>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Faire l'inventaire des ressources SI dans votre entreprise. En déduire des stratégies actuelles ou dominantes pour la croissance de cette dernière.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2023-09-26T07:23:17Z</dcterms:created>
  <dcterms:modified xsi:type="dcterms:W3CDTF">2023-09-26T07:23:17Z</dcterms:modified>
</cp:coreProperties>
</file>