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6319599" y="1748671"/>
            <a:ext cx="7477601" cy="3332798"/>
          </a:xfrm>
          <a:prstGeom prst="rect">
            <a:avLst/>
          </a:prstGeom>
          <a:noFill/>
          <a:ln/>
        </p:spPr>
        <p:txBody>
          <a:bodyPr wrap="square" rtlCol="0" anchor="t"/>
          <a:lstStyle/>
          <a:p>
            <a:pPr indent="0" marL="0">
              <a:lnSpc>
                <a:spcPts val="6561"/>
              </a:lnSpc>
              <a:buNone/>
            </a:pPr>
            <a:r>
              <a:rPr lang="en-US" sz="5249" spc="-157" kern="0" dirty="0">
                <a:solidFill>
                  <a:srgbClr val="2C3F42"/>
                </a:solidFill>
                <a:latin typeface="Bitter" pitchFamily="34" charset="0"/>
                <a:ea typeface="Bitter" pitchFamily="34" charset="-122"/>
                <a:cs typeface="Bitter" pitchFamily="34" charset="-120"/>
              </a:rPr>
              <a:t>Intégration des systèmes d'informations avec les partenaires de la chaîne logistique</a:t>
            </a:r>
            <a:endParaRPr lang="en-US" sz="5249" dirty="0"/>
          </a:p>
        </p:txBody>
      </p:sp>
      <p:sp>
        <p:nvSpPr>
          <p:cNvPr id="5" name="Text 3"/>
          <p:cNvSpPr/>
          <p:nvPr/>
        </p:nvSpPr>
        <p:spPr>
          <a:xfrm>
            <a:off x="6319599" y="5414724"/>
            <a:ext cx="7477601"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Dans le contexte de la chaîne logistique, il est essentiel d'intégrer les systèmes d'informations (SI) avec les partenaires impliqués dans la chaîne logistique...</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3734395"/>
            <a:ext cx="444388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Conclusion</a:t>
            </a:r>
            <a:endParaRPr lang="en-US" sz="4374" dirty="0"/>
          </a:p>
        </p:txBody>
      </p:sp>
      <p:sp>
        <p:nvSpPr>
          <p:cNvPr id="5" name="Text 3"/>
          <p:cNvSpPr/>
          <p:nvPr/>
        </p:nvSpPr>
        <p:spPr>
          <a:xfrm>
            <a:off x="2037993" y="4762024"/>
            <a:ext cx="10554414"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L'intégration des SI avec les partenaires de la chaîne logistique est un élément clé pour une chaîne logistique performante et compétitive. Elle permet une meilleure coordination, une optimisation des flux de marchandises et une amélioration de la satisfaction des clients.</a:t>
            </a:r>
            <a:endParaRPr lang="en-US" sz="1750" dirty="0"/>
          </a:p>
        </p:txBody>
      </p:sp>
      <p:pic>
        <p:nvPicPr>
          <p:cNvPr id="6" name="Image 0" descr="preencoded.png">    </p:cNvPr>
          <p:cNvPicPr>
            <a:picLocks noChangeAspect="1"/>
          </p:cNvPicPr>
          <p:nvPr/>
        </p:nvPicPr>
        <p:blipFill>
          <a:blip r:embed="rId1"/>
          <a:stretch>
            <a:fillRect/>
          </a:stretch>
        </p:blipFill>
        <p:spPr>
          <a:xfrm>
            <a:off x="0" y="0"/>
            <a:ext cx="14630400" cy="13331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979414"/>
            <a:ext cx="444388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Etude de cas</a:t>
            </a:r>
            <a:endParaRPr lang="en-US" sz="4374" dirty="0"/>
          </a:p>
        </p:txBody>
      </p:sp>
      <p:sp>
        <p:nvSpPr>
          <p:cNvPr id="5" name="Text 3"/>
          <p:cNvSpPr/>
          <p:nvPr/>
        </p:nvSpPr>
        <p:spPr>
          <a:xfrm>
            <a:off x="2037993" y="3118128"/>
            <a:ext cx="10554414"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Sélectionner une entreprise du CAC40 qui effectue des opérations de livraison à l'international et optimiser sa chaine logistique : </a:t>
            </a:r>
            <a:endParaRPr lang="en-US" sz="1750" dirty="0"/>
          </a:p>
        </p:txBody>
      </p:sp>
      <p:sp>
        <p:nvSpPr>
          <p:cNvPr id="6" name="Text 4"/>
          <p:cNvSpPr/>
          <p:nvPr/>
        </p:nvSpPr>
        <p:spPr>
          <a:xfrm>
            <a:off x="2037993" y="4078843"/>
            <a:ext cx="10554414"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Etat de l'art</a:t>
            </a:r>
            <a:endParaRPr lang="en-US" sz="1750" dirty="0"/>
          </a:p>
        </p:txBody>
      </p:sp>
      <p:sp>
        <p:nvSpPr>
          <p:cNvPr id="7" name="Text 5"/>
          <p:cNvSpPr/>
          <p:nvPr/>
        </p:nvSpPr>
        <p:spPr>
          <a:xfrm>
            <a:off x="2037993" y="4684157"/>
            <a:ext cx="10554414"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Optimisations </a:t>
            </a:r>
            <a:endParaRPr lang="en-US" sz="1750" dirty="0"/>
          </a:p>
        </p:txBody>
      </p:sp>
      <p:sp>
        <p:nvSpPr>
          <p:cNvPr id="8" name="Text 6"/>
          <p:cNvSpPr/>
          <p:nvPr/>
        </p:nvSpPr>
        <p:spPr>
          <a:xfrm>
            <a:off x="2037993" y="5289471"/>
            <a:ext cx="10554414"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Couts </a:t>
            </a:r>
            <a:endParaRPr lang="en-US" sz="1750" dirty="0"/>
          </a:p>
        </p:txBody>
      </p:sp>
      <p:sp>
        <p:nvSpPr>
          <p:cNvPr id="9" name="Text 7"/>
          <p:cNvSpPr/>
          <p:nvPr/>
        </p:nvSpPr>
        <p:spPr>
          <a:xfrm>
            <a:off x="2037993" y="5894784"/>
            <a:ext cx="10554414"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ROI</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003102"/>
            <a:ext cx="787931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1. L'interconnexion des systèmes</a:t>
            </a:r>
            <a:endParaRPr lang="en-US" sz="4374" dirty="0"/>
          </a:p>
        </p:txBody>
      </p:sp>
      <p:sp>
        <p:nvSpPr>
          <p:cNvPr id="5" name="Shape 3"/>
          <p:cNvSpPr/>
          <p:nvPr/>
        </p:nvSpPr>
        <p:spPr>
          <a:xfrm>
            <a:off x="2037993" y="2475071"/>
            <a:ext cx="10554414" cy="44410"/>
          </a:xfrm>
          <a:prstGeom prst="rect">
            <a:avLst/>
          </a:prstGeom>
          <a:solidFill>
            <a:srgbClr val="F9C59F"/>
          </a:solidFill>
          <a:ln/>
        </p:spPr>
      </p:sp>
      <p:sp>
        <p:nvSpPr>
          <p:cNvPr id="6" name="Shape 4"/>
          <p:cNvSpPr/>
          <p:nvPr/>
        </p:nvSpPr>
        <p:spPr>
          <a:xfrm>
            <a:off x="3700760" y="2475071"/>
            <a:ext cx="44410" cy="777597"/>
          </a:xfrm>
          <a:prstGeom prst="rect">
            <a:avLst/>
          </a:prstGeom>
          <a:solidFill>
            <a:srgbClr val="F9C59F"/>
          </a:solidFill>
          <a:ln/>
        </p:spPr>
      </p:sp>
      <p:sp>
        <p:nvSpPr>
          <p:cNvPr id="7" name="Shape 5"/>
          <p:cNvSpPr/>
          <p:nvPr/>
        </p:nvSpPr>
        <p:spPr>
          <a:xfrm>
            <a:off x="3473053" y="2225159"/>
            <a:ext cx="499943" cy="499943"/>
          </a:xfrm>
          <a:prstGeom prst="roundRect">
            <a:avLst>
              <a:gd name="adj" fmla="val 20000"/>
            </a:avLst>
          </a:prstGeom>
          <a:solidFill>
            <a:srgbClr val="FCE2CF"/>
          </a:solidFill>
          <a:ln w="13811">
            <a:solidFill>
              <a:srgbClr val="F9C59F"/>
            </a:solidFill>
            <a:prstDash val="solid"/>
          </a:ln>
        </p:spPr>
      </p:sp>
      <p:sp>
        <p:nvSpPr>
          <p:cNvPr id="8" name="Text 6"/>
          <p:cNvSpPr/>
          <p:nvPr/>
        </p:nvSpPr>
        <p:spPr>
          <a:xfrm>
            <a:off x="3656647" y="2266831"/>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2260163" y="3474958"/>
            <a:ext cx="2925604" cy="694373"/>
          </a:xfrm>
          <a:prstGeom prst="rect">
            <a:avLst/>
          </a:prstGeom>
          <a:noFill/>
          <a:ln/>
        </p:spPr>
        <p:txBody>
          <a:bodyPr wrap="squar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Échange électronique de données (EDI)</a:t>
            </a:r>
            <a:endParaRPr lang="en-US" sz="2187" dirty="0"/>
          </a:p>
        </p:txBody>
      </p:sp>
      <p:sp>
        <p:nvSpPr>
          <p:cNvPr id="10" name="Text 8"/>
          <p:cNvSpPr/>
          <p:nvPr/>
        </p:nvSpPr>
        <p:spPr>
          <a:xfrm>
            <a:off x="2260163" y="4391501"/>
            <a:ext cx="2925604" cy="2132409"/>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Un protocole standardisé qui permet un échange de données automatisé entre les systèmes d'information des partenaires de la chaîne logistique.</a:t>
            </a:r>
            <a:endParaRPr lang="en-US" sz="1750" dirty="0"/>
          </a:p>
        </p:txBody>
      </p:sp>
      <p:sp>
        <p:nvSpPr>
          <p:cNvPr id="11" name="Shape 9"/>
          <p:cNvSpPr/>
          <p:nvPr/>
        </p:nvSpPr>
        <p:spPr>
          <a:xfrm>
            <a:off x="7292876" y="2475071"/>
            <a:ext cx="44410" cy="777597"/>
          </a:xfrm>
          <a:prstGeom prst="rect">
            <a:avLst/>
          </a:prstGeom>
          <a:solidFill>
            <a:srgbClr val="F9C59F"/>
          </a:solidFill>
          <a:ln/>
        </p:spPr>
      </p:sp>
      <p:sp>
        <p:nvSpPr>
          <p:cNvPr id="12" name="Shape 10"/>
          <p:cNvSpPr/>
          <p:nvPr/>
        </p:nvSpPr>
        <p:spPr>
          <a:xfrm>
            <a:off x="7065169" y="2225159"/>
            <a:ext cx="499943" cy="499943"/>
          </a:xfrm>
          <a:prstGeom prst="roundRect">
            <a:avLst>
              <a:gd name="adj" fmla="val 20000"/>
            </a:avLst>
          </a:prstGeom>
          <a:solidFill>
            <a:srgbClr val="FCE2CF"/>
          </a:solidFill>
          <a:ln w="13811">
            <a:solidFill>
              <a:srgbClr val="F9C59F"/>
            </a:solidFill>
            <a:prstDash val="solid"/>
          </a:ln>
        </p:spPr>
      </p:sp>
      <p:sp>
        <p:nvSpPr>
          <p:cNvPr id="13" name="Text 11"/>
          <p:cNvSpPr/>
          <p:nvPr/>
        </p:nvSpPr>
        <p:spPr>
          <a:xfrm>
            <a:off x="7225903" y="2266831"/>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6204109" y="3474958"/>
            <a:ext cx="2221944"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Services Web</a:t>
            </a:r>
            <a:endParaRPr lang="en-US" sz="2187" dirty="0"/>
          </a:p>
        </p:txBody>
      </p:sp>
      <p:sp>
        <p:nvSpPr>
          <p:cNvPr id="15" name="Text 13"/>
          <p:cNvSpPr/>
          <p:nvPr/>
        </p:nvSpPr>
        <p:spPr>
          <a:xfrm>
            <a:off x="5852279" y="4044315"/>
            <a:ext cx="2925723" cy="2132409"/>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Un ensemble de protocoles standardisés permettant la communication entre les systèmes d'information de différents partenaires de la chaîne logistique via Internet.</a:t>
            </a:r>
            <a:endParaRPr lang="en-US" sz="1750" dirty="0"/>
          </a:p>
        </p:txBody>
      </p:sp>
      <p:sp>
        <p:nvSpPr>
          <p:cNvPr id="16" name="Shape 14"/>
          <p:cNvSpPr/>
          <p:nvPr/>
        </p:nvSpPr>
        <p:spPr>
          <a:xfrm>
            <a:off x="10885110" y="2475071"/>
            <a:ext cx="44410" cy="777597"/>
          </a:xfrm>
          <a:prstGeom prst="rect">
            <a:avLst/>
          </a:prstGeom>
          <a:solidFill>
            <a:srgbClr val="F9C59F"/>
          </a:solidFill>
          <a:ln/>
        </p:spPr>
      </p:sp>
      <p:sp>
        <p:nvSpPr>
          <p:cNvPr id="17" name="Shape 15"/>
          <p:cNvSpPr/>
          <p:nvPr/>
        </p:nvSpPr>
        <p:spPr>
          <a:xfrm>
            <a:off x="10657403" y="2225159"/>
            <a:ext cx="499943" cy="499943"/>
          </a:xfrm>
          <a:prstGeom prst="roundRect">
            <a:avLst>
              <a:gd name="adj" fmla="val 20000"/>
            </a:avLst>
          </a:prstGeom>
          <a:solidFill>
            <a:srgbClr val="FCE2CF"/>
          </a:solidFill>
          <a:ln w="13811">
            <a:solidFill>
              <a:srgbClr val="F9C59F"/>
            </a:solidFill>
            <a:prstDash val="solid"/>
          </a:ln>
        </p:spPr>
      </p:sp>
      <p:sp>
        <p:nvSpPr>
          <p:cNvPr id="18" name="Text 16"/>
          <p:cNvSpPr/>
          <p:nvPr/>
        </p:nvSpPr>
        <p:spPr>
          <a:xfrm>
            <a:off x="10814328" y="2266831"/>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9444514" y="3474958"/>
            <a:ext cx="2925723" cy="1041559"/>
          </a:xfrm>
          <a:prstGeom prst="rect">
            <a:avLst/>
          </a:prstGeom>
          <a:noFill/>
          <a:ln/>
        </p:spPr>
        <p:txBody>
          <a:bodyPr wrap="squar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Interfaces de Programmation d'Applications (API)</a:t>
            </a:r>
            <a:endParaRPr lang="en-US" sz="2187" dirty="0"/>
          </a:p>
        </p:txBody>
      </p:sp>
      <p:sp>
        <p:nvSpPr>
          <p:cNvPr id="20" name="Text 18"/>
          <p:cNvSpPr/>
          <p:nvPr/>
        </p:nvSpPr>
        <p:spPr>
          <a:xfrm>
            <a:off x="9444514" y="4738688"/>
            <a:ext cx="2925723" cy="2487811"/>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API permettent la communication entre les systèmes informatiques de différents partenaires de la chaîne logistique pour échanger des données en temps réel.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793671"/>
            <a:ext cx="764309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2. Partage des informations clés</a:t>
            </a:r>
            <a:endParaRPr lang="en-US" sz="4374" dirty="0"/>
          </a:p>
        </p:txBody>
      </p:sp>
      <p:sp>
        <p:nvSpPr>
          <p:cNvPr id="5" name="Shape 3"/>
          <p:cNvSpPr/>
          <p:nvPr/>
        </p:nvSpPr>
        <p:spPr>
          <a:xfrm>
            <a:off x="2037993" y="1932384"/>
            <a:ext cx="5166122" cy="2818328"/>
          </a:xfrm>
          <a:prstGeom prst="roundRect">
            <a:avLst>
              <a:gd name="adj" fmla="val 3548"/>
            </a:avLst>
          </a:prstGeom>
          <a:solidFill>
            <a:srgbClr val="FCE2CF"/>
          </a:solidFill>
          <a:ln w="13811">
            <a:solidFill>
              <a:srgbClr val="F9C59F"/>
            </a:solidFill>
            <a:prstDash val="solid"/>
          </a:ln>
        </p:spPr>
      </p:sp>
      <p:sp>
        <p:nvSpPr>
          <p:cNvPr id="6" name="Text 4"/>
          <p:cNvSpPr/>
          <p:nvPr/>
        </p:nvSpPr>
        <p:spPr>
          <a:xfrm>
            <a:off x="2273975" y="2168366"/>
            <a:ext cx="2888337"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Commandes des clients</a:t>
            </a:r>
            <a:endParaRPr lang="en-US" sz="2187" dirty="0"/>
          </a:p>
        </p:txBody>
      </p:sp>
      <p:sp>
        <p:nvSpPr>
          <p:cNvPr id="7" name="Text 5"/>
          <p:cNvSpPr/>
          <p:nvPr/>
        </p:nvSpPr>
        <p:spPr>
          <a:xfrm>
            <a:off x="2273975" y="2737723"/>
            <a:ext cx="4694158"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partenaires peuvent accéder en temps réel aux données de commande des clients pour mieux planifier leurs opérations et répondre aux demandes des clients de manière plus efficace.</a:t>
            </a:r>
            <a:endParaRPr lang="en-US" sz="1750" dirty="0"/>
          </a:p>
        </p:txBody>
      </p:sp>
      <p:sp>
        <p:nvSpPr>
          <p:cNvPr id="8" name="Shape 6"/>
          <p:cNvSpPr/>
          <p:nvPr/>
        </p:nvSpPr>
        <p:spPr>
          <a:xfrm>
            <a:off x="7426285" y="1932384"/>
            <a:ext cx="5166122" cy="2818328"/>
          </a:xfrm>
          <a:prstGeom prst="roundRect">
            <a:avLst>
              <a:gd name="adj" fmla="val 3548"/>
            </a:avLst>
          </a:prstGeom>
          <a:solidFill>
            <a:srgbClr val="FCE2CF"/>
          </a:solidFill>
          <a:ln w="13811">
            <a:solidFill>
              <a:srgbClr val="F9C59F"/>
            </a:solidFill>
            <a:prstDash val="solid"/>
          </a:ln>
        </p:spPr>
      </p:sp>
      <p:sp>
        <p:nvSpPr>
          <p:cNvPr id="9" name="Text 7"/>
          <p:cNvSpPr/>
          <p:nvPr/>
        </p:nvSpPr>
        <p:spPr>
          <a:xfrm>
            <a:off x="7662267" y="2168366"/>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Niveaux de stocks</a:t>
            </a:r>
            <a:endParaRPr lang="en-US" sz="2187" dirty="0"/>
          </a:p>
        </p:txBody>
      </p:sp>
      <p:sp>
        <p:nvSpPr>
          <p:cNvPr id="10" name="Text 8"/>
          <p:cNvSpPr/>
          <p:nvPr/>
        </p:nvSpPr>
        <p:spPr>
          <a:xfrm>
            <a:off x="7662267" y="2737723"/>
            <a:ext cx="4694158"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informations sur les niveaux de stocks des différents partenaires peuvent être partagées pour améliorer la planification des opérations et la gestion des stocks.</a:t>
            </a:r>
            <a:endParaRPr lang="en-US" sz="1750" dirty="0"/>
          </a:p>
        </p:txBody>
      </p:sp>
      <p:sp>
        <p:nvSpPr>
          <p:cNvPr id="11" name="Shape 9"/>
          <p:cNvSpPr/>
          <p:nvPr/>
        </p:nvSpPr>
        <p:spPr>
          <a:xfrm>
            <a:off x="2037993" y="4972883"/>
            <a:ext cx="5166122" cy="2462927"/>
          </a:xfrm>
          <a:prstGeom prst="roundRect">
            <a:avLst>
              <a:gd name="adj" fmla="val 4060"/>
            </a:avLst>
          </a:prstGeom>
          <a:solidFill>
            <a:srgbClr val="FCE2CF"/>
          </a:solidFill>
          <a:ln w="13811">
            <a:solidFill>
              <a:srgbClr val="F9C59F"/>
            </a:solidFill>
            <a:prstDash val="solid"/>
          </a:ln>
        </p:spPr>
      </p:sp>
      <p:sp>
        <p:nvSpPr>
          <p:cNvPr id="12" name="Text 10"/>
          <p:cNvSpPr/>
          <p:nvPr/>
        </p:nvSpPr>
        <p:spPr>
          <a:xfrm>
            <a:off x="2273975" y="5208865"/>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Délais de livraison</a:t>
            </a:r>
            <a:endParaRPr lang="en-US" sz="2187" dirty="0"/>
          </a:p>
        </p:txBody>
      </p:sp>
      <p:sp>
        <p:nvSpPr>
          <p:cNvPr id="13" name="Text 11"/>
          <p:cNvSpPr/>
          <p:nvPr/>
        </p:nvSpPr>
        <p:spPr>
          <a:xfrm>
            <a:off x="2273975" y="5778222"/>
            <a:ext cx="469415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partenaires peuvent connaître en temps réel les délais de livraison, ce qui peut aider à planifier les opérations.</a:t>
            </a:r>
            <a:endParaRPr lang="en-US" sz="1750" dirty="0"/>
          </a:p>
        </p:txBody>
      </p:sp>
      <p:sp>
        <p:nvSpPr>
          <p:cNvPr id="14" name="Shape 12"/>
          <p:cNvSpPr/>
          <p:nvPr/>
        </p:nvSpPr>
        <p:spPr>
          <a:xfrm>
            <a:off x="7426285" y="4972883"/>
            <a:ext cx="5166122" cy="2462927"/>
          </a:xfrm>
          <a:prstGeom prst="roundRect">
            <a:avLst>
              <a:gd name="adj" fmla="val 4060"/>
            </a:avLst>
          </a:prstGeom>
          <a:solidFill>
            <a:srgbClr val="FCE2CF"/>
          </a:solidFill>
          <a:ln w="13811">
            <a:solidFill>
              <a:srgbClr val="F9C59F"/>
            </a:solidFill>
            <a:prstDash val="solid"/>
          </a:ln>
        </p:spPr>
      </p:sp>
      <p:sp>
        <p:nvSpPr>
          <p:cNvPr id="15" name="Text 13"/>
          <p:cNvSpPr/>
          <p:nvPr/>
        </p:nvSpPr>
        <p:spPr>
          <a:xfrm>
            <a:off x="7662267" y="5208865"/>
            <a:ext cx="3153608"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Mouvements des produits</a:t>
            </a:r>
            <a:endParaRPr lang="en-US" sz="2187" dirty="0"/>
          </a:p>
        </p:txBody>
      </p:sp>
      <p:sp>
        <p:nvSpPr>
          <p:cNvPr id="16" name="Text 14"/>
          <p:cNvSpPr/>
          <p:nvPr/>
        </p:nvSpPr>
        <p:spPr>
          <a:xfrm>
            <a:off x="7662267" y="5778222"/>
            <a:ext cx="4694158"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 partage des informations sur les mouvements des produits peut aider à améliorer la gestion de la chaîne logistique et à réduire les coûts.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1981"/>
          </a:xfrm>
          <a:prstGeom prst="rect">
            <a:avLst/>
          </a:prstGeom>
          <a:solidFill>
            <a:srgbClr val="FFF8F0"/>
          </a:solidFill>
          <a:ln w="12978">
            <a:solidFill>
              <a:srgbClr val="E5E0DF"/>
            </a:solidFill>
            <a:prstDash val="solid"/>
          </a:ln>
        </p:spPr>
      </p:sp>
      <p:sp>
        <p:nvSpPr>
          <p:cNvPr id="4" name="Text 2"/>
          <p:cNvSpPr/>
          <p:nvPr/>
        </p:nvSpPr>
        <p:spPr>
          <a:xfrm>
            <a:off x="2346246" y="575310"/>
            <a:ext cx="7392710" cy="653772"/>
          </a:xfrm>
          <a:prstGeom prst="rect">
            <a:avLst/>
          </a:prstGeom>
          <a:noFill/>
          <a:ln/>
        </p:spPr>
        <p:txBody>
          <a:bodyPr wrap="none" rtlCol="0" anchor="t"/>
          <a:lstStyle/>
          <a:p>
            <a:pPr indent="0" marL="0">
              <a:lnSpc>
                <a:spcPts val="5148"/>
              </a:lnSpc>
              <a:buNone/>
            </a:pPr>
            <a:r>
              <a:rPr lang="en-US" sz="4119" spc="-124" kern="0" dirty="0">
                <a:solidFill>
                  <a:srgbClr val="2C3F42"/>
                </a:solidFill>
                <a:latin typeface="Bitter" pitchFamily="34" charset="0"/>
                <a:ea typeface="Bitter" pitchFamily="34" charset="-122"/>
                <a:cs typeface="Bitter" pitchFamily="34" charset="-120"/>
              </a:rPr>
              <a:t>3. Automatisation des processus</a:t>
            </a:r>
            <a:endParaRPr lang="en-US" sz="4119" dirty="0"/>
          </a:p>
        </p:txBody>
      </p:sp>
      <p:sp>
        <p:nvSpPr>
          <p:cNvPr id="5" name="Shape 3"/>
          <p:cNvSpPr/>
          <p:nvPr/>
        </p:nvSpPr>
        <p:spPr>
          <a:xfrm>
            <a:off x="2639139" y="1647468"/>
            <a:ext cx="41791" cy="6009203"/>
          </a:xfrm>
          <a:prstGeom prst="rect">
            <a:avLst/>
          </a:prstGeom>
          <a:solidFill>
            <a:srgbClr val="F9C59F"/>
          </a:solidFill>
          <a:ln/>
        </p:spPr>
      </p:sp>
      <p:sp>
        <p:nvSpPr>
          <p:cNvPr id="6" name="Shape 4"/>
          <p:cNvSpPr/>
          <p:nvPr/>
        </p:nvSpPr>
        <p:spPr>
          <a:xfrm>
            <a:off x="2895302" y="2025194"/>
            <a:ext cx="732234" cy="41791"/>
          </a:xfrm>
          <a:prstGeom prst="rect">
            <a:avLst/>
          </a:prstGeom>
          <a:solidFill>
            <a:srgbClr val="F9C59F"/>
          </a:solidFill>
          <a:ln/>
        </p:spPr>
      </p:sp>
      <p:sp>
        <p:nvSpPr>
          <p:cNvPr id="7" name="Shape 5"/>
          <p:cNvSpPr/>
          <p:nvPr/>
        </p:nvSpPr>
        <p:spPr>
          <a:xfrm>
            <a:off x="2424648" y="1810822"/>
            <a:ext cx="470654" cy="470654"/>
          </a:xfrm>
          <a:prstGeom prst="roundRect">
            <a:avLst>
              <a:gd name="adj" fmla="val 20004"/>
            </a:avLst>
          </a:prstGeom>
          <a:solidFill>
            <a:srgbClr val="FCE2CF"/>
          </a:solidFill>
          <a:ln w="12978">
            <a:solidFill>
              <a:srgbClr val="F9C59F"/>
            </a:solidFill>
            <a:prstDash val="solid"/>
          </a:ln>
        </p:spPr>
      </p:sp>
      <p:sp>
        <p:nvSpPr>
          <p:cNvPr id="8" name="Text 6"/>
          <p:cNvSpPr/>
          <p:nvPr/>
        </p:nvSpPr>
        <p:spPr>
          <a:xfrm>
            <a:off x="2597289" y="1849993"/>
            <a:ext cx="125373" cy="392311"/>
          </a:xfrm>
          <a:prstGeom prst="rect">
            <a:avLst/>
          </a:prstGeom>
          <a:noFill/>
          <a:ln/>
        </p:spPr>
        <p:txBody>
          <a:bodyPr wrap="none" rtlCol="0" anchor="t"/>
          <a:lstStyle/>
          <a:p>
            <a:pPr algn="ctr" indent="0" marL="0">
              <a:lnSpc>
                <a:spcPts val="3089"/>
              </a:lnSpc>
              <a:buNone/>
            </a:pPr>
            <a:r>
              <a:rPr lang="en-US" sz="2471" spc="-33" kern="0" dirty="0">
                <a:solidFill>
                  <a:srgbClr val="2B2E3C"/>
                </a:solidFill>
                <a:latin typeface="Bitter" pitchFamily="34" charset="0"/>
                <a:ea typeface="Bitter" pitchFamily="34" charset="-122"/>
                <a:cs typeface="Bitter" pitchFamily="34" charset="-120"/>
              </a:rPr>
              <a:t>1</a:t>
            </a:r>
            <a:endParaRPr lang="en-US" sz="2471" dirty="0"/>
          </a:p>
        </p:txBody>
      </p:sp>
      <p:sp>
        <p:nvSpPr>
          <p:cNvPr id="9" name="Text 7"/>
          <p:cNvSpPr/>
          <p:nvPr/>
        </p:nvSpPr>
        <p:spPr>
          <a:xfrm>
            <a:off x="3810595" y="1856661"/>
            <a:ext cx="4645938" cy="326946"/>
          </a:xfrm>
          <a:prstGeom prst="rect">
            <a:avLst/>
          </a:prstGeom>
          <a:noFill/>
          <a:ln/>
        </p:spPr>
        <p:txBody>
          <a:bodyPr wrap="none" rtlCol="0" anchor="t"/>
          <a:lstStyle/>
          <a:p>
            <a:pPr algn="l" indent="0" marL="0">
              <a:lnSpc>
                <a:spcPts val="2574"/>
              </a:lnSpc>
              <a:buNone/>
            </a:pPr>
            <a:r>
              <a:rPr lang="en-US" sz="2059" spc="-62" kern="0" dirty="0">
                <a:solidFill>
                  <a:srgbClr val="2B2E3C"/>
                </a:solidFill>
                <a:latin typeface="Bitter" pitchFamily="34" charset="0"/>
                <a:ea typeface="Bitter" pitchFamily="34" charset="-122"/>
                <a:cs typeface="Bitter" pitchFamily="34" charset="-120"/>
              </a:rPr>
              <a:t>Définition des règles et des flux de travail</a:t>
            </a:r>
            <a:endParaRPr lang="en-US" sz="2059" dirty="0"/>
          </a:p>
        </p:txBody>
      </p:sp>
      <p:sp>
        <p:nvSpPr>
          <p:cNvPr id="10" name="Text 8"/>
          <p:cNvSpPr/>
          <p:nvPr/>
        </p:nvSpPr>
        <p:spPr>
          <a:xfrm>
            <a:off x="3810595" y="2392799"/>
            <a:ext cx="8473559" cy="1004054"/>
          </a:xfrm>
          <a:prstGeom prst="rect">
            <a:avLst/>
          </a:prstGeom>
          <a:noFill/>
          <a:ln/>
        </p:spPr>
        <p:txBody>
          <a:bodyPr wrap="square" rtlCol="0" anchor="t"/>
          <a:lstStyle/>
          <a:p>
            <a:pPr algn="l" indent="0" marL="0">
              <a:lnSpc>
                <a:spcPts val="2636"/>
              </a:lnSpc>
              <a:buNone/>
            </a:pPr>
            <a:r>
              <a:rPr lang="en-US" sz="1647" spc="-33" kern="0" dirty="0">
                <a:solidFill>
                  <a:srgbClr val="2B2E3C"/>
                </a:solidFill>
                <a:latin typeface="Open Sans" pitchFamily="34" charset="0"/>
                <a:ea typeface="Open Sans" pitchFamily="34" charset="-122"/>
                <a:cs typeface="Open Sans" pitchFamily="34" charset="-120"/>
              </a:rPr>
              <a:t>Les partenaires de la chaîne logistique peuvent définir des règles et des flux de travail automatisés pour gérer les commandes, les approvisionnements, les expéditions, les retours, etc.</a:t>
            </a:r>
            <a:endParaRPr lang="en-US" sz="1647" dirty="0"/>
          </a:p>
        </p:txBody>
      </p:sp>
      <p:sp>
        <p:nvSpPr>
          <p:cNvPr id="11" name="Shape 9"/>
          <p:cNvSpPr/>
          <p:nvPr/>
        </p:nvSpPr>
        <p:spPr>
          <a:xfrm>
            <a:off x="2895302" y="4192965"/>
            <a:ext cx="732234" cy="41791"/>
          </a:xfrm>
          <a:prstGeom prst="rect">
            <a:avLst/>
          </a:prstGeom>
          <a:solidFill>
            <a:srgbClr val="F9C59F"/>
          </a:solidFill>
          <a:ln/>
        </p:spPr>
      </p:sp>
      <p:sp>
        <p:nvSpPr>
          <p:cNvPr id="12" name="Shape 10"/>
          <p:cNvSpPr/>
          <p:nvPr/>
        </p:nvSpPr>
        <p:spPr>
          <a:xfrm>
            <a:off x="2424648" y="3978593"/>
            <a:ext cx="470654" cy="470654"/>
          </a:xfrm>
          <a:prstGeom prst="roundRect">
            <a:avLst>
              <a:gd name="adj" fmla="val 20004"/>
            </a:avLst>
          </a:prstGeom>
          <a:solidFill>
            <a:srgbClr val="FCE2CF"/>
          </a:solidFill>
          <a:ln w="12978">
            <a:solidFill>
              <a:srgbClr val="F9C59F"/>
            </a:solidFill>
            <a:prstDash val="solid"/>
          </a:ln>
        </p:spPr>
      </p:sp>
      <p:sp>
        <p:nvSpPr>
          <p:cNvPr id="13" name="Text 11"/>
          <p:cNvSpPr/>
          <p:nvPr/>
        </p:nvSpPr>
        <p:spPr>
          <a:xfrm>
            <a:off x="2574429" y="4017764"/>
            <a:ext cx="171093" cy="392311"/>
          </a:xfrm>
          <a:prstGeom prst="rect">
            <a:avLst/>
          </a:prstGeom>
          <a:noFill/>
          <a:ln/>
        </p:spPr>
        <p:txBody>
          <a:bodyPr wrap="none" rtlCol="0" anchor="t"/>
          <a:lstStyle/>
          <a:p>
            <a:pPr algn="ctr" indent="0" marL="0">
              <a:lnSpc>
                <a:spcPts val="3089"/>
              </a:lnSpc>
              <a:buNone/>
            </a:pPr>
            <a:r>
              <a:rPr lang="en-US" sz="2471" spc="-33" kern="0" dirty="0">
                <a:solidFill>
                  <a:srgbClr val="2B2E3C"/>
                </a:solidFill>
                <a:latin typeface="Bitter" pitchFamily="34" charset="0"/>
                <a:ea typeface="Bitter" pitchFamily="34" charset="-122"/>
                <a:cs typeface="Bitter" pitchFamily="34" charset="-120"/>
              </a:rPr>
              <a:t>2</a:t>
            </a:r>
            <a:endParaRPr lang="en-US" sz="2471" dirty="0"/>
          </a:p>
        </p:txBody>
      </p:sp>
      <p:sp>
        <p:nvSpPr>
          <p:cNvPr id="14" name="Text 12"/>
          <p:cNvSpPr/>
          <p:nvPr/>
        </p:nvSpPr>
        <p:spPr>
          <a:xfrm>
            <a:off x="3810595" y="4024432"/>
            <a:ext cx="4031456" cy="326946"/>
          </a:xfrm>
          <a:prstGeom prst="rect">
            <a:avLst/>
          </a:prstGeom>
          <a:noFill/>
          <a:ln/>
        </p:spPr>
        <p:txBody>
          <a:bodyPr wrap="none" rtlCol="0" anchor="t"/>
          <a:lstStyle/>
          <a:p>
            <a:pPr algn="l" indent="0" marL="0">
              <a:lnSpc>
                <a:spcPts val="2574"/>
              </a:lnSpc>
              <a:buNone/>
            </a:pPr>
            <a:r>
              <a:rPr lang="en-US" sz="2059" spc="-62" kern="0" dirty="0">
                <a:solidFill>
                  <a:srgbClr val="2B2E3C"/>
                </a:solidFill>
                <a:latin typeface="Bitter" pitchFamily="34" charset="0"/>
                <a:ea typeface="Bitter" pitchFamily="34" charset="-122"/>
                <a:cs typeface="Bitter" pitchFamily="34" charset="-120"/>
              </a:rPr>
              <a:t>Communication entre les systèmes</a:t>
            </a:r>
            <a:endParaRPr lang="en-US" sz="2059" dirty="0"/>
          </a:p>
        </p:txBody>
      </p:sp>
      <p:sp>
        <p:nvSpPr>
          <p:cNvPr id="15" name="Text 13"/>
          <p:cNvSpPr/>
          <p:nvPr/>
        </p:nvSpPr>
        <p:spPr>
          <a:xfrm>
            <a:off x="3810595" y="4560570"/>
            <a:ext cx="8473559" cy="1004054"/>
          </a:xfrm>
          <a:prstGeom prst="rect">
            <a:avLst/>
          </a:prstGeom>
          <a:noFill/>
          <a:ln/>
        </p:spPr>
        <p:txBody>
          <a:bodyPr wrap="square" rtlCol="0" anchor="t"/>
          <a:lstStyle/>
          <a:p>
            <a:pPr algn="l" indent="0" marL="0">
              <a:lnSpc>
                <a:spcPts val="2636"/>
              </a:lnSpc>
              <a:buNone/>
            </a:pPr>
            <a:r>
              <a:rPr lang="en-US" sz="1647" spc="-33" kern="0" dirty="0">
                <a:solidFill>
                  <a:srgbClr val="2B2E3C"/>
                </a:solidFill>
                <a:latin typeface="Open Sans" pitchFamily="34" charset="0"/>
                <a:ea typeface="Open Sans" pitchFamily="34" charset="-122"/>
                <a:cs typeface="Open Sans" pitchFamily="34" charset="-120"/>
              </a:rPr>
              <a:t>Les systèmes informatiques des différents partenaires peuvent communiquer entre eux pour déclencher des actions automatiques, telles que la génération de bons de commande ou la mise à jour des stocks.</a:t>
            </a:r>
            <a:endParaRPr lang="en-US" sz="1647" dirty="0"/>
          </a:p>
        </p:txBody>
      </p:sp>
      <p:sp>
        <p:nvSpPr>
          <p:cNvPr id="16" name="Shape 14"/>
          <p:cNvSpPr/>
          <p:nvPr/>
        </p:nvSpPr>
        <p:spPr>
          <a:xfrm>
            <a:off x="2895302" y="6360735"/>
            <a:ext cx="732234" cy="41791"/>
          </a:xfrm>
          <a:prstGeom prst="rect">
            <a:avLst/>
          </a:prstGeom>
          <a:solidFill>
            <a:srgbClr val="F9C59F"/>
          </a:solidFill>
          <a:ln/>
        </p:spPr>
      </p:sp>
      <p:sp>
        <p:nvSpPr>
          <p:cNvPr id="17" name="Shape 15"/>
          <p:cNvSpPr/>
          <p:nvPr/>
        </p:nvSpPr>
        <p:spPr>
          <a:xfrm>
            <a:off x="2424648" y="6146363"/>
            <a:ext cx="470654" cy="470654"/>
          </a:xfrm>
          <a:prstGeom prst="roundRect">
            <a:avLst>
              <a:gd name="adj" fmla="val 20004"/>
            </a:avLst>
          </a:prstGeom>
          <a:solidFill>
            <a:srgbClr val="FCE2CF"/>
          </a:solidFill>
          <a:ln w="12978">
            <a:solidFill>
              <a:srgbClr val="F9C59F"/>
            </a:solidFill>
            <a:prstDash val="solid"/>
          </a:ln>
        </p:spPr>
      </p:sp>
      <p:sp>
        <p:nvSpPr>
          <p:cNvPr id="18" name="Text 16"/>
          <p:cNvSpPr/>
          <p:nvPr/>
        </p:nvSpPr>
        <p:spPr>
          <a:xfrm>
            <a:off x="2570619" y="6185535"/>
            <a:ext cx="178713" cy="392311"/>
          </a:xfrm>
          <a:prstGeom prst="rect">
            <a:avLst/>
          </a:prstGeom>
          <a:noFill/>
          <a:ln/>
        </p:spPr>
        <p:txBody>
          <a:bodyPr wrap="none" rtlCol="0" anchor="t"/>
          <a:lstStyle/>
          <a:p>
            <a:pPr algn="ctr" indent="0" marL="0">
              <a:lnSpc>
                <a:spcPts val="3089"/>
              </a:lnSpc>
              <a:buNone/>
            </a:pPr>
            <a:r>
              <a:rPr lang="en-US" sz="2471" spc="-33" kern="0" dirty="0">
                <a:solidFill>
                  <a:srgbClr val="2B2E3C"/>
                </a:solidFill>
                <a:latin typeface="Bitter" pitchFamily="34" charset="0"/>
                <a:ea typeface="Bitter" pitchFamily="34" charset="-122"/>
                <a:cs typeface="Bitter" pitchFamily="34" charset="-120"/>
              </a:rPr>
              <a:t>3</a:t>
            </a:r>
            <a:endParaRPr lang="en-US" sz="2471" dirty="0"/>
          </a:p>
        </p:txBody>
      </p:sp>
      <p:sp>
        <p:nvSpPr>
          <p:cNvPr id="19" name="Text 17"/>
          <p:cNvSpPr/>
          <p:nvPr/>
        </p:nvSpPr>
        <p:spPr>
          <a:xfrm>
            <a:off x="3810595" y="6192203"/>
            <a:ext cx="2525197" cy="326946"/>
          </a:xfrm>
          <a:prstGeom prst="rect">
            <a:avLst/>
          </a:prstGeom>
          <a:noFill/>
          <a:ln/>
        </p:spPr>
        <p:txBody>
          <a:bodyPr wrap="none" rtlCol="0" anchor="t"/>
          <a:lstStyle/>
          <a:p>
            <a:pPr algn="l" indent="0" marL="0">
              <a:lnSpc>
                <a:spcPts val="2574"/>
              </a:lnSpc>
              <a:buNone/>
            </a:pPr>
            <a:r>
              <a:rPr lang="en-US" sz="2059" spc="-62" kern="0" dirty="0">
                <a:solidFill>
                  <a:srgbClr val="2B2E3C"/>
                </a:solidFill>
                <a:latin typeface="Bitter" pitchFamily="34" charset="0"/>
                <a:ea typeface="Bitter" pitchFamily="34" charset="-122"/>
                <a:cs typeface="Bitter" pitchFamily="34" charset="-120"/>
              </a:rPr>
              <a:t>Réduction des erreurs</a:t>
            </a:r>
            <a:endParaRPr lang="en-US" sz="2059" dirty="0"/>
          </a:p>
        </p:txBody>
      </p:sp>
      <p:sp>
        <p:nvSpPr>
          <p:cNvPr id="20" name="Text 18"/>
          <p:cNvSpPr/>
          <p:nvPr/>
        </p:nvSpPr>
        <p:spPr>
          <a:xfrm>
            <a:off x="3810595" y="6728341"/>
            <a:ext cx="8473559" cy="669369"/>
          </a:xfrm>
          <a:prstGeom prst="rect">
            <a:avLst/>
          </a:prstGeom>
          <a:noFill/>
          <a:ln/>
        </p:spPr>
        <p:txBody>
          <a:bodyPr wrap="square" rtlCol="0" anchor="t"/>
          <a:lstStyle/>
          <a:p>
            <a:pPr algn="l" indent="0" marL="0">
              <a:lnSpc>
                <a:spcPts val="2636"/>
              </a:lnSpc>
              <a:buNone/>
            </a:pPr>
            <a:r>
              <a:rPr lang="en-US" sz="1647" spc="-33" kern="0" dirty="0">
                <a:solidFill>
                  <a:srgbClr val="2B2E3C"/>
                </a:solidFill>
                <a:latin typeface="Open Sans" pitchFamily="34" charset="0"/>
                <a:ea typeface="Open Sans" pitchFamily="34" charset="-122"/>
                <a:cs typeface="Open Sans" pitchFamily="34" charset="-120"/>
              </a:rPr>
              <a:t>L'automatisation des processus permet de réduire les erreurs, d'accélérer les délais d'exécution et d'améliorer l'efficacité globale de la chaîne logistique.</a:t>
            </a:r>
            <a:endParaRPr lang="en-US" sz="164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086445"/>
            <a:ext cx="10554414" cy="1388745"/>
          </a:xfrm>
          <a:prstGeom prst="rect">
            <a:avLst/>
          </a:prstGeom>
          <a:noFill/>
          <a:ln/>
        </p:spPr>
        <p:txBody>
          <a:bodyPr wrap="squar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4. Gestion des exceptions &amp; Analyse prédictive</a:t>
            </a:r>
            <a:endParaRPr lang="en-US" sz="4374" dirty="0"/>
          </a:p>
        </p:txBody>
      </p:sp>
      <p:sp>
        <p:nvSpPr>
          <p:cNvPr id="5" name="Shape 3"/>
          <p:cNvSpPr/>
          <p:nvPr/>
        </p:nvSpPr>
        <p:spPr>
          <a:xfrm>
            <a:off x="2037993" y="2919532"/>
            <a:ext cx="3370064" cy="4223504"/>
          </a:xfrm>
          <a:prstGeom prst="roundRect">
            <a:avLst>
              <a:gd name="adj" fmla="val 2967"/>
            </a:avLst>
          </a:prstGeom>
          <a:solidFill>
            <a:srgbClr val="FCE2CF"/>
          </a:solidFill>
          <a:ln w="13811">
            <a:solidFill>
              <a:srgbClr val="F9C59F"/>
            </a:solidFill>
            <a:prstDash val="solid"/>
          </a:ln>
        </p:spPr>
      </p:sp>
      <p:sp>
        <p:nvSpPr>
          <p:cNvPr id="6" name="Text 4"/>
          <p:cNvSpPr/>
          <p:nvPr/>
        </p:nvSpPr>
        <p:spPr>
          <a:xfrm>
            <a:off x="2273975" y="3155513"/>
            <a:ext cx="2898100" cy="1041559"/>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Détection des écarts par rapport aux prévisions</a:t>
            </a:r>
            <a:endParaRPr lang="en-US" sz="2187" dirty="0"/>
          </a:p>
        </p:txBody>
      </p:sp>
      <p:sp>
        <p:nvSpPr>
          <p:cNvPr id="7" name="Text 5"/>
          <p:cNvSpPr/>
          <p:nvPr/>
        </p:nvSpPr>
        <p:spPr>
          <a:xfrm>
            <a:off x="2273975" y="4419243"/>
            <a:ext cx="2898100" cy="2487811"/>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systèmes sont configurés pour détecter automatiquement les écarts par rapport aux prévisions afin que les partenaires puissent mettre en place des solutions rapidement.</a:t>
            </a:r>
            <a:endParaRPr lang="en-US" sz="1750" dirty="0"/>
          </a:p>
        </p:txBody>
      </p:sp>
      <p:sp>
        <p:nvSpPr>
          <p:cNvPr id="8" name="Shape 6"/>
          <p:cNvSpPr/>
          <p:nvPr/>
        </p:nvSpPr>
        <p:spPr>
          <a:xfrm>
            <a:off x="5630228" y="2919532"/>
            <a:ext cx="3370064" cy="4223504"/>
          </a:xfrm>
          <a:prstGeom prst="roundRect">
            <a:avLst>
              <a:gd name="adj" fmla="val 2967"/>
            </a:avLst>
          </a:prstGeom>
          <a:solidFill>
            <a:srgbClr val="FCE2CF"/>
          </a:solidFill>
          <a:ln w="13811">
            <a:solidFill>
              <a:srgbClr val="F9C59F"/>
            </a:solidFill>
            <a:prstDash val="solid"/>
          </a:ln>
        </p:spPr>
      </p:sp>
      <p:sp>
        <p:nvSpPr>
          <p:cNvPr id="9" name="Text 7"/>
          <p:cNvSpPr/>
          <p:nvPr/>
        </p:nvSpPr>
        <p:spPr>
          <a:xfrm>
            <a:off x="5866209" y="3155513"/>
            <a:ext cx="2637592"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Alertes automatiques</a:t>
            </a:r>
            <a:endParaRPr lang="en-US" sz="2187" dirty="0"/>
          </a:p>
        </p:txBody>
      </p:sp>
      <p:sp>
        <p:nvSpPr>
          <p:cNvPr id="10" name="Text 8"/>
          <p:cNvSpPr/>
          <p:nvPr/>
        </p:nvSpPr>
        <p:spPr>
          <a:xfrm>
            <a:off x="5866209" y="3724870"/>
            <a:ext cx="2898100"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systèmes peuvent envoyer des alertes automatiques pour informer les partenaires de la chaîne logistique des problèmes.</a:t>
            </a:r>
            <a:endParaRPr lang="en-US" sz="1750" dirty="0"/>
          </a:p>
        </p:txBody>
      </p:sp>
      <p:sp>
        <p:nvSpPr>
          <p:cNvPr id="11" name="Shape 9"/>
          <p:cNvSpPr/>
          <p:nvPr/>
        </p:nvSpPr>
        <p:spPr>
          <a:xfrm>
            <a:off x="9222462" y="2919532"/>
            <a:ext cx="3370064" cy="4223504"/>
          </a:xfrm>
          <a:prstGeom prst="roundRect">
            <a:avLst>
              <a:gd name="adj" fmla="val 2967"/>
            </a:avLst>
          </a:prstGeom>
          <a:solidFill>
            <a:srgbClr val="FCE2CF"/>
          </a:solidFill>
          <a:ln w="13811">
            <a:solidFill>
              <a:srgbClr val="F9C59F"/>
            </a:solidFill>
            <a:prstDash val="solid"/>
          </a:ln>
        </p:spPr>
      </p:sp>
      <p:sp>
        <p:nvSpPr>
          <p:cNvPr id="12" name="Text 10"/>
          <p:cNvSpPr/>
          <p:nvPr/>
        </p:nvSpPr>
        <p:spPr>
          <a:xfrm>
            <a:off x="9458444" y="3155513"/>
            <a:ext cx="2898100" cy="1041559"/>
          </a:xfrm>
          <a:prstGeom prst="rect">
            <a:avLst/>
          </a:prstGeom>
          <a:noFill/>
          <a:ln/>
        </p:spPr>
        <p:txBody>
          <a:bodyPr wrap="squar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Collaboration pour la résolution rapide des problèmes</a:t>
            </a:r>
            <a:endParaRPr lang="en-US" sz="2187" dirty="0"/>
          </a:p>
        </p:txBody>
      </p:sp>
      <p:sp>
        <p:nvSpPr>
          <p:cNvPr id="13" name="Text 11"/>
          <p:cNvSpPr/>
          <p:nvPr/>
        </p:nvSpPr>
        <p:spPr>
          <a:xfrm>
            <a:off x="9458444" y="4419243"/>
            <a:ext cx="2898100" cy="2132409"/>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Les partenaires peuvent collaborer pour résoudre rapidement les exceptions et minimiser leur impact sur la chaîne logistique dans son ensemble.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779395"/>
            <a:ext cx="9869091"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5. Sécurité et confidentialité des données</a:t>
            </a:r>
            <a:endParaRPr lang="en-US" sz="4374" dirty="0"/>
          </a:p>
        </p:txBody>
      </p:sp>
      <p:sp>
        <p:nvSpPr>
          <p:cNvPr id="5" name="Text 3"/>
          <p:cNvSpPr/>
          <p:nvPr/>
        </p:nvSpPr>
        <p:spPr>
          <a:xfrm>
            <a:off x="2393394" y="3807023"/>
            <a:ext cx="10199013" cy="799624"/>
          </a:xfrm>
          <a:prstGeom prst="rect">
            <a:avLst/>
          </a:prstGeom>
          <a:noFill/>
          <a:ln/>
        </p:spPr>
        <p:txBody>
          <a:bodyPr wrap="squar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Les protocoles de sécurité doivent être mis en place pour protéger les informations confidentielles et éviter les accès non autorisés.</a:t>
            </a:r>
            <a:endParaRPr lang="en-US" sz="1750" dirty="0"/>
          </a:p>
        </p:txBody>
      </p:sp>
      <p:sp>
        <p:nvSpPr>
          <p:cNvPr id="6" name="Text 4"/>
          <p:cNvSpPr/>
          <p:nvPr/>
        </p:nvSpPr>
        <p:spPr>
          <a:xfrm>
            <a:off x="2393394" y="4695468"/>
            <a:ext cx="10199013" cy="1199436"/>
          </a:xfrm>
          <a:prstGeom prst="rect">
            <a:avLst/>
          </a:prstGeom>
          <a:noFill/>
          <a:ln/>
        </p:spPr>
        <p:txBody>
          <a:bodyPr wrap="squar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Des mesures de sécurité telles que le cryptage des données, les pare-feu, les authentifications, etc., doivent être mises en place pour protéger les informations confidentielles des partenaires de la chaîne logistique.</a:t>
            </a:r>
            <a:endParaRPr lang="en-US" sz="1750" dirty="0"/>
          </a:p>
        </p:txBody>
      </p:sp>
      <p:sp>
        <p:nvSpPr>
          <p:cNvPr id="7" name="Text 5"/>
          <p:cNvSpPr/>
          <p:nvPr/>
        </p:nvSpPr>
        <p:spPr>
          <a:xfrm>
            <a:off x="2393394" y="5983724"/>
            <a:ext cx="10199013" cy="799624"/>
          </a:xfrm>
          <a:prstGeom prst="rect">
            <a:avLst/>
          </a:prstGeom>
          <a:noFill/>
          <a:ln/>
        </p:spPr>
        <p:txBody>
          <a:bodyPr wrap="square" rtlCol="0" anchor="t"/>
          <a:lstStyle/>
          <a:p>
            <a:pPr algn="l" marL="342900" indent="-342900">
              <a:lnSpc>
                <a:spcPts val="3149"/>
              </a:lnSpc>
              <a:buSzPct val="100000"/>
              <a:buChar char="•"/>
            </a:pPr>
            <a:r>
              <a:rPr lang="en-US" sz="1750" spc="-35" kern="0" dirty="0">
                <a:solidFill>
                  <a:srgbClr val="2B2E3C"/>
                </a:solidFill>
                <a:latin typeface="Open Sans" pitchFamily="34" charset="0"/>
                <a:ea typeface="Open Sans" pitchFamily="34" charset="-122"/>
                <a:cs typeface="Open Sans" pitchFamily="34" charset="-120"/>
              </a:rPr>
              <a:t>La confiance et la confidentialité des données sont essentielles pour établir des relations solides entre les partenaires de la chaîne logistique.</a:t>
            </a:r>
            <a:endParaRPr lang="en-US" sz="1750" dirty="0"/>
          </a:p>
        </p:txBody>
      </p:sp>
      <p:pic>
        <p:nvPicPr>
          <p:cNvPr id="8" name="Image 0" descr="preencoded.png">    </p:cNvPr>
          <p:cNvPicPr>
            <a:picLocks noChangeAspect="1"/>
          </p:cNvPicPr>
          <p:nvPr/>
        </p:nvPicPr>
        <p:blipFill>
          <a:blip r:embed="rId1"/>
          <a:stretch>
            <a:fillRect/>
          </a:stretch>
        </p:blipFill>
        <p:spPr>
          <a:xfrm>
            <a:off x="0" y="0"/>
            <a:ext cx="14630400" cy="13331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765578"/>
            <a:ext cx="8338423"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6. Avantages de l'intégration des SI</a:t>
            </a:r>
            <a:endParaRPr lang="en-US" sz="4374" dirty="0"/>
          </a:p>
        </p:txBody>
      </p:sp>
      <p:sp>
        <p:nvSpPr>
          <p:cNvPr id="5" name="Text 3"/>
          <p:cNvSpPr/>
          <p:nvPr/>
        </p:nvSpPr>
        <p:spPr>
          <a:xfrm>
            <a:off x="2037993" y="3015377"/>
            <a:ext cx="3156347" cy="832961"/>
          </a:xfrm>
          <a:prstGeom prst="rect">
            <a:avLst/>
          </a:prstGeom>
          <a:noFill/>
          <a:ln/>
        </p:spPr>
        <p:txBody>
          <a:bodyPr wrap="square" rtlCol="0" anchor="t"/>
          <a:lstStyle/>
          <a:p>
            <a:pPr indent="0" marL="0">
              <a:lnSpc>
                <a:spcPts val="3281"/>
              </a:lnSpc>
              <a:buNone/>
            </a:pPr>
            <a:r>
              <a:rPr lang="en-US" sz="2624" spc="-79" kern="0" dirty="0">
                <a:solidFill>
                  <a:srgbClr val="2C3F42"/>
                </a:solidFill>
                <a:latin typeface="Bitter" pitchFamily="34" charset="0"/>
                <a:ea typeface="Bitter" pitchFamily="34" charset="-122"/>
                <a:cs typeface="Bitter" pitchFamily="34" charset="-120"/>
              </a:rPr>
              <a:t>Meilleure coordination</a:t>
            </a:r>
            <a:endParaRPr lang="en-US" sz="2624" dirty="0"/>
          </a:p>
        </p:txBody>
      </p:sp>
      <p:sp>
        <p:nvSpPr>
          <p:cNvPr id="6" name="Text 4"/>
          <p:cNvSpPr/>
          <p:nvPr/>
        </p:nvSpPr>
        <p:spPr>
          <a:xfrm>
            <a:off x="2037993" y="4070509"/>
            <a:ext cx="3156347"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L'intégration des SI permet une meilleure coordination des opérations entre les partenaires de la chaîne logistique.</a:t>
            </a:r>
            <a:endParaRPr lang="en-US" sz="1750" dirty="0"/>
          </a:p>
        </p:txBody>
      </p:sp>
      <p:sp>
        <p:nvSpPr>
          <p:cNvPr id="7" name="Text 5"/>
          <p:cNvSpPr/>
          <p:nvPr/>
        </p:nvSpPr>
        <p:spPr>
          <a:xfrm>
            <a:off x="5743932" y="3015377"/>
            <a:ext cx="3156347" cy="832961"/>
          </a:xfrm>
          <a:prstGeom prst="rect">
            <a:avLst/>
          </a:prstGeom>
          <a:noFill/>
          <a:ln/>
        </p:spPr>
        <p:txBody>
          <a:bodyPr wrap="square" rtlCol="0" anchor="t"/>
          <a:lstStyle/>
          <a:p>
            <a:pPr indent="0" marL="0">
              <a:lnSpc>
                <a:spcPts val="3281"/>
              </a:lnSpc>
              <a:buNone/>
            </a:pPr>
            <a:r>
              <a:rPr lang="en-US" sz="2624" spc="-79" kern="0" dirty="0">
                <a:solidFill>
                  <a:srgbClr val="2C3F42"/>
                </a:solidFill>
                <a:latin typeface="Bitter" pitchFamily="34" charset="0"/>
                <a:ea typeface="Bitter" pitchFamily="34" charset="-122"/>
                <a:cs typeface="Bitter" pitchFamily="34" charset="-120"/>
              </a:rPr>
              <a:t>Optimisation des flux de marchandises</a:t>
            </a:r>
            <a:endParaRPr lang="en-US" sz="2624" dirty="0"/>
          </a:p>
        </p:txBody>
      </p:sp>
      <p:sp>
        <p:nvSpPr>
          <p:cNvPr id="8" name="Text 6"/>
          <p:cNvSpPr/>
          <p:nvPr/>
        </p:nvSpPr>
        <p:spPr>
          <a:xfrm>
            <a:off x="5743932" y="4070509"/>
            <a:ext cx="3156347"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L'intégration des SI permet d'optimiser les flux de marchandises tout au long de la chaîne logistique.</a:t>
            </a:r>
            <a:endParaRPr lang="en-US" sz="1750" dirty="0"/>
          </a:p>
        </p:txBody>
      </p:sp>
      <p:sp>
        <p:nvSpPr>
          <p:cNvPr id="9" name="Text 7"/>
          <p:cNvSpPr/>
          <p:nvPr/>
        </p:nvSpPr>
        <p:spPr>
          <a:xfrm>
            <a:off x="9449872" y="3015377"/>
            <a:ext cx="3156347" cy="1249442"/>
          </a:xfrm>
          <a:prstGeom prst="rect">
            <a:avLst/>
          </a:prstGeom>
          <a:noFill/>
          <a:ln/>
        </p:spPr>
        <p:txBody>
          <a:bodyPr wrap="square" rtlCol="0" anchor="t"/>
          <a:lstStyle/>
          <a:p>
            <a:pPr indent="0" marL="0">
              <a:lnSpc>
                <a:spcPts val="3281"/>
              </a:lnSpc>
              <a:buNone/>
            </a:pPr>
            <a:r>
              <a:rPr lang="en-US" sz="2624" spc="-79" kern="0" dirty="0">
                <a:solidFill>
                  <a:srgbClr val="2C3F42"/>
                </a:solidFill>
                <a:latin typeface="Bitter" pitchFamily="34" charset="0"/>
                <a:ea typeface="Bitter" pitchFamily="34" charset="-122"/>
                <a:cs typeface="Bitter" pitchFamily="34" charset="-120"/>
              </a:rPr>
              <a:t>Amélioration de la satisfaction des clients</a:t>
            </a:r>
            <a:endParaRPr lang="en-US" sz="2624" dirty="0"/>
          </a:p>
        </p:txBody>
      </p:sp>
      <p:sp>
        <p:nvSpPr>
          <p:cNvPr id="10" name="Text 8"/>
          <p:cNvSpPr/>
          <p:nvPr/>
        </p:nvSpPr>
        <p:spPr>
          <a:xfrm>
            <a:off x="9449872" y="4486989"/>
            <a:ext cx="3156347"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L'intégration des SI permet d'améliorer la satisfaction des clients en réduisant les délais et en améliorant l'efficacité globale de la chaîne logistique.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833199" y="2365296"/>
            <a:ext cx="7477601" cy="1388745"/>
          </a:xfrm>
          <a:prstGeom prst="rect">
            <a:avLst/>
          </a:prstGeom>
          <a:noFill/>
          <a:ln/>
        </p:spPr>
        <p:txBody>
          <a:bodyPr wrap="squar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7. Exemple de réussite: Amazon</a:t>
            </a:r>
            <a:endParaRPr lang="en-US" sz="4374" dirty="0"/>
          </a:p>
        </p:txBody>
      </p:sp>
      <p:sp>
        <p:nvSpPr>
          <p:cNvPr id="5" name="Text 3"/>
          <p:cNvSpPr/>
          <p:nvPr/>
        </p:nvSpPr>
        <p:spPr>
          <a:xfrm>
            <a:off x="833199" y="4087297"/>
            <a:ext cx="7477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Amazon a mis en place un système d'information d'envergure pour intégrer ses opérations avec celles de ses partenaires de la chaîne logistique. Grâce à cet investissement massif dans les SI, Amazon a révolutionné la chaîne logistique et a augmenté ses capacités en matière d'innovation et de rapidité de livraison de manière considérable.</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191220"/>
            <a:ext cx="9389031"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8. Intégration des SI : coûts et bénéfices</a:t>
            </a:r>
            <a:endParaRPr lang="en-US" sz="4374" dirty="0"/>
          </a:p>
        </p:txBody>
      </p:sp>
      <p:sp>
        <p:nvSpPr>
          <p:cNvPr id="5" name="Shape 3"/>
          <p:cNvSpPr/>
          <p:nvPr/>
        </p:nvSpPr>
        <p:spPr>
          <a:xfrm>
            <a:off x="2037993" y="2329934"/>
            <a:ext cx="10554414" cy="4708446"/>
          </a:xfrm>
          <a:prstGeom prst="roundRect">
            <a:avLst>
              <a:gd name="adj" fmla="val 2124"/>
            </a:avLst>
          </a:prstGeom>
          <a:noFill/>
          <a:ln w="13811">
            <a:solidFill>
              <a:srgbClr val="000000">
                <a:alpha val="8000"/>
              </a:srgbClr>
            </a:solidFill>
            <a:prstDash val="solid"/>
          </a:ln>
        </p:spPr>
      </p:sp>
      <p:sp>
        <p:nvSpPr>
          <p:cNvPr id="6" name="Shape 4"/>
          <p:cNvSpPr/>
          <p:nvPr/>
        </p:nvSpPr>
        <p:spPr>
          <a:xfrm>
            <a:off x="2051804" y="2343745"/>
            <a:ext cx="10525720" cy="637103"/>
          </a:xfrm>
          <a:prstGeom prst="rect">
            <a:avLst/>
          </a:prstGeom>
          <a:solidFill>
            <a:srgbClr val="FFFFFF">
              <a:alpha val="4000"/>
            </a:srgbClr>
          </a:solidFill>
          <a:ln/>
        </p:spPr>
      </p:sp>
      <p:sp>
        <p:nvSpPr>
          <p:cNvPr id="7" name="Text 5"/>
          <p:cNvSpPr/>
          <p:nvPr/>
        </p:nvSpPr>
        <p:spPr>
          <a:xfrm>
            <a:off x="2275165" y="2484596"/>
            <a:ext cx="3060025" cy="355402"/>
          </a:xfrm>
          <a:prstGeom prst="rect">
            <a:avLst/>
          </a:prstGeom>
          <a:noFill/>
          <a:ln/>
        </p:spPr>
        <p:txBody>
          <a:bodyPr wrap="none" rtlCol="0" anchor="t"/>
          <a:lstStyle/>
          <a:p>
            <a:pPr indent="0" marL="0">
              <a:lnSpc>
                <a:spcPts val="2799"/>
              </a:lnSpc>
              <a:buNone/>
            </a:pPr>
            <a:endParaRPr lang="en-US" sz="1750" dirty="0"/>
          </a:p>
        </p:txBody>
      </p:sp>
      <p:sp>
        <p:nvSpPr>
          <p:cNvPr id="8" name="Text 6"/>
          <p:cNvSpPr/>
          <p:nvPr/>
        </p:nvSpPr>
        <p:spPr>
          <a:xfrm>
            <a:off x="5787152" y="2484596"/>
            <a:ext cx="3056215" cy="355402"/>
          </a:xfrm>
          <a:prstGeom prst="rect">
            <a:avLst/>
          </a:prstGeom>
          <a:noFill/>
          <a:ln/>
        </p:spPr>
        <p:txBody>
          <a:bodyPr wrap="none" rtlCol="0" anchor="t"/>
          <a:lstStyle/>
          <a:p>
            <a:pPr indent="0" marL="0">
              <a:lnSpc>
                <a:spcPts val="2799"/>
              </a:lnSpc>
              <a:buNone/>
            </a:pPr>
            <a:r>
              <a:rPr lang="en-US" sz="1750" b="1" spc="-35" kern="0" dirty="0">
                <a:solidFill>
                  <a:srgbClr val="2B2E3C"/>
                </a:solidFill>
                <a:latin typeface="Open Sans" pitchFamily="34" charset="0"/>
                <a:ea typeface="Open Sans" pitchFamily="34" charset="-122"/>
                <a:cs typeface="Open Sans" pitchFamily="34" charset="-120"/>
              </a:rPr>
              <a:t>Bénéfices</a:t>
            </a:r>
            <a:endParaRPr lang="en-US" sz="1750" dirty="0"/>
          </a:p>
        </p:txBody>
      </p:sp>
      <p:sp>
        <p:nvSpPr>
          <p:cNvPr id="9" name="Text 7"/>
          <p:cNvSpPr/>
          <p:nvPr/>
        </p:nvSpPr>
        <p:spPr>
          <a:xfrm>
            <a:off x="9295328" y="2484596"/>
            <a:ext cx="3060025" cy="355402"/>
          </a:xfrm>
          <a:prstGeom prst="rect">
            <a:avLst/>
          </a:prstGeom>
          <a:noFill/>
          <a:ln/>
        </p:spPr>
        <p:txBody>
          <a:bodyPr wrap="none" rtlCol="0" anchor="t"/>
          <a:lstStyle/>
          <a:p>
            <a:pPr indent="0" marL="0">
              <a:lnSpc>
                <a:spcPts val="2799"/>
              </a:lnSpc>
              <a:buNone/>
            </a:pPr>
            <a:r>
              <a:rPr lang="en-US" sz="1750" b="1" spc="-35" kern="0" dirty="0">
                <a:solidFill>
                  <a:srgbClr val="2B2E3C"/>
                </a:solidFill>
                <a:latin typeface="Open Sans" pitchFamily="34" charset="0"/>
                <a:ea typeface="Open Sans" pitchFamily="34" charset="-122"/>
                <a:cs typeface="Open Sans" pitchFamily="34" charset="-120"/>
              </a:rPr>
              <a:t>Coûts</a:t>
            </a:r>
            <a:endParaRPr lang="en-US" sz="1750" dirty="0"/>
          </a:p>
        </p:txBody>
      </p:sp>
      <p:sp>
        <p:nvSpPr>
          <p:cNvPr id="10" name="Shape 8"/>
          <p:cNvSpPr/>
          <p:nvPr/>
        </p:nvSpPr>
        <p:spPr>
          <a:xfrm>
            <a:off x="2051804" y="2980849"/>
            <a:ext cx="10525720" cy="992505"/>
          </a:xfrm>
          <a:prstGeom prst="rect">
            <a:avLst/>
          </a:prstGeom>
          <a:solidFill>
            <a:srgbClr val="000000">
              <a:alpha val="4000"/>
            </a:srgbClr>
          </a:solidFill>
          <a:ln/>
        </p:spPr>
      </p:sp>
      <p:sp>
        <p:nvSpPr>
          <p:cNvPr id="11" name="Text 9"/>
          <p:cNvSpPr/>
          <p:nvPr/>
        </p:nvSpPr>
        <p:spPr>
          <a:xfrm>
            <a:off x="2275165" y="3121700"/>
            <a:ext cx="3060025" cy="710803"/>
          </a:xfrm>
          <a:prstGeom prst="rect">
            <a:avLst/>
          </a:prstGeom>
          <a:noFill/>
          <a:ln/>
        </p:spPr>
        <p:txBody>
          <a:bodyPr wrap="square" rtlCol="0" anchor="t"/>
          <a:lstStyle/>
          <a:p>
            <a:pPr indent="0" marL="0">
              <a:lnSpc>
                <a:spcPts val="2799"/>
              </a:lnSpc>
              <a:buNone/>
            </a:pPr>
            <a:r>
              <a:rPr lang="en-US" sz="1750" b="1" spc="-35" kern="0" dirty="0">
                <a:solidFill>
                  <a:srgbClr val="2B2E3C"/>
                </a:solidFill>
                <a:latin typeface="Open Sans" pitchFamily="34" charset="0"/>
                <a:ea typeface="Open Sans" pitchFamily="34" charset="-122"/>
                <a:cs typeface="Open Sans" pitchFamily="34" charset="-120"/>
              </a:rPr>
              <a:t>Amélioration de la coordination</a:t>
            </a:r>
            <a:endParaRPr lang="en-US" sz="1750" dirty="0"/>
          </a:p>
        </p:txBody>
      </p:sp>
      <p:sp>
        <p:nvSpPr>
          <p:cNvPr id="12" name="Text 10"/>
          <p:cNvSpPr/>
          <p:nvPr/>
        </p:nvSpPr>
        <p:spPr>
          <a:xfrm>
            <a:off x="5787152" y="3121700"/>
            <a:ext cx="3056215"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Réduction des coûts et optimisation des ressources</a:t>
            </a:r>
            <a:endParaRPr lang="en-US" sz="1750" dirty="0"/>
          </a:p>
        </p:txBody>
      </p:sp>
      <p:sp>
        <p:nvSpPr>
          <p:cNvPr id="13" name="Text 11"/>
          <p:cNvSpPr/>
          <p:nvPr/>
        </p:nvSpPr>
        <p:spPr>
          <a:xfrm>
            <a:off x="9295328" y="3121700"/>
            <a:ext cx="3060025"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Coût initial de l'intégration des SI avec les partenaires</a:t>
            </a:r>
            <a:endParaRPr lang="en-US" sz="1750" dirty="0"/>
          </a:p>
        </p:txBody>
      </p:sp>
      <p:sp>
        <p:nvSpPr>
          <p:cNvPr id="14" name="Shape 12"/>
          <p:cNvSpPr/>
          <p:nvPr/>
        </p:nvSpPr>
        <p:spPr>
          <a:xfrm>
            <a:off x="2051804" y="3973354"/>
            <a:ext cx="10525720" cy="1703308"/>
          </a:xfrm>
          <a:prstGeom prst="rect">
            <a:avLst/>
          </a:prstGeom>
          <a:solidFill>
            <a:srgbClr val="FFFFFF">
              <a:alpha val="4000"/>
            </a:srgbClr>
          </a:solidFill>
          <a:ln/>
        </p:spPr>
      </p:sp>
      <p:sp>
        <p:nvSpPr>
          <p:cNvPr id="15" name="Text 13"/>
          <p:cNvSpPr/>
          <p:nvPr/>
        </p:nvSpPr>
        <p:spPr>
          <a:xfrm>
            <a:off x="2275165" y="4114205"/>
            <a:ext cx="3060025" cy="710803"/>
          </a:xfrm>
          <a:prstGeom prst="rect">
            <a:avLst/>
          </a:prstGeom>
          <a:noFill/>
          <a:ln/>
        </p:spPr>
        <p:txBody>
          <a:bodyPr wrap="square" rtlCol="0" anchor="t"/>
          <a:lstStyle/>
          <a:p>
            <a:pPr indent="0" marL="0">
              <a:lnSpc>
                <a:spcPts val="2799"/>
              </a:lnSpc>
              <a:buNone/>
            </a:pPr>
            <a:r>
              <a:rPr lang="en-US" sz="1750" b="1" spc="-35" kern="0" dirty="0">
                <a:solidFill>
                  <a:srgbClr val="2B2E3C"/>
                </a:solidFill>
                <a:latin typeface="Open Sans" pitchFamily="34" charset="0"/>
                <a:ea typeface="Open Sans" pitchFamily="34" charset="-122"/>
                <a:cs typeface="Open Sans" pitchFamily="34" charset="-120"/>
              </a:rPr>
              <a:t>Optimisation des flux de marchandises</a:t>
            </a:r>
            <a:endParaRPr lang="en-US" sz="1750" dirty="0"/>
          </a:p>
        </p:txBody>
      </p:sp>
      <p:sp>
        <p:nvSpPr>
          <p:cNvPr id="16" name="Text 14"/>
          <p:cNvSpPr/>
          <p:nvPr/>
        </p:nvSpPr>
        <p:spPr>
          <a:xfrm>
            <a:off x="5787152" y="4114205"/>
            <a:ext cx="3056215"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Réduction des délais, amélioration de la visibilité et de la précision des informations</a:t>
            </a:r>
            <a:endParaRPr lang="en-US" sz="1750" dirty="0"/>
          </a:p>
        </p:txBody>
      </p:sp>
      <p:sp>
        <p:nvSpPr>
          <p:cNvPr id="17" name="Text 15"/>
          <p:cNvSpPr/>
          <p:nvPr/>
        </p:nvSpPr>
        <p:spPr>
          <a:xfrm>
            <a:off x="9295328" y="4114205"/>
            <a:ext cx="3060025"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Coûts de maintenance et de mise à jour des SI</a:t>
            </a:r>
            <a:endParaRPr lang="en-US" sz="1750" dirty="0"/>
          </a:p>
        </p:txBody>
      </p:sp>
      <p:sp>
        <p:nvSpPr>
          <p:cNvPr id="18" name="Shape 16"/>
          <p:cNvSpPr/>
          <p:nvPr/>
        </p:nvSpPr>
        <p:spPr>
          <a:xfrm>
            <a:off x="2051804" y="5676662"/>
            <a:ext cx="10525720" cy="1347907"/>
          </a:xfrm>
          <a:prstGeom prst="rect">
            <a:avLst/>
          </a:prstGeom>
          <a:solidFill>
            <a:srgbClr val="000000">
              <a:alpha val="4000"/>
            </a:srgbClr>
          </a:solidFill>
          <a:ln/>
        </p:spPr>
      </p:sp>
      <p:sp>
        <p:nvSpPr>
          <p:cNvPr id="19" name="Text 17"/>
          <p:cNvSpPr/>
          <p:nvPr/>
        </p:nvSpPr>
        <p:spPr>
          <a:xfrm>
            <a:off x="2275165" y="5817513"/>
            <a:ext cx="3060025" cy="710803"/>
          </a:xfrm>
          <a:prstGeom prst="rect">
            <a:avLst/>
          </a:prstGeom>
          <a:noFill/>
          <a:ln/>
        </p:spPr>
        <p:txBody>
          <a:bodyPr wrap="square" rtlCol="0" anchor="t"/>
          <a:lstStyle/>
          <a:p>
            <a:pPr indent="0" marL="0">
              <a:lnSpc>
                <a:spcPts val="2799"/>
              </a:lnSpc>
              <a:buNone/>
            </a:pPr>
            <a:r>
              <a:rPr lang="en-US" sz="1750" b="1" spc="-35" kern="0" dirty="0">
                <a:solidFill>
                  <a:srgbClr val="2B2E3C"/>
                </a:solidFill>
                <a:latin typeface="Open Sans" pitchFamily="34" charset="0"/>
                <a:ea typeface="Open Sans" pitchFamily="34" charset="-122"/>
                <a:cs typeface="Open Sans" pitchFamily="34" charset="-120"/>
              </a:rPr>
              <a:t>Amélioration de la satisfaction des clients</a:t>
            </a:r>
            <a:endParaRPr lang="en-US" sz="1750" dirty="0"/>
          </a:p>
        </p:txBody>
      </p:sp>
      <p:sp>
        <p:nvSpPr>
          <p:cNvPr id="20" name="Text 18"/>
          <p:cNvSpPr/>
          <p:nvPr/>
        </p:nvSpPr>
        <p:spPr>
          <a:xfrm>
            <a:off x="5787152" y="5817513"/>
            <a:ext cx="3056215"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Amélioration de la rapidité de livraison, de la qualité des produits et de la transparence</a:t>
            </a:r>
            <a:endParaRPr lang="en-US" sz="1750" dirty="0"/>
          </a:p>
        </p:txBody>
      </p:sp>
      <p:sp>
        <p:nvSpPr>
          <p:cNvPr id="21" name="Text 19"/>
          <p:cNvSpPr/>
          <p:nvPr/>
        </p:nvSpPr>
        <p:spPr>
          <a:xfrm>
            <a:off x="9295328" y="5817513"/>
            <a:ext cx="3060025"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Coûts de formation des partenaires et de mise en place de nouveaux processus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2023-09-26T07:24:19Z</dcterms:created>
  <dcterms:modified xsi:type="dcterms:W3CDTF">2023-09-26T07:24:19Z</dcterms:modified>
</cp:coreProperties>
</file>