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Nunito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7ca53b18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17ca53b18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17ca53b18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17ca53b18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7ca53b18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17ca53b18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17ca53b18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17ca53b18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17ca53b18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17ca53b18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7ca53b18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17ca53b18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17ca53b18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17ca53b18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17ca53b182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17ca53b182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17ca53b18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17ca53b18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d13b510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d13b510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6842a8f8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6842a8f8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d13b5103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d13b5103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17ca53b18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17ca53b18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17ca53b18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17ca53b18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d13b51037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d13b51037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17ca53b18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17ca53b182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17ca53b18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17ca53b18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17ca53b18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17ca53b18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7ca53b1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17ca53b1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17ca53b18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17ca53b18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17ca53b18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17ca53b18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6842a8f8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6842a8f8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17ca53b18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17ca53b18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7e3bf3b0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17e3bf3b0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17ca53b18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17ca53b18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17ca53b182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17ca53b182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7ca53b18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7ca53b18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6842a8f8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6842a8f8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7ca53b18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17ca53b18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17ca53b18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17ca53b18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7e3bf3b0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17e3bf3b0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7ca53b1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17ca53b1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7ca53b18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7ca53b18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 Internet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cours de Pierre FRANCOU et Yann FORNIER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topologie en étoile</a:t>
            </a:r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1193275" y="1929300"/>
            <a:ext cx="39201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Dans une topologie en étoile, les ordinateurs du réseau sont reliés à un système matériel central appelé </a:t>
            </a:r>
            <a:r>
              <a:rPr lang="fr" b="1"/>
              <a:t>concentrateur. (</a:t>
            </a:r>
            <a:r>
              <a:rPr lang="fr" b="1" i="1"/>
              <a:t>hub</a:t>
            </a:r>
            <a:r>
              <a:rPr lang="fr" b="1"/>
              <a:t> en anglais)</a:t>
            </a:r>
            <a:endParaRPr/>
          </a:p>
        </p:txBody>
      </p:sp>
      <p:pic>
        <p:nvPicPr>
          <p:cNvPr id="389" name="Google Shape;3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12" y="1770700"/>
            <a:ext cx="2722675" cy="219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22"/>
          <p:cNvCxnSpPr/>
          <p:nvPr/>
        </p:nvCxnSpPr>
        <p:spPr>
          <a:xfrm flipH="1">
            <a:off x="4410275" y="2973575"/>
            <a:ext cx="2631900" cy="47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91" name="Google Shape;391;p22"/>
          <p:cNvSpPr txBox="1"/>
          <p:nvPr/>
        </p:nvSpPr>
        <p:spPr>
          <a:xfrm>
            <a:off x="3084100" y="3214700"/>
            <a:ext cx="132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i="1">
                <a:latin typeface="Nunito"/>
                <a:ea typeface="Nunito"/>
                <a:cs typeface="Nunito"/>
                <a:sym typeface="Nunito"/>
              </a:rPr>
              <a:t>Hub : Switch</a:t>
            </a:r>
            <a:endParaRPr i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topologie en anneau</a:t>
            </a:r>
            <a:endParaRPr/>
          </a:p>
        </p:txBody>
      </p:sp>
      <p:sp>
        <p:nvSpPr>
          <p:cNvPr id="398" name="Google Shape;398;p23"/>
          <p:cNvSpPr txBox="1">
            <a:spLocks noGrp="1"/>
          </p:cNvSpPr>
          <p:nvPr>
            <p:ph type="body" idx="1"/>
          </p:nvPr>
        </p:nvSpPr>
        <p:spPr>
          <a:xfrm>
            <a:off x="1374125" y="1597875"/>
            <a:ext cx="46734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Dans la topologie en anneau, les ordinateurs sont situés dans une boucle et communiquent chacun à leur tour.</a:t>
            </a:r>
            <a:endParaRPr/>
          </a:p>
        </p:txBody>
      </p:sp>
      <p:pic>
        <p:nvPicPr>
          <p:cNvPr id="399" name="Google Shape;3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313" y="1748575"/>
            <a:ext cx="1893569" cy="18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topologie hiérarchique</a:t>
            </a:r>
            <a:endParaRPr/>
          </a:p>
        </p:txBody>
      </p:sp>
      <p:sp>
        <p:nvSpPr>
          <p:cNvPr id="406" name="Google Shape;406;p24"/>
          <p:cNvSpPr txBox="1">
            <a:spLocks noGrp="1"/>
          </p:cNvSpPr>
          <p:nvPr>
            <p:ph type="body" idx="1"/>
          </p:nvPr>
        </p:nvSpPr>
        <p:spPr>
          <a:xfrm>
            <a:off x="1303800" y="1818300"/>
            <a:ext cx="4904700" cy="12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Ici, le réseau est divisé en niveaux. Le sommet, le haut niveau, est connecté à plusieurs nœuds de niveaux inférieurs dans la hiérarchie.</a:t>
            </a:r>
            <a:endParaRPr/>
          </a:p>
        </p:txBody>
      </p:sp>
      <p:pic>
        <p:nvPicPr>
          <p:cNvPr id="407" name="Google Shape;4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07" y="1721270"/>
            <a:ext cx="2127575" cy="17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topologie maillée</a:t>
            </a:r>
            <a:endParaRPr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709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topologie maillée est une évolution de la topologie en étoile, elle correspond à plusieurs liaisons point à point.</a:t>
            </a:r>
            <a:endParaRPr/>
          </a:p>
        </p:txBody>
      </p:sp>
      <p:pic>
        <p:nvPicPr>
          <p:cNvPr id="415" name="Google Shape;4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400" y="1652825"/>
            <a:ext cx="2270225" cy="23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d’autres encore…</a:t>
            </a:r>
            <a:endParaRPr/>
          </a:p>
        </p:txBody>
      </p:sp>
      <p:pic>
        <p:nvPicPr>
          <p:cNvPr id="422" name="Google Shape;4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050" y="1098025"/>
            <a:ext cx="5183675" cy="39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6097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types de réseaux</a:t>
            </a:r>
            <a:endParaRPr/>
          </a:p>
        </p:txBody>
      </p:sp>
      <p:pic>
        <p:nvPicPr>
          <p:cNvPr id="429" name="Google Shape;4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663" y="1124525"/>
            <a:ext cx="1173711" cy="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distingue plusieurs types de réseaux</a:t>
            </a:r>
            <a:endParaRPr/>
          </a:p>
        </p:txBody>
      </p:sp>
      <p:pic>
        <p:nvPicPr>
          <p:cNvPr id="436" name="Google Shape;4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200" y="1992400"/>
            <a:ext cx="3881100" cy="25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8"/>
          <p:cNvSpPr/>
          <p:nvPr/>
        </p:nvSpPr>
        <p:spPr>
          <a:xfrm>
            <a:off x="2511475" y="1376300"/>
            <a:ext cx="3998400" cy="61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 : Global Area Network</a:t>
            </a: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511475" y="4391775"/>
            <a:ext cx="3998400" cy="61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PAN : Personal Area Network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307" y="1780950"/>
            <a:ext cx="844124" cy="4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5487" y="4461225"/>
            <a:ext cx="312914" cy="47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8"/>
          <p:cNvPicPr preferRelativeResize="0"/>
          <p:nvPr/>
        </p:nvPicPr>
        <p:blipFill rotWithShape="1">
          <a:blip r:embed="rId8">
            <a:alphaModFix/>
          </a:blip>
          <a:srcRect b="7493"/>
          <a:stretch/>
        </p:blipFill>
        <p:spPr>
          <a:xfrm>
            <a:off x="6775475" y="3957755"/>
            <a:ext cx="312925" cy="311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/>
          <p:nvPr/>
        </p:nvSpPr>
        <p:spPr>
          <a:xfrm>
            <a:off x="6150688" y="1339025"/>
            <a:ext cx="2020200" cy="19185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PAN (Personal Area Network)</a:t>
            </a: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body" idx="1"/>
          </p:nvPr>
        </p:nvSpPr>
        <p:spPr>
          <a:xfrm>
            <a:off x="923100" y="1668600"/>
            <a:ext cx="4250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22222"/>
                </a:solidFill>
              </a:rPr>
              <a:t>Un réseau personnel (PAN) relie les appareils électroniques situés dans l'environnement immédiat d'un utilisateur. </a:t>
            </a:r>
            <a:endParaRPr sz="12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22222"/>
                </a:solidFill>
              </a:rPr>
              <a:t>La taille d'un PAN varie de quelques centimètres à quelques mètres. </a:t>
            </a:r>
            <a:endParaRPr sz="12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200">
                <a:solidFill>
                  <a:srgbClr val="222222"/>
                </a:solidFill>
              </a:rPr>
              <a:t>L'un des exemples concrets les plus courants d'un PAN est la connexion entre une oreillette Bluetooth et un smartphone. </a:t>
            </a:r>
            <a:endParaRPr/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29"/>
          <p:cNvGrpSpPr/>
          <p:nvPr/>
        </p:nvGrpSpPr>
        <p:grpSpPr>
          <a:xfrm>
            <a:off x="6655163" y="2335625"/>
            <a:ext cx="2020200" cy="1918500"/>
            <a:chOff x="6655163" y="2335625"/>
            <a:chExt cx="2020200" cy="1918500"/>
          </a:xfrm>
        </p:grpSpPr>
        <p:sp>
          <p:nvSpPr>
            <p:cNvPr id="452" name="Google Shape;452;p29"/>
            <p:cNvSpPr/>
            <p:nvPr/>
          </p:nvSpPr>
          <p:spPr>
            <a:xfrm>
              <a:off x="6655163" y="2335625"/>
              <a:ext cx="2020200" cy="1918500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53" name="Google Shape;453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8812" y="3056237"/>
              <a:ext cx="312914" cy="4772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" name="Google Shape;454;p29"/>
          <p:cNvPicPr preferRelativeResize="0"/>
          <p:nvPr/>
        </p:nvPicPr>
        <p:blipFill rotWithShape="1">
          <a:blip r:embed="rId5">
            <a:alphaModFix/>
          </a:blip>
          <a:srcRect b="7493"/>
          <a:stretch/>
        </p:blipFill>
        <p:spPr>
          <a:xfrm>
            <a:off x="6921251" y="2059622"/>
            <a:ext cx="479099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9"/>
          <p:cNvSpPr txBox="1"/>
          <p:nvPr/>
        </p:nvSpPr>
        <p:spPr>
          <a:xfrm>
            <a:off x="7906100" y="4085150"/>
            <a:ext cx="9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12m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29"/>
          <p:cNvSpPr txBox="1"/>
          <p:nvPr/>
        </p:nvSpPr>
        <p:spPr>
          <a:xfrm>
            <a:off x="7601275" y="1197675"/>
            <a:ext cx="94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35m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57" name="Google Shape;457;p29"/>
          <p:cNvGrpSpPr/>
          <p:nvPr/>
        </p:nvGrpSpPr>
        <p:grpSpPr>
          <a:xfrm>
            <a:off x="6707255" y="3324100"/>
            <a:ext cx="1627045" cy="1010575"/>
            <a:chOff x="6066230" y="3728500"/>
            <a:chExt cx="1627045" cy="1010575"/>
          </a:xfrm>
        </p:grpSpPr>
        <p:pic>
          <p:nvPicPr>
            <p:cNvPr id="458" name="Google Shape;458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38600" y="4022325"/>
              <a:ext cx="316570" cy="316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29"/>
            <p:cNvSpPr/>
            <p:nvPr/>
          </p:nvSpPr>
          <p:spPr>
            <a:xfrm>
              <a:off x="6066230" y="3728500"/>
              <a:ext cx="861300" cy="9042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 txBox="1"/>
            <p:nvPr/>
          </p:nvSpPr>
          <p:spPr>
            <a:xfrm>
              <a:off x="6748875" y="4338875"/>
              <a:ext cx="94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Nunito"/>
                  <a:ea typeface="Nunito"/>
                  <a:cs typeface="Nunito"/>
                  <a:sym typeface="Nunito"/>
                </a:rPr>
                <a:t>0,2m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LAN (Local Area Network)</a:t>
            </a:r>
            <a:endParaRPr/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13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LAN (Local Area Network) est un ensemble d’ordinateurs appartenant à une organisation et reliés entre eux dans une petite aire géographique par un réseau, souvent à l’aide d’une même technologie.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existe deux modes de fonctionnement : le </a:t>
            </a:r>
            <a:r>
              <a:rPr lang="fr" b="1"/>
              <a:t>Peer-to-Peer (pair à pair) et le client/serveur.</a:t>
            </a:r>
            <a:endParaRPr/>
          </a:p>
        </p:txBody>
      </p:sp>
      <p:pic>
        <p:nvPicPr>
          <p:cNvPr id="467" name="Google Shape;4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1000" y="2812950"/>
            <a:ext cx="3390377" cy="2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client/serveur</a:t>
            </a:r>
            <a:endParaRPr/>
          </a:p>
        </p:txBody>
      </p:sp>
      <p:sp>
        <p:nvSpPr>
          <p:cNvPr id="474" name="Google Shape;474;p31"/>
          <p:cNvSpPr txBox="1">
            <a:spLocks noGrp="1"/>
          </p:cNvSpPr>
          <p:nvPr>
            <p:ph type="body" idx="1"/>
          </p:nvPr>
        </p:nvSpPr>
        <p:spPr>
          <a:xfrm>
            <a:off x="1303800" y="1609050"/>
            <a:ext cx="703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modèle de réseau client/serveur permet d’échanger des informations à l’aide de requêtes envoyées à un serveur détenant les informations que le client recherche.  </a:t>
            </a:r>
            <a:endParaRPr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025" y="2852975"/>
            <a:ext cx="4820045" cy="20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intervenants</a:t>
            </a: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44298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Pierre FRANCOU</a:t>
            </a:r>
            <a:endParaRPr b="1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Administrateur systèmes UNIX, LINUX et SOLARIS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Travaillant dans un centre informatique de la CNAM</a:t>
            </a:r>
            <a:endParaRPr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4939800" y="3443275"/>
            <a:ext cx="37386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Yann FORNIER</a:t>
            </a:r>
            <a:endParaRPr b="1"/>
          </a:p>
          <a:p>
            <a:pPr marL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Ingénieur Système Aérospatial </a:t>
            </a:r>
            <a:endParaRPr/>
          </a:p>
          <a:p>
            <a:pPr marL="0" lvl="0" indent="0" algn="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Enseignant en informatique Freelance</a:t>
            </a:r>
            <a:endParaRPr/>
          </a:p>
          <a:p>
            <a:pPr marL="0" lvl="0" indent="0" algn="r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Enseignant Cloud pour Amazon Web Services </a:t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Peer-to-Peer (le P2P)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Peer-to-Peer ou “Pair-à-pair” en français décrit un modèle de réseau distribué.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Chaque ordinateur joue à la fois le rôle de client et de serveur. </a:t>
            </a:r>
            <a:endParaRPr/>
          </a:p>
        </p:txBody>
      </p:sp>
      <p:pic>
        <p:nvPicPr>
          <p:cNvPr id="482" name="Google Shape;4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50" y="3456320"/>
            <a:ext cx="2994198" cy="5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019" y="2990900"/>
            <a:ext cx="1074951" cy="15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750" y="3367874"/>
            <a:ext cx="3675827" cy="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MAN (Metropolitan Area Network)</a:t>
            </a:r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body" idx="1"/>
          </p:nvPr>
        </p:nvSpPr>
        <p:spPr>
          <a:xfrm>
            <a:off x="721150" y="1795925"/>
            <a:ext cx="3850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</a:t>
            </a:r>
            <a:r>
              <a:rPr lang="fr" b="1"/>
              <a:t>MAN</a:t>
            </a:r>
            <a:r>
              <a:rPr lang="fr"/>
              <a:t> (Metropolitan Area Network) interconnectent plusieurs LAN géographiquement proches à des débits importants.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Un MAN est formé de commutateurs ou de routeurs interconnectés par des liens hauts débit.</a:t>
            </a:r>
            <a:endParaRPr/>
          </a:p>
        </p:txBody>
      </p:sp>
      <p:pic>
        <p:nvPicPr>
          <p:cNvPr id="491" name="Google Shape;4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450" y="1597875"/>
            <a:ext cx="34766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WAN (Wide Area Network)</a:t>
            </a: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body" idx="1"/>
          </p:nvPr>
        </p:nvSpPr>
        <p:spPr>
          <a:xfrm>
            <a:off x="1223425" y="1795925"/>
            <a:ext cx="3568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lang="fr" b="1"/>
              <a:t>WAN</a:t>
            </a:r>
            <a:r>
              <a:rPr lang="fr"/>
              <a:t> (Wide Area Network ou réseau étendu) interconnecte plusieurs LANs à travers de grandes distances géographiques.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débits disponibles sur un WAN résultent d’un arbitrage avec le coût des liaisons et peuvent être faibles.</a:t>
            </a:r>
            <a:endParaRPr/>
          </a:p>
        </p:txBody>
      </p:sp>
      <p:pic>
        <p:nvPicPr>
          <p:cNvPr id="499" name="Google Shape;4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GAN : Global Area Network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686868"/>
                </a:solidFill>
                <a:highlight>
                  <a:srgbClr val="FFFFFF"/>
                </a:highlight>
              </a:rPr>
              <a:t>Le GAN peut se composer de l’interconnexion de WAN qui peut se faire via des connexions par satellites ou des backbones (câbles sous-marins).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GAN : Global Area Network</a:t>
            </a:r>
            <a:endParaRPr/>
          </a:p>
        </p:txBody>
      </p:sp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263" y="1448900"/>
            <a:ext cx="5761467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663" y="1124525"/>
            <a:ext cx="1173711" cy="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6790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commandes réseaux</a:t>
            </a:r>
            <a:endParaRPr/>
          </a:p>
        </p:txBody>
      </p:sp>
      <p:pic>
        <p:nvPicPr>
          <p:cNvPr id="519" name="Google Shape;5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commandes réseaux</a:t>
            </a:r>
            <a:endParaRPr/>
          </a:p>
        </p:txBody>
      </p:sp>
      <p:sp>
        <p:nvSpPr>
          <p:cNvPr id="525" name="Google Shape;525;p3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Une bonne connaissance du réseau utilisé est indispensable avant de configurer les interfaces d’un OS ou d’un système de manière générale. </a:t>
            </a:r>
            <a:endParaRPr/>
          </a:p>
        </p:txBody>
      </p:sp>
      <p:pic>
        <p:nvPicPr>
          <p:cNvPr id="526" name="Google Shape;5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commandes réseaux</a:t>
            </a:r>
            <a:endParaRPr/>
          </a:p>
        </p:txBody>
      </p:sp>
      <p:sp>
        <p:nvSpPr>
          <p:cNvPr id="532" name="Google Shape;532;p39"/>
          <p:cNvSpPr txBox="1">
            <a:spLocks noGrp="1"/>
          </p:cNvSpPr>
          <p:nvPr>
            <p:ph type="body" idx="1"/>
          </p:nvPr>
        </p:nvSpPr>
        <p:spPr>
          <a:xfrm>
            <a:off x="1303800" y="1456650"/>
            <a:ext cx="7030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Il est nécessaire pour comprendre un réseau de comprendre son architecture physique, logique ainsi que ses interfaces soit entre sous réseaux soit avec l’humain (IHM)</a:t>
            </a:r>
            <a:endParaRPr/>
          </a:p>
        </p:txBody>
      </p:sp>
      <p:pic>
        <p:nvPicPr>
          <p:cNvPr id="533" name="Google Shape;5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800" y="2751900"/>
            <a:ext cx="648399" cy="64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125" y="2576450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9"/>
          <p:cNvPicPr preferRelativeResize="0"/>
          <p:nvPr/>
        </p:nvPicPr>
        <p:blipFill rotWithShape="1">
          <a:blip r:embed="rId6">
            <a:alphaModFix/>
          </a:blip>
          <a:srcRect b="8684"/>
          <a:stretch/>
        </p:blipFill>
        <p:spPr>
          <a:xfrm>
            <a:off x="2934375" y="2576450"/>
            <a:ext cx="105136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802" y="2435613"/>
            <a:ext cx="698150" cy="1280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39"/>
          <p:cNvCxnSpPr>
            <a:stCxn id="537" idx="3"/>
            <a:endCxn id="536" idx="1"/>
          </p:cNvCxnSpPr>
          <p:nvPr/>
        </p:nvCxnSpPr>
        <p:spPr>
          <a:xfrm>
            <a:off x="2001952" y="3076100"/>
            <a:ext cx="93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39"/>
          <p:cNvCxnSpPr>
            <a:stCxn id="535" idx="1"/>
            <a:endCxn id="536" idx="3"/>
          </p:cNvCxnSpPr>
          <p:nvPr/>
        </p:nvCxnSpPr>
        <p:spPr>
          <a:xfrm rot="10800000">
            <a:off x="3985725" y="3076100"/>
            <a:ext cx="1091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39"/>
          <p:cNvSpPr txBox="1"/>
          <p:nvPr/>
        </p:nvSpPr>
        <p:spPr>
          <a:xfrm>
            <a:off x="2169922" y="274252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Nunito"/>
                <a:ea typeface="Nunito"/>
                <a:cs typeface="Nunito"/>
                <a:sym typeface="Nunito"/>
              </a:rPr>
              <a:t>IHM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1" name="Google Shape;541;p39"/>
          <p:cNvCxnSpPr/>
          <p:nvPr/>
        </p:nvCxnSpPr>
        <p:spPr>
          <a:xfrm>
            <a:off x="4106278" y="2942625"/>
            <a:ext cx="93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Google Shape;542;p39"/>
          <p:cNvSpPr txBox="1"/>
          <p:nvPr/>
        </p:nvSpPr>
        <p:spPr>
          <a:xfrm>
            <a:off x="4051870" y="2491862"/>
            <a:ext cx="999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Requête HTTP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4052728" y="2975653"/>
            <a:ext cx="99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Ack,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Nunito"/>
                <a:ea typeface="Nunito"/>
                <a:cs typeface="Nunito"/>
                <a:sym typeface="Nunito"/>
              </a:rPr>
              <a:t>Réponse serveur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44" name="Google Shape;544;p39"/>
          <p:cNvCxnSpPr>
            <a:stCxn id="534" idx="1"/>
            <a:endCxn id="535" idx="3"/>
          </p:cNvCxnSpPr>
          <p:nvPr/>
        </p:nvCxnSpPr>
        <p:spPr>
          <a:xfrm rot="10800000">
            <a:off x="6076300" y="3076100"/>
            <a:ext cx="1210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39"/>
          <p:cNvCxnSpPr/>
          <p:nvPr/>
        </p:nvCxnSpPr>
        <p:spPr>
          <a:xfrm>
            <a:off x="6273152" y="2942625"/>
            <a:ext cx="93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39"/>
          <p:cNvSpPr txBox="1"/>
          <p:nvPr/>
        </p:nvSpPr>
        <p:spPr>
          <a:xfrm>
            <a:off x="6145959" y="2633600"/>
            <a:ext cx="109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Requête SQL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6143429" y="2992854"/>
            <a:ext cx="109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Nunito"/>
                <a:ea typeface="Nunito"/>
                <a:cs typeface="Nunito"/>
                <a:sym typeface="Nunito"/>
              </a:rPr>
              <a:t>Réponse BDD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commandes réseaux</a:t>
            </a:r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configurer, tester ou encore valider un réseau, voici un petit résumé des commandes (non-exhaustif) à retenir (Windows)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ping : Envoyer des messages à un serveur qui peut répondre </a:t>
            </a:r>
            <a:r>
              <a:rPr lang="fr" i="1"/>
              <a:t>ping www.google.com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tracert : Retracer le chemin d’un paquet réseau </a:t>
            </a:r>
            <a:r>
              <a:rPr lang="fr" i="1"/>
              <a:t>tracert www.google.com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ipconfig : Permet d’obtenir la configuration ip de chaque interface réseau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route : fournit les tables de routage de Windows</a:t>
            </a:r>
            <a:endParaRPr/>
          </a:p>
        </p:txBody>
      </p:sp>
      <p:pic>
        <p:nvPicPr>
          <p:cNvPr id="554" name="Google Shape;5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73434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d’interconnexion</a:t>
            </a:r>
            <a:endParaRPr/>
          </a:p>
        </p:txBody>
      </p:sp>
      <p:pic>
        <p:nvPicPr>
          <p:cNvPr id="560" name="Google Shape;5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Déroulé du programme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377650" y="2046650"/>
            <a:ext cx="3473100" cy="132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 séance de cours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478500" y="2440550"/>
            <a:ext cx="1575900" cy="86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Théorie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1h30 </a:t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2162600" y="2440550"/>
            <a:ext cx="1575900" cy="86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Pratique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3h 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5005425" y="2046650"/>
            <a:ext cx="3473100" cy="13236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Evaluation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5106275" y="2440550"/>
            <a:ext cx="1575900" cy="86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1h30 </a:t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6790375" y="2440550"/>
            <a:ext cx="1575900" cy="863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noté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3h </a:t>
            </a:r>
            <a:endParaRPr/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3390900" y="1974050"/>
            <a:ext cx="55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x5</a:t>
            </a: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d’interconnexion</a:t>
            </a:r>
            <a:endParaRPr/>
          </a:p>
        </p:txBody>
      </p:sp>
      <p:sp>
        <p:nvSpPr>
          <p:cNvPr id="566" name="Google Shape;566;p4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268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Telnet (Terminal Network ou Telecommunication Network) est un protocole utilisé sur tout réseau TCP/IP.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Il permet de communiquer avec un serveur distant en échangeant des lignes de textes et en recevant des réponses sous forme de texte.</a:t>
            </a:r>
            <a:endParaRPr/>
          </a:p>
        </p:txBody>
      </p:sp>
      <p:pic>
        <p:nvPicPr>
          <p:cNvPr id="567" name="Google Shape;5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650" y="1797275"/>
            <a:ext cx="26765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d’interconnexion</a:t>
            </a:r>
            <a:endParaRPr/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1303800" y="1648500"/>
            <a:ext cx="2413200" cy="2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SSH ( Secure SHell ) est un protocole réseau qui permet aux administrateurs d’accéder un distance à un ordinateur. Il agit sur le port TCP 22.</a:t>
            </a:r>
            <a:endParaRPr/>
          </a:p>
        </p:txBody>
      </p:sp>
      <p:pic>
        <p:nvPicPr>
          <p:cNvPr id="575" name="Google Shape;5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031" y="1648500"/>
            <a:ext cx="4491920" cy="27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80766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de gestion de fichiers</a:t>
            </a:r>
            <a:endParaRPr/>
          </a:p>
        </p:txBody>
      </p:sp>
      <p:pic>
        <p:nvPicPr>
          <p:cNvPr id="581" name="Google Shape;5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services de gestion de fichiers </a:t>
            </a:r>
            <a:endParaRPr/>
          </a:p>
        </p:txBody>
      </p:sp>
      <p:sp>
        <p:nvSpPr>
          <p:cNvPr id="587" name="Google Shape;587;p45"/>
          <p:cNvSpPr txBox="1">
            <a:spLocks noGrp="1"/>
          </p:cNvSpPr>
          <p:nvPr>
            <p:ph type="body" idx="1"/>
          </p:nvPr>
        </p:nvSpPr>
        <p:spPr>
          <a:xfrm>
            <a:off x="984500" y="1795925"/>
            <a:ext cx="4088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FTP : File Transfer Protocol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(Protocole de transfert de fichier)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Protocole destiné au partage de fichiers sur un réseau TCP/IP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La variante de FTP protégée par les protocoles SSL(Secure Sockets Layer) ou TLS(Transport Layer Security)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(SSL étant le prédécesseur de TLS) s’appelle FTPS</a:t>
            </a:r>
            <a:endParaRPr/>
          </a:p>
        </p:txBody>
      </p:sp>
      <p:pic>
        <p:nvPicPr>
          <p:cNvPr id="588" name="Google Shape;5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061700"/>
            <a:ext cx="4267200" cy="218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1173200" y="20721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/>
              <a:t>Des questions ?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détaillé du module</a:t>
            </a:r>
            <a:endParaRPr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/>
          <p:nvPr/>
        </p:nvSpPr>
        <p:spPr>
          <a:xfrm>
            <a:off x="412600" y="1316025"/>
            <a:ext cx="1520700" cy="30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08" name="Google Shape;308;p16"/>
          <p:cNvSpPr/>
          <p:nvPr/>
        </p:nvSpPr>
        <p:spPr>
          <a:xfrm>
            <a:off x="2069975" y="1316125"/>
            <a:ext cx="1520700" cy="30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3727350" y="1316125"/>
            <a:ext cx="1520700" cy="30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5384725" y="1316125"/>
            <a:ext cx="1520700" cy="30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7042100" y="1316125"/>
            <a:ext cx="1520700" cy="30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514900" y="1416475"/>
            <a:ext cx="1316100" cy="472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Les réseaux</a:t>
            </a:r>
            <a:endParaRPr b="1"/>
          </a:p>
        </p:txBody>
      </p:sp>
      <p:sp>
        <p:nvSpPr>
          <p:cNvPr id="313" name="Google Shape;313;p16"/>
          <p:cNvSpPr/>
          <p:nvPr/>
        </p:nvSpPr>
        <p:spPr>
          <a:xfrm>
            <a:off x="2172275" y="1416475"/>
            <a:ext cx="1316100" cy="472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/>
              <a:t>Internet</a:t>
            </a:r>
            <a:endParaRPr b="1"/>
          </a:p>
        </p:txBody>
      </p:sp>
      <p:sp>
        <p:nvSpPr>
          <p:cNvPr id="314" name="Google Shape;314;p16"/>
          <p:cNvSpPr/>
          <p:nvPr/>
        </p:nvSpPr>
        <p:spPr>
          <a:xfrm>
            <a:off x="3829650" y="1416475"/>
            <a:ext cx="1316100" cy="472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Hébergements</a:t>
            </a:r>
            <a:endParaRPr sz="1200" b="1"/>
          </a:p>
        </p:txBody>
      </p:sp>
      <p:sp>
        <p:nvSpPr>
          <p:cNvPr id="315" name="Google Shape;315;p16"/>
          <p:cNvSpPr/>
          <p:nvPr/>
        </p:nvSpPr>
        <p:spPr>
          <a:xfrm>
            <a:off x="5487025" y="1416475"/>
            <a:ext cx="1316100" cy="472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/>
              <a:t>La sécurité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/>
              <a:t>informatique</a:t>
            </a:r>
            <a:endParaRPr sz="1300" b="1"/>
          </a:p>
        </p:txBody>
      </p:sp>
      <p:sp>
        <p:nvSpPr>
          <p:cNvPr id="316" name="Google Shape;316;p16"/>
          <p:cNvSpPr/>
          <p:nvPr/>
        </p:nvSpPr>
        <p:spPr>
          <a:xfrm>
            <a:off x="7144400" y="1416475"/>
            <a:ext cx="1316100" cy="472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La sécurité en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1"/>
              <a:t>entreprise</a:t>
            </a:r>
            <a:endParaRPr sz="1200" b="1"/>
          </a:p>
        </p:txBody>
      </p:sp>
      <p:sp>
        <p:nvSpPr>
          <p:cNvPr id="317" name="Google Shape;317;p16"/>
          <p:cNvSpPr/>
          <p:nvPr/>
        </p:nvSpPr>
        <p:spPr>
          <a:xfrm>
            <a:off x="2172275" y="195895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protocoles</a:t>
            </a:r>
            <a:endParaRPr sz="1200"/>
          </a:p>
        </p:txBody>
      </p:sp>
      <p:sp>
        <p:nvSpPr>
          <p:cNvPr id="318" name="Google Shape;318;p16"/>
          <p:cNvSpPr/>
          <p:nvPr/>
        </p:nvSpPr>
        <p:spPr>
          <a:xfrm>
            <a:off x="2172275" y="2290525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adresses IP</a:t>
            </a:r>
            <a:endParaRPr sz="1200"/>
          </a:p>
        </p:txBody>
      </p:sp>
      <p:sp>
        <p:nvSpPr>
          <p:cNvPr id="319" name="Google Shape;319;p16"/>
          <p:cNvSpPr/>
          <p:nvPr/>
        </p:nvSpPr>
        <p:spPr>
          <a:xfrm>
            <a:off x="2172275" y="262210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ports</a:t>
            </a:r>
            <a:endParaRPr sz="1200"/>
          </a:p>
        </p:txBody>
      </p:sp>
      <p:sp>
        <p:nvSpPr>
          <p:cNvPr id="320" name="Google Shape;320;p16"/>
          <p:cNvSpPr/>
          <p:nvPr/>
        </p:nvSpPr>
        <p:spPr>
          <a:xfrm>
            <a:off x="2172275" y="2953675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Serveurs Web</a:t>
            </a:r>
            <a:endParaRPr sz="1200"/>
          </a:p>
        </p:txBody>
      </p:sp>
      <p:sp>
        <p:nvSpPr>
          <p:cNvPr id="321" name="Google Shape;321;p16"/>
          <p:cNvSpPr/>
          <p:nvPr/>
        </p:nvSpPr>
        <p:spPr>
          <a:xfrm>
            <a:off x="2172275" y="3285250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Serveurs de messagerie</a:t>
            </a:r>
            <a:endParaRPr sz="1200"/>
          </a:p>
        </p:txBody>
      </p:sp>
      <p:sp>
        <p:nvSpPr>
          <p:cNvPr id="322" name="Google Shape;322;p16"/>
          <p:cNvSpPr/>
          <p:nvPr/>
        </p:nvSpPr>
        <p:spPr>
          <a:xfrm>
            <a:off x="7144400" y="195895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Mise en oeuvre</a:t>
            </a:r>
            <a:endParaRPr sz="1200"/>
          </a:p>
        </p:txBody>
      </p:sp>
      <p:sp>
        <p:nvSpPr>
          <p:cNvPr id="323" name="Google Shape;323;p16"/>
          <p:cNvSpPr/>
          <p:nvPr/>
        </p:nvSpPr>
        <p:spPr>
          <a:xfrm>
            <a:off x="7144400" y="2290525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Validation</a:t>
            </a:r>
            <a:endParaRPr sz="1200"/>
          </a:p>
        </p:txBody>
      </p:sp>
      <p:sp>
        <p:nvSpPr>
          <p:cNvPr id="324" name="Google Shape;324;p16"/>
          <p:cNvSpPr/>
          <p:nvPr/>
        </p:nvSpPr>
        <p:spPr>
          <a:xfrm>
            <a:off x="7144400" y="262210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Détection</a:t>
            </a:r>
            <a:endParaRPr sz="1200"/>
          </a:p>
        </p:txBody>
      </p:sp>
      <p:sp>
        <p:nvSpPr>
          <p:cNvPr id="325" name="Google Shape;325;p16"/>
          <p:cNvSpPr/>
          <p:nvPr/>
        </p:nvSpPr>
        <p:spPr>
          <a:xfrm>
            <a:off x="7144400" y="2953675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Réaction</a:t>
            </a:r>
            <a:endParaRPr sz="1200"/>
          </a:p>
        </p:txBody>
      </p:sp>
      <p:sp>
        <p:nvSpPr>
          <p:cNvPr id="326" name="Google Shape;326;p16"/>
          <p:cNvSpPr/>
          <p:nvPr/>
        </p:nvSpPr>
        <p:spPr>
          <a:xfrm>
            <a:off x="7144400" y="328525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Les serveurs PROXY</a:t>
            </a:r>
            <a:endParaRPr sz="900"/>
          </a:p>
        </p:txBody>
      </p:sp>
      <p:sp>
        <p:nvSpPr>
          <p:cNvPr id="327" name="Google Shape;327;p16"/>
          <p:cNvSpPr/>
          <p:nvPr/>
        </p:nvSpPr>
        <p:spPr>
          <a:xfrm>
            <a:off x="7144400" y="3616825"/>
            <a:ext cx="1316100" cy="31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Les serveurs Pare-Feu</a:t>
            </a:r>
            <a:endParaRPr sz="1000"/>
          </a:p>
        </p:txBody>
      </p:sp>
      <p:sp>
        <p:nvSpPr>
          <p:cNvPr id="328" name="Google Shape;328;p16"/>
          <p:cNvSpPr/>
          <p:nvPr/>
        </p:nvSpPr>
        <p:spPr>
          <a:xfrm>
            <a:off x="7144400" y="3993598"/>
            <a:ext cx="1316100" cy="31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/>
              <a:t>Les services de monitoring</a:t>
            </a:r>
            <a:endParaRPr sz="1000"/>
          </a:p>
        </p:txBody>
      </p:sp>
      <p:sp>
        <p:nvSpPr>
          <p:cNvPr id="329" name="Google Shape;329;p16"/>
          <p:cNvSpPr/>
          <p:nvPr/>
        </p:nvSpPr>
        <p:spPr>
          <a:xfrm>
            <a:off x="514900" y="195895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topologies</a:t>
            </a:r>
            <a:endParaRPr sz="1200"/>
          </a:p>
        </p:txBody>
      </p:sp>
      <p:sp>
        <p:nvSpPr>
          <p:cNvPr id="330" name="Google Shape;330;p16"/>
          <p:cNvSpPr/>
          <p:nvPr/>
        </p:nvSpPr>
        <p:spPr>
          <a:xfrm>
            <a:off x="514900" y="2290525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Les types de réseaux</a:t>
            </a:r>
            <a:endParaRPr sz="1100"/>
          </a:p>
        </p:txBody>
      </p:sp>
      <p:sp>
        <p:nvSpPr>
          <p:cNvPr id="331" name="Google Shape;331;p16"/>
          <p:cNvSpPr/>
          <p:nvPr/>
        </p:nvSpPr>
        <p:spPr>
          <a:xfrm>
            <a:off x="514900" y="2698300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Les commandes réseau</a:t>
            </a:r>
            <a:endParaRPr sz="1100"/>
          </a:p>
        </p:txBody>
      </p:sp>
      <p:sp>
        <p:nvSpPr>
          <p:cNvPr id="332" name="Google Shape;332;p16"/>
          <p:cNvSpPr/>
          <p:nvPr/>
        </p:nvSpPr>
        <p:spPr>
          <a:xfrm>
            <a:off x="514900" y="3106075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Services d’interconnexion</a:t>
            </a:r>
            <a:endParaRPr sz="1100"/>
          </a:p>
        </p:txBody>
      </p:sp>
      <p:sp>
        <p:nvSpPr>
          <p:cNvPr id="333" name="Google Shape;333;p16"/>
          <p:cNvSpPr/>
          <p:nvPr/>
        </p:nvSpPr>
        <p:spPr>
          <a:xfrm>
            <a:off x="514900" y="3534800"/>
            <a:ext cx="1316100" cy="537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Services de gestion de fichiers</a:t>
            </a:r>
            <a:endParaRPr sz="1100"/>
          </a:p>
        </p:txBody>
      </p:sp>
      <p:sp>
        <p:nvSpPr>
          <p:cNvPr id="334" name="Google Shape;334;p16"/>
          <p:cNvSpPr/>
          <p:nvPr/>
        </p:nvSpPr>
        <p:spPr>
          <a:xfrm>
            <a:off x="3829650" y="1958950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Sécuriser un stockage</a:t>
            </a:r>
            <a:endParaRPr sz="1200"/>
          </a:p>
        </p:txBody>
      </p:sp>
      <p:sp>
        <p:nvSpPr>
          <p:cNvPr id="335" name="Google Shape;335;p16"/>
          <p:cNvSpPr/>
          <p:nvPr/>
        </p:nvSpPr>
        <p:spPr>
          <a:xfrm>
            <a:off x="3829650" y="2360846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Serveurs SAMBA</a:t>
            </a:r>
            <a:endParaRPr sz="1100"/>
          </a:p>
        </p:txBody>
      </p:sp>
      <p:sp>
        <p:nvSpPr>
          <p:cNvPr id="336" name="Google Shape;336;p16"/>
          <p:cNvSpPr/>
          <p:nvPr/>
        </p:nvSpPr>
        <p:spPr>
          <a:xfrm>
            <a:off x="3829650" y="2692421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Serveurs LAMP</a:t>
            </a:r>
            <a:endParaRPr sz="1200"/>
          </a:p>
        </p:txBody>
      </p:sp>
      <p:sp>
        <p:nvSpPr>
          <p:cNvPr id="337" name="Google Shape;337;p16"/>
          <p:cNvSpPr/>
          <p:nvPr/>
        </p:nvSpPr>
        <p:spPr>
          <a:xfrm>
            <a:off x="3829650" y="3023996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DOCKER</a:t>
            </a:r>
            <a:endParaRPr sz="1200"/>
          </a:p>
        </p:txBody>
      </p:sp>
      <p:sp>
        <p:nvSpPr>
          <p:cNvPr id="338" name="Google Shape;338;p16"/>
          <p:cNvSpPr/>
          <p:nvPr/>
        </p:nvSpPr>
        <p:spPr>
          <a:xfrm>
            <a:off x="3829650" y="3355571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Services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“clé en main”</a:t>
            </a:r>
            <a:endParaRPr sz="1200"/>
          </a:p>
        </p:txBody>
      </p:sp>
      <p:sp>
        <p:nvSpPr>
          <p:cNvPr id="339" name="Google Shape;339;p16"/>
          <p:cNvSpPr/>
          <p:nvPr/>
        </p:nvSpPr>
        <p:spPr>
          <a:xfrm>
            <a:off x="5487025" y="1958950"/>
            <a:ext cx="1316100" cy="26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Les utilisateurs</a:t>
            </a:r>
            <a:endParaRPr sz="1200"/>
          </a:p>
        </p:txBody>
      </p:sp>
      <p:sp>
        <p:nvSpPr>
          <p:cNvPr id="340" name="Google Shape;340;p16"/>
          <p:cNvSpPr/>
          <p:nvPr/>
        </p:nvSpPr>
        <p:spPr>
          <a:xfrm>
            <a:off x="5487025" y="2290525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Le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super-utilisateur</a:t>
            </a:r>
            <a:endParaRPr sz="1200"/>
          </a:p>
        </p:txBody>
      </p:sp>
      <p:sp>
        <p:nvSpPr>
          <p:cNvPr id="341" name="Google Shape;341;p16"/>
          <p:cNvSpPr/>
          <p:nvPr/>
        </p:nvSpPr>
        <p:spPr>
          <a:xfrm>
            <a:off x="5487025" y="2717500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Gestion des permissions</a:t>
            </a:r>
            <a:endParaRPr sz="1200"/>
          </a:p>
        </p:txBody>
      </p:sp>
      <p:sp>
        <p:nvSpPr>
          <p:cNvPr id="342" name="Google Shape;342;p16"/>
          <p:cNvSpPr/>
          <p:nvPr/>
        </p:nvSpPr>
        <p:spPr>
          <a:xfrm>
            <a:off x="5487025" y="3141175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Sécurisation de la connexion</a:t>
            </a:r>
            <a:endParaRPr sz="1200"/>
          </a:p>
        </p:txBody>
      </p:sp>
      <p:sp>
        <p:nvSpPr>
          <p:cNvPr id="343" name="Google Shape;343;p16"/>
          <p:cNvSpPr/>
          <p:nvPr/>
        </p:nvSpPr>
        <p:spPr>
          <a:xfrm>
            <a:off x="5487025" y="3564850"/>
            <a:ext cx="13161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Résolution de nom et LDAP</a:t>
            </a:r>
            <a:endParaRPr sz="1200"/>
          </a:p>
        </p:txBody>
      </p:sp>
      <p:sp>
        <p:nvSpPr>
          <p:cNvPr id="344" name="Google Shape;344;p16"/>
          <p:cNvSpPr/>
          <p:nvPr/>
        </p:nvSpPr>
        <p:spPr>
          <a:xfrm>
            <a:off x="5487025" y="3991825"/>
            <a:ext cx="1316100" cy="31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Affectation adresse IP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réseaux</a:t>
            </a:r>
            <a:endParaRPr/>
          </a:p>
        </p:txBody>
      </p:sp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00" y="249225"/>
            <a:ext cx="4848900" cy="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réseaux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body" idx="1"/>
          </p:nvPr>
        </p:nvSpPr>
        <p:spPr>
          <a:xfrm>
            <a:off x="822600" y="2288900"/>
            <a:ext cx="3749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terme générique de </a:t>
            </a:r>
            <a:r>
              <a:rPr lang="fr" b="1"/>
              <a:t>réseau </a:t>
            </a:r>
            <a:r>
              <a:rPr lang="fr"/>
              <a:t>définit un ensemble d’entités interconnectées les unes avec les autres. </a:t>
            </a:r>
            <a:endParaRPr/>
          </a:p>
        </p:txBody>
      </p:sp>
      <p:pic>
        <p:nvPicPr>
          <p:cNvPr id="357" name="Google Shape;3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00" y="1597875"/>
            <a:ext cx="4177800" cy="23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réseaux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body" idx="1"/>
          </p:nvPr>
        </p:nvSpPr>
        <p:spPr>
          <a:xfrm>
            <a:off x="912000" y="1597875"/>
            <a:ext cx="3749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réseau informatique peut servir à plusieurs buts distincts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Le partage de ressources (fichiers, applications ou matériels, connexion à internet, etc..)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La communication entre personnes (courrier électronique, discussion en direct, etc..)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La communication entre processus (entre des ordinateurs industriels par exemple)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5" name="Google Shape;3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400" y="1597875"/>
            <a:ext cx="4177800" cy="238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topologies</a:t>
            </a:r>
            <a:endParaRPr/>
          </a:p>
        </p:txBody>
      </p:sp>
      <p:sp>
        <p:nvSpPr>
          <p:cNvPr id="372" name="Google Shape;372;p20"/>
          <p:cNvSpPr txBox="1">
            <a:spLocks noGrp="1"/>
          </p:cNvSpPr>
          <p:nvPr>
            <p:ph type="body" idx="1"/>
          </p:nvPr>
        </p:nvSpPr>
        <p:spPr>
          <a:xfrm>
            <a:off x="701050" y="2398725"/>
            <a:ext cx="38094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le domaine de l’architecture réseau, il existe certains types de topologies récurrentes.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Ces dernières permettent de définir comment les équipements sont interconnectés.</a:t>
            </a:r>
            <a:endParaRPr/>
          </a:p>
        </p:txBody>
      </p:sp>
      <p:pic>
        <p:nvPicPr>
          <p:cNvPr id="373" name="Google Shape;3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75" y="1661175"/>
            <a:ext cx="3984125" cy="267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topologie en bus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body" idx="1"/>
          </p:nvPr>
        </p:nvSpPr>
        <p:spPr>
          <a:xfrm>
            <a:off x="851725" y="2216350"/>
            <a:ext cx="4522800" cy="16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Tous les ordinateurs sont reliés à une même ligne de transmission par l’intermédiaire de câbles, généralement coaxiaux.</a:t>
            </a:r>
            <a:endParaRPr/>
          </a:p>
        </p:txBody>
      </p:sp>
      <p:pic>
        <p:nvPicPr>
          <p:cNvPr id="381" name="Google Shape;3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250" y="2061700"/>
            <a:ext cx="2817190" cy="16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25" y="4535575"/>
            <a:ext cx="1744050" cy="3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Affichage à l'écran (16:9)</PresentationFormat>
  <Paragraphs>142</Paragraphs>
  <Slides>34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Nunito</vt:lpstr>
      <vt:lpstr>Arial</vt:lpstr>
      <vt:lpstr>Calibri</vt:lpstr>
      <vt:lpstr>Maven Pro</vt:lpstr>
      <vt:lpstr>Momentum</vt:lpstr>
      <vt:lpstr>Services Internet</vt:lpstr>
      <vt:lpstr>Présentation des intervenants</vt:lpstr>
      <vt:lpstr>Déroulé du programme</vt:lpstr>
      <vt:lpstr>Plan détaillé du module</vt:lpstr>
      <vt:lpstr>Les réseaux</vt:lpstr>
      <vt:lpstr>Les réseaux</vt:lpstr>
      <vt:lpstr>Les réseaux</vt:lpstr>
      <vt:lpstr>Les topologies</vt:lpstr>
      <vt:lpstr>La topologie en bus</vt:lpstr>
      <vt:lpstr>La topologie en étoile</vt:lpstr>
      <vt:lpstr>La topologie en anneau</vt:lpstr>
      <vt:lpstr>La topologie hiérarchique</vt:lpstr>
      <vt:lpstr>La topologie maillée</vt:lpstr>
      <vt:lpstr>Et d’autres encore…</vt:lpstr>
      <vt:lpstr>Les types de réseaux</vt:lpstr>
      <vt:lpstr>On distingue plusieurs types de réseaux</vt:lpstr>
      <vt:lpstr>Le PAN (Personal Area Network)</vt:lpstr>
      <vt:lpstr>Le LAN (Local Area Network)</vt:lpstr>
      <vt:lpstr>Le client/serveur</vt:lpstr>
      <vt:lpstr>Le Peer-to-Peer (le P2P)</vt:lpstr>
      <vt:lpstr>Les MAN (Metropolitan Area Network)</vt:lpstr>
      <vt:lpstr>Un WAN (Wide Area Network)</vt:lpstr>
      <vt:lpstr>Le GAN : Global Area Network</vt:lpstr>
      <vt:lpstr>Le GAN : Global Area Network</vt:lpstr>
      <vt:lpstr>Les commandes réseaux</vt:lpstr>
      <vt:lpstr>Les commandes réseaux</vt:lpstr>
      <vt:lpstr>Les commandes réseaux</vt:lpstr>
      <vt:lpstr>Les commandes réseaux</vt:lpstr>
      <vt:lpstr>Les services d’interconnexion</vt:lpstr>
      <vt:lpstr>Les services d’interconnexion</vt:lpstr>
      <vt:lpstr>Les services d’interconnexion</vt:lpstr>
      <vt:lpstr>Les services de gestion de fichiers</vt:lpstr>
      <vt:lpstr>Les services de gestion de fichiers </vt:lpstr>
      <vt:lpstr>Des 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 Internet</dc:title>
  <cp:lastModifiedBy>Fornier Yann</cp:lastModifiedBy>
  <cp:revision>1</cp:revision>
  <dcterms:modified xsi:type="dcterms:W3CDTF">2023-03-09T21:31:25Z</dcterms:modified>
</cp:coreProperties>
</file>