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</p:sldIdLst>
  <p:sldSz cx="9144000" cy="5143500" type="screen16x9"/>
  <p:notesSz cx="6858000" cy="9144000"/>
  <p:embeddedFontLs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Maven Pro" panose="020B0604020202020204" charset="0"/>
      <p:regular r:id="rId46"/>
      <p:bold r:id="rId47"/>
    </p:embeddedFont>
    <p:embeddedFont>
      <p:font typeface="Nunito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E8C8BD-F5F7-4E27-92B7-3CD9E08D9345}">
  <a:tblStyle styleId="{A9E8C8BD-F5F7-4E27-92B7-3CD9E08D9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17e3bf3b0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17e3bf3b0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1df240b8c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1df240b8c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1df240b8c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1df240b8c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02124"/>
                </a:solidFill>
                <a:highlight>
                  <a:srgbClr val="FFFFFF"/>
                </a:highlight>
              </a:rPr>
              <a:t>La signalisation correspond au passage des commandes dans un réseau. 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02124"/>
                </a:solidFill>
                <a:highlight>
                  <a:srgbClr val="FFFFFF"/>
                </a:highlight>
              </a:rPr>
              <a:t>Un protocole de signalisation est celui qui </a:t>
            </a:r>
            <a:r>
              <a:rPr lang="fr" sz="1050">
                <a:solidFill>
                  <a:srgbClr val="040C28"/>
                </a:solidFill>
              </a:rPr>
              <a:t>permet d'établir, maintenir et fermer une communication entre deux postes (téléphoniques) terminaux</a:t>
            </a:r>
            <a:r>
              <a:rPr lang="fr" sz="1050">
                <a:solidFill>
                  <a:srgbClr val="202124"/>
                </a:solidFill>
                <a:highlight>
                  <a:srgbClr val="FFFFFF"/>
                </a:highlight>
              </a:rPr>
              <a:t>. En VoIP, on trouvera plusieurs protocoles de signalisation : SIP.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In-band : Le protocole embarque la signalisation avec les données dans un même canal (HTTP)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Out-of-Band : utilise une signalisation dans un protocole distinct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1df240b8c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1df240b8c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1df240b8c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1df240b8c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02124"/>
                </a:solidFill>
                <a:highlight>
                  <a:srgbClr val="FFFFFF"/>
                </a:highlight>
              </a:rPr>
              <a:t>L'Address Resolution Protocol (</a:t>
            </a:r>
            <a:r>
              <a:rPr lang="fr" sz="1250">
                <a:solidFill>
                  <a:srgbClr val="040C28"/>
                </a:solidFill>
              </a:rPr>
              <a:t>ARP</a:t>
            </a:r>
            <a:r>
              <a:rPr lang="fr" sz="1250">
                <a:solidFill>
                  <a:srgbClr val="202124"/>
                </a:solidFill>
                <a:highlight>
                  <a:srgbClr val="FFFFFF"/>
                </a:highlight>
              </a:rPr>
              <a:t>, protocole de résolution d'adresse) est un protocole utilisé pour associer l'adresse de protocole de couche réseau (typiquement une adresse IPv4) d'un hôte distant, à son adresse de protocole de couche de liaison (typiquement une adresse MAC).</a:t>
            </a:r>
            <a:endParaRPr sz="7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1df240b8c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1df240b8c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202124"/>
                </a:solidFill>
                <a:highlight>
                  <a:srgbClr val="FFFFFF"/>
                </a:highlight>
              </a:rPr>
              <a:t>L'Address Resolution Protocol (</a:t>
            </a:r>
            <a:r>
              <a:rPr lang="fr" sz="1250">
                <a:solidFill>
                  <a:srgbClr val="040C28"/>
                </a:solidFill>
              </a:rPr>
              <a:t>ARP</a:t>
            </a:r>
            <a:r>
              <a:rPr lang="fr" sz="1250">
                <a:solidFill>
                  <a:srgbClr val="202124"/>
                </a:solidFill>
                <a:highlight>
                  <a:srgbClr val="FFFFFF"/>
                </a:highlight>
              </a:rPr>
              <a:t>, protocole de résolution d'adresse) est un protocole utilisé pour associer l'adresse de protocole de couche réseau (typiquement une adresse IPv4) d'un hôte distant, à son adresse de protocole de couche de liaison (typiquement une adresse MAC).</a:t>
            </a:r>
            <a:endParaRPr sz="7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1df240b8c8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1df240b8c8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17e3bf3b0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17e3bf3b0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17e3bf3b0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17e3bf3b0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1df240b8c8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1df240b8c8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1df240b8c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1df240b8c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17e3bf3b0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17e3bf3b0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1df240b8c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1df240b8c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1df240b8c8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1df240b8c8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1df240b8c8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1df240b8c8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1df240b8c8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1df240b8c8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1df240b8c8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1df240b8c8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1df240b8c8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1df240b8c8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1df240b8c8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1df240b8c8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1df240b8c8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1df240b8c8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1a1cc722a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1a1cc722a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1df240b8c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1df240b8c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1df240b8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1df240b8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1df240b8c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1df240b8c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17e3bf3b0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17e3bf3b0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17e3bf3b0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17e3bf3b0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1fbdc86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1fbdc86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17e3bf3b0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17e3bf3b0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17e3bf3b0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17e3bf3b0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17e3bf3b0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17e3bf3b0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17e3bf3b0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17e3bf3b0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1df240b8c8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1df240b8c8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17e3bf3b0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17e3bf3b0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1df240b8c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1df240b8c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1df240b8c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1df240b8c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17e3bf3b0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17e3bf3b0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17e3bf3b0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17e3bf3b0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1df240b8c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1df240b8c8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1df240b8c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1df240b8c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fc-editor.org/rfc/rfc11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pic>
        <p:nvPicPr>
          <p:cNvPr id="644" name="Google Shape;6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organismes de régulation</a:t>
            </a:r>
            <a:endParaRPr/>
          </a:p>
        </p:txBody>
      </p:sp>
      <p:sp>
        <p:nvSpPr>
          <p:cNvPr id="783" name="Google Shape;783;p5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protocoles LAN, WAN, PAN sont formalisés par des organismes comme l’IEEE, l’ANSI etc..</a:t>
            </a:r>
            <a:endParaRPr/>
          </a:p>
        </p:txBody>
      </p:sp>
      <p:pic>
        <p:nvPicPr>
          <p:cNvPr id="784" name="Google Shape;7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75" y="2702250"/>
            <a:ext cx="2958216" cy="16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075" y="2702251"/>
            <a:ext cx="3720900" cy="13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7"/>
          <p:cNvSpPr txBox="1"/>
          <p:nvPr/>
        </p:nvSpPr>
        <p:spPr>
          <a:xfrm>
            <a:off x="1303800" y="4460375"/>
            <a:ext cx="38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Nunito"/>
                <a:ea typeface="Nunito"/>
                <a:cs typeface="Nunito"/>
                <a:sym typeface="Nunito"/>
              </a:rPr>
              <a:t>Institute of Electrical and Electronics Engineers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Catégorisation des protocoles</a:t>
            </a:r>
            <a:endParaRPr/>
          </a:p>
        </p:txBody>
      </p:sp>
      <p:sp>
        <p:nvSpPr>
          <p:cNvPr id="792" name="Google Shape;792;p58"/>
          <p:cNvSpPr/>
          <p:nvPr/>
        </p:nvSpPr>
        <p:spPr>
          <a:xfrm>
            <a:off x="3013950" y="1667625"/>
            <a:ext cx="3475800" cy="73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</a:t>
            </a:r>
            <a:endParaRPr/>
          </a:p>
        </p:txBody>
      </p:sp>
      <p:sp>
        <p:nvSpPr>
          <p:cNvPr id="793" name="Google Shape;793;p58"/>
          <p:cNvSpPr/>
          <p:nvPr/>
        </p:nvSpPr>
        <p:spPr>
          <a:xfrm>
            <a:off x="1663800" y="2833200"/>
            <a:ext cx="1320000" cy="59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Signalisation</a:t>
            </a:r>
            <a:endParaRPr sz="1200"/>
          </a:p>
        </p:txBody>
      </p:sp>
      <p:sp>
        <p:nvSpPr>
          <p:cNvPr id="794" name="Google Shape;794;p58"/>
          <p:cNvSpPr/>
          <p:nvPr/>
        </p:nvSpPr>
        <p:spPr>
          <a:xfrm>
            <a:off x="4091850" y="2833200"/>
            <a:ext cx="1320000" cy="59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Maintenance de la connexion</a:t>
            </a:r>
            <a:endParaRPr sz="1200"/>
          </a:p>
        </p:txBody>
      </p:sp>
      <p:sp>
        <p:nvSpPr>
          <p:cNvPr id="795" name="Google Shape;795;p58"/>
          <p:cNvSpPr/>
          <p:nvPr/>
        </p:nvSpPr>
        <p:spPr>
          <a:xfrm>
            <a:off x="6519800" y="2832950"/>
            <a:ext cx="1320000" cy="59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Fiabilité</a:t>
            </a:r>
            <a:endParaRPr sz="1200"/>
          </a:p>
        </p:txBody>
      </p:sp>
      <p:cxnSp>
        <p:nvCxnSpPr>
          <p:cNvPr id="796" name="Google Shape;796;p58"/>
          <p:cNvCxnSpPr>
            <a:stCxn id="792" idx="2"/>
            <a:endCxn id="793" idx="3"/>
          </p:cNvCxnSpPr>
          <p:nvPr/>
        </p:nvCxnSpPr>
        <p:spPr>
          <a:xfrm rot="5400000">
            <a:off x="3321900" y="1403175"/>
            <a:ext cx="432000" cy="24279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58"/>
          <p:cNvCxnSpPr>
            <a:stCxn id="792" idx="2"/>
            <a:endCxn id="795" idx="3"/>
          </p:cNvCxnSpPr>
          <p:nvPr/>
        </p:nvCxnSpPr>
        <p:spPr>
          <a:xfrm rot="-5400000" flipH="1">
            <a:off x="5749950" y="1403025"/>
            <a:ext cx="431700" cy="2427900"/>
          </a:xfrm>
          <a:prstGeom prst="curvedConnector3">
            <a:avLst>
              <a:gd name="adj1" fmla="val 50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58"/>
          <p:cNvCxnSpPr>
            <a:stCxn id="792" idx="2"/>
            <a:endCxn id="794" idx="3"/>
          </p:cNvCxnSpPr>
          <p:nvPr/>
        </p:nvCxnSpPr>
        <p:spPr>
          <a:xfrm>
            <a:off x="4751850" y="2401125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9" name="Google Shape;799;p58"/>
          <p:cNvSpPr txBox="1"/>
          <p:nvPr/>
        </p:nvSpPr>
        <p:spPr>
          <a:xfrm>
            <a:off x="1610550" y="3425475"/>
            <a:ext cx="142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“In-Band”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“Out-of-Band”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0" name="Google Shape;800;p58"/>
          <p:cNvSpPr txBox="1"/>
          <p:nvPr/>
        </p:nvSpPr>
        <p:spPr>
          <a:xfrm>
            <a:off x="3844650" y="3425475"/>
            <a:ext cx="194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Orienté Connexion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Non Orienté Connexion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1" name="Google Shape;801;p58"/>
          <p:cNvSpPr txBox="1"/>
          <p:nvPr/>
        </p:nvSpPr>
        <p:spPr>
          <a:xfrm>
            <a:off x="6466550" y="3425475"/>
            <a:ext cx="142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Fiable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Non Fiable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02" name="Google Shape;802;p58"/>
          <p:cNvCxnSpPr>
            <a:stCxn id="794" idx="0"/>
            <a:endCxn id="795" idx="2"/>
          </p:cNvCxnSpPr>
          <p:nvPr/>
        </p:nvCxnSpPr>
        <p:spPr>
          <a:xfrm rot="10800000" flipH="1">
            <a:off x="5411850" y="3129000"/>
            <a:ext cx="1107900" cy="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stealth" w="med" len="med"/>
            <a:tailEnd type="stealth" w="med" len="med"/>
          </a:ln>
        </p:spPr>
      </p:cxnSp>
      <p:sp>
        <p:nvSpPr>
          <p:cNvPr id="803" name="Google Shape;803;p58"/>
          <p:cNvSpPr txBox="1"/>
          <p:nvPr/>
        </p:nvSpPr>
        <p:spPr>
          <a:xfrm>
            <a:off x="5305800" y="2882850"/>
            <a:ext cx="132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Peuvent être </a:t>
            </a:r>
            <a:endParaRPr sz="1000"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liées</a:t>
            </a:r>
            <a:endParaRPr sz="1000"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4" name="Google Shape;804;p58"/>
          <p:cNvSpPr/>
          <p:nvPr/>
        </p:nvSpPr>
        <p:spPr>
          <a:xfrm>
            <a:off x="6891500" y="3938025"/>
            <a:ext cx="2199900" cy="793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Reprise sur erreur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Acknowledgement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Contrôle de flux</a:t>
            </a:r>
            <a:endParaRPr sz="1100"/>
          </a:p>
        </p:txBody>
      </p:sp>
      <p:cxnSp>
        <p:nvCxnSpPr>
          <p:cNvPr id="805" name="Google Shape;805;p58"/>
          <p:cNvCxnSpPr>
            <a:stCxn id="795" idx="0"/>
            <a:endCxn id="804" idx="0"/>
          </p:cNvCxnSpPr>
          <p:nvPr/>
        </p:nvCxnSpPr>
        <p:spPr>
          <a:xfrm>
            <a:off x="7839800" y="3129050"/>
            <a:ext cx="151800" cy="809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</a:t>
            </a:r>
            <a:endParaRPr/>
          </a:p>
        </p:txBody>
      </p:sp>
      <p:sp>
        <p:nvSpPr>
          <p:cNvPr id="811" name="Google Shape;811;p59"/>
          <p:cNvSpPr/>
          <p:nvPr/>
        </p:nvSpPr>
        <p:spPr>
          <a:xfrm>
            <a:off x="1303800" y="1647025"/>
            <a:ext cx="3315000" cy="77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non orientés connexion</a:t>
            </a:r>
            <a:endParaRPr/>
          </a:p>
        </p:txBody>
      </p:sp>
      <p:sp>
        <p:nvSpPr>
          <p:cNvPr id="812" name="Google Shape;812;p59"/>
          <p:cNvSpPr/>
          <p:nvPr/>
        </p:nvSpPr>
        <p:spPr>
          <a:xfrm>
            <a:off x="4972950" y="1647025"/>
            <a:ext cx="3315000" cy="77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orientés connexion</a:t>
            </a:r>
            <a:endParaRPr/>
          </a:p>
        </p:txBody>
      </p:sp>
      <p:sp>
        <p:nvSpPr>
          <p:cNvPr id="813" name="Google Shape;813;p59"/>
          <p:cNvSpPr/>
          <p:nvPr/>
        </p:nvSpPr>
        <p:spPr>
          <a:xfrm>
            <a:off x="5324550" y="2632025"/>
            <a:ext cx="2611800" cy="169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Établit maintient et ferme un canal au préalable de l’envoi des données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(TCP, FTP)</a:t>
            </a:r>
            <a:endParaRPr/>
          </a:p>
        </p:txBody>
      </p:sp>
      <p:sp>
        <p:nvSpPr>
          <p:cNvPr id="814" name="Google Shape;814;p59"/>
          <p:cNvSpPr/>
          <p:nvPr/>
        </p:nvSpPr>
        <p:spPr>
          <a:xfrm>
            <a:off x="1655400" y="2632025"/>
            <a:ext cx="2611800" cy="169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Aucun mécanisme de maintenance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couches de protocole</a:t>
            </a:r>
            <a:endParaRPr/>
          </a:p>
        </p:txBody>
      </p:sp>
      <p:sp>
        <p:nvSpPr>
          <p:cNvPr id="820" name="Google Shape;820;p60"/>
          <p:cNvSpPr/>
          <p:nvPr/>
        </p:nvSpPr>
        <p:spPr>
          <a:xfrm>
            <a:off x="1140325" y="43599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Physique</a:t>
            </a:r>
            <a:endParaRPr/>
          </a:p>
        </p:txBody>
      </p:sp>
      <p:sp>
        <p:nvSpPr>
          <p:cNvPr id="821" name="Google Shape;821;p60"/>
          <p:cNvSpPr/>
          <p:nvPr/>
        </p:nvSpPr>
        <p:spPr>
          <a:xfrm>
            <a:off x="1140325" y="39397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Liaison</a:t>
            </a:r>
            <a:endParaRPr/>
          </a:p>
        </p:txBody>
      </p:sp>
      <p:sp>
        <p:nvSpPr>
          <p:cNvPr id="822" name="Google Shape;822;p60"/>
          <p:cNvSpPr/>
          <p:nvPr/>
        </p:nvSpPr>
        <p:spPr>
          <a:xfrm>
            <a:off x="1140325" y="35195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Réseau</a:t>
            </a:r>
            <a:endParaRPr/>
          </a:p>
        </p:txBody>
      </p:sp>
      <p:sp>
        <p:nvSpPr>
          <p:cNvPr id="823" name="Google Shape;823;p60"/>
          <p:cNvSpPr/>
          <p:nvPr/>
        </p:nvSpPr>
        <p:spPr>
          <a:xfrm>
            <a:off x="1140325" y="30993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Transport</a:t>
            </a:r>
            <a:endParaRPr/>
          </a:p>
        </p:txBody>
      </p:sp>
      <p:sp>
        <p:nvSpPr>
          <p:cNvPr id="824" name="Google Shape;824;p60"/>
          <p:cNvSpPr/>
          <p:nvPr/>
        </p:nvSpPr>
        <p:spPr>
          <a:xfrm>
            <a:off x="1140325" y="26791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Session</a:t>
            </a:r>
            <a:endParaRPr/>
          </a:p>
        </p:txBody>
      </p:sp>
      <p:sp>
        <p:nvSpPr>
          <p:cNvPr id="825" name="Google Shape;825;p60"/>
          <p:cNvSpPr/>
          <p:nvPr/>
        </p:nvSpPr>
        <p:spPr>
          <a:xfrm>
            <a:off x="1140325" y="22589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Présentation</a:t>
            </a:r>
            <a:endParaRPr/>
          </a:p>
        </p:txBody>
      </p:sp>
      <p:sp>
        <p:nvSpPr>
          <p:cNvPr id="826" name="Google Shape;826;p60"/>
          <p:cNvSpPr/>
          <p:nvPr/>
        </p:nvSpPr>
        <p:spPr>
          <a:xfrm>
            <a:off x="1140325" y="18387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Application</a:t>
            </a:r>
            <a:endParaRPr/>
          </a:p>
        </p:txBody>
      </p:sp>
      <p:sp>
        <p:nvSpPr>
          <p:cNvPr id="827" name="Google Shape;827;p60"/>
          <p:cNvSpPr/>
          <p:nvPr/>
        </p:nvSpPr>
        <p:spPr>
          <a:xfrm>
            <a:off x="736775" y="1838725"/>
            <a:ext cx="341700" cy="2883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60"/>
          <p:cNvSpPr txBox="1"/>
          <p:nvPr/>
        </p:nvSpPr>
        <p:spPr>
          <a:xfrm rot="-5400000">
            <a:off x="-874625" y="3003325"/>
            <a:ext cx="28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Nunito"/>
                <a:ea typeface="Nunito"/>
                <a:cs typeface="Nunito"/>
                <a:sym typeface="Nunito"/>
              </a:rPr>
              <a:t>Modèle OSI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Nunito"/>
                <a:ea typeface="Nunito"/>
                <a:cs typeface="Nunito"/>
                <a:sym typeface="Nunito"/>
              </a:rPr>
              <a:t>(Open Systems Interconnection)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9" name="Google Shape;829;p60"/>
          <p:cNvSpPr/>
          <p:nvPr/>
        </p:nvSpPr>
        <p:spPr>
          <a:xfrm>
            <a:off x="3670175" y="39397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</a:t>
            </a:r>
            <a:endParaRPr/>
          </a:p>
        </p:txBody>
      </p:sp>
      <p:sp>
        <p:nvSpPr>
          <p:cNvPr id="830" name="Google Shape;830;p60"/>
          <p:cNvSpPr/>
          <p:nvPr/>
        </p:nvSpPr>
        <p:spPr>
          <a:xfrm>
            <a:off x="3670175" y="35195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</a:t>
            </a:r>
            <a:endParaRPr/>
          </a:p>
        </p:txBody>
      </p:sp>
      <p:sp>
        <p:nvSpPr>
          <p:cNvPr id="831" name="Google Shape;831;p60"/>
          <p:cNvSpPr/>
          <p:nvPr/>
        </p:nvSpPr>
        <p:spPr>
          <a:xfrm>
            <a:off x="3670175" y="3792600"/>
            <a:ext cx="2169900" cy="2073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Liaison IP/MAC</a:t>
            </a:r>
            <a:endParaRPr sz="1200"/>
          </a:p>
        </p:txBody>
      </p:sp>
      <p:sp>
        <p:nvSpPr>
          <p:cNvPr id="832" name="Google Shape;832;p60"/>
          <p:cNvSpPr/>
          <p:nvPr/>
        </p:nvSpPr>
        <p:spPr>
          <a:xfrm>
            <a:off x="3670175" y="30993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IP</a:t>
            </a:r>
            <a:endParaRPr/>
          </a:p>
        </p:txBody>
      </p:sp>
      <p:sp>
        <p:nvSpPr>
          <p:cNvPr id="833" name="Google Shape;833;p60"/>
          <p:cNvSpPr/>
          <p:nvPr/>
        </p:nvSpPr>
        <p:spPr>
          <a:xfrm>
            <a:off x="3670175" y="1838725"/>
            <a:ext cx="2169900" cy="1202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Protocoles applicatifs</a:t>
            </a:r>
            <a:endParaRPr sz="1200"/>
          </a:p>
        </p:txBody>
      </p:sp>
      <p:sp>
        <p:nvSpPr>
          <p:cNvPr id="834" name="Google Shape;834;p60"/>
          <p:cNvSpPr/>
          <p:nvPr/>
        </p:nvSpPr>
        <p:spPr>
          <a:xfrm>
            <a:off x="3670176" y="2896650"/>
            <a:ext cx="2169900" cy="27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Protocoles de sécurité</a:t>
            </a:r>
            <a:endParaRPr sz="1200"/>
          </a:p>
        </p:txBody>
      </p:sp>
      <p:sp>
        <p:nvSpPr>
          <p:cNvPr id="835" name="Google Shape;835;p60"/>
          <p:cNvSpPr/>
          <p:nvPr/>
        </p:nvSpPr>
        <p:spPr>
          <a:xfrm>
            <a:off x="3670175" y="3408525"/>
            <a:ext cx="2169900" cy="2073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Protocoles de diagnostic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couches de protocole</a:t>
            </a:r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1140325" y="43599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Physique</a:t>
            </a:r>
            <a:endParaRPr/>
          </a:p>
        </p:txBody>
      </p:sp>
      <p:sp>
        <p:nvSpPr>
          <p:cNvPr id="842" name="Google Shape;842;p61"/>
          <p:cNvSpPr/>
          <p:nvPr/>
        </p:nvSpPr>
        <p:spPr>
          <a:xfrm>
            <a:off x="1140325" y="39397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Liaison</a:t>
            </a:r>
            <a:endParaRPr/>
          </a:p>
        </p:txBody>
      </p:sp>
      <p:sp>
        <p:nvSpPr>
          <p:cNvPr id="843" name="Google Shape;843;p61"/>
          <p:cNvSpPr/>
          <p:nvPr/>
        </p:nvSpPr>
        <p:spPr>
          <a:xfrm>
            <a:off x="1140325" y="35195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Réseau</a:t>
            </a:r>
            <a:endParaRPr/>
          </a:p>
        </p:txBody>
      </p:sp>
      <p:sp>
        <p:nvSpPr>
          <p:cNvPr id="844" name="Google Shape;844;p61"/>
          <p:cNvSpPr/>
          <p:nvPr/>
        </p:nvSpPr>
        <p:spPr>
          <a:xfrm>
            <a:off x="1140325" y="30993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Transport</a:t>
            </a:r>
            <a:endParaRPr/>
          </a:p>
        </p:txBody>
      </p:sp>
      <p:sp>
        <p:nvSpPr>
          <p:cNvPr id="845" name="Google Shape;845;p61"/>
          <p:cNvSpPr/>
          <p:nvPr/>
        </p:nvSpPr>
        <p:spPr>
          <a:xfrm>
            <a:off x="1140325" y="26791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Session</a:t>
            </a:r>
            <a:endParaRPr/>
          </a:p>
        </p:txBody>
      </p:sp>
      <p:sp>
        <p:nvSpPr>
          <p:cNvPr id="846" name="Google Shape;846;p61"/>
          <p:cNvSpPr/>
          <p:nvPr/>
        </p:nvSpPr>
        <p:spPr>
          <a:xfrm>
            <a:off x="1140325" y="22589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Présentation</a:t>
            </a:r>
            <a:endParaRPr/>
          </a:p>
        </p:txBody>
      </p:sp>
      <p:sp>
        <p:nvSpPr>
          <p:cNvPr id="847" name="Google Shape;847;p61"/>
          <p:cNvSpPr/>
          <p:nvPr/>
        </p:nvSpPr>
        <p:spPr>
          <a:xfrm>
            <a:off x="1140325" y="18387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Application</a:t>
            </a:r>
            <a:endParaRPr/>
          </a:p>
        </p:txBody>
      </p:sp>
      <p:sp>
        <p:nvSpPr>
          <p:cNvPr id="848" name="Google Shape;848;p61"/>
          <p:cNvSpPr/>
          <p:nvPr/>
        </p:nvSpPr>
        <p:spPr>
          <a:xfrm>
            <a:off x="736775" y="1838725"/>
            <a:ext cx="341700" cy="2883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61"/>
          <p:cNvSpPr txBox="1"/>
          <p:nvPr/>
        </p:nvSpPr>
        <p:spPr>
          <a:xfrm rot="-5400000">
            <a:off x="-874625" y="3003325"/>
            <a:ext cx="28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Nunito"/>
                <a:ea typeface="Nunito"/>
                <a:cs typeface="Nunito"/>
                <a:sym typeface="Nunito"/>
              </a:rPr>
              <a:t>Modèle OSI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Nunito"/>
                <a:ea typeface="Nunito"/>
                <a:cs typeface="Nunito"/>
                <a:sym typeface="Nunito"/>
              </a:rPr>
              <a:t>(Open Systems Interconnection)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0" name="Google Shape;850;p61"/>
          <p:cNvSpPr/>
          <p:nvPr/>
        </p:nvSpPr>
        <p:spPr>
          <a:xfrm>
            <a:off x="3670175" y="39397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802.1x</a:t>
            </a:r>
            <a:endParaRPr/>
          </a:p>
        </p:txBody>
      </p:sp>
      <p:sp>
        <p:nvSpPr>
          <p:cNvPr id="851" name="Google Shape;851;p61"/>
          <p:cNvSpPr/>
          <p:nvPr/>
        </p:nvSpPr>
        <p:spPr>
          <a:xfrm>
            <a:off x="3670175" y="35195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IPv4, IPv6</a:t>
            </a:r>
            <a:endParaRPr/>
          </a:p>
        </p:txBody>
      </p:sp>
      <p:sp>
        <p:nvSpPr>
          <p:cNvPr id="852" name="Google Shape;852;p61"/>
          <p:cNvSpPr/>
          <p:nvPr/>
        </p:nvSpPr>
        <p:spPr>
          <a:xfrm>
            <a:off x="5238072" y="3728746"/>
            <a:ext cx="833700" cy="27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ARP</a:t>
            </a:r>
            <a:endParaRPr/>
          </a:p>
        </p:txBody>
      </p:sp>
      <p:sp>
        <p:nvSpPr>
          <p:cNvPr id="853" name="Google Shape;853;p61"/>
          <p:cNvSpPr/>
          <p:nvPr/>
        </p:nvSpPr>
        <p:spPr>
          <a:xfrm>
            <a:off x="3670175" y="3099325"/>
            <a:ext cx="2169900" cy="36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TCP, UDP</a:t>
            </a:r>
            <a:endParaRPr/>
          </a:p>
        </p:txBody>
      </p:sp>
      <p:sp>
        <p:nvSpPr>
          <p:cNvPr id="854" name="Google Shape;854;p61"/>
          <p:cNvSpPr/>
          <p:nvPr/>
        </p:nvSpPr>
        <p:spPr>
          <a:xfrm>
            <a:off x="3670175" y="1838725"/>
            <a:ext cx="2169900" cy="1202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FTP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Telnet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SMTP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DNS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HTTP…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5" name="Google Shape;855;p61"/>
          <p:cNvSpPr/>
          <p:nvPr/>
        </p:nvSpPr>
        <p:spPr>
          <a:xfrm>
            <a:off x="3670174" y="2896650"/>
            <a:ext cx="689700" cy="27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856" name="Google Shape;856;p61"/>
          <p:cNvSpPr/>
          <p:nvPr/>
        </p:nvSpPr>
        <p:spPr>
          <a:xfrm>
            <a:off x="5063025" y="2896650"/>
            <a:ext cx="770700" cy="27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SSL</a:t>
            </a:r>
            <a:endParaRPr/>
          </a:p>
        </p:txBody>
      </p:sp>
      <p:sp>
        <p:nvSpPr>
          <p:cNvPr id="857" name="Google Shape;857;p61"/>
          <p:cNvSpPr/>
          <p:nvPr/>
        </p:nvSpPr>
        <p:spPr>
          <a:xfrm>
            <a:off x="5238072" y="3344625"/>
            <a:ext cx="833700" cy="271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ICMP</a:t>
            </a:r>
            <a:endParaRPr/>
          </a:p>
        </p:txBody>
      </p:sp>
      <p:cxnSp>
        <p:nvCxnSpPr>
          <p:cNvPr id="858" name="Google Shape;858;p61"/>
          <p:cNvCxnSpPr/>
          <p:nvPr/>
        </p:nvCxnSpPr>
        <p:spPr>
          <a:xfrm rot="10800000">
            <a:off x="5063033" y="2340830"/>
            <a:ext cx="1707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61"/>
          <p:cNvSpPr txBox="1"/>
          <p:nvPr/>
        </p:nvSpPr>
        <p:spPr>
          <a:xfrm>
            <a:off x="6690571" y="2139775"/>
            <a:ext cx="23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Simple Mail Transfer Protocol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60" name="Google Shape;860;p61"/>
          <p:cNvCxnSpPr>
            <a:stCxn id="861" idx="1"/>
            <a:endCxn id="857" idx="3"/>
          </p:cNvCxnSpPr>
          <p:nvPr/>
        </p:nvCxnSpPr>
        <p:spPr>
          <a:xfrm rot="10800000">
            <a:off x="6071754" y="3480217"/>
            <a:ext cx="7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1" name="Google Shape;861;p61"/>
          <p:cNvSpPr txBox="1"/>
          <p:nvPr/>
        </p:nvSpPr>
        <p:spPr>
          <a:xfrm>
            <a:off x="6861354" y="3310867"/>
            <a:ext cx="230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Nunito"/>
                <a:ea typeface="Nunito"/>
                <a:cs typeface="Nunito"/>
                <a:sym typeface="Nunito"/>
              </a:rPr>
              <a:t>Internet Control Message Protocol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2" name="Google Shape;862;p61"/>
          <p:cNvSpPr txBox="1"/>
          <p:nvPr/>
        </p:nvSpPr>
        <p:spPr>
          <a:xfrm>
            <a:off x="6943429" y="3694992"/>
            <a:ext cx="230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Nunito"/>
                <a:ea typeface="Nunito"/>
                <a:cs typeface="Nunito"/>
                <a:sym typeface="Nunito"/>
              </a:rPr>
              <a:t>Address Resolution Protocol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63" name="Google Shape;863;p61"/>
          <p:cNvCxnSpPr>
            <a:stCxn id="862" idx="1"/>
            <a:endCxn id="852" idx="3"/>
          </p:cNvCxnSpPr>
          <p:nvPr/>
        </p:nvCxnSpPr>
        <p:spPr>
          <a:xfrm rot="10800000">
            <a:off x="6071629" y="3864342"/>
            <a:ext cx="87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Configurer un protocole TCP/IP</a:t>
            </a:r>
            <a:endParaRPr/>
          </a:p>
        </p:txBody>
      </p:sp>
      <p:sp>
        <p:nvSpPr>
          <p:cNvPr id="869" name="Google Shape;869;p6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Pour configurer le protocole TCP/IP sur un ordinateur, il vous faut 3 sous-composantes : </a:t>
            </a:r>
            <a:endParaRPr/>
          </a:p>
        </p:txBody>
      </p:sp>
      <p:sp>
        <p:nvSpPr>
          <p:cNvPr id="870" name="Google Shape;870;p62"/>
          <p:cNvSpPr/>
          <p:nvPr/>
        </p:nvSpPr>
        <p:spPr>
          <a:xfrm>
            <a:off x="2581800" y="2461250"/>
            <a:ext cx="4018500" cy="47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adresse IP</a:t>
            </a:r>
            <a:endParaRPr/>
          </a:p>
        </p:txBody>
      </p:sp>
      <p:sp>
        <p:nvSpPr>
          <p:cNvPr id="871" name="Google Shape;871;p62"/>
          <p:cNvSpPr/>
          <p:nvPr/>
        </p:nvSpPr>
        <p:spPr>
          <a:xfrm>
            <a:off x="2581800" y="3024750"/>
            <a:ext cx="4018500" cy="47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masque de sous-réseau</a:t>
            </a:r>
            <a:endParaRPr/>
          </a:p>
        </p:txBody>
      </p:sp>
      <p:sp>
        <p:nvSpPr>
          <p:cNvPr id="872" name="Google Shape;872;p62"/>
          <p:cNvSpPr/>
          <p:nvPr/>
        </p:nvSpPr>
        <p:spPr>
          <a:xfrm>
            <a:off x="2581800" y="3588250"/>
            <a:ext cx="4018500" cy="47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passerelle par défaut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IP</a:t>
            </a:r>
            <a:endParaRPr/>
          </a:p>
        </p:txBody>
      </p:sp>
      <p:pic>
        <p:nvPicPr>
          <p:cNvPr id="878" name="Google Shape;8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IP</a:t>
            </a:r>
            <a:endParaRPr/>
          </a:p>
        </p:txBody>
      </p:sp>
      <p:sp>
        <p:nvSpPr>
          <p:cNvPr id="884" name="Google Shape;884;p64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adresses IP servent aux ordinateurs du réseau pour communiquer entre eux, ainsi chaque ordinateur d’un réseau possède une adresse IP unique sur ce réseau. Elles sont composées de 4 nombres entiers entre 0 et 255 et notées sous la forme xxx.xxx.xxx.xxx</a:t>
            </a:r>
            <a:endParaRPr/>
          </a:p>
        </p:txBody>
      </p:sp>
      <p:pic>
        <p:nvPicPr>
          <p:cNvPr id="885" name="Google Shape;8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125" y="2390850"/>
            <a:ext cx="4079751" cy="2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IP</a:t>
            </a:r>
            <a:endParaRPr/>
          </a:p>
        </p:txBody>
      </p:sp>
      <p:sp>
        <p:nvSpPr>
          <p:cNvPr id="892" name="Google Shape;892;p65"/>
          <p:cNvSpPr txBox="1">
            <a:spLocks noGrp="1"/>
          </p:cNvSpPr>
          <p:nvPr>
            <p:ph type="body" idx="1"/>
          </p:nvPr>
        </p:nvSpPr>
        <p:spPr>
          <a:xfrm>
            <a:off x="1056750" y="1386350"/>
            <a:ext cx="70305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/>
              <a:t>172  .  16  .  254  .  1</a:t>
            </a:r>
            <a:endParaRPr sz="2300"/>
          </a:p>
        </p:txBody>
      </p:sp>
      <p:sp>
        <p:nvSpPr>
          <p:cNvPr id="893" name="Google Shape;893;p65"/>
          <p:cNvSpPr/>
          <p:nvPr/>
        </p:nvSpPr>
        <p:spPr>
          <a:xfrm rot="-5400000">
            <a:off x="4254475" y="913250"/>
            <a:ext cx="140700" cy="2160000"/>
          </a:xfrm>
          <a:prstGeom prst="leftBrace">
            <a:avLst>
              <a:gd name="adj1" fmla="val 50000"/>
              <a:gd name="adj2" fmla="val 506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65"/>
          <p:cNvSpPr/>
          <p:nvPr/>
        </p:nvSpPr>
        <p:spPr>
          <a:xfrm rot="-5400000">
            <a:off x="5727900" y="1695950"/>
            <a:ext cx="108900" cy="594600"/>
          </a:xfrm>
          <a:prstGeom prst="leftBrace">
            <a:avLst>
              <a:gd name="adj1" fmla="val 50000"/>
              <a:gd name="adj2" fmla="val 473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3691975" y="2077850"/>
            <a:ext cx="126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Partie réseau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6" name="Google Shape;896;p65"/>
          <p:cNvSpPr txBox="1"/>
          <p:nvPr/>
        </p:nvSpPr>
        <p:spPr>
          <a:xfrm>
            <a:off x="5192700" y="2077850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Partie hôte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7" name="Google Shape;897;p65"/>
          <p:cNvSpPr txBox="1"/>
          <p:nvPr/>
        </p:nvSpPr>
        <p:spPr>
          <a:xfrm>
            <a:off x="482200" y="2692300"/>
            <a:ext cx="839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Adresse Réseau : Adresse ou la partie hôte est </a:t>
            </a:r>
            <a:r>
              <a:rPr lang="fr" b="1">
                <a:latin typeface="Nunito"/>
                <a:ea typeface="Nunito"/>
                <a:cs typeface="Nunito"/>
                <a:sym typeface="Nunito"/>
              </a:rPr>
              <a:t>nulle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(ex : 172.16.254.</a:t>
            </a:r>
            <a:r>
              <a:rPr lang="fr"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) Cette adresse ne peut être attribuée à aucun des ordinateurs du réseau.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IP</a:t>
            </a:r>
            <a:endParaRPr/>
          </a:p>
        </p:txBody>
      </p:sp>
      <p:sp>
        <p:nvSpPr>
          <p:cNvPr id="903" name="Google Shape;903;p66"/>
          <p:cNvSpPr txBox="1">
            <a:spLocks noGrp="1"/>
          </p:cNvSpPr>
          <p:nvPr>
            <p:ph type="body" idx="1"/>
          </p:nvPr>
        </p:nvSpPr>
        <p:spPr>
          <a:xfrm>
            <a:off x="1303800" y="1793963"/>
            <a:ext cx="70305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L’ICANN est chargée d’attribuer des adresses IP publiques.</a:t>
            </a:r>
            <a:endParaRPr/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38" y="2410950"/>
            <a:ext cx="2097924" cy="16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6"/>
          <p:cNvSpPr txBox="1"/>
          <p:nvPr/>
        </p:nvSpPr>
        <p:spPr>
          <a:xfrm>
            <a:off x="1935000" y="4138900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Nunito"/>
                <a:ea typeface="Nunito"/>
                <a:cs typeface="Nunito"/>
                <a:sym typeface="Nunito"/>
              </a:rPr>
              <a:t>Internet Corporation for Assigned Names and Numbers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650" name="Google Shape;650;p4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est un réseau informatique mondial constitué d’un ensemble de réseaux nationaux, régionaux et privés.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L’ensemble utilise un même protocole de communication TCP/IP (Transmission Control Protocol / Internet Protocol)</a:t>
            </a:r>
            <a:endParaRPr/>
          </a:p>
        </p:txBody>
      </p:sp>
      <p:pic>
        <p:nvPicPr>
          <p:cNvPr id="651" name="Google Shape;6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IP publiques et privées</a:t>
            </a:r>
            <a:endParaRPr/>
          </a:p>
        </p:txBody>
      </p:sp>
      <p:pic>
        <p:nvPicPr>
          <p:cNvPr id="911" name="Google Shape;9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975" y="1217850"/>
            <a:ext cx="3464050" cy="37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masques de sous réseau</a:t>
            </a:r>
            <a:endParaRPr/>
          </a:p>
        </p:txBody>
      </p:sp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masques de sous réseau</a:t>
            </a:r>
            <a:endParaRPr/>
          </a:p>
        </p:txBody>
      </p:sp>
      <p:sp>
        <p:nvSpPr>
          <p:cNvPr id="923" name="Google Shape;923;p69"/>
          <p:cNvSpPr txBox="1">
            <a:spLocks noGrp="1"/>
          </p:cNvSpPr>
          <p:nvPr>
            <p:ph type="body" idx="1"/>
          </p:nvPr>
        </p:nvSpPr>
        <p:spPr>
          <a:xfrm>
            <a:off x="1056750" y="1386350"/>
            <a:ext cx="70305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/>
              <a:t>172  .  16  .  254  .  1</a:t>
            </a:r>
            <a:endParaRPr sz="2300"/>
          </a:p>
        </p:txBody>
      </p:sp>
      <p:sp>
        <p:nvSpPr>
          <p:cNvPr id="924" name="Google Shape;924;p69"/>
          <p:cNvSpPr/>
          <p:nvPr/>
        </p:nvSpPr>
        <p:spPr>
          <a:xfrm rot="-5400000">
            <a:off x="4254475" y="913250"/>
            <a:ext cx="140700" cy="2160000"/>
          </a:xfrm>
          <a:prstGeom prst="leftBrace">
            <a:avLst>
              <a:gd name="adj1" fmla="val 50000"/>
              <a:gd name="adj2" fmla="val 506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69"/>
          <p:cNvSpPr/>
          <p:nvPr/>
        </p:nvSpPr>
        <p:spPr>
          <a:xfrm rot="-5400000">
            <a:off x="5727900" y="1695950"/>
            <a:ext cx="108900" cy="594600"/>
          </a:xfrm>
          <a:prstGeom prst="leftBrace">
            <a:avLst>
              <a:gd name="adj1" fmla="val 50000"/>
              <a:gd name="adj2" fmla="val 473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69"/>
          <p:cNvSpPr txBox="1"/>
          <p:nvPr/>
        </p:nvSpPr>
        <p:spPr>
          <a:xfrm>
            <a:off x="3691975" y="2077850"/>
            <a:ext cx="126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Partie réseau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5192700" y="2077850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Partie hôte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8" name="Google Shape;928;p69"/>
          <p:cNvSpPr txBox="1"/>
          <p:nvPr/>
        </p:nvSpPr>
        <p:spPr>
          <a:xfrm>
            <a:off x="693175" y="2632025"/>
            <a:ext cx="794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Objectif : Utiliser un masque distinguant les bits d’une adresse IPv4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L’adresse du sous réseau est obtenue en appliquant un opérateur booléen </a:t>
            </a:r>
            <a:r>
              <a:rPr lang="fr" b="1">
                <a:latin typeface="Nunito"/>
                <a:ea typeface="Nunito"/>
                <a:cs typeface="Nunito"/>
                <a:sym typeface="Nunito"/>
              </a:rPr>
              <a:t>ET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entre le masque et l’adresse.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934" name="Google Shape;934;p7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Obtenir l’adresse réseau de l’IP suivante : 192.168.1.2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940" name="Google Shape;940;p7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Obtenir l’adresse réseau de l’IP suivante : 192.168.1.2</a:t>
            </a:r>
            <a:endParaRPr/>
          </a:p>
        </p:txBody>
      </p:sp>
      <p:sp>
        <p:nvSpPr>
          <p:cNvPr id="941" name="Google Shape;941;p71"/>
          <p:cNvSpPr txBox="1">
            <a:spLocks noGrp="1"/>
          </p:cNvSpPr>
          <p:nvPr>
            <p:ph type="body" idx="1"/>
          </p:nvPr>
        </p:nvSpPr>
        <p:spPr>
          <a:xfrm>
            <a:off x="1303800" y="4200150"/>
            <a:ext cx="70305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Résultat à obtenir : 192.168.1.</a:t>
            </a:r>
            <a:r>
              <a:rPr lang="fr" b="1"/>
              <a:t>0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947" name="Google Shape;947;p7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Obtenir l’adresse réseau de l’IP suivante : 192.168.1.2</a:t>
            </a:r>
            <a:endParaRPr/>
          </a:p>
        </p:txBody>
      </p:sp>
      <p:sp>
        <p:nvSpPr>
          <p:cNvPr id="948" name="Google Shape;948;p72"/>
          <p:cNvSpPr txBox="1">
            <a:spLocks noGrp="1"/>
          </p:cNvSpPr>
          <p:nvPr>
            <p:ph type="body" idx="1"/>
          </p:nvPr>
        </p:nvSpPr>
        <p:spPr>
          <a:xfrm>
            <a:off x="1303800" y="4276350"/>
            <a:ext cx="70305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Résultat à obtenir : 192.168.1.</a:t>
            </a:r>
            <a:r>
              <a:rPr lang="fr" b="1"/>
              <a:t>0</a:t>
            </a:r>
            <a:endParaRPr b="1"/>
          </a:p>
        </p:txBody>
      </p:sp>
      <p:sp>
        <p:nvSpPr>
          <p:cNvPr id="949" name="Google Shape;949;p72"/>
          <p:cNvSpPr txBox="1"/>
          <p:nvPr/>
        </p:nvSpPr>
        <p:spPr>
          <a:xfrm>
            <a:off x="2357850" y="2506463"/>
            <a:ext cx="4922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Nunito"/>
                <a:ea typeface="Nunito"/>
                <a:cs typeface="Nunito"/>
                <a:sym typeface="Nunito"/>
              </a:rPr>
              <a:t>Masque de sous réseau : </a:t>
            </a:r>
            <a:r>
              <a:rPr lang="fr" sz="1300"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255.255.255.0</a:t>
            </a:r>
            <a:endParaRPr sz="1300"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192.168.1.2 &amp; 255.255.255.0</a:t>
            </a:r>
            <a:endParaRPr sz="13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0" name="Google Shape;95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25" y="3530325"/>
            <a:ext cx="29146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passerelle par défaut</a:t>
            </a:r>
            <a:endParaRPr/>
          </a:p>
        </p:txBody>
      </p:sp>
      <p:pic>
        <p:nvPicPr>
          <p:cNvPr id="956" name="Google Shape;95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passerelle par défaut</a:t>
            </a:r>
            <a:endParaRPr/>
          </a:p>
        </p:txBody>
      </p:sp>
      <p:sp>
        <p:nvSpPr>
          <p:cNvPr id="962" name="Google Shape;962;p74"/>
          <p:cNvSpPr txBox="1"/>
          <p:nvPr/>
        </p:nvSpPr>
        <p:spPr>
          <a:xfrm>
            <a:off x="1346150" y="1697750"/>
            <a:ext cx="6760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La passerelle par défaut est toujours un routeur.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Il peut se présenter sous la forme d’un boîtier ou d’un PC sous linux jouant le rôle de routeur.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Un routeur comporte minimum 2 interfaces réseaux ( Ex : LAN/WAN)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CIDR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Classless Inter Domain Routing</a:t>
            </a:r>
            <a:endParaRPr/>
          </a:p>
        </p:txBody>
      </p:sp>
      <p:pic>
        <p:nvPicPr>
          <p:cNvPr id="968" name="Google Shape;96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6"/>
          <p:cNvSpPr txBox="1">
            <a:spLocks noGrp="1"/>
          </p:cNvSpPr>
          <p:nvPr>
            <p:ph type="title"/>
          </p:nvPr>
        </p:nvSpPr>
        <p:spPr>
          <a:xfrm>
            <a:off x="1303800" y="6287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Classless Inter Domain Routing</a:t>
            </a:r>
            <a:endParaRPr/>
          </a:p>
        </p:txBody>
      </p:sp>
      <p:sp>
        <p:nvSpPr>
          <p:cNvPr id="974" name="Google Shape;974;p7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CIDR est une </a:t>
            </a:r>
            <a:r>
              <a:rPr lang="fr" sz="165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méthode de regroupement d'adresses IP utilisée sur le réseau Internet qui remplace le mécanisme de classes d'adresses</a:t>
            </a:r>
            <a:r>
              <a:rPr lang="fr" sz="16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(y compris masque de sous-réseau parfois utilisé à tort en remplacement de CIDR), trop rigide.</a:t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5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192.168.1.0</a:t>
            </a:r>
            <a:r>
              <a:rPr lang="fr" sz="2550" b="1">
                <a:solidFill>
                  <a:srgbClr val="202124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/20</a:t>
            </a:r>
            <a:endParaRPr sz="2550" b="1">
              <a:solidFill>
                <a:srgbClr val="202124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5" name="Google Shape;97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6"/>
          <p:cNvSpPr/>
          <p:nvPr/>
        </p:nvSpPr>
        <p:spPr>
          <a:xfrm>
            <a:off x="5424775" y="3365375"/>
            <a:ext cx="532500" cy="41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76"/>
          <p:cNvSpPr txBox="1"/>
          <p:nvPr/>
        </p:nvSpPr>
        <p:spPr>
          <a:xfrm>
            <a:off x="5766333" y="3696875"/>
            <a:ext cx="18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CIDR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657" name="Google Shape;657;p5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propose trois types de services fondamentaux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→ Le courrier électronique (e-mail)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→ Le Web 2.0 (World Wide Web)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→ L’échange de fichiers par FTP (File Transfer Protocol)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parle aujourd’hui du Web 3.0 décentralisé.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réseau Internet sert également, et de plus en plus, aux communications téléphoniques et à la transmission de vidéos et d’audio en direct (streaming)</a:t>
            </a:r>
            <a:endParaRPr/>
          </a:p>
        </p:txBody>
      </p:sp>
      <p:pic>
        <p:nvPicPr>
          <p:cNvPr id="658" name="Google Shape;6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CIDR</a:t>
            </a:r>
            <a:endParaRPr/>
          </a:p>
        </p:txBody>
      </p:sp>
      <p:sp>
        <p:nvSpPr>
          <p:cNvPr id="983" name="Google Shape;983;p77"/>
          <p:cNvSpPr txBox="1">
            <a:spLocks noGrp="1"/>
          </p:cNvSpPr>
          <p:nvPr>
            <p:ph type="body" idx="1"/>
          </p:nvPr>
        </p:nvSpPr>
        <p:spPr>
          <a:xfrm>
            <a:off x="431975" y="1990050"/>
            <a:ext cx="4992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0.0.0.0/0 : 					Toutes les adresses 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10.22.33.44</a:t>
            </a:r>
            <a:r>
              <a:rPr lang="fr">
                <a:highlight>
                  <a:srgbClr val="FFFF00"/>
                </a:highlight>
              </a:rPr>
              <a:t>/32</a:t>
            </a:r>
            <a:r>
              <a:rPr lang="fr"/>
              <a:t> = 10.22.33.44 : 	1 adresse 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10.22.33.0</a:t>
            </a:r>
            <a:r>
              <a:rPr lang="fr">
                <a:highlight>
                  <a:srgbClr val="FFFF00"/>
                </a:highlight>
              </a:rPr>
              <a:t>/24</a:t>
            </a:r>
            <a:r>
              <a:rPr lang="fr"/>
              <a:t> = 10.22.33.* : 		255 adresses 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10.22.33.0</a:t>
            </a:r>
            <a:r>
              <a:rPr lang="fr">
                <a:highlight>
                  <a:srgbClr val="FFFF00"/>
                </a:highlight>
              </a:rPr>
              <a:t>/16</a:t>
            </a:r>
            <a:r>
              <a:rPr lang="fr"/>
              <a:t> = 10.22.</a:t>
            </a:r>
            <a:r>
              <a:rPr lang="fr">
                <a:highlight>
                  <a:srgbClr val="00FFFF"/>
                </a:highlight>
              </a:rPr>
              <a:t>*.*</a:t>
            </a:r>
            <a:r>
              <a:rPr lang="fr"/>
              <a:t> :  		65 536 adresses 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	</a:t>
            </a:r>
            <a:r>
              <a:rPr lang="fr">
                <a:highlight>
                  <a:srgbClr val="00FFFF"/>
                </a:highlight>
              </a:rPr>
              <a:t>=256 x 256</a:t>
            </a:r>
            <a:endParaRPr>
              <a:highlight>
                <a:srgbClr val="00FFFF"/>
              </a:highlight>
            </a:endParaRPr>
          </a:p>
        </p:txBody>
      </p:sp>
      <p:graphicFrame>
        <p:nvGraphicFramePr>
          <p:cNvPr id="984" name="Google Shape;984;p77"/>
          <p:cNvGraphicFramePr/>
          <p:nvPr/>
        </p:nvGraphicFramePr>
        <p:xfrm>
          <a:off x="5618825" y="189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{A9E8C8BD-F5F7-4E27-92B7-3CD9E08D9345}</a:tableStyleId>
              </a:tblPr>
              <a:tblGrid>
                <a:gridCol w="16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CIDR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Nombre d’adresses IP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8192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16 384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32 768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ports</a:t>
            </a:r>
            <a:endParaRPr/>
          </a:p>
        </p:txBody>
      </p:sp>
      <p:pic>
        <p:nvPicPr>
          <p:cNvPr id="990" name="Google Shape;9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ports</a:t>
            </a:r>
            <a:endParaRPr/>
          </a:p>
        </p:txBody>
      </p:sp>
      <p:sp>
        <p:nvSpPr>
          <p:cNvPr id="996" name="Google Shape;996;p7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application se voit attribuer une adresse unique sur la machine, codée sur 16 bits: un 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combinaison adresse IP + port est alors une adresse unique au monde, elle est appelée socket.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L’adresse IP sert donc à identifier de façon unique un ordinateur sur le réseau tandis que le numéro de port indique l'application à laquelle les données sont destinées.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7" name="Google Shape;9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ports</a:t>
            </a:r>
            <a:endParaRPr/>
          </a:p>
        </p:txBody>
      </p:sp>
      <p:sp>
        <p:nvSpPr>
          <p:cNvPr id="1003" name="Google Shape;1003;p8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processus qui consiste à pouvoir faire transiter sur une connexion des informations provenant de diverses applications s'appelle le </a:t>
            </a:r>
            <a:r>
              <a:rPr lang="fr" b="1"/>
              <a:t>multiplexage</a:t>
            </a:r>
            <a:r>
              <a:rPr lang="fr"/>
              <a:t>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 la même façon, le fait d'arriver à mettre en parallèle le flux de données s'appelle le démultiplexage.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existe des milliers de ports, c'est pourquoi une assignation standard a été mise au point par l'IANA (Internet Assigned Numbers Authority), afin d'aider à la configuration des réseaux.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serveurs Web</a:t>
            </a:r>
            <a:endParaRPr/>
          </a:p>
        </p:txBody>
      </p:sp>
      <p:pic>
        <p:nvPicPr>
          <p:cNvPr id="1009" name="Google Shape;100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serveurs Web</a:t>
            </a:r>
            <a:endParaRPr/>
          </a:p>
        </p:txBody>
      </p:sp>
      <p:sp>
        <p:nvSpPr>
          <p:cNvPr id="1015" name="Google Shape;1015;p8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serveur Web est un serveur informatique utilisé pour publier des sites web sur Internet ou un intranet.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L'expression « serveur Web » désigne également le logiciel utilisé sur le serveur pour exécuter les requêtes HTTP, le protocole de communication employé sur le World Wide Web.</a:t>
            </a:r>
            <a:endParaRPr/>
          </a:p>
        </p:txBody>
      </p:sp>
      <p:pic>
        <p:nvPicPr>
          <p:cNvPr id="1016" name="Google Shape;101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serveurs de messagerie</a:t>
            </a:r>
            <a:endParaRPr/>
          </a:p>
        </p:txBody>
      </p:sp>
      <p:pic>
        <p:nvPicPr>
          <p:cNvPr id="1022" name="Google Shape;102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serveurs de messagerie</a:t>
            </a:r>
            <a:endParaRPr/>
          </a:p>
        </p:txBody>
      </p:sp>
      <p:sp>
        <p:nvSpPr>
          <p:cNvPr id="1028" name="Google Shape;1028;p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serveur de messagerie électronique est un logiciel serveur de courrier électronique.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Une messagerie web, webmail ou courriel web est une interface web rendant possible l’émission, la consultation et la manipulation de courriers électroniques directement sur le Web depuis un navigateur.</a:t>
            </a:r>
            <a:endParaRPr/>
          </a:p>
        </p:txBody>
      </p:sp>
      <p:pic>
        <p:nvPicPr>
          <p:cNvPr id="1029" name="Google Shape;102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85"/>
          <p:cNvSpPr txBox="1">
            <a:spLocks noGrp="1"/>
          </p:cNvSpPr>
          <p:nvPr>
            <p:ph type="title"/>
          </p:nvPr>
        </p:nvSpPr>
        <p:spPr>
          <a:xfrm>
            <a:off x="912000" y="357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SMTP</a:t>
            </a:r>
            <a:endParaRPr/>
          </a:p>
        </p:txBody>
      </p:sp>
      <p:pic>
        <p:nvPicPr>
          <p:cNvPr id="1035" name="Google Shape;103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800100"/>
            <a:ext cx="5524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6"/>
          <p:cNvSpPr txBox="1">
            <a:spLocks noGrp="1"/>
          </p:cNvSpPr>
          <p:nvPr>
            <p:ph type="title"/>
          </p:nvPr>
        </p:nvSpPr>
        <p:spPr>
          <a:xfrm>
            <a:off x="117320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Des questions ?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3.0 - Objectif et réalité </a:t>
            </a:r>
            <a:endParaRPr/>
          </a:p>
        </p:txBody>
      </p:sp>
      <p:sp>
        <p:nvSpPr>
          <p:cNvPr id="664" name="Google Shape;664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Web 3.0 doit succéder au web 2.0 comme plateforme décentralisée de l’internet.</a:t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>
            <a:off x="2728650" y="2413500"/>
            <a:ext cx="3686700" cy="196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Web 2.0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“Centralisé”</a:t>
            </a:r>
            <a:endParaRPr b="1"/>
          </a:p>
        </p:txBody>
      </p:sp>
      <p:sp>
        <p:nvSpPr>
          <p:cNvPr id="666" name="Google Shape;666;p51"/>
          <p:cNvSpPr/>
          <p:nvPr/>
        </p:nvSpPr>
        <p:spPr>
          <a:xfrm>
            <a:off x="4086400" y="2571750"/>
            <a:ext cx="8622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Twitch</a:t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3069400" y="2709275"/>
            <a:ext cx="9444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YouTube</a:t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>
            <a:off x="4512550" y="3841075"/>
            <a:ext cx="8622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</a:t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>
            <a:off x="5021200" y="2704313"/>
            <a:ext cx="8622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Amazon</a:t>
            </a:r>
            <a:endParaRPr sz="1300"/>
          </a:p>
        </p:txBody>
      </p:sp>
      <p:sp>
        <p:nvSpPr>
          <p:cNvPr id="670" name="Google Shape;670;p51"/>
          <p:cNvSpPr/>
          <p:nvPr/>
        </p:nvSpPr>
        <p:spPr>
          <a:xfrm>
            <a:off x="3493100" y="3772800"/>
            <a:ext cx="8622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Meta</a:t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>
            <a:off x="3110500" y="3295100"/>
            <a:ext cx="8622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Apple</a:t>
            </a:r>
            <a:endParaRPr/>
          </a:p>
        </p:txBody>
      </p:sp>
      <p:sp>
        <p:nvSpPr>
          <p:cNvPr id="672" name="Google Shape;672;p51"/>
          <p:cNvSpPr/>
          <p:nvPr/>
        </p:nvSpPr>
        <p:spPr>
          <a:xfrm>
            <a:off x="5308675" y="3223113"/>
            <a:ext cx="862200" cy="42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Netflix</a:t>
            </a:r>
            <a:endParaRPr sz="1300"/>
          </a:p>
        </p:txBody>
      </p:sp>
      <p:sp>
        <p:nvSpPr>
          <p:cNvPr id="673" name="Google Shape;673;p51"/>
          <p:cNvSpPr/>
          <p:nvPr/>
        </p:nvSpPr>
        <p:spPr>
          <a:xfrm>
            <a:off x="485600" y="2046150"/>
            <a:ext cx="1050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4" name="Google Shape;674;p51"/>
          <p:cNvSpPr/>
          <p:nvPr/>
        </p:nvSpPr>
        <p:spPr>
          <a:xfrm>
            <a:off x="246900" y="3415375"/>
            <a:ext cx="1050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5" name="Google Shape;675;p51"/>
          <p:cNvSpPr/>
          <p:nvPr/>
        </p:nvSpPr>
        <p:spPr>
          <a:xfrm>
            <a:off x="1028250" y="4266775"/>
            <a:ext cx="1050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6" name="Google Shape;676;p51"/>
          <p:cNvSpPr/>
          <p:nvPr/>
        </p:nvSpPr>
        <p:spPr>
          <a:xfrm>
            <a:off x="6918775" y="2046150"/>
            <a:ext cx="1050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7506850" y="2941825"/>
            <a:ext cx="1050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8" name="Google Shape;678;p51"/>
          <p:cNvSpPr/>
          <p:nvPr/>
        </p:nvSpPr>
        <p:spPr>
          <a:xfrm>
            <a:off x="7017875" y="4316100"/>
            <a:ext cx="1050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9" name="Google Shape;679;p51"/>
          <p:cNvCxnSpPr>
            <a:stCxn id="673" idx="3"/>
            <a:endCxn id="666" idx="0"/>
          </p:cNvCxnSpPr>
          <p:nvPr/>
        </p:nvCxnSpPr>
        <p:spPr>
          <a:xfrm>
            <a:off x="1536200" y="2259000"/>
            <a:ext cx="2981400" cy="3129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0" name="Google Shape;680;p51"/>
          <p:cNvCxnSpPr>
            <a:stCxn id="674" idx="3"/>
            <a:endCxn id="671" idx="1"/>
          </p:cNvCxnSpPr>
          <p:nvPr/>
        </p:nvCxnSpPr>
        <p:spPr>
          <a:xfrm rot="10800000" flipH="1">
            <a:off x="1297500" y="3507925"/>
            <a:ext cx="1812900" cy="1203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1" name="Google Shape;681;p51"/>
          <p:cNvCxnSpPr>
            <a:stCxn id="675" idx="3"/>
            <a:endCxn id="670" idx="2"/>
          </p:cNvCxnSpPr>
          <p:nvPr/>
        </p:nvCxnSpPr>
        <p:spPr>
          <a:xfrm rot="10800000" flipH="1">
            <a:off x="2078850" y="4198525"/>
            <a:ext cx="1845300" cy="2811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2" name="Google Shape;682;p51"/>
          <p:cNvCxnSpPr>
            <a:stCxn id="678" idx="1"/>
            <a:endCxn id="668" idx="2"/>
          </p:cNvCxnSpPr>
          <p:nvPr/>
        </p:nvCxnSpPr>
        <p:spPr>
          <a:xfrm rot="10800000">
            <a:off x="4943675" y="4266750"/>
            <a:ext cx="2074200" cy="2622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3" name="Google Shape;683;p51"/>
          <p:cNvCxnSpPr>
            <a:stCxn id="677" idx="1"/>
            <a:endCxn id="672" idx="3"/>
          </p:cNvCxnSpPr>
          <p:nvPr/>
        </p:nvCxnSpPr>
        <p:spPr>
          <a:xfrm flipH="1">
            <a:off x="6170950" y="3154675"/>
            <a:ext cx="1335900" cy="2814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51"/>
          <p:cNvCxnSpPr>
            <a:stCxn id="676" idx="1"/>
            <a:endCxn id="669" idx="0"/>
          </p:cNvCxnSpPr>
          <p:nvPr/>
        </p:nvCxnSpPr>
        <p:spPr>
          <a:xfrm flipH="1">
            <a:off x="5452375" y="2259000"/>
            <a:ext cx="1466400" cy="4452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85" name="Google Shape;685;p51"/>
          <p:cNvSpPr txBox="1"/>
          <p:nvPr/>
        </p:nvSpPr>
        <p:spPr>
          <a:xfrm>
            <a:off x="2377200" y="1967025"/>
            <a:ext cx="12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 un compte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51"/>
          <p:cNvSpPr txBox="1"/>
          <p:nvPr/>
        </p:nvSpPr>
        <p:spPr>
          <a:xfrm>
            <a:off x="5769275" y="1954700"/>
            <a:ext cx="12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S’abonne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7" name="Google Shape;6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" y="4784600"/>
            <a:ext cx="1744050" cy="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1"/>
          <p:cNvSpPr txBox="1"/>
          <p:nvPr/>
        </p:nvSpPr>
        <p:spPr>
          <a:xfrm>
            <a:off x="5589625" y="5925"/>
            <a:ext cx="358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Issu du cours “Comprendre la Blockchain dans les stratégies d’entreprises”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donné à l’Ecole Centrale d’Electronique de Paris, Yann Fornier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"/>
          <p:cNvSpPr/>
          <p:nvPr/>
        </p:nvSpPr>
        <p:spPr>
          <a:xfrm>
            <a:off x="6921198" y="3477875"/>
            <a:ext cx="2141400" cy="155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2"/>
          <p:cNvSpPr/>
          <p:nvPr/>
        </p:nvSpPr>
        <p:spPr>
          <a:xfrm>
            <a:off x="5937650" y="109050"/>
            <a:ext cx="2975400" cy="173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2"/>
          <p:cNvSpPr/>
          <p:nvPr/>
        </p:nvSpPr>
        <p:spPr>
          <a:xfrm>
            <a:off x="2427838" y="2080463"/>
            <a:ext cx="2556300" cy="155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2"/>
          <p:cNvSpPr/>
          <p:nvPr/>
        </p:nvSpPr>
        <p:spPr>
          <a:xfrm>
            <a:off x="663975" y="1887875"/>
            <a:ext cx="1258500" cy="81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7" name="Google Shape;697;p52"/>
          <p:cNvSpPr/>
          <p:nvPr/>
        </p:nvSpPr>
        <p:spPr>
          <a:xfrm>
            <a:off x="834825" y="228462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698" name="Google Shape;698;p52"/>
          <p:cNvSpPr/>
          <p:nvPr/>
        </p:nvSpPr>
        <p:spPr>
          <a:xfrm>
            <a:off x="7654550" y="1932325"/>
            <a:ext cx="1258500" cy="136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9" name="Google Shape;699;p52"/>
          <p:cNvSpPr/>
          <p:nvPr/>
        </p:nvSpPr>
        <p:spPr>
          <a:xfrm>
            <a:off x="7825400" y="232907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0" name="Google Shape;700;p52"/>
          <p:cNvSpPr/>
          <p:nvPr/>
        </p:nvSpPr>
        <p:spPr>
          <a:xfrm>
            <a:off x="7825400" y="263342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1" name="Google Shape;701;p52"/>
          <p:cNvSpPr/>
          <p:nvPr/>
        </p:nvSpPr>
        <p:spPr>
          <a:xfrm>
            <a:off x="7825400" y="293777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2" name="Google Shape;702;p52"/>
          <p:cNvSpPr/>
          <p:nvPr/>
        </p:nvSpPr>
        <p:spPr>
          <a:xfrm>
            <a:off x="4160050" y="393750"/>
            <a:ext cx="1258500" cy="1121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3" name="Google Shape;703;p52"/>
          <p:cNvSpPr/>
          <p:nvPr/>
        </p:nvSpPr>
        <p:spPr>
          <a:xfrm>
            <a:off x="4330900" y="790500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4" name="Google Shape;704;p52"/>
          <p:cNvSpPr/>
          <p:nvPr/>
        </p:nvSpPr>
        <p:spPr>
          <a:xfrm>
            <a:off x="4330900" y="1091550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5" name="Google Shape;705;p52"/>
          <p:cNvSpPr/>
          <p:nvPr/>
        </p:nvSpPr>
        <p:spPr>
          <a:xfrm>
            <a:off x="2461525" y="4121175"/>
            <a:ext cx="1258500" cy="81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6" name="Google Shape;706;p52"/>
          <p:cNvSpPr/>
          <p:nvPr/>
        </p:nvSpPr>
        <p:spPr>
          <a:xfrm>
            <a:off x="2632375" y="451792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7" name="Google Shape;707;p52"/>
          <p:cNvSpPr/>
          <p:nvPr/>
        </p:nvSpPr>
        <p:spPr>
          <a:xfrm>
            <a:off x="5418550" y="3572075"/>
            <a:ext cx="1258500" cy="136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8" name="Google Shape;708;p52"/>
          <p:cNvSpPr/>
          <p:nvPr/>
        </p:nvSpPr>
        <p:spPr>
          <a:xfrm>
            <a:off x="5589400" y="396882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09" name="Google Shape;709;p52"/>
          <p:cNvSpPr/>
          <p:nvPr/>
        </p:nvSpPr>
        <p:spPr>
          <a:xfrm>
            <a:off x="5589400" y="427317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10" name="Google Shape;710;p52"/>
          <p:cNvSpPr/>
          <p:nvPr/>
        </p:nvSpPr>
        <p:spPr>
          <a:xfrm>
            <a:off x="5589400" y="4577525"/>
            <a:ext cx="916800" cy="2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Wallet</a:t>
            </a:r>
            <a:endParaRPr sz="1200"/>
          </a:p>
        </p:txBody>
      </p:sp>
      <p:sp>
        <p:nvSpPr>
          <p:cNvPr id="711" name="Google Shape;711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1626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3.0</a:t>
            </a: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2714125" y="216672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3" name="Google Shape;713;p52"/>
          <p:cNvSpPr/>
          <p:nvPr/>
        </p:nvSpPr>
        <p:spPr>
          <a:xfrm>
            <a:off x="3332325" y="307857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4" name="Google Shape;714;p52"/>
          <p:cNvSpPr/>
          <p:nvPr/>
        </p:nvSpPr>
        <p:spPr>
          <a:xfrm>
            <a:off x="4085625" y="228462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5184338" y="188787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6" name="Google Shape;716;p52"/>
          <p:cNvSpPr/>
          <p:nvPr/>
        </p:nvSpPr>
        <p:spPr>
          <a:xfrm>
            <a:off x="6168025" y="277812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7" name="Google Shape;717;p52"/>
          <p:cNvSpPr/>
          <p:nvPr/>
        </p:nvSpPr>
        <p:spPr>
          <a:xfrm>
            <a:off x="6548350" y="1307850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8" name="Google Shape;718;p52"/>
          <p:cNvSpPr/>
          <p:nvPr/>
        </p:nvSpPr>
        <p:spPr>
          <a:xfrm>
            <a:off x="1616725" y="3285700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19" name="Google Shape;719;p52"/>
          <p:cNvSpPr/>
          <p:nvPr/>
        </p:nvSpPr>
        <p:spPr>
          <a:xfrm>
            <a:off x="2370025" y="1349250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0" name="Google Shape;720;p52"/>
          <p:cNvSpPr/>
          <p:nvPr/>
        </p:nvSpPr>
        <p:spPr>
          <a:xfrm>
            <a:off x="7301650" y="362767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1" name="Google Shape;721;p52"/>
          <p:cNvSpPr/>
          <p:nvPr/>
        </p:nvSpPr>
        <p:spPr>
          <a:xfrm>
            <a:off x="4107213" y="4014550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2" name="Google Shape;722;p52"/>
          <p:cNvSpPr/>
          <p:nvPr/>
        </p:nvSpPr>
        <p:spPr>
          <a:xfrm>
            <a:off x="6071550" y="393750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3" name="Google Shape;723;p52"/>
          <p:cNvSpPr/>
          <p:nvPr/>
        </p:nvSpPr>
        <p:spPr>
          <a:xfrm>
            <a:off x="8054950" y="887250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4" name="Google Shape;724;p52"/>
          <p:cNvSpPr/>
          <p:nvPr/>
        </p:nvSpPr>
        <p:spPr>
          <a:xfrm>
            <a:off x="311175" y="347532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5" name="Google Shape;725;p52"/>
          <p:cNvSpPr/>
          <p:nvPr/>
        </p:nvSpPr>
        <p:spPr>
          <a:xfrm>
            <a:off x="7825400" y="440002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sp>
        <p:nvSpPr>
          <p:cNvPr id="726" name="Google Shape;726;p52"/>
          <p:cNvSpPr/>
          <p:nvPr/>
        </p:nvSpPr>
        <p:spPr>
          <a:xfrm>
            <a:off x="1064475" y="4283325"/>
            <a:ext cx="753300" cy="493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Dapp</a:t>
            </a:r>
            <a:endParaRPr/>
          </a:p>
        </p:txBody>
      </p:sp>
      <p:cxnSp>
        <p:nvCxnSpPr>
          <p:cNvPr id="727" name="Google Shape;727;p52"/>
          <p:cNvCxnSpPr>
            <a:stCxn id="697" idx="3"/>
            <a:endCxn id="719" idx="1"/>
          </p:cNvCxnSpPr>
          <p:nvPr/>
        </p:nvCxnSpPr>
        <p:spPr>
          <a:xfrm rot="10800000" flipH="1">
            <a:off x="1751625" y="1595975"/>
            <a:ext cx="618300" cy="8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52"/>
          <p:cNvCxnSpPr>
            <a:stCxn id="697" idx="3"/>
            <a:endCxn id="718" idx="0"/>
          </p:cNvCxnSpPr>
          <p:nvPr/>
        </p:nvCxnSpPr>
        <p:spPr>
          <a:xfrm>
            <a:off x="1751625" y="2413475"/>
            <a:ext cx="241800" cy="87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52"/>
          <p:cNvCxnSpPr>
            <a:stCxn id="708" idx="3"/>
            <a:endCxn id="720" idx="1"/>
          </p:cNvCxnSpPr>
          <p:nvPr/>
        </p:nvCxnSpPr>
        <p:spPr>
          <a:xfrm rot="10800000" flipH="1">
            <a:off x="6506200" y="3874475"/>
            <a:ext cx="7956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52"/>
          <p:cNvCxnSpPr>
            <a:stCxn id="709" idx="1"/>
            <a:endCxn id="721" idx="3"/>
          </p:cNvCxnSpPr>
          <p:nvPr/>
        </p:nvCxnSpPr>
        <p:spPr>
          <a:xfrm rot="10800000">
            <a:off x="4860400" y="4261325"/>
            <a:ext cx="72900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52"/>
          <p:cNvCxnSpPr>
            <a:stCxn id="710" idx="1"/>
            <a:endCxn id="706" idx="3"/>
          </p:cNvCxnSpPr>
          <p:nvPr/>
        </p:nvCxnSpPr>
        <p:spPr>
          <a:xfrm rot="10800000">
            <a:off x="3549100" y="4646675"/>
            <a:ext cx="2040300" cy="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52"/>
          <p:cNvCxnSpPr>
            <a:stCxn id="703" idx="1"/>
            <a:endCxn id="719" idx="3"/>
          </p:cNvCxnSpPr>
          <p:nvPr/>
        </p:nvCxnSpPr>
        <p:spPr>
          <a:xfrm flipH="1">
            <a:off x="3123400" y="919350"/>
            <a:ext cx="1207500" cy="6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52"/>
          <p:cNvCxnSpPr>
            <a:stCxn id="704" idx="1"/>
            <a:endCxn id="712" idx="3"/>
          </p:cNvCxnSpPr>
          <p:nvPr/>
        </p:nvCxnSpPr>
        <p:spPr>
          <a:xfrm flipH="1">
            <a:off x="3467500" y="1220400"/>
            <a:ext cx="863400" cy="119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52"/>
          <p:cNvCxnSpPr>
            <a:stCxn id="704" idx="3"/>
            <a:endCxn id="717" idx="1"/>
          </p:cNvCxnSpPr>
          <p:nvPr/>
        </p:nvCxnSpPr>
        <p:spPr>
          <a:xfrm>
            <a:off x="5247700" y="1220400"/>
            <a:ext cx="1300800" cy="3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52"/>
          <p:cNvCxnSpPr>
            <a:stCxn id="714" idx="3"/>
            <a:endCxn id="716" idx="1"/>
          </p:cNvCxnSpPr>
          <p:nvPr/>
        </p:nvCxnSpPr>
        <p:spPr>
          <a:xfrm>
            <a:off x="4838925" y="2531375"/>
            <a:ext cx="13290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2"/>
          <p:cNvCxnSpPr>
            <a:stCxn id="700" idx="1"/>
            <a:endCxn id="716" idx="3"/>
          </p:cNvCxnSpPr>
          <p:nvPr/>
        </p:nvCxnSpPr>
        <p:spPr>
          <a:xfrm flipH="1">
            <a:off x="6921200" y="2762275"/>
            <a:ext cx="904200" cy="26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7" name="Google Shape;737;p52"/>
          <p:cNvCxnSpPr>
            <a:stCxn id="699" idx="1"/>
            <a:endCxn id="717" idx="3"/>
          </p:cNvCxnSpPr>
          <p:nvPr/>
        </p:nvCxnSpPr>
        <p:spPr>
          <a:xfrm rot="10800000">
            <a:off x="7301600" y="1554625"/>
            <a:ext cx="523800" cy="90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52"/>
          <p:cNvCxnSpPr>
            <a:stCxn id="701" idx="2"/>
            <a:endCxn id="725" idx="0"/>
          </p:cNvCxnSpPr>
          <p:nvPr/>
        </p:nvCxnSpPr>
        <p:spPr>
          <a:xfrm flipH="1">
            <a:off x="8202200" y="3195475"/>
            <a:ext cx="81600" cy="12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52"/>
          <p:cNvCxnSpPr>
            <a:stCxn id="722" idx="3"/>
            <a:endCxn id="723" idx="1"/>
          </p:cNvCxnSpPr>
          <p:nvPr/>
        </p:nvCxnSpPr>
        <p:spPr>
          <a:xfrm>
            <a:off x="6824850" y="640500"/>
            <a:ext cx="12300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0" name="Google Shape;740;p52"/>
          <p:cNvSpPr txBox="1"/>
          <p:nvPr/>
        </p:nvSpPr>
        <p:spPr>
          <a:xfrm>
            <a:off x="3203738" y="2691377"/>
            <a:ext cx="153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Ethereum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52"/>
          <p:cNvSpPr txBox="1"/>
          <p:nvPr/>
        </p:nvSpPr>
        <p:spPr>
          <a:xfrm>
            <a:off x="7211588" y="155527"/>
            <a:ext cx="153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Binance Smart Chain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52"/>
          <p:cNvSpPr txBox="1"/>
          <p:nvPr/>
        </p:nvSpPr>
        <p:spPr>
          <a:xfrm>
            <a:off x="7048088" y="4290502"/>
            <a:ext cx="153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Solana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52"/>
          <p:cNvSpPr txBox="1"/>
          <p:nvPr/>
        </p:nvSpPr>
        <p:spPr>
          <a:xfrm rot="-1863984">
            <a:off x="3124612" y="1008149"/>
            <a:ext cx="1005172" cy="3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connecte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 rot="-996747">
            <a:off x="6830212" y="2650980"/>
            <a:ext cx="1005259" cy="35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connecte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 rot="1292459">
            <a:off x="5141000" y="2529723"/>
            <a:ext cx="870177" cy="6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Bridge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 Blockchain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 rot="1292739">
            <a:off x="6819523" y="622711"/>
            <a:ext cx="1260475" cy="52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Bridge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Intra Blockchain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" y="4784600"/>
            <a:ext cx="1744050" cy="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52"/>
          <p:cNvSpPr txBox="1"/>
          <p:nvPr/>
        </p:nvSpPr>
        <p:spPr>
          <a:xfrm>
            <a:off x="-49175" y="5925"/>
            <a:ext cx="358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Issu du cours “Comprendre la Blockchain dans les stratégies d’entreprises”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donné à l’Ecole Centrale d’Electronique de Paris, Yann Fornier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</a:t>
            </a:r>
            <a:endParaRPr/>
          </a:p>
        </p:txBody>
      </p:sp>
      <p:pic>
        <p:nvPicPr>
          <p:cNvPr id="754" name="Google Shape;7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</a:t>
            </a:r>
            <a:endParaRPr/>
          </a:p>
        </p:txBody>
      </p:sp>
      <p:sp>
        <p:nvSpPr>
          <p:cNvPr id="760" name="Google Shape;760;p54"/>
          <p:cNvSpPr txBox="1">
            <a:spLocks noGrp="1"/>
          </p:cNvSpPr>
          <p:nvPr>
            <p:ph type="body" idx="1"/>
          </p:nvPr>
        </p:nvSpPr>
        <p:spPr>
          <a:xfrm>
            <a:off x="1303800" y="19939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protocole est une méthode standard qui permet la communication entre des processus, c'est-à-dire un ensemble de règles et de procédures à respecter pour émettre et recevoir des données sur un réseau.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1" name="Google Shape;7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</a:t>
            </a:r>
            <a:endParaRPr/>
          </a:p>
        </p:txBody>
      </p:sp>
      <p:sp>
        <p:nvSpPr>
          <p:cNvPr id="767" name="Google Shape;767;p5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sont définis par des organismes de standardisation comme l’IETF.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b="1"/>
              <a:t>L’Internet Engineering Task Force</a:t>
            </a:r>
            <a:endParaRPr b="1"/>
          </a:p>
        </p:txBody>
      </p:sp>
      <p:pic>
        <p:nvPicPr>
          <p:cNvPr id="768" name="Google Shape;7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302" y="2740857"/>
            <a:ext cx="3779502" cy="20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L’IETF</a:t>
            </a:r>
            <a:endParaRPr/>
          </a:p>
        </p:txBody>
      </p:sp>
      <p:sp>
        <p:nvSpPr>
          <p:cNvPr id="774" name="Google Shape;774;p56"/>
          <p:cNvSpPr txBox="1">
            <a:spLocks noGrp="1"/>
          </p:cNvSpPr>
          <p:nvPr>
            <p:ph type="body" idx="1"/>
          </p:nvPr>
        </p:nvSpPr>
        <p:spPr>
          <a:xfrm>
            <a:off x="843925" y="1597875"/>
            <a:ext cx="3124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L’IETF formalise par exemple le protocole TCP/IP à travers des documents publics, les RFC (Requests For Comments)</a:t>
            </a:r>
            <a:endParaRPr/>
          </a:p>
        </p:txBody>
      </p:sp>
      <p:pic>
        <p:nvPicPr>
          <p:cNvPr id="775" name="Google Shape;7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225" y="174851"/>
            <a:ext cx="3845875" cy="435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6"/>
          <p:cNvSpPr txBox="1"/>
          <p:nvPr/>
        </p:nvSpPr>
        <p:spPr>
          <a:xfrm>
            <a:off x="5525250" y="4590975"/>
            <a:ext cx="312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i="1">
                <a:latin typeface="Nunito"/>
                <a:ea typeface="Nunito"/>
                <a:cs typeface="Nunito"/>
                <a:sym typeface="Nunito"/>
              </a:rPr>
              <a:t>RFC 1180 : </a:t>
            </a:r>
            <a:r>
              <a:rPr lang="fr" sz="1300" i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https://www.rfc-editor.org/rfc/rfc1180</a:t>
            </a:r>
            <a:endParaRPr sz="1300" i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77" name="Google Shape;777;p56"/>
          <p:cNvCxnSpPr/>
          <p:nvPr/>
        </p:nvCxnSpPr>
        <p:spPr>
          <a:xfrm>
            <a:off x="4359925" y="261200"/>
            <a:ext cx="30300" cy="46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Affichage à l'écran (16:9)</PresentationFormat>
  <Paragraphs>244</Paragraphs>
  <Slides>39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Nunito</vt:lpstr>
      <vt:lpstr>Arial</vt:lpstr>
      <vt:lpstr>Lato</vt:lpstr>
      <vt:lpstr>Maven Pro</vt:lpstr>
      <vt:lpstr>Momentum</vt:lpstr>
      <vt:lpstr>Internet</vt:lpstr>
      <vt:lpstr>Internet</vt:lpstr>
      <vt:lpstr>Internet</vt:lpstr>
      <vt:lpstr>Web 3.0 - Objectif et réalité </vt:lpstr>
      <vt:lpstr>Web 3.0</vt:lpstr>
      <vt:lpstr>Les protocoles</vt:lpstr>
      <vt:lpstr>Les protocoles</vt:lpstr>
      <vt:lpstr>Les protocoles</vt:lpstr>
      <vt:lpstr>L’IETF</vt:lpstr>
      <vt:lpstr>Les organismes de régulation</vt:lpstr>
      <vt:lpstr>Catégorisation des protocoles</vt:lpstr>
      <vt:lpstr>Les protocoles</vt:lpstr>
      <vt:lpstr>Les couches de protocole</vt:lpstr>
      <vt:lpstr>Les couches de protocole</vt:lpstr>
      <vt:lpstr>Configurer un protocole TCP/IP</vt:lpstr>
      <vt:lpstr>Les adresses IP</vt:lpstr>
      <vt:lpstr>Les adresses IP</vt:lpstr>
      <vt:lpstr>Les adresses IP</vt:lpstr>
      <vt:lpstr>Les adresses IP</vt:lpstr>
      <vt:lpstr>Les adresses IP publiques et privées</vt:lpstr>
      <vt:lpstr>Les masques de sous réseau</vt:lpstr>
      <vt:lpstr>Les masques de sous réseau</vt:lpstr>
      <vt:lpstr>Exemple</vt:lpstr>
      <vt:lpstr>Exemple</vt:lpstr>
      <vt:lpstr>Exemple</vt:lpstr>
      <vt:lpstr>La passerelle par défaut</vt:lpstr>
      <vt:lpstr>La passerelle par défaut</vt:lpstr>
      <vt:lpstr>Les CIDR Classless Inter Domain Routing</vt:lpstr>
      <vt:lpstr>Les Classless Inter Domain Routing</vt:lpstr>
      <vt:lpstr>Les CIDR</vt:lpstr>
      <vt:lpstr>Les ports</vt:lpstr>
      <vt:lpstr>Les ports</vt:lpstr>
      <vt:lpstr>Les ports</vt:lpstr>
      <vt:lpstr>Les serveurs Web</vt:lpstr>
      <vt:lpstr>Les serveurs Web</vt:lpstr>
      <vt:lpstr>Les serveurs de messagerie</vt:lpstr>
      <vt:lpstr>Les serveurs de messagerie</vt:lpstr>
      <vt:lpstr>SMTP</vt:lpstr>
      <vt:lpstr>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cp:lastModifiedBy>Fornier Yann</cp:lastModifiedBy>
  <cp:revision>1</cp:revision>
  <dcterms:modified xsi:type="dcterms:W3CDTF">2023-03-22T11:27:15Z</dcterms:modified>
</cp:coreProperties>
</file>