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5" r:id="rId18"/>
  </p:sldIdLst>
  <p:sldSz cx="18288000" cy="10287000"/>
  <p:notesSz cx="6858000" cy="9144000"/>
  <p:embeddedFontLst>
    <p:embeddedFont>
      <p:font typeface="Cooper Hewitt Bold" panose="020B0604020202020204" charset="0"/>
      <p:regular r:id="rId20"/>
    </p:embeddedFont>
    <p:embeddedFont>
      <p:font typeface="DM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B721-4645-481D-9401-8A7B6159A38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374A-8055-4811-B8A1-09F26F60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018-14A4-44A0-ABAB-B934D7C10C9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1A58-3972-4DDB-B2E5-AEA004D16D8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898F-5893-4A2C-86DA-03B7D057E48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6CD-0A64-4F44-8964-FA6EE3240BA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EBD6-6A5C-4EE2-9FDB-5FC6AB395E2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59F3-C626-4848-A61B-18972269C7A6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C2C1-2BEB-41CB-8D6B-FA5D66D167F4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BF53-6097-4617-8ABF-43D4971D2C9D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FA65-E919-4AE8-8058-BECAAC57CFE9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D66-5507-4533-8586-E57D27769132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85BD-FBE8-4D05-9932-F3917A09C71B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8448-1F61-46E8-A3C4-2309426D4725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18332" y="2731879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56031" y="5686468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3013229"/>
            <a:ext cx="9904619" cy="202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KIỂU DỮ LIỆU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620822"/>
            <a:ext cx="8626948" cy="175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49"/>
              </a:lnSpc>
            </a:pPr>
            <a:r>
              <a:rPr lang="en-US" sz="10463">
                <a:solidFill>
                  <a:srgbClr val="343434"/>
                </a:solidFill>
                <a:latin typeface="+mj-lt"/>
                <a:ea typeface="Cooper Hewitt"/>
                <a:cs typeface="Cooper Hewitt"/>
                <a:sym typeface="Cooper Hewitt"/>
              </a:rPr>
              <a:t>PYTHON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5715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5. Kiểu dữ liệu 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91440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38200" y="1943100"/>
            <a:ext cx="164211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 set là một cấu trúc dữ liệu để lưu một danh sách các phần tử, trong đó các phần tử không được trùng nhau. Kiểu </a:t>
            </a: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các phương thức chủ yếu sau: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gán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hợp (union)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giao (intersection)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hiệu (difference)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hiệu đối xứng (symmetric </a:t>
            </a:r>
          </a:p>
          <a:p>
            <a:pPr lvl="1"/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B5FF8-4948-FF49-2C82-DC9EFB59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95" y="3543300"/>
            <a:ext cx="6649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4953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5. Kiểu dữ liệu 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90678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38200" y="1866900"/>
            <a:ext cx="164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hợp: Sử dụng phương thức union() hoặc toán tử |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7B6F-13EB-8C59-E6D0-6F173B7AE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61627"/>
            <a:ext cx="11421766" cy="43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382C8-B270-C740-B8A8-3F0EBD61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3068531"/>
            <a:ext cx="577773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5715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5. Kiểu dữ liệu 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91440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38200" y="1943100"/>
            <a:ext cx="164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giao: Sử dụng phương thức intersection() hoặc toán tử &amp;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7B6F-13EB-8C59-E6D0-6F173B7AE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853" y="4137827"/>
            <a:ext cx="10938059" cy="43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382C8-B270-C740-B8A8-3F0EBD61C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5058" y="3144731"/>
            <a:ext cx="577041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7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5715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5. Kiểu dữ liệu 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91440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38200" y="1943100"/>
            <a:ext cx="164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hiệu: Sử dụng phương thức difference() hoặc toán tử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7B6F-13EB-8C59-E6D0-6F173B7AE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4172683"/>
            <a:ext cx="11421766" cy="427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382C8-B270-C740-B8A8-3F0EBD61C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1400" y="3150609"/>
            <a:ext cx="5777734" cy="3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2400" y="4953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5. Kiểu dữ liệu 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65711" y="90678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50348" y="1866900"/>
            <a:ext cx="16421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 </a:t>
            </a: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 đối xứng</a:t>
            </a: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Sử dụng phương thức </a:t>
            </a: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symmetric_</a:t>
            </a: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difference() hoặc toán tử </a:t>
            </a: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^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7B6F-13EB-8C59-E6D0-6F173B7AE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148" y="4390480"/>
            <a:ext cx="11421766" cy="3685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382C8-B270-C740-B8A8-3F0EBD61C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081" y="3074409"/>
            <a:ext cx="5556667" cy="3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541262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6. Kiểu dữ liệu </a:t>
            </a:r>
            <a:r>
              <a:rPr lang="vi-VN" sz="6000" b="1">
                <a:solidFill>
                  <a:srgbClr val="3434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oper Hewitt Bold"/>
              </a:rPr>
              <a:t>Dictionary</a:t>
            </a:r>
            <a:endParaRPr lang="en-US" sz="6000" b="1">
              <a:solidFill>
                <a:srgbClr val="34343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oper Hewit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3563" y="9113762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5BC80-FB99-3BD7-F46C-0FF14DBD0D78}"/>
              </a:ext>
            </a:extLst>
          </p:cNvPr>
          <p:cNvSpPr txBox="1"/>
          <p:nvPr/>
        </p:nvSpPr>
        <p:spPr>
          <a:xfrm>
            <a:off x="838200" y="1714500"/>
            <a:ext cx="16421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 từ điển trong Python là một cấu trúc dữ liệu dạng bảng băm, giúp cho chúng ta có thể tạo và truy cập phần tử 1 cách nhanh chóng</a:t>
            </a:r>
            <a:endParaRPr lang="vi-VN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 trúc {key1: value1, key2: value2,...}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6CF-4E09-4126-3F88-CED2E0849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4198712"/>
            <a:ext cx="13106400" cy="5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0252" y="495300"/>
            <a:ext cx="15480748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oper Hewitt Bold"/>
              </a:rPr>
              <a:t>7</a:t>
            </a:r>
            <a:r>
              <a:rPr lang="vi-VN" sz="6000" b="1">
                <a:solidFill>
                  <a:srgbClr val="3434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oper Hewitt Bold"/>
              </a:rPr>
              <a:t>. Chuyển đổi dữ liệu trong python </a:t>
            </a:r>
            <a:endParaRPr lang="en-US" sz="6000" b="1">
              <a:solidFill>
                <a:srgbClr val="34343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oper Hewit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74F04-5D78-9945-796F-BFE0190A297A}"/>
              </a:ext>
            </a:extLst>
          </p:cNvPr>
          <p:cNvSpPr txBox="1"/>
          <p:nvPr/>
        </p:nvSpPr>
        <p:spPr>
          <a:xfrm>
            <a:off x="838200" y="1866900"/>
            <a:ext cx="16421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vi-VN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cung cấp các hàm chuyển đổi giữa các kiểu dữ liệu với cú pháp đơn giản như str(), int(), float(), list(),set(), tuple(), dict()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5B1FC-2115-69E4-E680-377B7B8B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57822"/>
              </p:ext>
            </p:extLst>
          </p:nvPr>
        </p:nvGraphicFramePr>
        <p:xfrm>
          <a:off x="1962148" y="3935568"/>
          <a:ext cx="14363701" cy="39807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33652">
                  <a:extLst>
                    <a:ext uri="{9D8B030D-6E8A-4147-A177-3AD203B41FA5}">
                      <a16:colId xmlns:a16="http://schemas.microsoft.com/office/drawing/2014/main" val="3395123713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8654935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464190208"/>
                    </a:ext>
                  </a:extLst>
                </a:gridCol>
              </a:tblGrid>
              <a:tr h="772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>
                          <a:effectLst/>
                          <a:latin typeface="+mj-lt"/>
                        </a:rPr>
                        <a:t>Cú pháp hàm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>
                          <a:effectLst/>
                          <a:latin typeface="+mj-lt"/>
                        </a:rPr>
                        <a:t>Giải thích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>
                          <a:effectLst/>
                          <a:latin typeface="+mj-lt"/>
                        </a:rPr>
                        <a:t>Ví dụ</a:t>
                      </a:r>
                    </a:p>
                  </a:txBody>
                  <a:tcPr marL="37405" marR="37405" marT="18702" marB="18702" anchor="ctr"/>
                </a:tc>
                <a:extLst>
                  <a:ext uri="{0D108BD9-81ED-4DB2-BD59-A6C34878D82A}">
                    <a16:rowId xmlns:a16="http://schemas.microsoft.com/office/drawing/2014/main" val="4196376827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int(x , base)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Chuyển đổi x thành một số nguyên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vi-V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base chỉ định cơ số nếu x là một chuỗi.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int('10') trả về 10</a:t>
                      </a:r>
                    </a:p>
                  </a:txBody>
                  <a:tcPr marL="37405" marR="37405" marT="18702" marB="18702" anchor="ctr"/>
                </a:tc>
                <a:extLst>
                  <a:ext uri="{0D108BD9-81ED-4DB2-BD59-A6C34878D82A}">
                    <a16:rowId xmlns:a16="http://schemas.microsoft.com/office/drawing/2014/main" val="1366623839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eval(str)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Đánh giá một chuỗi và trả về một đối tượng.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eval('3+4') trả về 7</a:t>
                      </a:r>
                    </a:p>
                  </a:txBody>
                  <a:tcPr marL="37405" marR="37405" marT="18702" marB="18702" anchor="ctr"/>
                </a:tc>
                <a:extLst>
                  <a:ext uri="{0D108BD9-81ED-4DB2-BD59-A6C34878D82A}">
                    <a16:rowId xmlns:a16="http://schemas.microsoft.com/office/drawing/2014/main" val="949519140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hex(x)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Chuyển đổi một số nguyên thành một chuỗi số hex.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hex(255) trả về '0xff'</a:t>
                      </a:r>
                    </a:p>
                  </a:txBody>
                  <a:tcPr marL="37405" marR="37405" marT="18702" marB="18702" anchor="ctr"/>
                </a:tc>
                <a:extLst>
                  <a:ext uri="{0D108BD9-81ED-4DB2-BD59-A6C34878D82A}">
                    <a16:rowId xmlns:a16="http://schemas.microsoft.com/office/drawing/2014/main" val="1148940513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oct(x)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Chuyển đổi một số nguyên thành một chuỗi số octal.</a:t>
                      </a:r>
                    </a:p>
                  </a:txBody>
                  <a:tcPr marL="37405" marR="37405" marT="18702" marB="18702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+mj-lt"/>
                        </a:rPr>
                        <a:t>oct(8) trả về '010'</a:t>
                      </a:r>
                    </a:p>
                  </a:txBody>
                  <a:tcPr marL="37405" marR="37405" marT="18702" marB="18702" anchor="ctr"/>
                </a:tc>
                <a:extLst>
                  <a:ext uri="{0D108BD9-81ED-4DB2-BD59-A6C34878D82A}">
                    <a16:rowId xmlns:a16="http://schemas.microsoft.com/office/drawing/2014/main" val="1907195163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92664E38-5458-2CC1-F822-B892965F3B35}"/>
              </a:ext>
            </a:extLst>
          </p:cNvPr>
          <p:cNvSpPr txBox="1"/>
          <p:nvPr/>
        </p:nvSpPr>
        <p:spPr>
          <a:xfrm>
            <a:off x="16253563" y="90678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</p:spTree>
    <p:extLst>
      <p:ext uri="{BB962C8B-B14F-4D97-AF65-F5344CB8AC3E}">
        <p14:creationId xmlns:p14="http://schemas.microsoft.com/office/powerpoint/2010/main" val="233236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885027">
            <a:off x="5092713" y="2195823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6BEBFBB-6B32-64D2-C345-D92585ACD57F}"/>
              </a:ext>
            </a:extLst>
          </p:cNvPr>
          <p:cNvSpPr/>
          <p:nvPr/>
        </p:nvSpPr>
        <p:spPr>
          <a:xfrm>
            <a:off x="12623534" y="1797574"/>
            <a:ext cx="4132897" cy="6143495"/>
          </a:xfrm>
          <a:custGeom>
            <a:avLst/>
            <a:gdLst/>
            <a:ahLst/>
            <a:cxnLst/>
            <a:rect l="l" t="t" r="r" b="b"/>
            <a:pathLst>
              <a:path w="4132897" h="6143495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2B1CD1-B64D-BBD0-7A35-7C3D04EABE59}"/>
              </a:ext>
            </a:extLst>
          </p:cNvPr>
          <p:cNvSpPr/>
          <p:nvPr/>
        </p:nvSpPr>
        <p:spPr>
          <a:xfrm>
            <a:off x="9640708" y="2936459"/>
            <a:ext cx="3102858" cy="5004610"/>
          </a:xfrm>
          <a:custGeom>
            <a:avLst/>
            <a:gdLst/>
            <a:ahLst/>
            <a:cxnLst/>
            <a:rect l="l" t="t" r="r" b="b"/>
            <a:pathLst>
              <a:path w="3102858" h="5004610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1BA90-6704-AB3E-5DF1-DCC6BEE05D8E}"/>
              </a:ext>
            </a:extLst>
          </p:cNvPr>
          <p:cNvSpPr txBox="1"/>
          <p:nvPr/>
        </p:nvSpPr>
        <p:spPr>
          <a:xfrm>
            <a:off x="1531569" y="1577767"/>
            <a:ext cx="10603281" cy="91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Giới thiệu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Kiểu dữ liệu chuỗi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Kiểu dữ liệu List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Kiểu dữ liệu Tuple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Kiểu dữ liệu Set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Kiểu dữ liệu Dictionary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400"/>
              <a:t>Chuyển đổi kiểu dữ liệu trong python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440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440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A80D22A-FA6C-4B1E-63C0-068A9C33E4C1}"/>
              </a:ext>
            </a:extLst>
          </p:cNvPr>
          <p:cNvSpPr txBox="1"/>
          <p:nvPr/>
        </p:nvSpPr>
        <p:spPr>
          <a:xfrm>
            <a:off x="719373" y="571500"/>
            <a:ext cx="7072639" cy="101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NỘI DUNG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647700"/>
            <a:ext cx="7072639" cy="101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6" lvl="1" indent="-647703" algn="l">
              <a:lnSpc>
                <a:spcPts val="8400"/>
              </a:lnSpc>
              <a:buAutoNum type="arabicPeriod"/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Giới thiệu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F1667D-E140-FAD6-98FA-E93011D8B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15094"/>
              </p:ext>
            </p:extLst>
          </p:nvPr>
        </p:nvGraphicFramePr>
        <p:xfrm>
          <a:off x="3268733" y="1943100"/>
          <a:ext cx="11750532" cy="7528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75266">
                  <a:extLst>
                    <a:ext uri="{9D8B030D-6E8A-4147-A177-3AD203B41FA5}">
                      <a16:colId xmlns:a16="http://schemas.microsoft.com/office/drawing/2014/main" val="3395123713"/>
                    </a:ext>
                  </a:extLst>
                </a:gridCol>
                <a:gridCol w="5875266">
                  <a:extLst>
                    <a:ext uri="{9D8B030D-6E8A-4147-A177-3AD203B41FA5}">
                      <a16:colId xmlns:a16="http://schemas.microsoft.com/office/drawing/2014/main" val="2865493516"/>
                    </a:ext>
                  </a:extLst>
                </a:gridCol>
              </a:tblGrid>
              <a:tr h="562708"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76827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r>
                        <a:rPr lang="en-US" sz="3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23839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r>
                        <a:rPr lang="en-US" sz="320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19140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45240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40513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bool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95163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r>
                        <a:rPr lang="en-US" sz="3200"/>
                        <a:t>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37436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14623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73148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56659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r>
                        <a:rPr lang="en-US" sz="320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90374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130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frozenset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15773"/>
                  </a:ext>
                </a:extLst>
              </a:tr>
            </a:tbl>
          </a:graphicData>
        </a:graphic>
      </p:graphicFrame>
      <p:sp>
        <p:nvSpPr>
          <p:cNvPr id="7" name="TextBox 12">
            <a:extLst>
              <a:ext uri="{FF2B5EF4-FFF2-40B4-BE49-F238E27FC236}">
                <a16:creationId xmlns:a16="http://schemas.microsoft.com/office/drawing/2014/main" id="{225571B9-4D62-6AF2-3220-03CBC51C22C0}"/>
              </a:ext>
            </a:extLst>
          </p:cNvPr>
          <p:cNvSpPr txBox="1"/>
          <p:nvPr/>
        </p:nvSpPr>
        <p:spPr>
          <a:xfrm>
            <a:off x="16253563" y="96774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58776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2. Kiểu dữ liệu chuỗi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47783" y="9032711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</a:t>
            </a:r>
            <a:fld id="{0E40C278-10B0-45EA-9F61-39F1A683C54F}" type="slidenum">
              <a:rPr lang="en-US" sz="1500" b="1" smtClean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fld>
            <a:endParaRPr lang="en-US" sz="15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CA659-B9F9-18AA-4339-2B08B5291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35" y="2000492"/>
            <a:ext cx="8359102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EE8AA-5E05-2B1E-EE03-0EC21F3B1B1F}"/>
              </a:ext>
            </a:extLst>
          </p:cNvPr>
          <p:cNvSpPr txBox="1"/>
          <p:nvPr/>
        </p:nvSpPr>
        <p:spPr>
          <a:xfrm>
            <a:off x="10134600" y="3101671"/>
            <a:ext cx="6816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Cú pháp: str[start:stop:step]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36885-6195-0EE3-AF98-0B5FCA6CF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281" y="5373978"/>
            <a:ext cx="8459512" cy="34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652377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2. Kiểu dữ liệu chuỗi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EE8AA-5E05-2B1E-EE03-0EC21F3B1B1F}"/>
              </a:ext>
            </a:extLst>
          </p:cNvPr>
          <p:cNvSpPr txBox="1"/>
          <p:nvPr/>
        </p:nvSpPr>
        <p:spPr>
          <a:xfrm>
            <a:off x="1143000" y="1943100"/>
            <a:ext cx="1600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- Chuỗi trong Python là bất biến, không thể gán giá trị của các kí tự trong chuỗi kí tự khác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6ECBB-AE18-3BAC-5197-346A925D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0" y="3848100"/>
            <a:ext cx="15925417" cy="2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643127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2. Kiểu dữ liệu chuỗi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EE8AA-5E05-2B1E-EE03-0EC21F3B1B1F}"/>
              </a:ext>
            </a:extLst>
          </p:cNvPr>
          <p:cNvSpPr txBox="1"/>
          <p:nvPr/>
        </p:nvSpPr>
        <p:spPr>
          <a:xfrm>
            <a:off x="1257300" y="1852791"/>
            <a:ext cx="1600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/>
              <a:t>Một số hàm thường dùng: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len()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.strip()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.upper() và .lower()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.replace(s1,s2)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.split()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.count(s)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.find(s)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/>
              <a:t>ord(s) và chr(s)</a:t>
            </a:r>
          </a:p>
        </p:txBody>
      </p:sp>
    </p:spTree>
    <p:extLst>
      <p:ext uri="{BB962C8B-B14F-4D97-AF65-F5344CB8AC3E}">
        <p14:creationId xmlns:p14="http://schemas.microsoft.com/office/powerpoint/2010/main" val="156567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640173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3. Kiểu dữ liệu List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EE8AA-5E05-2B1E-EE03-0EC21F3B1B1F}"/>
              </a:ext>
            </a:extLst>
          </p:cNvPr>
          <p:cNvSpPr txBox="1"/>
          <p:nvPr/>
        </p:nvSpPr>
        <p:spPr>
          <a:xfrm>
            <a:off x="1143000" y="1926037"/>
            <a:ext cx="1600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/>
              <a:t>Cấu trúc: [phần tử 1, phần tử 2,…]</a:t>
            </a:r>
          </a:p>
          <a:p>
            <a:pPr marL="571500" indent="-571500">
              <a:buFontTx/>
              <a:buChar char="-"/>
            </a:pPr>
            <a:r>
              <a:rPr lang="en-US" sz="4400"/>
              <a:t>Các phần tử trong list không cần cùng kiểu</a:t>
            </a:r>
          </a:p>
          <a:p>
            <a:pPr marL="571500" indent="-571500">
              <a:buFontTx/>
              <a:buChar char="-"/>
            </a:pPr>
            <a:r>
              <a:rPr lang="en-US" sz="4400"/>
              <a:t>Có thể lồng list trong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57F3E-5063-4FE7-27B7-23A1FAF7B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987" y="4593037"/>
            <a:ext cx="14162023" cy="44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691525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3. Kiểu dữ liệu List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8FB84-E5E8-6373-2EFE-0240842A4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49974"/>
              </p:ext>
            </p:extLst>
          </p:nvPr>
        </p:nvGraphicFramePr>
        <p:xfrm>
          <a:off x="1962149" y="2468876"/>
          <a:ext cx="14363700" cy="617982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7945">
                  <a:extLst>
                    <a:ext uri="{9D8B030D-6E8A-4147-A177-3AD203B41FA5}">
                      <a16:colId xmlns:a16="http://schemas.microsoft.com/office/drawing/2014/main" val="3395123713"/>
                    </a:ext>
                  </a:extLst>
                </a:gridCol>
                <a:gridCol w="9315755">
                  <a:extLst>
                    <a:ext uri="{9D8B030D-6E8A-4147-A177-3AD203B41FA5}">
                      <a16:colId xmlns:a16="http://schemas.microsoft.com/office/drawing/2014/main" val="2865493516"/>
                    </a:ext>
                  </a:extLst>
                </a:gridCol>
              </a:tblGrid>
              <a:tr h="772478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Phương thức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Mô tả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376827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append()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Thêm phần tử vào cuối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623839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Xóa tất cả phần tử của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519140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copy()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Trả về một bản sao của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945240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count(value)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Trả về số lượng phần tử có giá trị là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940513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index(value)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Trả về index của phần tử đầu tiên có giá trị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95163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reverse()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Đảo ngược thứ tự của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637436"/>
                  </a:ext>
                </a:extLst>
              </a:tr>
              <a:tr h="772478">
                <a:tc>
                  <a:txBody>
                    <a:bodyPr/>
                    <a:lstStyle/>
                    <a:p>
                      <a:r>
                        <a:rPr lang="en-US" sz="2800"/>
                        <a:t>sort(reverse=True|False)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Sắp xếp thứ tự của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1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4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000500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9373" y="495300"/>
            <a:ext cx="903422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3" lvl="1"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+mj-lt"/>
                <a:ea typeface="Cooper Hewitt Bold"/>
                <a:cs typeface="Cooper Hewitt Bold"/>
                <a:sym typeface="Cooper Hewitt Bold"/>
              </a:rPr>
              <a:t>4. Kiểu dữ liệu Tuple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96012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D0578-617F-FC17-CB81-DC3A0C7CB713}"/>
              </a:ext>
            </a:extLst>
          </p:cNvPr>
          <p:cNvSpPr txBox="1"/>
          <p:nvPr/>
        </p:nvSpPr>
        <p:spPr>
          <a:xfrm>
            <a:off x="1143000" y="1562100"/>
            <a:ext cx="1600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/>
              <a:t>Cấu trúc: (phần tử 1, phần tử 2,…)</a:t>
            </a:r>
          </a:p>
          <a:p>
            <a:pPr marL="571500" indent="-571500">
              <a:buFontTx/>
              <a:buChar char="-"/>
            </a:pPr>
            <a:r>
              <a:rPr lang="en-US" sz="4400"/>
              <a:t>Các phần tử trong tuple không cần cùng kiểu</a:t>
            </a:r>
          </a:p>
          <a:p>
            <a:pPr marL="571500" indent="-571500">
              <a:buFontTx/>
              <a:buChar char="-"/>
            </a:pPr>
            <a:r>
              <a:rPr lang="en-US" sz="4400"/>
              <a:t>Có thể lồng tuple trong tuple</a:t>
            </a:r>
          </a:p>
          <a:p>
            <a:pPr marL="571500" indent="-571500">
              <a:buFontTx/>
              <a:buChar char="-"/>
            </a:pPr>
            <a:r>
              <a:rPr lang="en-US" sz="4400"/>
              <a:t>Các phần tử của tuple không thể cập nhật. Tuple có thể được xem như là danh sách chỉ đọc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BCFD0-D5E3-4F44-9BC1-6DC401A2B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755" y="5295900"/>
            <a:ext cx="14380487" cy="38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706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Cooper Hewitt Bold</vt:lpstr>
      <vt:lpstr>Calibri</vt:lpstr>
      <vt:lpstr>Aptos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cp:lastModifiedBy>Lê Phước Duy</cp:lastModifiedBy>
  <cp:revision>3</cp:revision>
  <dcterms:created xsi:type="dcterms:W3CDTF">2006-08-16T00:00:00Z</dcterms:created>
  <dcterms:modified xsi:type="dcterms:W3CDTF">2024-10-22T02:37:30Z</dcterms:modified>
  <dc:identifier>DAGUNwp_gFM</dc:identifier>
</cp:coreProperties>
</file>