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5B8-1DF8-45B8-8F24-4AA639F21761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2DFCE9E-009D-4D64-8248-7F6101B22F0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5B8-1DF8-45B8-8F24-4AA639F21761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CE9E-009D-4D64-8248-7F6101B22F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5B8-1DF8-45B8-8F24-4AA639F21761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CE9E-009D-4D64-8248-7F6101B22F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5B8-1DF8-45B8-8F24-4AA639F21761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CE9E-009D-4D64-8248-7F6101B22F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5B8-1DF8-45B8-8F24-4AA639F21761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CE9E-009D-4D64-8248-7F6101B22F0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5B8-1DF8-45B8-8F24-4AA639F21761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CE9E-009D-4D64-8248-7F6101B22F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5B8-1DF8-45B8-8F24-4AA639F21761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CE9E-009D-4D64-8248-7F6101B22F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5B8-1DF8-45B8-8F24-4AA639F21761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CE9E-009D-4D64-8248-7F6101B22F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5B8-1DF8-45B8-8F24-4AA639F21761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CE9E-009D-4D64-8248-7F6101B22F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5B8-1DF8-45B8-8F24-4AA639F21761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CE9E-009D-4D64-8248-7F6101B22F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5B8-1DF8-45B8-8F24-4AA639F21761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CE9E-009D-4D64-8248-7F6101B22F0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2D1A5B8-1DF8-45B8-8F24-4AA639F21761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2DFCE9E-009D-4D64-8248-7F6101B22F0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Тришин В. М.	43328</a:t>
            </a:r>
            <a:r>
              <a:rPr lang="en-US" dirty="0" smtClean="0"/>
              <a:t>/</a:t>
            </a:r>
            <a:r>
              <a:rPr lang="ru-RU" dirty="0" smtClean="0"/>
              <a:t>1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Химические источники тока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025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Химическими источниками тока называются </a:t>
            </a:r>
            <a:r>
              <a:rPr lang="ru-RU" dirty="0"/>
              <a:t>приборы, превращающие </a:t>
            </a:r>
            <a:r>
              <a:rPr lang="ru-RU" dirty="0" smtClean="0"/>
              <a:t>химическую энергию в электрическую</a:t>
            </a:r>
            <a:endParaRPr lang="ru-RU" dirty="0"/>
          </a:p>
        </p:txBody>
      </p:sp>
      <p:pic>
        <p:nvPicPr>
          <p:cNvPr id="1026" name="Picture 2" descr="Image result for химические источники то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29000"/>
            <a:ext cx="45243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451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79912" y="1772816"/>
            <a:ext cx="4906888" cy="4373563"/>
          </a:xfrm>
        </p:spPr>
        <p:txBody>
          <a:bodyPr/>
          <a:lstStyle/>
          <a:p>
            <a:pPr marL="571500" indent="-457200">
              <a:buAutoNum type="arabicParenR"/>
            </a:pPr>
            <a:r>
              <a:rPr lang="ru-RU" dirty="0" smtClean="0"/>
              <a:t>Багдадская батарея (</a:t>
            </a:r>
            <a:r>
              <a:rPr lang="ru-RU" dirty="0"/>
              <a:t>250 г. до н. э.</a:t>
            </a:r>
            <a:r>
              <a:rPr lang="ru-RU" dirty="0" smtClean="0"/>
              <a:t>) </a:t>
            </a:r>
          </a:p>
          <a:p>
            <a:pPr marL="571500" indent="-457200">
              <a:buAutoNum type="arabicParenR"/>
            </a:pPr>
            <a:r>
              <a:rPr lang="ru-RU" dirty="0" smtClean="0"/>
              <a:t>Опыты </a:t>
            </a:r>
            <a:r>
              <a:rPr lang="ru-RU" dirty="0" err="1" smtClean="0"/>
              <a:t>Гальвани</a:t>
            </a:r>
            <a:endParaRPr lang="ru-RU" dirty="0" smtClean="0"/>
          </a:p>
          <a:p>
            <a:pPr marL="571500" indent="-457200">
              <a:buAutoNum type="arabicParenR"/>
            </a:pPr>
            <a:r>
              <a:rPr lang="ru-RU" dirty="0" smtClean="0"/>
              <a:t>Опыты Вольты</a:t>
            </a:r>
          </a:p>
        </p:txBody>
      </p:sp>
      <p:pic>
        <p:nvPicPr>
          <p:cNvPr id="4" name="Рисунок 3" descr="https://upload.wikimedia.org/wikipedia/commons/thumb/2/2f/Ironie_pile_Bagdad.jpg/220px-Ironie_pile_Bagda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54" y="2890368"/>
            <a:ext cx="2889318" cy="237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Схема багдадской батарейки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 r="1"/>
          <a:stretch/>
        </p:blipFill>
        <p:spPr bwMode="auto">
          <a:xfrm>
            <a:off x="496265" y="2636912"/>
            <a:ext cx="3004613" cy="309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" t="2771" r="5937" b="3038"/>
          <a:stretch/>
        </p:blipFill>
        <p:spPr bwMode="auto">
          <a:xfrm>
            <a:off x="666423" y="1988840"/>
            <a:ext cx="2664296" cy="423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https://habrastorage.org/getpro/habr/post_images/086/6d3/75d/0866d375d6b701d4eb78a58609af4e3d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8" y="1665691"/>
            <a:ext cx="3022240" cy="503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Image result for вольтов столб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16686"/>
            <a:ext cx="3658425" cy="2904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8722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ХИТ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1800" y="5805264"/>
            <a:ext cx="5915000" cy="320899"/>
          </a:xfrm>
        </p:spPr>
        <p:txBody>
          <a:bodyPr>
            <a:normAutofit fontScale="70000" lnSpcReduction="20000"/>
          </a:bodyPr>
          <a:lstStyle/>
          <a:p>
            <a:endParaRPr lang="ru-RU" dirty="0"/>
          </a:p>
        </p:txBody>
      </p:sp>
      <p:sp>
        <p:nvSpPr>
          <p:cNvPr id="6" name="Блок-схема: процесс 5"/>
          <p:cNvSpPr/>
          <p:nvPr/>
        </p:nvSpPr>
        <p:spPr>
          <a:xfrm>
            <a:off x="960389" y="2708920"/>
            <a:ext cx="2459483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Первичные</a:t>
            </a:r>
            <a:endParaRPr lang="ru-RU" dirty="0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5724128" y="2708920"/>
            <a:ext cx="2459483" cy="4320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Вторичные</a:t>
            </a:r>
            <a:endParaRPr lang="ru-RU" dirty="0"/>
          </a:p>
        </p:txBody>
      </p:sp>
      <p:sp>
        <p:nvSpPr>
          <p:cNvPr id="5" name="Блок-схема: процесс 4"/>
          <p:cNvSpPr/>
          <p:nvPr/>
        </p:nvSpPr>
        <p:spPr>
          <a:xfrm>
            <a:off x="3298818" y="1700808"/>
            <a:ext cx="2520280" cy="50405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ХИТ</a:t>
            </a:r>
            <a:endParaRPr lang="ru-RU" dirty="0"/>
          </a:p>
        </p:txBody>
      </p:sp>
      <p:sp>
        <p:nvSpPr>
          <p:cNvPr id="14" name="Блок-схема: процесс 13"/>
          <p:cNvSpPr/>
          <p:nvPr/>
        </p:nvSpPr>
        <p:spPr>
          <a:xfrm>
            <a:off x="7213689" y="3573016"/>
            <a:ext cx="1872207" cy="576064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Литий-</a:t>
            </a:r>
          </a:p>
          <a:p>
            <a:pPr algn="ctr"/>
            <a:r>
              <a:rPr lang="ru-RU" dirty="0" smtClean="0"/>
              <a:t>ионные</a:t>
            </a:r>
            <a:endParaRPr lang="ru-RU" dirty="0"/>
          </a:p>
        </p:txBody>
      </p:sp>
      <p:sp>
        <p:nvSpPr>
          <p:cNvPr id="15" name="Блок-схема: процесс 14"/>
          <p:cNvSpPr/>
          <p:nvPr/>
        </p:nvSpPr>
        <p:spPr>
          <a:xfrm>
            <a:off x="107504" y="4941168"/>
            <a:ext cx="1872207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Щелочные</a:t>
            </a:r>
            <a:endParaRPr lang="ru-RU" dirty="0"/>
          </a:p>
        </p:txBody>
      </p:sp>
      <p:sp>
        <p:nvSpPr>
          <p:cNvPr id="16" name="Блок-схема: процесс 15"/>
          <p:cNvSpPr/>
          <p:nvPr/>
        </p:nvSpPr>
        <p:spPr>
          <a:xfrm>
            <a:off x="2267744" y="4941168"/>
            <a:ext cx="1872207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Сухие</a:t>
            </a:r>
            <a:endParaRPr lang="ru-RU" dirty="0"/>
          </a:p>
        </p:txBody>
      </p:sp>
      <p:sp>
        <p:nvSpPr>
          <p:cNvPr id="17" name="Блок-схема: процесс 16"/>
          <p:cNvSpPr/>
          <p:nvPr/>
        </p:nvSpPr>
        <p:spPr>
          <a:xfrm>
            <a:off x="4555960" y="4941168"/>
            <a:ext cx="1872207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Литиевые</a:t>
            </a:r>
            <a:endParaRPr lang="ru-RU" dirty="0"/>
          </a:p>
        </p:txBody>
      </p:sp>
      <p:sp>
        <p:nvSpPr>
          <p:cNvPr id="18" name="Блок-схема: процесс 17"/>
          <p:cNvSpPr/>
          <p:nvPr/>
        </p:nvSpPr>
        <p:spPr>
          <a:xfrm>
            <a:off x="6804249" y="4941168"/>
            <a:ext cx="1872207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…</a:t>
            </a:r>
            <a:endParaRPr lang="ru-RU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5492063" y="2204864"/>
            <a:ext cx="146180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267744" y="2204864"/>
            <a:ext cx="144016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8" idx="2"/>
            <a:endCxn id="13" idx="0"/>
          </p:cNvCxnSpPr>
          <p:nvPr/>
        </p:nvCxnSpPr>
        <p:spPr>
          <a:xfrm flipH="1">
            <a:off x="6156176" y="3140968"/>
            <a:ext cx="79769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14" idx="0"/>
          </p:cNvCxnSpPr>
          <p:nvPr/>
        </p:nvCxnSpPr>
        <p:spPr>
          <a:xfrm>
            <a:off x="7452320" y="3140968"/>
            <a:ext cx="697473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15" idx="0"/>
          </p:cNvCxnSpPr>
          <p:nvPr/>
        </p:nvCxnSpPr>
        <p:spPr>
          <a:xfrm flipH="1">
            <a:off x="1043608" y="3140968"/>
            <a:ext cx="509662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endCxn id="16" idx="0"/>
          </p:cNvCxnSpPr>
          <p:nvPr/>
        </p:nvCxnSpPr>
        <p:spPr>
          <a:xfrm>
            <a:off x="1979711" y="3140968"/>
            <a:ext cx="1224137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2591779" y="3140968"/>
            <a:ext cx="2988333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3298818" y="3140968"/>
            <a:ext cx="4729566" cy="17281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Блок-схема: процесс 8"/>
          <p:cNvSpPr/>
          <p:nvPr/>
        </p:nvSpPr>
        <p:spPr>
          <a:xfrm>
            <a:off x="3131841" y="3573016"/>
            <a:ext cx="1872207" cy="576064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Свинцово-кислотные</a:t>
            </a:r>
            <a:endParaRPr lang="ru-RU" dirty="0"/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5220072" y="3573016"/>
            <a:ext cx="1872207" cy="576064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Никелевые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9" idx="0"/>
          </p:cNvCxnSpPr>
          <p:nvPr/>
        </p:nvCxnSpPr>
        <p:spPr>
          <a:xfrm flipH="1">
            <a:off x="4067945" y="3140968"/>
            <a:ext cx="2155021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068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9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Щелочные батареи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Related imag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4"/>
          <a:stretch/>
        </p:blipFill>
        <p:spPr bwMode="auto">
          <a:xfrm>
            <a:off x="1691680" y="1844824"/>
            <a:ext cx="6120680" cy="4770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76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Классификация батареек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200800" cy="513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30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Никелевые аккумуляторы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612188"/>
            <a:ext cx="8507288" cy="7691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        </a:t>
            </a:r>
            <a:r>
              <a:rPr lang="en-US" u="sng" dirty="0" smtClean="0"/>
              <a:t>Ni-Cd</a:t>
            </a:r>
            <a:r>
              <a:rPr lang="ru-RU" u="sng" dirty="0" smtClean="0"/>
              <a:t> аккумулятор</a:t>
            </a:r>
            <a:r>
              <a:rPr lang="ru-RU" dirty="0" smtClean="0"/>
              <a:t>			</a:t>
            </a:r>
            <a:r>
              <a:rPr lang="en-US" u="sng" dirty="0" smtClean="0"/>
              <a:t>Li-Ion</a:t>
            </a:r>
            <a:r>
              <a:rPr lang="ru-RU" u="sng" dirty="0" smtClean="0"/>
              <a:t> аккумулятор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988840"/>
            <a:ext cx="4752528" cy="3494606"/>
          </a:xfrm>
          <a:prstGeom prst="rect">
            <a:avLst/>
          </a:prstGeom>
        </p:spPr>
      </p:pic>
      <p:pic>
        <p:nvPicPr>
          <p:cNvPr id="5" name="Рисунок 4" descr="https://habrastorage.org/getpro/habr/post_images/c85/aec/db7/c85aecdb79a68d154d32969a155d95e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07"/>
            <a:ext cx="3528392" cy="3911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95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" r="1609"/>
          <a:stretch/>
        </p:blipFill>
        <p:spPr bwMode="auto">
          <a:xfrm>
            <a:off x="2051720" y="1544190"/>
            <a:ext cx="5383454" cy="526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506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416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66</TotalTime>
  <Words>62</Words>
  <Application>Microsoft Office PowerPoint</Application>
  <PresentationFormat>Экран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Аптека</vt:lpstr>
      <vt:lpstr>Химические источники тока</vt:lpstr>
      <vt:lpstr>Определение</vt:lpstr>
      <vt:lpstr>История</vt:lpstr>
      <vt:lpstr>Классификация ХИТ</vt:lpstr>
      <vt:lpstr>Щелочные батареи </vt:lpstr>
      <vt:lpstr>Классификация батареек</vt:lpstr>
      <vt:lpstr>Никелевые аккумуляторы</vt:lpstr>
      <vt:lpstr>Сравнение </vt:lpstr>
      <vt:lpstr>Спасибо за внимание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Химические источники тока</dc:title>
  <dc:creator>AnnaNikolaeva@outlook.com</dc:creator>
  <cp:lastModifiedBy>AnnaNikolaeva@outlook.com</cp:lastModifiedBy>
  <cp:revision>7</cp:revision>
  <dcterms:created xsi:type="dcterms:W3CDTF">2019-03-04T20:18:50Z</dcterms:created>
  <dcterms:modified xsi:type="dcterms:W3CDTF">2019-03-04T21:25:44Z</dcterms:modified>
</cp:coreProperties>
</file>