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19"/>
  </p:handoutMasterIdLst>
  <p:sldIdLst>
    <p:sldId id="256" r:id="rId4"/>
    <p:sldId id="257" r:id="rId6"/>
    <p:sldId id="260" r:id="rId7"/>
    <p:sldId id="261" r:id="rId8"/>
    <p:sldId id="262" r:id="rId9"/>
    <p:sldId id="265" r:id="rId10"/>
    <p:sldId id="263" r:id="rId11"/>
    <p:sldId id="267" r:id="rId12"/>
    <p:sldId id="264" r:id="rId13"/>
    <p:sldId id="268" r:id="rId14"/>
    <p:sldId id="270" r:id="rId15"/>
    <p:sldId id="271" r:id="rId16"/>
    <p:sldId id="272" r:id="rId17"/>
    <p:sldId id="273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oanna" initials="i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8237"/>
    <a:srgbClr val="0A4920"/>
    <a:srgbClr val="1ED760"/>
    <a:srgbClr val="B2B2B2"/>
    <a:srgbClr val="202020"/>
    <a:srgbClr val="323232"/>
    <a:srgbClr val="CC3300"/>
    <a:srgbClr val="CC0000"/>
    <a:srgbClr val="FF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7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1">
              <a:rPr lang="en-US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r>
              <a:rPr lang="zh-CN" altLang="en-US"/>
              <a:t>ECE461 Machine Learning for Data Science and Analytics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1">
              <a:rPr lang="en-US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ECE461 Machine Learning for Data Science and Analytics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D6C8D182-E4C8-4120-9249-FC9774456FFA}" type="datetime1">
              <a:rPr lang="en-US" altLang="en-US" smtClean="0"/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ECE461 Machine Learning for Data Science and Analytics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D6C8D182-E4C8-4120-9249-FC9774456FFA}" type="datetime1">
              <a:rPr lang="en-US" altLang="en-US" smtClean="0"/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ECE461 Machine Learning for Data Science and Analytics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D6C8D182-E4C8-4120-9249-FC9774456FFA}" type="datetime1">
              <a:rPr lang="en-US" altLang="en-US" smtClean="0"/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ECE461 Machine Learning for Data Science and Analytics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D6C8D182-E4C8-4120-9249-FC9774456FFA}" type="datetime1">
              <a:rPr lang="en-US" altLang="en-US" smtClean="0"/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ECE461 Machine Learning for Data Science and Analytics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D6C8D182-E4C8-4120-9249-FC9774456FFA}" type="datetime1">
              <a:rPr lang="en-US" altLang="en-US" smtClean="0"/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ECE461 Machine Learning for Data Science and Analytics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D6C8D182-E4C8-4120-9249-FC9774456FFA}" type="datetime1">
              <a:rPr lang="en-US" altLang="en-US" smtClean="0"/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ECE461 Machine Learning for Data Science and Analytics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D6C8D182-E4C8-4120-9249-FC9774456FFA}" type="datetime1">
              <a:rPr lang="en-US" altLang="en-US" smtClean="0"/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ECE461 Machine Learning for Data Science and Analytics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D6C8D182-E4C8-4120-9249-FC9774456FFA}" type="datetime1">
              <a:rPr lang="en-US" altLang="en-US" smtClean="0"/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ECE461 Machine Learning for Data Science and Analytics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D6C8D182-E4C8-4120-9249-FC9774456FFA}" type="datetime1">
              <a:rPr lang="en-US" altLang="en-US" smtClean="0"/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ECE461 Machine Learning for Data Science and Analytics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D6C8D182-E4C8-4120-9249-FC9774456FFA}" type="datetime1">
              <a:rPr lang="en-US" altLang="en-US" smtClean="0"/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ECE461 Machine Learning for Data Science and Analytics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D6C8D182-E4C8-4120-9249-FC9774456FFA}" type="datetime1">
              <a:rPr lang="en-US" altLang="en-US" smtClean="0"/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ECE461 Machine Learning for Data Science and Analytics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D6C8D182-E4C8-4120-9249-FC9774456FFA}" type="datetime1">
              <a:rPr lang="en-US" altLang="en-US" smtClean="0"/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ECE461 Machine Learning for Data Science and Analytics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D6C8D182-E4C8-4120-9249-FC9774456FFA}" type="datetime1">
              <a:rPr lang="en-US" altLang="en-US" smtClean="0"/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ECE461 Machine Learning for Data Science and Analytics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D6C8D182-E4C8-4120-9249-FC9774456FFA}" type="datetime1">
              <a:rPr lang="en-US" altLang="en-US" smtClean="0"/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ECE461 Machine Learning for Data Science and Analytics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ECE461 Machine Learning for Data Science and Analytics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ECE461 Machine Learning for Data Science and Analytics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ECE461 Machine Learning for Data Science and Analytics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ECE461 Machine Learning for Data Science and Analytics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ECE461 Machine Learning for Data Science and Analytics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ECE461 Machine Learning for Data Science and Analytics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ECE461 Machine Learning for Data Science and Analytics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ECE461 Machine Learning for Data Science and Analytics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ECE461 Machine Learning for Data Science and Analytics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1">
              <a:rPr lang="en-US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ECE461 Machine Learning for Data Science and Analytics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ECE461 Machine Learning for Data Science and Analytics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ECE461 Machine Learning for Data Science and Analytics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ECE461 Machine Learning for Data Science and Analytics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ECE461 Machine Learning for Data Science and Analytics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ECE461 Machine Learning for Data Science and Analytics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ECE461 Machine Learning for Data Science and Analytics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ECE461 Machine Learning for Data Science and Analytics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ECE461 Machine Learning for Data Science and Analytics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1">
              <a:rPr lang="en-US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ECE461 Machine Learning for Data Science and Analytics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ECE461 Machine Learning for Data Science and Analytics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ECE461 Machine Learning for Data Science and Analytics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ECE461 Machine Learning for Data Science and Analytics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2" Type="http://schemas.openxmlformats.org/officeDocument/2006/relationships/notesSlide" Target="../notesSlides/notesSlide6.xml"/><Relationship Id="rId11" Type="http://schemas.openxmlformats.org/officeDocument/2006/relationships/slideLayout" Target="../slideLayouts/slideLayout11.xml"/><Relationship Id="rId10" Type="http://schemas.openxmlformats.org/officeDocument/2006/relationships/image" Target="../media/image15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38175" y="1322705"/>
            <a:ext cx="11204575" cy="2186940"/>
          </a:xfrm>
        </p:spPr>
        <p:txBody>
          <a:bodyPr>
            <a:noAutofit/>
          </a:bodyPr>
          <a:lstStyle/>
          <a:p>
            <a:r>
              <a:rPr lang="en-US" altLang="zh-CN">
                <a:effectLst/>
                <a:latin typeface="Ubuntu" panose="020B0504030602030204" charset="0"/>
                <a:cs typeface="Ubuntu" panose="020B0504030602030204" charset="0"/>
              </a:rPr>
              <a:t>Autify: </a:t>
            </a:r>
            <a:r>
              <a:rPr lang="en-US" altLang="zh-CN" b="1">
                <a:effectLst/>
                <a:latin typeface="Ubuntu" panose="020B0504030602030204" charset="0"/>
                <a:cs typeface="Ubuntu" panose="020B0504030602030204" charset="0"/>
              </a:rPr>
              <a:t>Aut</a:t>
            </a:r>
            <a:r>
              <a:rPr lang="en-US" altLang="zh-CN">
                <a:effectLst/>
                <a:latin typeface="Ubuntu" panose="020B0504030602030204" charset="0"/>
                <a:cs typeface="Ubuntu" panose="020B0504030602030204" charset="0"/>
              </a:rPr>
              <a:t>omatic Playlist Continuation for Spot</a:t>
            </a:r>
            <a:r>
              <a:rPr lang="en-US" altLang="zh-CN" b="1">
                <a:effectLst/>
                <a:latin typeface="Ubuntu" panose="020B0504030602030204" charset="0"/>
                <a:cs typeface="Ubuntu" panose="020B0504030602030204" charset="0"/>
              </a:rPr>
              <a:t>ify</a:t>
            </a:r>
            <a:endParaRPr lang="en-US" altLang="zh-CN" b="1">
              <a:effectLst/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24000" y="3612515"/>
            <a:ext cx="9144000" cy="2402840"/>
          </a:xfrm>
        </p:spPr>
        <p:txBody>
          <a:bodyPr/>
          <a:lstStyle/>
          <a:p>
            <a:pPr algn="r"/>
            <a:r>
              <a:rPr lang="en-US" altLang="zh-CN" sz="2400">
                <a:latin typeface="Ubuntu" panose="020B0504030602030204" charset="0"/>
                <a:cs typeface="Ubuntu" panose="020B0504030602030204" charset="0"/>
                <a:sym typeface="+mn-ea"/>
              </a:rPr>
              <a:t>ECE461 Machine Learning for Data Science and Analytics</a:t>
            </a:r>
            <a:endParaRPr lang="en-US" altLang="zh-CN" sz="2400">
              <a:latin typeface="Ubuntu" panose="020B0504030602030204" charset="0"/>
              <a:cs typeface="Ubuntu" panose="020B0504030602030204" charset="0"/>
            </a:endParaRPr>
          </a:p>
          <a:p>
            <a:pPr algn="r"/>
            <a:r>
              <a:rPr lang="en-US" altLang="zh-CN" sz="2000">
                <a:latin typeface="Ubuntu" panose="020B0504030602030204" charset="0"/>
                <a:cs typeface="Ubuntu" panose="020B0504030602030204" charset="0"/>
              </a:rPr>
              <a:t>Final Project Presentation</a:t>
            </a:r>
            <a:endParaRPr lang="en-US" altLang="zh-CN" sz="2000">
              <a:latin typeface="Ubuntu" panose="020B0504030602030204" charset="0"/>
              <a:cs typeface="Ubuntu" panose="020B0504030602030204" charset="0"/>
            </a:endParaRPr>
          </a:p>
          <a:p>
            <a:pPr algn="r"/>
            <a:r>
              <a:rPr lang="en-US" altLang="zh-CN">
                <a:latin typeface="Ubuntu" panose="020B0504030602030204" charset="0"/>
                <a:cs typeface="Ubuntu" panose="020B0504030602030204" charset="0"/>
              </a:rPr>
              <a:t>Ioanna-Maria Panagou, Ioannis Matskidis</a:t>
            </a:r>
            <a:endParaRPr lang="en-US" altLang="zh-CN">
              <a:latin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4" name="Picture 3" descr="spotify_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8175" y="1322705"/>
            <a:ext cx="986155" cy="1016635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-10795" y="6345555"/>
            <a:ext cx="9681210" cy="5130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9670415" y="6345555"/>
            <a:ext cx="2521585" cy="513080"/>
          </a:xfrm>
          <a:prstGeom prst="rect">
            <a:avLst/>
          </a:prstGeom>
          <a:solidFill>
            <a:srgbClr val="1ED7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>
                <a:solidFill>
                  <a:schemeClr val="bg1"/>
                </a:solidFill>
                <a:latin typeface="Ubuntu" panose="020B0504030602030204" charset="0"/>
                <a:cs typeface="Ubuntu" panose="020B0504030602030204" charset="0"/>
              </a:rPr>
            </a:fld>
            <a:endParaRPr lang="en-US" altLang="en-US" smtClean="0">
              <a:solidFill>
                <a:schemeClr val="bg1"/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>
                <a:solidFill>
                  <a:schemeClr val="tx1"/>
                </a:solidFill>
                <a:latin typeface="Ubuntu" panose="020B0504030602030204" charset="0"/>
                <a:cs typeface="Ubuntu" panose="020B0504030602030204" charset="0"/>
              </a:rPr>
            </a:fld>
            <a:endParaRPr lang="zh-CN" altLang="en-US" smtClean="0">
              <a:solidFill>
                <a:schemeClr val="tx1"/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Ubuntu" panose="020B0504030602030204" charset="0"/>
                <a:cs typeface="Ubuntu" panose="020B0504030602030204" charset="0"/>
              </a:rPr>
              <a:t>ECE461 Machine Learning for Data Science and Analytics</a:t>
            </a:r>
            <a:endParaRPr lang="zh-CN" altLang="en-US">
              <a:solidFill>
                <a:schemeClr val="bg1"/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s 5"/>
          <p:cNvSpPr/>
          <p:nvPr/>
        </p:nvSpPr>
        <p:spPr>
          <a:xfrm>
            <a:off x="-10795" y="6345555"/>
            <a:ext cx="9681210" cy="5130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9670415" y="6345555"/>
            <a:ext cx="2521585" cy="513080"/>
          </a:xfrm>
          <a:prstGeom prst="rect">
            <a:avLst/>
          </a:prstGeom>
          <a:solidFill>
            <a:srgbClr val="1ED7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>
                <a:solidFill>
                  <a:schemeClr val="bg1"/>
                </a:solidFill>
                <a:latin typeface="Ubuntu" panose="020B0504030602030204" charset="0"/>
                <a:cs typeface="Ubuntu" panose="020B0504030602030204" charset="0"/>
              </a:rPr>
            </a:fld>
            <a:endParaRPr lang="en-US" altLang="en-US" smtClean="0">
              <a:solidFill>
                <a:schemeClr val="bg1"/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>
                <a:solidFill>
                  <a:schemeClr val="tx1"/>
                </a:solidFill>
                <a:latin typeface="Ubuntu" panose="020B0504030602030204" charset="0"/>
                <a:cs typeface="Ubuntu" panose="020B0504030602030204" charset="0"/>
              </a:rPr>
            </a:fld>
            <a:endParaRPr lang="zh-CN" altLang="en-US" smtClean="0">
              <a:solidFill>
                <a:schemeClr val="tx1"/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Ubuntu" panose="020B0504030602030204" charset="0"/>
                <a:cs typeface="Ubuntu" panose="020B0504030602030204" charset="0"/>
              </a:rPr>
              <a:t>ECE461 Machine Learning for Data Science and Analytics</a:t>
            </a:r>
            <a:endParaRPr lang="zh-CN" altLang="en-US">
              <a:solidFill>
                <a:schemeClr val="bg1"/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634365" y="450850"/>
            <a:ext cx="1144778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latin typeface="Ubuntu" panose="020B0504030602030204" charset="0"/>
                <a:cs typeface="Ubuntu" panose="020B0504030602030204" charset="0"/>
                <a:sym typeface="+mn-ea"/>
              </a:rPr>
              <a:t>Augmenting K-Nearest Neighbor for CF with content-based filtering</a:t>
            </a:r>
            <a:endParaRPr lang="en-US" sz="2800" b="1">
              <a:latin typeface="Ubuntu" panose="020B0504030602030204" charset="0"/>
              <a:cs typeface="Ubuntu" panose="020B0504030602030204" charset="0"/>
            </a:endParaRPr>
          </a:p>
          <a:p>
            <a:endParaRPr lang="en-US" sz="2800" b="1">
              <a:latin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63010" y="1556385"/>
            <a:ext cx="2562225" cy="92392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34365" y="1834515"/>
            <a:ext cx="3275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Ubuntu" panose="020B0504030602030204" charset="0"/>
                <a:cs typeface="Ubuntu" panose="020B0504030602030204" charset="0"/>
              </a:rPr>
              <a:t>Content-based similarity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34365" y="2957830"/>
            <a:ext cx="11199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Ubuntu" panose="020B0504030602030204" charset="0"/>
                <a:cs typeface="Ubuntu" panose="020B0504030602030204" charset="0"/>
              </a:rPr>
              <a:t>where            is a vector consisting of the mean audio features values across all tracks in the playlist </a:t>
            </a:r>
            <a:r>
              <a:rPr lang="en-US" i="1">
                <a:latin typeface="Ubuntu" panose="020B0504030602030204" charset="0"/>
                <a:cs typeface="Ubuntu" panose="020B0504030602030204" charset="0"/>
              </a:rPr>
              <a:t>P</a:t>
            </a:r>
            <a:endParaRPr lang="en-US" i="1">
              <a:latin typeface="Ubuntu" panose="020B0504030602030204" charset="0"/>
              <a:cs typeface="Ubuntu" panose="020B0504030602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 Box 10"/>
              <p:cNvSpPr txBox="1"/>
              <p:nvPr/>
            </p:nvSpPr>
            <p:spPr>
              <a:xfrm>
                <a:off x="1238250" y="2922905"/>
                <a:ext cx="883920" cy="403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acc>
                            <m:accPr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1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250" y="2922905"/>
                <a:ext cx="883920" cy="40322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025" y="4155440"/>
            <a:ext cx="3933825" cy="514350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634365" y="3488690"/>
            <a:ext cx="7826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Ubuntu" panose="020B0504030602030204" charset="0"/>
                <a:cs typeface="Ubuntu" panose="020B0504030602030204" charset="0"/>
              </a:rPr>
              <a:t>Redefine similarity as a weighted average between CF and CB similarity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s 5"/>
          <p:cNvSpPr/>
          <p:nvPr/>
        </p:nvSpPr>
        <p:spPr>
          <a:xfrm>
            <a:off x="-10795" y="6345555"/>
            <a:ext cx="9681210" cy="5130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9670415" y="6345555"/>
            <a:ext cx="2521585" cy="513080"/>
          </a:xfrm>
          <a:prstGeom prst="rect">
            <a:avLst/>
          </a:prstGeom>
          <a:solidFill>
            <a:srgbClr val="1ED7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>
                <a:solidFill>
                  <a:schemeClr val="bg1"/>
                </a:solidFill>
                <a:latin typeface="Ubuntu" panose="020B0504030602030204" charset="0"/>
                <a:cs typeface="Ubuntu" panose="020B0504030602030204" charset="0"/>
              </a:rPr>
            </a:fld>
            <a:endParaRPr lang="en-US" altLang="en-US" smtClean="0">
              <a:solidFill>
                <a:schemeClr val="bg1"/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>
                <a:solidFill>
                  <a:schemeClr val="tx1"/>
                </a:solidFill>
                <a:latin typeface="Ubuntu" panose="020B0504030602030204" charset="0"/>
                <a:cs typeface="Ubuntu" panose="020B0504030602030204" charset="0"/>
              </a:rPr>
            </a:fld>
            <a:endParaRPr lang="zh-CN" altLang="en-US" smtClean="0">
              <a:solidFill>
                <a:schemeClr val="tx1"/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Ubuntu" panose="020B0504030602030204" charset="0"/>
                <a:cs typeface="Ubuntu" panose="020B0504030602030204" charset="0"/>
              </a:rPr>
              <a:t>ECE461 Machine Learning for Data Science and Analytics</a:t>
            </a:r>
            <a:endParaRPr lang="zh-CN" altLang="en-US">
              <a:solidFill>
                <a:schemeClr val="bg1"/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634365" y="450850"/>
            <a:ext cx="114477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latin typeface="Ubuntu" panose="020B0504030602030204" charset="0"/>
                <a:cs typeface="Ubuntu" panose="020B0504030602030204" charset="0"/>
                <a:sym typeface="+mn-ea"/>
              </a:rPr>
              <a:t>Experiments</a:t>
            </a:r>
            <a:endParaRPr lang="en-US" sz="2800" b="1">
              <a:latin typeface="Ubuntu" panose="020B0504030602030204" charset="0"/>
              <a:cs typeface="Ubuntu" panose="020B0504030602030204" charset="0"/>
              <a:sym typeface="+mn-ea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763270" y="1297305"/>
            <a:ext cx="10380980" cy="20275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40000"/>
              </a:lnSpc>
              <a:buFont typeface="Arial" panose="02080604020202020204" pitchFamily="34" charset="0"/>
              <a:buChar char="•"/>
            </a:pPr>
            <a:r>
              <a:rPr lang="en-US">
                <a:latin typeface="Ubuntu" panose="020B0504030602030204" charset="0"/>
                <a:cs typeface="Ubuntu" panose="020B0504030602030204" charset="0"/>
              </a:rPr>
              <a:t>For hyperparameter tuning, parameter grid search using validation dataset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  <a:p>
            <a:pPr marL="285750" indent="-285750">
              <a:lnSpc>
                <a:spcPct val="140000"/>
              </a:lnSpc>
              <a:buFont typeface="Arial" panose="02080604020202020204" pitchFamily="34" charset="0"/>
              <a:buChar char="•"/>
            </a:pPr>
            <a:r>
              <a:rPr lang="en-US">
                <a:latin typeface="Ubuntu" panose="020B0504030602030204" charset="0"/>
                <a:cs typeface="Ubuntu" panose="020B0504030602030204" charset="0"/>
              </a:rPr>
              <a:t>Evaluation on testing dataset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  <a:p>
            <a:pPr marL="285750" indent="-285750">
              <a:lnSpc>
                <a:spcPct val="140000"/>
              </a:lnSpc>
              <a:buFont typeface="Arial" panose="02080604020202020204" pitchFamily="34" charset="0"/>
              <a:buChar char="•"/>
            </a:pPr>
            <a:r>
              <a:rPr lang="en-US" b="1">
                <a:latin typeface="Ubuntu" panose="020B0504030602030204" charset="0"/>
                <a:cs typeface="Ubuntu" panose="020B0504030602030204" charset="0"/>
              </a:rPr>
              <a:t>R-precision</a:t>
            </a:r>
            <a:r>
              <a:rPr lang="en-US">
                <a:latin typeface="Ubuntu" panose="020B0504030602030204" charset="0"/>
                <a:cs typeface="Ubuntu" panose="020B0504030602030204" charset="0"/>
              </a:rPr>
              <a:t>: the number of tracks in the recommendations </a:t>
            </a:r>
            <a:r>
              <a:rPr lang="en-US" i="1">
                <a:latin typeface="Ubuntu" panose="020B0504030602030204" charset="0"/>
                <a:cs typeface="Ubuntu" panose="020B0504030602030204" charset="0"/>
              </a:rPr>
              <a:t>R  </a:t>
            </a:r>
            <a:r>
              <a:rPr lang="en-US">
                <a:latin typeface="Ubuntu" panose="020B0504030602030204" charset="0"/>
                <a:cs typeface="Ubuntu" panose="020B0504030602030204" charset="0"/>
              </a:rPr>
              <a:t>that are actually in the groundtruth playlist </a:t>
            </a:r>
            <a:r>
              <a:rPr lang="en-US" i="1">
                <a:latin typeface="Ubuntu" panose="020B0504030602030204" charset="0"/>
                <a:cs typeface="Ubuntu" panose="020B0504030602030204" charset="0"/>
              </a:rPr>
              <a:t>G</a:t>
            </a:r>
            <a:r>
              <a:rPr lang="en-US">
                <a:latin typeface="Ubuntu" panose="020B0504030602030204" charset="0"/>
                <a:cs typeface="Ubuntu" panose="020B0504030602030204" charset="0"/>
              </a:rPr>
              <a:t>, divided by the number of withheld tracks (tracks that are not in the validation/testing set, but are in the groundtruth) averaged across all playlists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2135" y="3876675"/>
            <a:ext cx="3143250" cy="106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s 5"/>
          <p:cNvSpPr/>
          <p:nvPr/>
        </p:nvSpPr>
        <p:spPr>
          <a:xfrm>
            <a:off x="-10795" y="6345555"/>
            <a:ext cx="9681210" cy="5130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9670415" y="6345555"/>
            <a:ext cx="2521585" cy="513080"/>
          </a:xfrm>
          <a:prstGeom prst="rect">
            <a:avLst/>
          </a:prstGeom>
          <a:solidFill>
            <a:srgbClr val="1ED7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>
                <a:solidFill>
                  <a:schemeClr val="bg1"/>
                </a:solidFill>
                <a:latin typeface="Ubuntu" panose="020B0504030602030204" charset="0"/>
                <a:cs typeface="Ubuntu" panose="020B0504030602030204" charset="0"/>
              </a:rPr>
            </a:fld>
            <a:endParaRPr lang="en-US" altLang="en-US" smtClean="0">
              <a:solidFill>
                <a:schemeClr val="bg1"/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>
                <a:solidFill>
                  <a:schemeClr val="tx1"/>
                </a:solidFill>
                <a:latin typeface="Ubuntu" panose="020B0504030602030204" charset="0"/>
                <a:cs typeface="Ubuntu" panose="020B0504030602030204" charset="0"/>
              </a:rPr>
            </a:fld>
            <a:endParaRPr lang="zh-CN" altLang="en-US" smtClean="0">
              <a:solidFill>
                <a:schemeClr val="tx1"/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Ubuntu" panose="020B0504030602030204" charset="0"/>
                <a:cs typeface="Ubuntu" panose="020B0504030602030204" charset="0"/>
              </a:rPr>
              <a:t>ECE461 Machine Learning for Data Science and Analytics</a:t>
            </a:r>
            <a:endParaRPr lang="zh-CN" altLang="en-US">
              <a:solidFill>
                <a:schemeClr val="bg1"/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634365" y="450850"/>
            <a:ext cx="114477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latin typeface="Ubuntu" panose="020B0504030602030204" charset="0"/>
                <a:cs typeface="Ubuntu" panose="020B0504030602030204" charset="0"/>
                <a:sym typeface="+mn-ea"/>
              </a:rPr>
              <a:t>Results - MF w/ ALS</a:t>
            </a:r>
            <a:endParaRPr lang="en-US" sz="2800" b="1">
              <a:latin typeface="Ubuntu" panose="020B0504030602030204" charset="0"/>
              <a:cs typeface="Ubuntu" panose="020B0504030602030204" charset="0"/>
              <a:sym typeface="+mn-ea"/>
            </a:endParaRPr>
          </a:p>
        </p:txBody>
      </p:sp>
      <p:pic>
        <p:nvPicPr>
          <p:cNvPr id="3" name="Picture 2" descr="prec_vs_factor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690" y="1492250"/>
            <a:ext cx="12005310" cy="170053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 Box 14"/>
              <p:cNvSpPr txBox="1"/>
              <p:nvPr/>
            </p:nvSpPr>
            <p:spPr>
              <a:xfrm>
                <a:off x="418465" y="3561080"/>
                <a:ext cx="10812145" cy="922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285750" indent="-285750">
                  <a:buFont typeface="Arial" panose="02080604020202020204" pitchFamily="34" charset="0"/>
                  <a:buChar char="•"/>
                </a:pPr>
                <a:r>
                  <a:rPr lang="en-US">
                    <a:latin typeface="Ubuntu" panose="020B0504030602030204" charset="0"/>
                    <a:cs typeface="Ubuntu" panose="020B0504030602030204" charset="0"/>
                  </a:rPr>
                  <a:t>Model is not sensitive to the weight of positive samples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𝛼</m:t>
                    </m:r>
                  </m:oMath>
                </a14:m>
                <a:r>
                  <a:rPr lang="en-US">
                    <a:latin typeface="Ubuntu" panose="020B0504030602030204" charset="0"/>
                    <a:cs typeface="Ubuntu" panose="020B0504030602030204" charset="0"/>
                  </a:rPr>
                  <a:t> </a:t>
                </a:r>
                <a:endParaRPr lang="en-US">
                  <a:latin typeface="Ubuntu" panose="020B0504030602030204" charset="0"/>
                  <a:cs typeface="Ubuntu" panose="020B0504030602030204" charset="0"/>
                </a:endParaRPr>
              </a:p>
              <a:p>
                <a:pPr marL="285750" indent="-285750">
                  <a:buFont typeface="Arial" panose="02080604020202020204" pitchFamily="34" charset="0"/>
                  <a:buChar char="•"/>
                </a:pPr>
                <a:r>
                  <a:rPr lang="en-US">
                    <a:latin typeface="Ubuntu" panose="020B0504030602030204" charset="0"/>
                    <a:cs typeface="Ubuntu" panose="020B0504030602030204" charset="0"/>
                  </a:rPr>
                  <a:t>Small number of factors results in </a:t>
                </a:r>
                <a:r>
                  <a:rPr lang="en-US" b="1">
                    <a:latin typeface="Ubuntu" panose="020B0504030602030204" charset="0"/>
                    <a:cs typeface="Ubuntu" panose="020B0504030602030204" charset="0"/>
                  </a:rPr>
                  <a:t>underfitting</a:t>
                </a:r>
                <a:r>
                  <a:rPr lang="en-US">
                    <a:latin typeface="Ubuntu" panose="020B0504030602030204" charset="0"/>
                    <a:cs typeface="Ubuntu" panose="020B0504030602030204" charset="0"/>
                  </a:rPr>
                  <a:t> and large number of factors in </a:t>
                </a:r>
                <a:r>
                  <a:rPr lang="en-US" b="1">
                    <a:latin typeface="Ubuntu" panose="020B0504030602030204" charset="0"/>
                    <a:cs typeface="Ubuntu" panose="020B0504030602030204" charset="0"/>
                  </a:rPr>
                  <a:t>overfitting</a:t>
                </a:r>
                <a:endParaRPr lang="en-US" b="1">
                  <a:latin typeface="Ubuntu" panose="020B0504030602030204" charset="0"/>
                  <a:cs typeface="Ubuntu" panose="020B0504030602030204" charset="0"/>
                </a:endParaRPr>
              </a:p>
              <a:p>
                <a:pPr marL="285750" indent="-285750">
                  <a:buFont typeface="Arial" panose="02080604020202020204" pitchFamily="34" charset="0"/>
                  <a:buChar char="•"/>
                </a:pPr>
                <a:r>
                  <a:rPr lang="en-US">
                    <a:latin typeface="Ubuntu" panose="020B0504030602030204" charset="0"/>
                    <a:cs typeface="Ubuntu" panose="020B0504030602030204" charset="0"/>
                  </a:rPr>
                  <a:t>The optimal regularization strength is 100</a:t>
                </a:r>
                <a:endParaRPr lang="en-US">
                  <a:latin typeface="Ubuntu" panose="020B0504030602030204" charset="0"/>
                  <a:cs typeface="Ubuntu" panose="020B0504030602030204" charset="0"/>
                </a:endParaRPr>
              </a:p>
            </p:txBody>
          </p:sp>
        </mc:Choice>
        <mc:Fallback>
          <p:sp>
            <p:nvSpPr>
              <p:cNvPr id="15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65" y="3561080"/>
                <a:ext cx="10812145" cy="9220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s 5"/>
          <p:cNvSpPr/>
          <p:nvPr/>
        </p:nvSpPr>
        <p:spPr>
          <a:xfrm>
            <a:off x="-10795" y="6345555"/>
            <a:ext cx="9681210" cy="5130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9670415" y="6345555"/>
            <a:ext cx="2521585" cy="513080"/>
          </a:xfrm>
          <a:prstGeom prst="rect">
            <a:avLst/>
          </a:prstGeom>
          <a:solidFill>
            <a:srgbClr val="1ED7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>
                <a:solidFill>
                  <a:schemeClr val="bg1"/>
                </a:solidFill>
                <a:latin typeface="Ubuntu" panose="020B0504030602030204" charset="0"/>
                <a:cs typeface="Ubuntu" panose="020B0504030602030204" charset="0"/>
              </a:rPr>
            </a:fld>
            <a:endParaRPr lang="en-US" altLang="en-US" smtClean="0">
              <a:solidFill>
                <a:schemeClr val="bg1"/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>
                <a:solidFill>
                  <a:schemeClr val="tx1"/>
                </a:solidFill>
                <a:latin typeface="Ubuntu" panose="020B0504030602030204" charset="0"/>
                <a:cs typeface="Ubuntu" panose="020B0504030602030204" charset="0"/>
              </a:rPr>
            </a:fld>
            <a:endParaRPr lang="zh-CN" altLang="en-US" smtClean="0">
              <a:solidFill>
                <a:schemeClr val="tx1"/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Ubuntu" panose="020B0504030602030204" charset="0"/>
                <a:cs typeface="Ubuntu" panose="020B0504030602030204" charset="0"/>
              </a:rPr>
              <a:t>ECE461 Machine Learning for Data Science and Analytics</a:t>
            </a:r>
            <a:endParaRPr lang="zh-CN" altLang="en-US">
              <a:solidFill>
                <a:schemeClr val="bg1"/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634365" y="450850"/>
            <a:ext cx="114477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latin typeface="Ubuntu" panose="020B0504030602030204" charset="0"/>
                <a:cs typeface="Ubuntu" panose="020B0504030602030204" charset="0"/>
                <a:sym typeface="+mn-ea"/>
              </a:rPr>
              <a:t>Results - KNN for CF</a:t>
            </a:r>
            <a:endParaRPr lang="en-US" sz="2800" b="1">
              <a:latin typeface="Ubuntu" panose="020B0504030602030204" charset="0"/>
              <a:cs typeface="Ubuntu" panose="020B0504030602030204" charset="0"/>
              <a:sym typeface="+mn-ea"/>
            </a:endParaRPr>
          </a:p>
        </p:txBody>
      </p:sp>
      <p:pic>
        <p:nvPicPr>
          <p:cNvPr id="2" name="Picture 1" descr="knn_result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4410" y="1379855"/>
            <a:ext cx="4919345" cy="37306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Box 3"/>
              <p:cNvSpPr txBox="1"/>
              <p:nvPr/>
            </p:nvSpPr>
            <p:spPr>
              <a:xfrm>
                <a:off x="6746240" y="1653540"/>
                <a:ext cx="4721225" cy="2749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285750" indent="-285750">
                  <a:lnSpc>
                    <a:spcPct val="160000"/>
                  </a:lnSpc>
                  <a:buFont typeface="Arial" panose="02080604020202020204" pitchFamily="34" charset="0"/>
                  <a:buChar char="•"/>
                </a:pPr>
                <a:r>
                  <a:rPr lang="en-US">
                    <a:latin typeface="Ubuntu" panose="020B0504030602030204" charset="0"/>
                    <a:cs typeface="Ubuntu" panose="020B0504030602030204" charset="0"/>
                  </a:rPr>
                  <a:t>Small number of K neighbors results in </a:t>
                </a:r>
                <a:r>
                  <a:rPr lang="en-US" b="1">
                    <a:latin typeface="Ubuntu" panose="020B0504030602030204" charset="0"/>
                    <a:cs typeface="Ubuntu" panose="020B0504030602030204" charset="0"/>
                  </a:rPr>
                  <a:t>overfitting</a:t>
                </a:r>
                <a:endParaRPr lang="en-US" b="1">
                  <a:latin typeface="Ubuntu" panose="020B0504030602030204" charset="0"/>
                  <a:cs typeface="Ubuntu" panose="020B0504030602030204" charset="0"/>
                </a:endParaRPr>
              </a:p>
              <a:p>
                <a:pPr marL="285750" indent="-285750">
                  <a:lnSpc>
                    <a:spcPct val="160000"/>
                  </a:lnSpc>
                  <a:buFont typeface="Arial" panose="02080604020202020204" pitchFamily="34" charset="0"/>
                  <a:buChar char="•"/>
                </a:pPr>
                <a:r>
                  <a:rPr lang="en-US">
                    <a:latin typeface="Ubuntu" panose="020B0504030602030204" charset="0"/>
                    <a:cs typeface="Ubuntu" panose="020B0504030602030204" charset="0"/>
                  </a:rPr>
                  <a:t>Large number of K neighbors results in </a:t>
                </a:r>
                <a:r>
                  <a:rPr lang="en-US" b="1">
                    <a:latin typeface="Ubuntu" panose="020B0504030602030204" charset="0"/>
                    <a:cs typeface="Ubuntu" panose="020B0504030602030204" charset="0"/>
                  </a:rPr>
                  <a:t>underfitting</a:t>
                </a:r>
                <a:endParaRPr lang="en-US" b="1">
                  <a:latin typeface="Ubuntu" panose="020B0504030602030204" charset="0"/>
                  <a:cs typeface="Ubuntu" panose="020B0504030602030204" charset="0"/>
                </a:endParaRPr>
              </a:p>
              <a:p>
                <a:pPr marL="285750" indent="-285750">
                  <a:lnSpc>
                    <a:spcPct val="160000"/>
                  </a:lnSpc>
                  <a:buFont typeface="Arial" panose="02080604020202020204" pitchFamily="34" charset="0"/>
                  <a:buChar char="•"/>
                </a:pPr>
                <a:r>
                  <a:rPr lang="en-US">
                    <a:latin typeface="Ubuntu" panose="020B0504030602030204" charset="0"/>
                    <a:cs typeface="Ubuntu" panose="020B0504030602030204" charset="0"/>
                  </a:rPr>
                  <a:t>The model is very sensitive to changes in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𝜌</m:t>
                    </m:r>
                  </m:oMath>
                </a14:m>
                <a:endParaRPr lang="en-US">
                  <a:latin typeface="Ubuntu" panose="020B0504030602030204" charset="0"/>
                  <a:cs typeface="Ubuntu" panose="020B0504030602030204" charset="0"/>
                </a:endParaRPr>
              </a:p>
            </p:txBody>
          </p:sp>
        </mc:Choice>
        <mc:Fallback>
          <p:sp>
            <p:nvSpPr>
              <p:cNvPr id="4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6240" y="1653540"/>
                <a:ext cx="4721225" cy="27495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s 5"/>
          <p:cNvSpPr/>
          <p:nvPr/>
        </p:nvSpPr>
        <p:spPr>
          <a:xfrm>
            <a:off x="-10795" y="6345555"/>
            <a:ext cx="9681210" cy="5130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9670415" y="6345555"/>
            <a:ext cx="2521585" cy="513080"/>
          </a:xfrm>
          <a:prstGeom prst="rect">
            <a:avLst/>
          </a:prstGeom>
          <a:solidFill>
            <a:srgbClr val="1ED7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>
                <a:solidFill>
                  <a:schemeClr val="bg1"/>
                </a:solidFill>
                <a:latin typeface="Ubuntu" panose="020B0504030602030204" charset="0"/>
                <a:cs typeface="Ubuntu" panose="020B0504030602030204" charset="0"/>
              </a:rPr>
            </a:fld>
            <a:endParaRPr lang="en-US" altLang="en-US" smtClean="0">
              <a:solidFill>
                <a:schemeClr val="bg1"/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>
                <a:solidFill>
                  <a:schemeClr val="tx1"/>
                </a:solidFill>
                <a:latin typeface="Ubuntu" panose="020B0504030602030204" charset="0"/>
                <a:cs typeface="Ubuntu" panose="020B0504030602030204" charset="0"/>
              </a:rPr>
            </a:fld>
            <a:endParaRPr lang="zh-CN" altLang="en-US" smtClean="0">
              <a:solidFill>
                <a:schemeClr val="tx1"/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Ubuntu" panose="020B0504030602030204" charset="0"/>
                <a:cs typeface="Ubuntu" panose="020B0504030602030204" charset="0"/>
              </a:rPr>
              <a:t>ECE461 Machine Learning for Data Science and Analytics</a:t>
            </a:r>
            <a:endParaRPr lang="zh-CN" altLang="en-US">
              <a:solidFill>
                <a:schemeClr val="bg1"/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634365" y="450850"/>
            <a:ext cx="114477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latin typeface="Ubuntu" panose="020B0504030602030204" charset="0"/>
                <a:cs typeface="Ubuntu" panose="020B0504030602030204" charset="0"/>
                <a:sym typeface="+mn-ea"/>
              </a:rPr>
              <a:t>Results - KNN for CF augmented with CB</a:t>
            </a:r>
            <a:endParaRPr lang="en-US" sz="2800" b="1">
              <a:latin typeface="Ubuntu" panose="020B0504030602030204" charset="0"/>
              <a:cs typeface="Ubuntu" panose="020B0504030602030204" charset="0"/>
              <a:sym typeface="+mn-ea"/>
            </a:endParaRPr>
          </a:p>
        </p:txBody>
      </p:sp>
      <p:pic>
        <p:nvPicPr>
          <p:cNvPr id="3" name="Picture 2" descr="hybrid_result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4365" y="1487805"/>
            <a:ext cx="4919345" cy="373062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153150" y="1610360"/>
            <a:ext cx="5443855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>
                <a:latin typeface="Ubuntu" panose="020B0504030602030204" charset="0"/>
                <a:cs typeface="Ubuntu" panose="020B0504030602030204" charset="0"/>
              </a:rPr>
              <a:t>Content-based filtering yields disappointing results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  <a:p>
            <a:pPr marL="285750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>
                <a:latin typeface="Ubuntu" panose="020B0504030602030204" charset="0"/>
                <a:cs typeface="Ubuntu" panose="020B0504030602030204" charset="0"/>
              </a:rPr>
              <a:t>Dissimilar playlists can contain tracks with similar content or vice-verse, dissimilar tracks can be contained in the same playlist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  <a:p>
            <a:pPr marL="285750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>
                <a:latin typeface="Ubuntu" panose="020B0504030602030204" charset="0"/>
                <a:cs typeface="Ubuntu" panose="020B0504030602030204" charset="0"/>
              </a:rPr>
              <a:t>Features are vague and cannot quantify genre, mood, occasion etc a track can fit into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s 5"/>
          <p:cNvSpPr/>
          <p:nvPr/>
        </p:nvSpPr>
        <p:spPr>
          <a:xfrm>
            <a:off x="-10795" y="6345555"/>
            <a:ext cx="9681210" cy="5130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9670415" y="6345555"/>
            <a:ext cx="2521585" cy="513080"/>
          </a:xfrm>
          <a:prstGeom prst="rect">
            <a:avLst/>
          </a:prstGeom>
          <a:solidFill>
            <a:srgbClr val="1ED7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>
                <a:solidFill>
                  <a:schemeClr val="bg1"/>
                </a:solidFill>
                <a:latin typeface="Ubuntu" panose="020B0504030602030204" charset="0"/>
                <a:cs typeface="Ubuntu" panose="020B0504030602030204" charset="0"/>
              </a:rPr>
            </a:fld>
            <a:endParaRPr lang="en-US" altLang="en-US" smtClean="0">
              <a:solidFill>
                <a:schemeClr val="bg1"/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>
                <a:solidFill>
                  <a:schemeClr val="tx1"/>
                </a:solidFill>
                <a:latin typeface="Ubuntu" panose="020B0504030602030204" charset="0"/>
                <a:cs typeface="Ubuntu" panose="020B0504030602030204" charset="0"/>
              </a:rPr>
            </a:fld>
            <a:endParaRPr lang="zh-CN" altLang="en-US" smtClean="0">
              <a:solidFill>
                <a:schemeClr val="tx1"/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Ubuntu" panose="020B0504030602030204" charset="0"/>
                <a:cs typeface="Ubuntu" panose="020B0504030602030204" charset="0"/>
              </a:rPr>
              <a:t>ECE461 Machine Learning for Data Science and Analytics</a:t>
            </a:r>
            <a:endParaRPr lang="zh-CN" altLang="en-US">
              <a:solidFill>
                <a:schemeClr val="bg1"/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634365" y="450850"/>
            <a:ext cx="10909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latin typeface="Ubuntu" panose="020B0504030602030204" charset="0"/>
                <a:cs typeface="Ubuntu" panose="020B0504030602030204" charset="0"/>
              </a:rPr>
              <a:t>What is APC (Automatic Playlist Continuation)?</a:t>
            </a:r>
            <a:endParaRPr lang="en-US" sz="2800" b="1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634365" y="1337310"/>
            <a:ext cx="106533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>
                <a:latin typeface="Ubuntu" panose="020B0504030602030204" charset="0"/>
                <a:cs typeface="Ubuntu" panose="020B0504030602030204" charset="0"/>
              </a:rPr>
              <a:t>Automatic Playlist Continuation (APC) refers to the task of adding one or more tracks to a playlist in a way that fits the same target characteristics of the original playlist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838200" y="2207895"/>
            <a:ext cx="2938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latin typeface="Ubuntu" panose="020B0504030602030204" charset="0"/>
                <a:cs typeface="Ubuntu" panose="020B0504030602030204" charset="0"/>
              </a:rPr>
              <a:t>Example</a:t>
            </a:r>
            <a:endParaRPr lang="en-US" b="1">
              <a:latin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4895" y="2346960"/>
            <a:ext cx="7508240" cy="3462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s 5"/>
          <p:cNvSpPr/>
          <p:nvPr/>
        </p:nvSpPr>
        <p:spPr>
          <a:xfrm>
            <a:off x="-10795" y="6345555"/>
            <a:ext cx="9681210" cy="5130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9670415" y="6345555"/>
            <a:ext cx="2521585" cy="513080"/>
          </a:xfrm>
          <a:prstGeom prst="rect">
            <a:avLst/>
          </a:prstGeom>
          <a:solidFill>
            <a:srgbClr val="1ED7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>
                <a:solidFill>
                  <a:schemeClr val="bg1"/>
                </a:solidFill>
                <a:latin typeface="Ubuntu" panose="020B0504030602030204" charset="0"/>
                <a:cs typeface="Ubuntu" panose="020B0504030602030204" charset="0"/>
              </a:rPr>
            </a:fld>
            <a:endParaRPr lang="en-US" altLang="en-US" smtClean="0">
              <a:solidFill>
                <a:schemeClr val="bg1"/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>
                <a:solidFill>
                  <a:schemeClr val="tx1"/>
                </a:solidFill>
                <a:latin typeface="Ubuntu" panose="020B0504030602030204" charset="0"/>
                <a:cs typeface="Ubuntu" panose="020B0504030602030204" charset="0"/>
              </a:rPr>
            </a:fld>
            <a:endParaRPr lang="zh-CN" altLang="en-US" smtClean="0">
              <a:solidFill>
                <a:schemeClr val="tx1"/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Ubuntu" panose="020B0504030602030204" charset="0"/>
                <a:cs typeface="Ubuntu" panose="020B0504030602030204" charset="0"/>
              </a:rPr>
              <a:t>ECE461 Machine Learning for Data Science and Analytics</a:t>
            </a:r>
            <a:endParaRPr lang="zh-CN" altLang="en-US">
              <a:solidFill>
                <a:schemeClr val="bg1"/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634365" y="450850"/>
            <a:ext cx="10909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latin typeface="Ubuntu" panose="020B0504030602030204" charset="0"/>
                <a:cs typeface="Ubuntu" panose="020B0504030602030204" charset="0"/>
              </a:rPr>
              <a:t>What is APC (Automatic Playlist Continuation)?</a:t>
            </a:r>
            <a:endParaRPr lang="en-US" sz="2800" b="1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1734185" y="1979295"/>
            <a:ext cx="5053965" cy="715645"/>
          </a:xfrm>
          <a:prstGeom prst="rect">
            <a:avLst/>
          </a:prstGeom>
          <a:solidFill>
            <a:srgbClr val="1ED7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1734185" y="2694940"/>
            <a:ext cx="5053965" cy="715645"/>
          </a:xfrm>
          <a:prstGeom prst="rect">
            <a:avLst/>
          </a:prstGeom>
          <a:solidFill>
            <a:srgbClr val="1ED7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11" name="Rectangles 10"/>
          <p:cNvSpPr/>
          <p:nvPr/>
        </p:nvSpPr>
        <p:spPr>
          <a:xfrm>
            <a:off x="1734185" y="3410585"/>
            <a:ext cx="5053965" cy="715645"/>
          </a:xfrm>
          <a:prstGeom prst="rect">
            <a:avLst/>
          </a:prstGeom>
          <a:solidFill>
            <a:srgbClr val="1ED7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1734185" y="4142105"/>
            <a:ext cx="5053965" cy="715645"/>
          </a:xfrm>
          <a:prstGeom prst="rect">
            <a:avLst/>
          </a:prstGeom>
          <a:solidFill>
            <a:srgbClr val="1ED7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18" name="Rectangles 17"/>
          <p:cNvSpPr/>
          <p:nvPr/>
        </p:nvSpPr>
        <p:spPr>
          <a:xfrm>
            <a:off x="1734185" y="4867910"/>
            <a:ext cx="5053965" cy="715645"/>
          </a:xfrm>
          <a:prstGeom prst="rect">
            <a:avLst/>
          </a:prstGeom>
          <a:solidFill>
            <a:srgbClr val="1ED7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407285" y="2000250"/>
            <a:ext cx="21590" cy="3589655"/>
          </a:xfrm>
          <a:prstGeom prst="line">
            <a:avLst/>
          </a:prstGeom>
          <a:ln w="381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3134995" y="2000250"/>
            <a:ext cx="21590" cy="3589655"/>
          </a:xfrm>
          <a:prstGeom prst="line">
            <a:avLst/>
          </a:prstGeom>
          <a:ln w="381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858895" y="2000250"/>
            <a:ext cx="21590" cy="3589655"/>
          </a:xfrm>
          <a:prstGeom prst="line">
            <a:avLst/>
          </a:prstGeom>
          <a:ln w="381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561840" y="2000250"/>
            <a:ext cx="21590" cy="3589655"/>
          </a:xfrm>
          <a:prstGeom prst="line">
            <a:avLst/>
          </a:prstGeom>
          <a:ln w="381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310505" y="2000250"/>
            <a:ext cx="21590" cy="3589655"/>
          </a:xfrm>
          <a:prstGeom prst="line">
            <a:avLst/>
          </a:prstGeom>
          <a:ln w="381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6004560" y="1973580"/>
            <a:ext cx="21590" cy="3589655"/>
          </a:xfrm>
          <a:prstGeom prst="line">
            <a:avLst/>
          </a:prstGeom>
          <a:ln w="381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 Box 24"/>
              <p:cNvSpPr txBox="1"/>
              <p:nvPr/>
            </p:nvSpPr>
            <p:spPr>
              <a:xfrm rot="10800000">
                <a:off x="1051560" y="3543935"/>
                <a:ext cx="490220" cy="448945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N</m:t>
                      </m:r>
                    </m:oMath>
                  </m:oMathPara>
                </a14:m>
                <a:endParaRPr lang="en-US" sz="2000">
                  <a:latin typeface="Ubuntu" panose="020B0504030602030204" charset="0"/>
                  <a:cs typeface="Ubuntu" panose="020B0504030602030204" charset="0"/>
                </a:endParaRPr>
              </a:p>
            </p:txBody>
          </p:sp>
        </mc:Choice>
        <mc:Fallback>
          <p:sp>
            <p:nvSpPr>
              <p:cNvPr id="25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1051560" y="3543935"/>
                <a:ext cx="490220" cy="44894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 Box 25"/>
              <p:cNvSpPr txBox="1"/>
              <p:nvPr/>
            </p:nvSpPr>
            <p:spPr>
              <a:xfrm rot="16200000">
                <a:off x="4076700" y="1340485"/>
                <a:ext cx="490220" cy="500380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M</m:t>
                      </m:r>
                    </m:oMath>
                  </m:oMathPara>
                </a14:m>
                <a:endParaRPr lang="en-US" sz="2000">
                  <a:latin typeface="Ubuntu" panose="020B0504030602030204" charset="0"/>
                  <a:cs typeface="Ubuntu" panose="020B0504030602030204" charset="0"/>
                </a:endParaRPr>
              </a:p>
            </p:txBody>
          </p:sp>
        </mc:Choice>
        <mc:Fallback>
          <p:sp>
            <p:nvSpPr>
              <p:cNvPr id="26" name="Text 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076700" y="1340485"/>
                <a:ext cx="490220" cy="500380"/>
              </a:xfrm>
              <a:prstGeom prst="rect">
                <a:avLst/>
              </a:prstGeom>
              <a:blipFill rotWithShape="1">
                <a:blip r:embed="rId2"/>
                <a:stretch>
                  <a:fillRect l="-1166" t="888" r="-907" b="114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 Box 26"/>
          <p:cNvSpPr txBox="1"/>
          <p:nvPr/>
        </p:nvSpPr>
        <p:spPr>
          <a:xfrm>
            <a:off x="1748790" y="1965325"/>
            <a:ext cx="6838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>
                <a:latin typeface="Ubuntu" panose="020B0504030602030204" charset="0"/>
                <a:cs typeface="Ubuntu" panose="020B0504030602030204" charset="0"/>
              </a:rPr>
              <a:t>1</a:t>
            </a:r>
            <a:endParaRPr lang="en-US" sz="4000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3899535" y="1967230"/>
            <a:ext cx="6838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>
                <a:latin typeface="Ubuntu" panose="020B0504030602030204" charset="0"/>
                <a:cs typeface="Ubuntu" panose="020B0504030602030204" charset="0"/>
              </a:rPr>
              <a:t>1</a:t>
            </a:r>
            <a:endParaRPr lang="en-US" sz="4000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6059170" y="1998345"/>
            <a:ext cx="6838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>
                <a:latin typeface="Ubuntu" panose="020B0504030602030204" charset="0"/>
                <a:cs typeface="Ubuntu" panose="020B0504030602030204" charset="0"/>
              </a:rPr>
              <a:t>1</a:t>
            </a:r>
            <a:endParaRPr lang="en-US" sz="4000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2440305" y="2699385"/>
            <a:ext cx="6838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>
                <a:latin typeface="Ubuntu" panose="020B0504030602030204" charset="0"/>
                <a:cs typeface="Ubuntu" panose="020B0504030602030204" charset="0"/>
              </a:rPr>
              <a:t>1</a:t>
            </a:r>
            <a:endParaRPr lang="en-US" sz="4000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1" name="Text Box 30"/>
          <p:cNvSpPr txBox="1"/>
          <p:nvPr/>
        </p:nvSpPr>
        <p:spPr>
          <a:xfrm>
            <a:off x="3176270" y="2694940"/>
            <a:ext cx="6838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>
                <a:latin typeface="Ubuntu" panose="020B0504030602030204" charset="0"/>
                <a:cs typeface="Ubuntu" panose="020B0504030602030204" charset="0"/>
              </a:rPr>
              <a:t>1</a:t>
            </a:r>
            <a:endParaRPr lang="en-US" sz="4000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4600575" y="2687955"/>
            <a:ext cx="6838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>
                <a:latin typeface="Ubuntu" panose="020B0504030602030204" charset="0"/>
                <a:cs typeface="Ubuntu" panose="020B0504030602030204" charset="0"/>
              </a:rPr>
              <a:t>1</a:t>
            </a:r>
            <a:endParaRPr lang="en-US" sz="4000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1748790" y="3388360"/>
            <a:ext cx="6838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>
                <a:latin typeface="Ubuntu" panose="020B0504030602030204" charset="0"/>
                <a:cs typeface="Ubuntu" panose="020B0504030602030204" charset="0"/>
              </a:rPr>
              <a:t>1</a:t>
            </a:r>
            <a:endParaRPr lang="en-US" sz="4000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3876675" y="3431540"/>
            <a:ext cx="6838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>
                <a:latin typeface="Ubuntu" panose="020B0504030602030204" charset="0"/>
                <a:cs typeface="Ubuntu" panose="020B0504030602030204" charset="0"/>
              </a:rPr>
              <a:t>1</a:t>
            </a:r>
            <a:endParaRPr lang="en-US" sz="4000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5339080" y="3422650"/>
            <a:ext cx="6838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>
                <a:latin typeface="Ubuntu" panose="020B0504030602030204" charset="0"/>
                <a:cs typeface="Ubuntu" panose="020B0504030602030204" charset="0"/>
              </a:rPr>
              <a:t>1</a:t>
            </a:r>
            <a:endParaRPr lang="en-US" sz="4000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2439670" y="4128135"/>
            <a:ext cx="6838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>
                <a:latin typeface="Ubuntu" panose="020B0504030602030204" charset="0"/>
                <a:cs typeface="Ubuntu" panose="020B0504030602030204" charset="0"/>
              </a:rPr>
              <a:t>1</a:t>
            </a:r>
            <a:endParaRPr lang="en-US" sz="4000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3858895" y="4143375"/>
            <a:ext cx="6838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>
                <a:latin typeface="Ubuntu" panose="020B0504030602030204" charset="0"/>
                <a:cs typeface="Ubuntu" panose="020B0504030602030204" charset="0"/>
              </a:rPr>
              <a:t>1</a:t>
            </a:r>
            <a:endParaRPr lang="en-US" sz="4000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6059170" y="4143375"/>
            <a:ext cx="6838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>
                <a:latin typeface="Ubuntu" panose="020B0504030602030204" charset="0"/>
                <a:cs typeface="Ubuntu" panose="020B0504030602030204" charset="0"/>
              </a:rPr>
              <a:t>1</a:t>
            </a:r>
            <a:endParaRPr lang="en-US" sz="4000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1744980" y="4867275"/>
            <a:ext cx="6838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>
                <a:latin typeface="Ubuntu" panose="020B0504030602030204" charset="0"/>
                <a:cs typeface="Ubuntu" panose="020B0504030602030204" charset="0"/>
              </a:rPr>
              <a:t>1</a:t>
            </a:r>
            <a:endParaRPr lang="en-US" sz="4000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2431415" y="4866640"/>
            <a:ext cx="6838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>
                <a:latin typeface="Ubuntu" panose="020B0504030602030204" charset="0"/>
                <a:cs typeface="Ubuntu" panose="020B0504030602030204" charset="0"/>
              </a:rPr>
              <a:t>1</a:t>
            </a:r>
            <a:endParaRPr lang="en-US" sz="4000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41" name="Text Box 40"/>
          <p:cNvSpPr txBox="1"/>
          <p:nvPr/>
        </p:nvSpPr>
        <p:spPr>
          <a:xfrm>
            <a:off x="3862705" y="4887595"/>
            <a:ext cx="6838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>
                <a:latin typeface="Ubuntu" panose="020B0504030602030204" charset="0"/>
                <a:cs typeface="Ubuntu" panose="020B0504030602030204" charset="0"/>
              </a:rPr>
              <a:t>1</a:t>
            </a:r>
            <a:endParaRPr lang="en-US" sz="4000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42" name="Text Box 41"/>
          <p:cNvSpPr txBox="1"/>
          <p:nvPr/>
        </p:nvSpPr>
        <p:spPr>
          <a:xfrm>
            <a:off x="5310505" y="4841875"/>
            <a:ext cx="6838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>
                <a:latin typeface="Ubuntu" panose="020B0504030602030204" charset="0"/>
                <a:cs typeface="Ubuntu" panose="020B0504030602030204" charset="0"/>
              </a:rPr>
              <a:t>1</a:t>
            </a:r>
            <a:endParaRPr lang="en-US" sz="4000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44" name="Rectangles 43"/>
          <p:cNvSpPr/>
          <p:nvPr/>
        </p:nvSpPr>
        <p:spPr>
          <a:xfrm>
            <a:off x="2422525" y="1990090"/>
            <a:ext cx="724535" cy="7048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45" name="Rectangles 44"/>
          <p:cNvSpPr/>
          <p:nvPr/>
        </p:nvSpPr>
        <p:spPr>
          <a:xfrm>
            <a:off x="3145155" y="1990090"/>
            <a:ext cx="734060" cy="7048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46" name="Rectangles 45"/>
          <p:cNvSpPr/>
          <p:nvPr/>
        </p:nvSpPr>
        <p:spPr>
          <a:xfrm>
            <a:off x="4555490" y="1999615"/>
            <a:ext cx="763270" cy="7048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47" name="Rectangles 46"/>
          <p:cNvSpPr/>
          <p:nvPr/>
        </p:nvSpPr>
        <p:spPr>
          <a:xfrm>
            <a:off x="5266055" y="1990090"/>
            <a:ext cx="768350" cy="7048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48" name="Rectangles 47"/>
          <p:cNvSpPr/>
          <p:nvPr/>
        </p:nvSpPr>
        <p:spPr>
          <a:xfrm>
            <a:off x="1718945" y="2700655"/>
            <a:ext cx="734060" cy="7048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49" name="Rectangles 48"/>
          <p:cNvSpPr/>
          <p:nvPr/>
        </p:nvSpPr>
        <p:spPr>
          <a:xfrm>
            <a:off x="3849370" y="2710815"/>
            <a:ext cx="734060" cy="7048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50" name="Rectangles 49"/>
          <p:cNvSpPr/>
          <p:nvPr/>
        </p:nvSpPr>
        <p:spPr>
          <a:xfrm>
            <a:off x="5310505" y="2717800"/>
            <a:ext cx="734060" cy="7048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51" name="Rectangles 50"/>
          <p:cNvSpPr/>
          <p:nvPr/>
        </p:nvSpPr>
        <p:spPr>
          <a:xfrm>
            <a:off x="6034405" y="2706370"/>
            <a:ext cx="734060" cy="7048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52" name="Rectangles 51"/>
          <p:cNvSpPr/>
          <p:nvPr/>
        </p:nvSpPr>
        <p:spPr>
          <a:xfrm>
            <a:off x="6004560" y="3410585"/>
            <a:ext cx="763270" cy="7048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53" name="Rectangles 52"/>
          <p:cNvSpPr/>
          <p:nvPr/>
        </p:nvSpPr>
        <p:spPr>
          <a:xfrm>
            <a:off x="4560570" y="3422650"/>
            <a:ext cx="758190" cy="7048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54" name="Rectangles 53"/>
          <p:cNvSpPr/>
          <p:nvPr/>
        </p:nvSpPr>
        <p:spPr>
          <a:xfrm>
            <a:off x="2407285" y="3411220"/>
            <a:ext cx="749300" cy="7048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55" name="Rectangles 54"/>
          <p:cNvSpPr/>
          <p:nvPr/>
        </p:nvSpPr>
        <p:spPr>
          <a:xfrm>
            <a:off x="3156585" y="3401695"/>
            <a:ext cx="734060" cy="7048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56" name="Rectangles 55"/>
          <p:cNvSpPr/>
          <p:nvPr/>
        </p:nvSpPr>
        <p:spPr>
          <a:xfrm>
            <a:off x="1734185" y="4127500"/>
            <a:ext cx="673100" cy="7048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57" name="Rectangles 56"/>
          <p:cNvSpPr/>
          <p:nvPr/>
        </p:nvSpPr>
        <p:spPr>
          <a:xfrm>
            <a:off x="3134995" y="4137025"/>
            <a:ext cx="746125" cy="7048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58" name="Rectangles 57"/>
          <p:cNvSpPr/>
          <p:nvPr/>
        </p:nvSpPr>
        <p:spPr>
          <a:xfrm>
            <a:off x="4554855" y="4137025"/>
            <a:ext cx="714375" cy="7048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59" name="Rectangles 58"/>
          <p:cNvSpPr/>
          <p:nvPr/>
        </p:nvSpPr>
        <p:spPr>
          <a:xfrm>
            <a:off x="3124200" y="4872990"/>
            <a:ext cx="734695" cy="7048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60" name="Rectangles 59"/>
          <p:cNvSpPr/>
          <p:nvPr/>
        </p:nvSpPr>
        <p:spPr>
          <a:xfrm>
            <a:off x="4572000" y="4889500"/>
            <a:ext cx="760095" cy="7048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61" name="Rectangles 60"/>
          <p:cNvSpPr/>
          <p:nvPr/>
        </p:nvSpPr>
        <p:spPr>
          <a:xfrm>
            <a:off x="5994400" y="4866640"/>
            <a:ext cx="773430" cy="7048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62" name="Rectangles 61"/>
          <p:cNvSpPr/>
          <p:nvPr/>
        </p:nvSpPr>
        <p:spPr>
          <a:xfrm>
            <a:off x="5196840" y="4138295"/>
            <a:ext cx="807720" cy="7048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 Box 63"/>
              <p:cNvSpPr txBox="1"/>
              <p:nvPr/>
            </p:nvSpPr>
            <p:spPr>
              <a:xfrm>
                <a:off x="7142480" y="1558925"/>
                <a:ext cx="4497705" cy="4030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285750" indent="-285750">
                  <a:lnSpc>
                    <a:spcPct val="160000"/>
                  </a:lnSpc>
                  <a:buFont typeface="Arial" panose="02080604020202020204" pitchFamily="34" charset="0"/>
                  <a:buChar char="•"/>
                </a:pPr>
                <a:r>
                  <a:rPr lang="en-US" sz="2000">
                    <a:latin typeface="Ubuntu" panose="020B0504030602030204" charset="0"/>
                    <a:cs typeface="Ubuntu" panose="020B0504030602030204" charset="0"/>
                  </a:rPr>
                  <a:t>Playlist-tracks matrix</a:t>
                </a:r>
                <a:endParaRPr lang="en-US" sz="2000">
                  <a:latin typeface="Ubuntu" panose="020B0504030602030204" charset="0"/>
                  <a:cs typeface="Ubuntu" panose="020B0504030602030204" charset="0"/>
                </a:endParaRPr>
              </a:p>
              <a:p>
                <a:pPr marL="285750" indent="-285750">
                  <a:lnSpc>
                    <a:spcPct val="160000"/>
                  </a:lnSpc>
                  <a:buFont typeface="Arial" panose="0208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DejaVu Math TeX Gyre" panose="02000503000000000000" charset="0"/>
                        <a:cs typeface="DejaVu Math TeX Gyre" panose="02000503000000000000" charset="0"/>
                      </a:rPr>
                      <m:t>N</m:t>
                    </m:r>
                  </m:oMath>
                </a14:m>
                <a:r>
                  <a:rPr lang="en-US" sz="2000">
                    <a:latin typeface="Ubuntu" panose="020B0504030602030204" charset="0"/>
                    <a:cs typeface="Ubuntu" panose="020B0504030602030204" charset="0"/>
                  </a:rPr>
                  <a:t> playlists,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DejaVu Math TeX Gyre" panose="02000503000000000000" charset="0"/>
                        <a:cs typeface="DejaVu Math TeX Gyre" panose="02000503000000000000" charset="0"/>
                      </a:rPr>
                      <m:t>M</m:t>
                    </m:r>
                  </m:oMath>
                </a14:m>
                <a:r>
                  <a:rPr lang="en-US" sz="2000">
                    <a:latin typeface="Ubuntu" panose="020B0504030602030204" charset="0"/>
                    <a:cs typeface="Ubuntu" panose="020B0504030602030204" charset="0"/>
                  </a:rPr>
                  <a:t> tracks</a:t>
                </a:r>
                <a:endParaRPr lang="en-US" sz="2000">
                  <a:latin typeface="Ubuntu" panose="020B0504030602030204" charset="0"/>
                  <a:cs typeface="Ubuntu" panose="020B0504030602030204" charset="0"/>
                </a:endParaRPr>
              </a:p>
              <a:p>
                <a:pPr marL="285750" indent="-285750">
                  <a:lnSpc>
                    <a:spcPct val="160000"/>
                  </a:lnSpc>
                  <a:buFont typeface="Arial" panose="0208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</m:oMath>
                </a14:m>
                <a:r>
                  <a:rPr lang="en-US" sz="2000">
                    <a:latin typeface="Ubuntu" panose="020B0504030602030204" charset="0"/>
                    <a:cs typeface="Ubuntu" panose="020B0504030602030204" charset="0"/>
                  </a:rPr>
                  <a:t> if track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DejaVu Math TeX Gyre" panose="02000503000000000000" charset="0"/>
                        <a:cs typeface="DejaVu Math TeX Gyre" panose="02000503000000000000" charset="0"/>
                      </a:rPr>
                      <m:t>i</m:t>
                    </m:r>
                  </m:oMath>
                </a14:m>
                <a:r>
                  <a:rPr lang="en-US" sz="2000">
                    <a:latin typeface="Ubuntu" panose="020B0504030602030204" charset="0"/>
                    <a:cs typeface="Ubuntu" panose="020B0504030602030204" charset="0"/>
                  </a:rPr>
                  <a:t> is in playlist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DejaVu Math TeX Gyre" panose="02000503000000000000" charset="0"/>
                        <a:cs typeface="DejaVu Math TeX Gyre" panose="02000503000000000000" charset="0"/>
                      </a:rPr>
                      <m:t>u</m:t>
                    </m:r>
                  </m:oMath>
                </a14:m>
                <a:endParaRPr lang="en-US" sz="2000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285750" indent="-285750">
                  <a:lnSpc>
                    <a:spcPct val="160000"/>
                  </a:lnSpc>
                  <a:buFont typeface="Arial" panose="02080604020202020204" pitchFamily="34" charset="0"/>
                  <a:buChar char="•"/>
                </a:pPr>
                <a:r>
                  <a:rPr lang="en-US" sz="2000" b="1">
                    <a:latin typeface="Ubuntu" panose="020B0504030602030204" charset="0"/>
                    <a:cs typeface="Ubuntu" panose="020B0504030602030204" charset="0"/>
                  </a:rPr>
                  <a:t>Task:</a:t>
                </a:r>
                <a:r>
                  <a:rPr lang="en-US" sz="2000">
                    <a:latin typeface="Ubuntu" panose="020B0504030602030204" charset="0"/>
                    <a:cs typeface="Ubuntu" panose="020B0504030602030204" charset="0"/>
                  </a:rPr>
                  <a:t> Predict which of the missing values will be equal to 1</a:t>
                </a:r>
                <a:endParaRPr lang="en-US" sz="2000">
                  <a:latin typeface="Ubuntu" panose="020B0504030602030204" charset="0"/>
                  <a:cs typeface="Ubuntu" panose="020B0504030602030204" charset="0"/>
                </a:endParaRPr>
              </a:p>
              <a:p>
                <a:pPr marL="285750" indent="-285750">
                  <a:lnSpc>
                    <a:spcPct val="160000"/>
                  </a:lnSpc>
                  <a:buFont typeface="Arial" panose="02080604020202020204" pitchFamily="34" charset="0"/>
                  <a:buChar char="•"/>
                </a:pPr>
                <a:r>
                  <a:rPr lang="en-US" sz="2000" b="1">
                    <a:latin typeface="Ubuntu" panose="020B0504030602030204" charset="0"/>
                    <a:cs typeface="Ubuntu" panose="020B0504030602030204" charset="0"/>
                  </a:rPr>
                  <a:t>Challenge: </a:t>
                </a:r>
                <a:r>
                  <a:rPr lang="en-US" sz="2000">
                    <a:latin typeface="Ubuntu" panose="020B0504030602030204" charset="0"/>
                    <a:cs typeface="Ubuntu" panose="020B0504030602030204" charset="0"/>
                  </a:rPr>
                  <a:t>Implicit feedback, we lack negative feedback (tracks that should not be in each playlist)</a:t>
                </a:r>
                <a:endParaRPr lang="en-US" sz="2000">
                  <a:latin typeface="Ubuntu" panose="020B0504030602030204" charset="0"/>
                  <a:cs typeface="Ubuntu" panose="020B0504030602030204" charset="0"/>
                </a:endParaRPr>
              </a:p>
            </p:txBody>
          </p:sp>
        </mc:Choice>
        <mc:Fallback>
          <p:sp>
            <p:nvSpPr>
              <p:cNvPr id="64" name="Text 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480" y="1558925"/>
                <a:ext cx="4497705" cy="403098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s 5"/>
          <p:cNvSpPr/>
          <p:nvPr/>
        </p:nvSpPr>
        <p:spPr>
          <a:xfrm>
            <a:off x="-10795" y="6345555"/>
            <a:ext cx="9681210" cy="5130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9670415" y="6345555"/>
            <a:ext cx="2521585" cy="513080"/>
          </a:xfrm>
          <a:prstGeom prst="rect">
            <a:avLst/>
          </a:prstGeom>
          <a:solidFill>
            <a:srgbClr val="1ED7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>
                <a:solidFill>
                  <a:schemeClr val="bg1"/>
                </a:solidFill>
                <a:latin typeface="Ubuntu" panose="020B0504030602030204" charset="0"/>
                <a:cs typeface="Ubuntu" panose="020B0504030602030204" charset="0"/>
              </a:rPr>
            </a:fld>
            <a:endParaRPr lang="en-US" altLang="en-US" smtClean="0">
              <a:solidFill>
                <a:schemeClr val="bg1"/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>
                <a:solidFill>
                  <a:schemeClr val="tx1"/>
                </a:solidFill>
                <a:latin typeface="Ubuntu" panose="020B0504030602030204" charset="0"/>
                <a:cs typeface="Ubuntu" panose="020B0504030602030204" charset="0"/>
              </a:rPr>
            </a:fld>
            <a:endParaRPr lang="zh-CN" altLang="en-US" smtClean="0">
              <a:solidFill>
                <a:schemeClr val="tx1"/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Ubuntu" panose="020B0504030602030204" charset="0"/>
                <a:cs typeface="Ubuntu" panose="020B0504030602030204" charset="0"/>
              </a:rPr>
              <a:t>ECE461 Machine Learning for Data Science and Analytics</a:t>
            </a:r>
            <a:endParaRPr lang="zh-CN" altLang="en-US">
              <a:solidFill>
                <a:schemeClr val="bg1"/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634365" y="450850"/>
            <a:ext cx="10909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latin typeface="Ubuntu" panose="020B0504030602030204" charset="0"/>
                <a:cs typeface="Ubuntu" panose="020B0504030602030204" charset="0"/>
              </a:rPr>
              <a:t>Dataset</a:t>
            </a:r>
            <a:endParaRPr lang="en-US" sz="2800" b="1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34365" y="1038225"/>
            <a:ext cx="403796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900" b="1"/>
              <a:t>{</a:t>
            </a:r>
            <a:endParaRPr lang="en-US" sz="900" b="1"/>
          </a:p>
          <a:p>
            <a:r>
              <a:rPr lang="en-US" sz="900" b="1"/>
              <a:t>        "name": "musical",</a:t>
            </a:r>
            <a:endParaRPr lang="en-US" sz="900" b="1"/>
          </a:p>
          <a:p>
            <a:r>
              <a:rPr lang="en-US" sz="900" b="1"/>
              <a:t>        "collaborative": "false",</a:t>
            </a:r>
            <a:endParaRPr lang="en-US" sz="900" b="1"/>
          </a:p>
          <a:p>
            <a:r>
              <a:rPr lang="en-US" sz="900" b="1"/>
              <a:t>        "pid": 5,</a:t>
            </a:r>
            <a:endParaRPr lang="en-US" sz="900" b="1"/>
          </a:p>
          <a:p>
            <a:r>
              <a:rPr lang="en-US" sz="900" b="1"/>
              <a:t>        "modified_at": 1493424000,</a:t>
            </a:r>
            <a:endParaRPr lang="en-US" sz="900" b="1"/>
          </a:p>
          <a:p>
            <a:r>
              <a:rPr lang="en-US" sz="900" b="1"/>
              <a:t>        "num_albums": 7,</a:t>
            </a:r>
            <a:endParaRPr lang="en-US" sz="900" b="1"/>
          </a:p>
          <a:p>
            <a:r>
              <a:rPr lang="en-US" sz="900" b="1"/>
              <a:t>        "num_tracks": 12,</a:t>
            </a:r>
            <a:endParaRPr lang="en-US" sz="900" b="1"/>
          </a:p>
          <a:p>
            <a:r>
              <a:rPr lang="en-US" sz="900" b="1"/>
              <a:t>        "num_followers": 1,</a:t>
            </a:r>
            <a:endParaRPr lang="en-US" sz="900" b="1"/>
          </a:p>
          <a:p>
            <a:r>
              <a:rPr lang="en-US" sz="900" b="1"/>
              <a:t>        "num_edits": 2,</a:t>
            </a:r>
            <a:endParaRPr lang="en-US" sz="900" b="1"/>
          </a:p>
          <a:p>
            <a:r>
              <a:rPr lang="en-US" sz="900" b="1"/>
              <a:t>        "duration_ms": 2657366,</a:t>
            </a:r>
            <a:endParaRPr lang="en-US" sz="900" b="1"/>
          </a:p>
          <a:p>
            <a:r>
              <a:rPr lang="en-US" sz="900" b="1"/>
              <a:t>        "num_artists": 6,</a:t>
            </a:r>
            <a:endParaRPr lang="en-US" sz="900" b="1"/>
          </a:p>
          <a:p>
            <a:r>
              <a:rPr lang="en-US" sz="900" b="1"/>
              <a:t>        "tracks": [</a:t>
            </a:r>
            <a:endParaRPr lang="en-US" sz="900" b="1"/>
          </a:p>
          <a:p>
            <a:r>
              <a:rPr lang="en-US" sz="900" b="1"/>
              <a:t>            {</a:t>
            </a:r>
            <a:endParaRPr lang="en-US" sz="900" b="1"/>
          </a:p>
          <a:p>
            <a:r>
              <a:rPr lang="en-US" sz="900" b="1"/>
              <a:t>                "pos": 0,</a:t>
            </a:r>
            <a:endParaRPr lang="en-US" sz="900" b="1"/>
          </a:p>
          <a:p>
            <a:r>
              <a:rPr lang="en-US" sz="900" b="1"/>
              <a:t>                "artist_name": "Degiheugi",</a:t>
            </a:r>
            <a:endParaRPr lang="en-US" sz="900" b="1"/>
          </a:p>
          <a:p>
            <a:r>
              <a:rPr lang="en-US" sz="900" b="1"/>
              <a:t>                "track_uri": "spotify:track:7vqa3sDmtEaVJ2gcvxtRID",</a:t>
            </a:r>
            <a:endParaRPr lang="en-US" sz="900" b="1"/>
          </a:p>
          <a:p>
            <a:r>
              <a:rPr lang="en-US" sz="900" b="1"/>
              <a:t>                "artist_uri": "spotify:artist:3V2paBXEoZIAhfZRJmo2jL",</a:t>
            </a:r>
            <a:endParaRPr lang="en-US" sz="900" b="1"/>
          </a:p>
          <a:p>
            <a:r>
              <a:rPr lang="en-US" sz="900" b="1"/>
              <a:t>                "track_name": "Finalement",</a:t>
            </a:r>
            <a:endParaRPr lang="en-US" sz="900" b="1"/>
          </a:p>
          <a:p>
            <a:r>
              <a:rPr lang="en-US" sz="900" b="1"/>
              <a:t>                "album_uri": "spotify:album:2KrRMJ9z7Xjoz1Az4O6UML",</a:t>
            </a:r>
            <a:endParaRPr lang="en-US" sz="900" b="1"/>
          </a:p>
          <a:p>
            <a:r>
              <a:rPr lang="en-US" sz="900" b="1"/>
              <a:t>                "duration_ms": 166264,</a:t>
            </a:r>
            <a:endParaRPr lang="en-US" sz="900" b="1"/>
          </a:p>
          <a:p>
            <a:r>
              <a:rPr lang="en-US" sz="900" b="1"/>
              <a:t>                "album_name": "Dancing Chords and Fireflies"</a:t>
            </a:r>
            <a:endParaRPr lang="en-US" sz="900" b="1"/>
          </a:p>
          <a:p>
            <a:r>
              <a:rPr lang="en-US" sz="900" b="1"/>
              <a:t>            },</a:t>
            </a:r>
            <a:endParaRPr lang="en-US" sz="900" b="1"/>
          </a:p>
          <a:p>
            <a:r>
              <a:rPr lang="en-US" sz="900" b="1"/>
              <a:t>              // 10 tracks omitted</a:t>
            </a:r>
            <a:endParaRPr lang="en-US" sz="900" b="1"/>
          </a:p>
          <a:p>
            <a:r>
              <a:rPr lang="en-US" sz="900" b="1"/>
              <a:t>            {</a:t>
            </a:r>
            <a:endParaRPr lang="en-US" sz="900" b="1"/>
          </a:p>
          <a:p>
            <a:r>
              <a:rPr lang="en-US" sz="900" b="1"/>
              <a:t>                "pos": 11,</a:t>
            </a:r>
            <a:endParaRPr lang="en-US" sz="900" b="1"/>
          </a:p>
          <a:p>
            <a:r>
              <a:rPr lang="en-US" sz="900" b="1"/>
              <a:t>                "artist_name": "Mo' Horizons",</a:t>
            </a:r>
            <a:endParaRPr lang="en-US" sz="900" b="1"/>
          </a:p>
          <a:p>
            <a:r>
              <a:rPr lang="en-US" sz="900" b="1"/>
              <a:t>                "track_uri": "spotify:track:7iwx00eBzeSSSy6xfESyWN",</a:t>
            </a:r>
            <a:endParaRPr lang="en-US" sz="900" b="1"/>
          </a:p>
          <a:p>
            <a:r>
              <a:rPr lang="en-US" sz="900" b="1"/>
              <a:t>                "artist_uri": "spotify:artist:3tuX54dqgS8LsGUvNzgrpP",</a:t>
            </a:r>
            <a:endParaRPr lang="en-US" sz="900" b="1"/>
          </a:p>
          <a:p>
            <a:r>
              <a:rPr lang="en-US" sz="900" b="1"/>
              <a:t>                "track_name": "Fever 99\u00b0",</a:t>
            </a:r>
            <a:endParaRPr lang="en-US" sz="900" b="1"/>
          </a:p>
          <a:p>
            <a:r>
              <a:rPr lang="en-US" sz="900" b="1"/>
              <a:t>                "album_uri": "spotify:album:2Fg1t2tyOSGWkVYHlFfXVf",</a:t>
            </a:r>
            <a:endParaRPr lang="en-US" sz="900" b="1"/>
          </a:p>
          <a:p>
            <a:r>
              <a:rPr lang="en-US" sz="900" b="1"/>
              <a:t>                "duration_ms": 364320,</a:t>
            </a:r>
            <a:endParaRPr lang="en-US" sz="900" b="1"/>
          </a:p>
          <a:p>
            <a:r>
              <a:rPr lang="en-US" sz="900" b="1"/>
              <a:t>                "album_name": "Come Touch The Sun"</a:t>
            </a:r>
            <a:endParaRPr lang="en-US" sz="900" b="1"/>
          </a:p>
          <a:p>
            <a:r>
              <a:rPr lang="en-US" sz="900" b="1"/>
              <a:t>            }</a:t>
            </a:r>
            <a:endParaRPr lang="en-US" sz="900" b="1"/>
          </a:p>
          <a:p>
            <a:r>
              <a:rPr lang="en-US" sz="900" b="1"/>
              <a:t>        ],</a:t>
            </a:r>
            <a:endParaRPr lang="en-US" sz="900" b="1"/>
          </a:p>
          <a:p>
            <a:endParaRPr lang="en-US" sz="900" b="1"/>
          </a:p>
          <a:p>
            <a:r>
              <a:rPr lang="en-US" sz="900" b="1"/>
              <a:t>    }</a:t>
            </a:r>
            <a:endParaRPr lang="en-US" sz="900" b="1"/>
          </a:p>
        </p:txBody>
      </p:sp>
      <p:sp>
        <p:nvSpPr>
          <p:cNvPr id="4" name="Text Box 3"/>
          <p:cNvSpPr txBox="1"/>
          <p:nvPr/>
        </p:nvSpPr>
        <p:spPr>
          <a:xfrm>
            <a:off x="5377815" y="805180"/>
            <a:ext cx="633666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en-US">
                <a:latin typeface="Ubuntu" panose="020B0504030602030204" charset="0"/>
                <a:cs typeface="Ubuntu" panose="020B0504030602030204" charset="0"/>
              </a:rPr>
              <a:t>Spotify Million Playlist (MDP) </a:t>
            </a:r>
            <a:r>
              <a:rPr lang="en-US">
                <a:latin typeface="Ubuntu" panose="020B0504030602030204" charset="0"/>
                <a:cs typeface="Ubuntu" panose="020B0504030602030204" charset="0"/>
                <a:sym typeface="+mn-ea"/>
              </a:rPr>
              <a:t>Dataset 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  <a:p>
            <a:pPr marL="285750" indent="-285750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en-US">
                <a:latin typeface="Ubuntu" panose="020B0504030602030204" charset="0"/>
                <a:cs typeface="Ubuntu" panose="020B0504030602030204" charset="0"/>
              </a:rPr>
              <a:t>80/10/10 training/validation/testing split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  <a:p>
            <a:pPr marL="285750" indent="-285750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en-US">
                <a:latin typeface="Ubuntu" panose="020B0504030602030204" charset="0"/>
                <a:cs typeface="Ubuntu" panose="020B0504030602030204" charset="0"/>
              </a:rPr>
              <a:t>Simulate missing entries for validation and testing dataset by zeroing some entries in the playlist-tracks matrix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  <a:p>
            <a:pPr marL="285750" indent="-285750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en-US">
                <a:latin typeface="Ubuntu" panose="020B0504030602030204" charset="0"/>
                <a:cs typeface="Ubuntu" panose="020B0504030602030204" charset="0"/>
              </a:rPr>
              <a:t>Use the SpotifyAPI to extract features for each track (energy, instrumentalness, loudness etc) 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  <a:p>
            <a:pPr marL="285750" indent="-285750">
              <a:lnSpc>
                <a:spcPct val="200000"/>
              </a:lnSpc>
              <a:buFont typeface="Arial" panose="02080604020202020204" pitchFamily="34" charset="0"/>
              <a:buChar char="•"/>
            </a:pP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s 5"/>
          <p:cNvSpPr/>
          <p:nvPr/>
        </p:nvSpPr>
        <p:spPr>
          <a:xfrm>
            <a:off x="-10795" y="6345555"/>
            <a:ext cx="9681210" cy="5130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9670415" y="6345555"/>
            <a:ext cx="2521585" cy="513080"/>
          </a:xfrm>
          <a:prstGeom prst="rect">
            <a:avLst/>
          </a:prstGeom>
          <a:solidFill>
            <a:srgbClr val="1ED7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>
                <a:solidFill>
                  <a:schemeClr val="bg1"/>
                </a:solidFill>
                <a:latin typeface="Ubuntu" panose="020B0504030602030204" charset="0"/>
                <a:cs typeface="Ubuntu" panose="020B0504030602030204" charset="0"/>
              </a:rPr>
            </a:fld>
            <a:endParaRPr lang="en-US" altLang="en-US" smtClean="0">
              <a:solidFill>
                <a:schemeClr val="bg1"/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>
                <a:solidFill>
                  <a:schemeClr val="tx1"/>
                </a:solidFill>
                <a:latin typeface="Ubuntu" panose="020B0504030602030204" charset="0"/>
                <a:cs typeface="Ubuntu" panose="020B0504030602030204" charset="0"/>
              </a:rPr>
            </a:fld>
            <a:endParaRPr lang="zh-CN" altLang="en-US" smtClean="0">
              <a:solidFill>
                <a:schemeClr val="tx1"/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Ubuntu" panose="020B0504030602030204" charset="0"/>
                <a:cs typeface="Ubuntu" panose="020B0504030602030204" charset="0"/>
              </a:rPr>
              <a:t>ECE461 Machine Learning for Data Science and Analytics</a:t>
            </a:r>
            <a:endParaRPr lang="zh-CN" altLang="en-US">
              <a:solidFill>
                <a:schemeClr val="bg1"/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634365" y="450850"/>
            <a:ext cx="10909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latin typeface="Ubuntu" panose="020B0504030602030204" charset="0"/>
                <a:cs typeface="Ubuntu" panose="020B0504030602030204" charset="0"/>
              </a:rPr>
              <a:t>Methods</a:t>
            </a:r>
            <a:endParaRPr lang="en-US" sz="2800" b="1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41350" y="1122680"/>
            <a:ext cx="1090930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14350" indent="-514350">
              <a:buAutoNum type="arabicPeriod"/>
            </a:pPr>
            <a:r>
              <a:rPr lang="en-US" sz="2800">
                <a:latin typeface="Ubuntu" panose="020B0504030602030204" charset="0"/>
                <a:cs typeface="Ubuntu" panose="020B0504030602030204" charset="0"/>
              </a:rPr>
              <a:t>Matrix Factorization using Alternating-Least Squares</a:t>
            </a:r>
            <a:endParaRPr lang="en-US" sz="2800">
              <a:latin typeface="Ubuntu" panose="020B0504030602030204" charset="0"/>
              <a:cs typeface="Ubuntu" panose="020B0504030602030204" charset="0"/>
            </a:endParaRPr>
          </a:p>
          <a:p>
            <a:pPr marL="514350" indent="-514350">
              <a:buAutoNum type="arabicPeriod"/>
            </a:pPr>
            <a:r>
              <a:rPr lang="en-US" sz="2800">
                <a:latin typeface="Ubuntu" panose="020B0504030602030204" charset="0"/>
                <a:cs typeface="Ubuntu" panose="020B0504030602030204" charset="0"/>
              </a:rPr>
              <a:t>K-Nearest Neighbor for Collaborative Filtering (CF)</a:t>
            </a:r>
            <a:endParaRPr lang="en-US" sz="2800">
              <a:latin typeface="Ubuntu" panose="020B0504030602030204" charset="0"/>
              <a:cs typeface="Ubuntu" panose="020B0504030602030204" charset="0"/>
            </a:endParaRPr>
          </a:p>
          <a:p>
            <a:pPr marL="514350" indent="-514350">
              <a:buAutoNum type="arabicPeriod"/>
            </a:pPr>
            <a:r>
              <a:rPr lang="en-US" sz="2800">
                <a:latin typeface="Ubuntu" panose="020B0504030602030204" charset="0"/>
                <a:cs typeface="Ubuntu" panose="020B0504030602030204" charset="0"/>
              </a:rPr>
              <a:t>Augmenting K-Nearest Neighbor for CF with content-based filtering</a:t>
            </a:r>
            <a:endParaRPr lang="en-US" sz="280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s 5"/>
          <p:cNvSpPr/>
          <p:nvPr/>
        </p:nvSpPr>
        <p:spPr>
          <a:xfrm>
            <a:off x="-10795" y="6345555"/>
            <a:ext cx="9681210" cy="5130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9670415" y="6345555"/>
            <a:ext cx="2521585" cy="513080"/>
          </a:xfrm>
          <a:prstGeom prst="rect">
            <a:avLst/>
          </a:prstGeom>
          <a:solidFill>
            <a:srgbClr val="1ED7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>
                <a:solidFill>
                  <a:schemeClr val="bg1"/>
                </a:solidFill>
                <a:latin typeface="Ubuntu" panose="020B0504030602030204" charset="0"/>
                <a:cs typeface="Ubuntu" panose="020B0504030602030204" charset="0"/>
              </a:rPr>
            </a:fld>
            <a:endParaRPr lang="en-US" altLang="en-US" smtClean="0">
              <a:solidFill>
                <a:schemeClr val="bg1"/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>
                <a:solidFill>
                  <a:schemeClr val="tx1"/>
                </a:solidFill>
                <a:latin typeface="Ubuntu" panose="020B0504030602030204" charset="0"/>
                <a:cs typeface="Ubuntu" panose="020B0504030602030204" charset="0"/>
              </a:rPr>
            </a:fld>
            <a:endParaRPr lang="zh-CN" altLang="en-US" smtClean="0">
              <a:solidFill>
                <a:schemeClr val="tx1"/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Ubuntu" panose="020B0504030602030204" charset="0"/>
                <a:cs typeface="Ubuntu" panose="020B0504030602030204" charset="0"/>
              </a:rPr>
              <a:t>ECE461 Machine Learning for Data Science and Analytics</a:t>
            </a:r>
            <a:endParaRPr lang="zh-CN" altLang="en-US">
              <a:solidFill>
                <a:schemeClr val="bg1"/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634365" y="437515"/>
            <a:ext cx="10909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latin typeface="Ubuntu" panose="020B0504030602030204" charset="0"/>
                <a:cs typeface="Ubuntu" panose="020B0504030602030204" charset="0"/>
                <a:sym typeface="+mn-ea"/>
              </a:rPr>
              <a:t>Matrix Factorization using Alternating-Least Squares</a:t>
            </a:r>
            <a:endParaRPr lang="en-US" sz="2800" b="1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 rot="16200000">
            <a:off x="87630" y="2364740"/>
            <a:ext cx="1062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latin typeface="Ubuntu" panose="020B0504030602030204" charset="0"/>
                <a:cs typeface="Ubuntu" panose="020B0504030602030204" charset="0"/>
              </a:rPr>
              <a:t>N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5548630" y="1304290"/>
            <a:ext cx="1473200" cy="2291080"/>
          </a:xfrm>
          <a:prstGeom prst="rect">
            <a:avLst/>
          </a:prstGeom>
          <a:solidFill>
            <a:srgbClr val="128237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838200" y="1304290"/>
            <a:ext cx="3900805" cy="2284095"/>
          </a:xfrm>
          <a:prstGeom prst="rect">
            <a:avLst/>
          </a:prstGeom>
          <a:solidFill>
            <a:srgbClr val="1ED76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739005" y="2201545"/>
            <a:ext cx="6769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600" b="1"/>
              <a:t>=</a:t>
            </a:r>
            <a:endParaRPr lang="en-US" sz="3600" b="1"/>
          </a:p>
        </p:txBody>
      </p:sp>
      <p:sp>
        <p:nvSpPr>
          <p:cNvPr id="14" name="Rectangles 13"/>
          <p:cNvSpPr/>
          <p:nvPr/>
        </p:nvSpPr>
        <p:spPr>
          <a:xfrm>
            <a:off x="7153910" y="1304290"/>
            <a:ext cx="3901440" cy="754380"/>
          </a:xfrm>
          <a:prstGeom prst="rect">
            <a:avLst/>
          </a:prstGeom>
          <a:solidFill>
            <a:srgbClr val="0A492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2152015" y="942975"/>
            <a:ext cx="1273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latin typeface="Ubuntu" panose="020B0504030602030204" charset="0"/>
                <a:cs typeface="Ubuntu" panose="020B0504030602030204" charset="0"/>
              </a:rPr>
              <a:t>M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17" name="Text Box 16"/>
          <p:cNvSpPr txBox="1"/>
          <p:nvPr/>
        </p:nvSpPr>
        <p:spPr>
          <a:xfrm rot="16200000">
            <a:off x="4798060" y="1993900"/>
            <a:ext cx="1062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latin typeface="Ubuntu" panose="020B0504030602030204" charset="0"/>
                <a:cs typeface="Ubuntu" panose="020B0504030602030204" charset="0"/>
              </a:rPr>
              <a:t>N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8468360" y="929005"/>
            <a:ext cx="1273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latin typeface="Ubuntu" panose="020B0504030602030204" charset="0"/>
                <a:cs typeface="Ubuntu" panose="020B0504030602030204" charset="0"/>
              </a:rPr>
              <a:t>M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5648325" y="918845"/>
            <a:ext cx="1273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latin typeface="Ubuntu" panose="020B0504030602030204" charset="0"/>
                <a:cs typeface="Ubuntu" panose="020B0504030602030204" charset="0"/>
              </a:rPr>
              <a:t>F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5588635" y="1489075"/>
            <a:ext cx="13912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latin typeface="Ubuntu" panose="020B0504030602030204" charset="0"/>
                <a:cs typeface="Ubuntu" panose="020B0504030602030204" charset="0"/>
              </a:rPr>
              <a:t>Playlist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  <a:p>
            <a:pPr algn="ctr"/>
            <a:r>
              <a:rPr lang="en-US">
                <a:latin typeface="Ubuntu" panose="020B0504030602030204" charset="0"/>
                <a:cs typeface="Ubuntu" panose="020B0504030602030204" charset="0"/>
              </a:rPr>
              <a:t>Latent 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  <a:p>
            <a:pPr algn="ctr"/>
            <a:r>
              <a:rPr lang="en-US">
                <a:latin typeface="Ubuntu" panose="020B0504030602030204" charset="0"/>
                <a:cs typeface="Ubuntu" panose="020B0504030602030204" charset="0"/>
              </a:rPr>
              <a:t>Factors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7459345" y="1358265"/>
            <a:ext cx="2211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olidFill>
                  <a:schemeClr val="bg1"/>
                </a:solidFill>
                <a:latin typeface="Ubuntu" panose="020B0504030602030204" charset="0"/>
                <a:cs typeface="Ubuntu" panose="020B0504030602030204" charset="0"/>
              </a:rPr>
              <a:t>Track Latent Factors</a:t>
            </a:r>
            <a:endParaRPr lang="en-US">
              <a:solidFill>
                <a:schemeClr val="bg1"/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4825" y="3797300"/>
            <a:ext cx="2433955" cy="117792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5184140"/>
            <a:ext cx="2132965" cy="72771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220" y="3921760"/>
            <a:ext cx="5384165" cy="91313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0785" y="4918075"/>
            <a:ext cx="1372870" cy="5308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 Box 31"/>
              <p:cNvSpPr txBox="1"/>
              <p:nvPr/>
            </p:nvSpPr>
            <p:spPr>
              <a:xfrm>
                <a:off x="5648325" y="2572385"/>
                <a:ext cx="1273175" cy="368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2" name="Text 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325" y="2572385"/>
                <a:ext cx="1273175" cy="36893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 Box 32"/>
              <p:cNvSpPr txBox="1"/>
              <p:nvPr/>
            </p:nvSpPr>
            <p:spPr>
              <a:xfrm>
                <a:off x="9526905" y="1497330"/>
                <a:ext cx="1273175" cy="370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i="1">
                  <a:solidFill>
                    <a:schemeClr val="bg1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3" name="Text 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6905" y="1497330"/>
                <a:ext cx="1273175" cy="37084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 Box 33"/>
              <p:cNvSpPr txBox="1"/>
              <p:nvPr/>
            </p:nvSpPr>
            <p:spPr>
              <a:xfrm>
                <a:off x="2395855" y="4029075"/>
                <a:ext cx="2156460" cy="37084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if</m:t>
                      </m:r>
                      <m:r>
                        <a:rPr lang="en-US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m:rPr>
                          <m:sty m:val="p"/>
                        </m:rPr>
                        <a:rPr lang="en-US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i</m:t>
                      </m:r>
                      <m:r>
                        <a:rPr lang="en-US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m:rPr>
                          <m:sty m:val="p"/>
                        </m:rPr>
                        <a:rPr lang="en-US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in</m:t>
                      </m:r>
                      <m:r>
                        <a:rPr lang="en-US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m:rPr>
                          <m:sty m:val="p"/>
                        </m:rPr>
                        <a:rPr lang="en-US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playlist</m:t>
                      </m:r>
                      <m:r>
                        <a:rPr lang="en-US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m:rPr>
                          <m:sty m:val="p"/>
                        </m:rPr>
                        <a:rPr lang="en-US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u</m:t>
                      </m:r>
                    </m:oMath>
                  </m:oMathPara>
                </a14:m>
                <a:endParaRPr lang="en-US">
                  <a:latin typeface="Ubuntu" panose="020B0504030602030204" charset="0"/>
                  <a:cs typeface="Ubuntu" panose="020B0504030602030204" charset="0"/>
                </a:endParaRPr>
              </a:p>
            </p:txBody>
          </p:sp>
        </mc:Choice>
        <mc:Fallback>
          <p:sp>
            <p:nvSpPr>
              <p:cNvPr id="34" name="Text 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855" y="4029075"/>
                <a:ext cx="2156460" cy="37084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 Box 34"/>
              <p:cNvSpPr txBox="1"/>
              <p:nvPr/>
            </p:nvSpPr>
            <p:spPr>
              <a:xfrm>
                <a:off x="2501265" y="4422140"/>
                <a:ext cx="2156460" cy="37084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if</m:t>
                      </m:r>
                      <m:r>
                        <a:rPr lang="en-US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m:rPr>
                          <m:sty m:val="p"/>
                        </m:rPr>
                        <a:rPr lang="en-US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i</m:t>
                      </m:r>
                      <m:r>
                        <a:rPr lang="en-US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m:rPr>
                          <m:sty m:val="p"/>
                        </m:rPr>
                        <a:rPr lang="en-US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not</m:t>
                      </m:r>
                      <m:r>
                        <a:rPr lang="en-US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m:rPr>
                          <m:sty m:val="p"/>
                        </m:rPr>
                        <a:rPr lang="en-US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in</m:t>
                      </m:r>
                      <m:r>
                        <a:rPr lang="en-US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m:rPr>
                          <m:sty m:val="p"/>
                        </m:rPr>
                        <a:rPr lang="en-US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playlist</m:t>
                      </m:r>
                      <m:r>
                        <a:rPr lang="en-US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m:rPr>
                          <m:sty m:val="p"/>
                        </m:rPr>
                        <a:rPr lang="en-US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u</m:t>
                      </m:r>
                    </m:oMath>
                  </m:oMathPara>
                </a14:m>
                <a:endParaRPr lang="en-US">
                  <a:latin typeface="Ubuntu" panose="020B0504030602030204" charset="0"/>
                  <a:cs typeface="Ubuntu" panose="020B0504030602030204" charset="0"/>
                </a:endParaRPr>
              </a:p>
            </p:txBody>
          </p:sp>
        </mc:Choice>
        <mc:Fallback>
          <p:sp>
            <p:nvSpPr>
              <p:cNvPr id="35" name="Text 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265" y="4422140"/>
                <a:ext cx="2156460" cy="370840"/>
              </a:xfrm>
              <a:prstGeom prst="rect">
                <a:avLst/>
              </a:prstGeom>
              <a:blipFill rotWithShape="1">
                <a:blip r:embed="rId8"/>
                <a:stretch>
                  <a:fillRect r="-515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 Box 35"/>
              <p:cNvSpPr txBox="1"/>
              <p:nvPr/>
            </p:nvSpPr>
            <p:spPr>
              <a:xfrm>
                <a:off x="2540635" y="5383530"/>
                <a:ext cx="3007360" cy="370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α</m:t>
                      </m:r>
                      <m:r>
                        <a:rPr lang="en-US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: </m:t>
                      </m:r>
                      <m:r>
                        <m:rPr>
                          <m:sty m:val="p"/>
                        </m:rPr>
                        <a:rPr lang="en-US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weight</m:t>
                      </m:r>
                      <m:r>
                        <a:rPr lang="en-US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m:rPr>
                          <m:sty m:val="p"/>
                        </m:rPr>
                        <a:rPr lang="en-US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for</m:t>
                      </m:r>
                      <m:r>
                        <a:rPr lang="en-US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m:rPr>
                          <m:sty m:val="p"/>
                        </m:rPr>
                        <a:rPr lang="en-US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positive</m:t>
                      </m:r>
                      <m:r>
                        <a:rPr lang="en-US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m:rPr>
                          <m:sty m:val="p"/>
                        </m:rPr>
                        <a:rPr lang="en-US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samples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6" name="Text 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635" y="5383530"/>
                <a:ext cx="3007360" cy="370840"/>
              </a:xfrm>
              <a:prstGeom prst="rect">
                <a:avLst/>
              </a:prstGeom>
              <a:blipFill rotWithShape="1">
                <a:blip r:embed="rId9"/>
                <a:stretch>
                  <a:fillRect r="-2088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 Box 36"/>
          <p:cNvSpPr txBox="1"/>
          <p:nvPr/>
        </p:nvSpPr>
        <p:spPr>
          <a:xfrm>
            <a:off x="7751445" y="3519170"/>
            <a:ext cx="2705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latin typeface="Ubuntu" panose="020B0504030602030204" charset="0"/>
                <a:cs typeface="Ubuntu" panose="020B0504030602030204" charset="0"/>
              </a:rPr>
              <a:t>Goal</a:t>
            </a:r>
            <a:endParaRPr lang="en-US" b="1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6261100" y="5031740"/>
            <a:ext cx="1605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latin typeface="Ubuntu" panose="020B0504030602030204" charset="0"/>
                <a:cs typeface="Ubuntu" panose="020B0504030602030204" charset="0"/>
              </a:rPr>
              <a:t>where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9" name="Left Brace 38"/>
          <p:cNvSpPr/>
          <p:nvPr/>
        </p:nvSpPr>
        <p:spPr>
          <a:xfrm rot="16200000">
            <a:off x="10116185" y="3684270"/>
            <a:ext cx="614680" cy="2585085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Text Box 39"/>
          <p:cNvSpPr txBox="1"/>
          <p:nvPr/>
        </p:nvSpPr>
        <p:spPr>
          <a:xfrm>
            <a:off x="9064625" y="5636260"/>
            <a:ext cx="2651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latin typeface="Ubuntu" panose="020B0504030602030204" charset="0"/>
                <a:cs typeface="Ubuntu" panose="020B0504030602030204" charset="0"/>
              </a:rPr>
              <a:t>regularization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52" name="Text Box 51"/>
          <p:cNvSpPr txBox="1"/>
          <p:nvPr/>
        </p:nvSpPr>
        <p:spPr>
          <a:xfrm>
            <a:off x="1373505" y="1649095"/>
            <a:ext cx="28301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latin typeface="Ubuntu" panose="020B0504030602030204" charset="0"/>
                <a:cs typeface="Ubuntu" panose="020B0504030602030204" charset="0"/>
              </a:rPr>
              <a:t>Playlist-tracks sparse matrix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 Box 54"/>
              <p:cNvSpPr txBox="1"/>
              <p:nvPr/>
            </p:nvSpPr>
            <p:spPr>
              <a:xfrm>
                <a:off x="1308735" y="2369820"/>
                <a:ext cx="2974975" cy="368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𝑢𝑖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55" name="Text 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735" y="2369820"/>
                <a:ext cx="2974975" cy="36893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  <p:bldLst>
      <p:bldP spid="15" grpId="1"/>
      <p:bldP spid="5" grpId="1" animBg="1"/>
      <p:bldP spid="16" grpId="1"/>
      <p:bldP spid="52" grpId="1"/>
      <p:bldP spid="55" grpId="1"/>
      <p:bldP spid="4" grpId="1" animBg="1"/>
      <p:bldP spid="13" grpId="1"/>
      <p:bldP spid="14" grpId="1" animBg="1"/>
      <p:bldP spid="17" grpId="1"/>
      <p:bldP spid="18" grpId="1"/>
      <p:bldP spid="19" grpId="1"/>
      <p:bldP spid="21" grpId="1"/>
      <p:bldP spid="22" grpId="1"/>
      <p:bldP spid="32" grpId="1"/>
      <p:bldP spid="33" grpId="1"/>
      <p:bldP spid="34" grpId="1" animBg="1"/>
      <p:bldP spid="35" grpId="1" animBg="1"/>
      <p:bldP spid="36" grpId="1"/>
      <p:bldP spid="37" grpId="1"/>
      <p:bldP spid="38" grpId="1"/>
      <p:bldP spid="39" grpId="1" animBg="1"/>
      <p:bldP spid="4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s 5"/>
          <p:cNvSpPr/>
          <p:nvPr/>
        </p:nvSpPr>
        <p:spPr>
          <a:xfrm>
            <a:off x="-10795" y="6345555"/>
            <a:ext cx="9681210" cy="5130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9670415" y="6345555"/>
            <a:ext cx="2521585" cy="513080"/>
          </a:xfrm>
          <a:prstGeom prst="rect">
            <a:avLst/>
          </a:prstGeom>
          <a:solidFill>
            <a:srgbClr val="1ED7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>
                <a:solidFill>
                  <a:schemeClr val="bg1"/>
                </a:solidFill>
                <a:latin typeface="Ubuntu" panose="020B0504030602030204" charset="0"/>
                <a:cs typeface="Ubuntu" panose="020B0504030602030204" charset="0"/>
              </a:rPr>
            </a:fld>
            <a:endParaRPr lang="en-US" altLang="en-US" smtClean="0">
              <a:solidFill>
                <a:schemeClr val="bg1"/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>
                <a:solidFill>
                  <a:schemeClr val="tx1"/>
                </a:solidFill>
                <a:latin typeface="Ubuntu" panose="020B0504030602030204" charset="0"/>
                <a:cs typeface="Ubuntu" panose="020B0504030602030204" charset="0"/>
              </a:rPr>
            </a:fld>
            <a:endParaRPr lang="zh-CN" altLang="en-US" smtClean="0">
              <a:solidFill>
                <a:schemeClr val="tx1"/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Ubuntu" panose="020B0504030602030204" charset="0"/>
                <a:cs typeface="Ubuntu" panose="020B0504030602030204" charset="0"/>
              </a:rPr>
              <a:t>ECE461 Machine Learning for Data Science and Analytics</a:t>
            </a:r>
            <a:endParaRPr lang="zh-CN" altLang="en-US">
              <a:solidFill>
                <a:schemeClr val="bg1"/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634365" y="450850"/>
            <a:ext cx="10909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latin typeface="Ubuntu" panose="020B0504030602030204" charset="0"/>
                <a:cs typeface="Ubuntu" panose="020B0504030602030204" charset="0"/>
              </a:rPr>
              <a:t>Methods</a:t>
            </a:r>
            <a:endParaRPr lang="en-US" sz="2800" b="1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41350" y="1122680"/>
            <a:ext cx="1090930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14350" indent="-514350">
              <a:buAutoNum type="arabicPeriod"/>
            </a:pPr>
            <a:r>
              <a:rPr lang="en-US" sz="2800">
                <a:latin typeface="Ubuntu" panose="020B0504030602030204" charset="0"/>
                <a:cs typeface="Ubuntu" panose="020B0504030602030204" charset="0"/>
              </a:rPr>
              <a:t>Matrix Factorization using Alternating-Least Squares</a:t>
            </a:r>
            <a:endParaRPr lang="en-US" sz="2800">
              <a:latin typeface="Ubuntu" panose="020B0504030602030204" charset="0"/>
              <a:cs typeface="Ubuntu" panose="020B0504030602030204" charset="0"/>
            </a:endParaRPr>
          </a:p>
          <a:p>
            <a:pPr marL="514350" indent="-514350">
              <a:buAutoNum type="arabicPeriod"/>
            </a:pPr>
            <a:r>
              <a:rPr lang="en-US" sz="2800">
                <a:latin typeface="Ubuntu" panose="020B0504030602030204" charset="0"/>
                <a:cs typeface="Ubuntu" panose="020B0504030602030204" charset="0"/>
              </a:rPr>
              <a:t>K-Nearest Neighbor for Collaborative Filtering (CF)</a:t>
            </a:r>
            <a:endParaRPr lang="en-US" sz="2800">
              <a:latin typeface="Ubuntu" panose="020B0504030602030204" charset="0"/>
              <a:cs typeface="Ubuntu" panose="020B0504030602030204" charset="0"/>
            </a:endParaRPr>
          </a:p>
          <a:p>
            <a:pPr marL="514350" indent="-514350">
              <a:buAutoNum type="arabicPeriod"/>
            </a:pPr>
            <a:r>
              <a:rPr lang="en-US" sz="2800">
                <a:latin typeface="Ubuntu" panose="020B0504030602030204" charset="0"/>
                <a:cs typeface="Ubuntu" panose="020B0504030602030204" charset="0"/>
              </a:rPr>
              <a:t>Augmenting K-Nearest Neighbor for CF with content-based filtering</a:t>
            </a:r>
            <a:endParaRPr lang="en-US" sz="280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s 5"/>
          <p:cNvSpPr/>
          <p:nvPr/>
        </p:nvSpPr>
        <p:spPr>
          <a:xfrm>
            <a:off x="0" y="6345555"/>
            <a:ext cx="9681210" cy="5130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9681210" y="6345555"/>
            <a:ext cx="2521585" cy="513080"/>
          </a:xfrm>
          <a:prstGeom prst="rect">
            <a:avLst/>
          </a:prstGeom>
          <a:solidFill>
            <a:srgbClr val="1ED7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848995" y="6356350"/>
            <a:ext cx="2743200" cy="365125"/>
          </a:xfrm>
        </p:spPr>
        <p:txBody>
          <a:bodyPr/>
          <a:p>
            <a:fld id="{760FBDFE-C587-4B4C-A407-44438C67B59E}" type="datetime1">
              <a:rPr lang="en-US" altLang="en-US" smtClean="0">
                <a:solidFill>
                  <a:schemeClr val="bg1"/>
                </a:solidFill>
                <a:latin typeface="Ubuntu" panose="020B0504030602030204" charset="0"/>
                <a:cs typeface="Ubuntu" panose="020B0504030602030204" charset="0"/>
              </a:rPr>
            </a:fld>
            <a:endParaRPr lang="en-US" altLang="en-US" smtClean="0">
              <a:solidFill>
                <a:schemeClr val="bg1"/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21395" y="6356350"/>
            <a:ext cx="2743200" cy="365125"/>
          </a:xfrm>
        </p:spPr>
        <p:txBody>
          <a:bodyPr/>
          <a:p>
            <a:fld id="{49AE70B2-8BF9-45C0-BB95-33D1B9D3A854}" type="slidenum">
              <a:rPr lang="zh-CN" altLang="en-US" smtClean="0">
                <a:solidFill>
                  <a:schemeClr val="tx1"/>
                </a:solidFill>
                <a:latin typeface="Ubuntu" panose="020B0504030602030204" charset="0"/>
                <a:cs typeface="Ubuntu" panose="020B0504030602030204" charset="0"/>
              </a:rPr>
            </a:fld>
            <a:endParaRPr lang="zh-CN" altLang="en-US" smtClean="0">
              <a:solidFill>
                <a:schemeClr val="tx1"/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4049395" y="6356350"/>
            <a:ext cx="4114800" cy="365125"/>
          </a:xfrm>
        </p:spPr>
        <p:txBody>
          <a:bodyPr/>
          <a:p>
            <a:r>
              <a:rPr lang="zh-CN" altLang="en-US">
                <a:solidFill>
                  <a:schemeClr val="bg1"/>
                </a:solidFill>
                <a:latin typeface="Ubuntu" panose="020B0504030602030204" charset="0"/>
                <a:cs typeface="Ubuntu" panose="020B0504030602030204" charset="0"/>
              </a:rPr>
              <a:t>ECE461 Machine Learning for Data Science and Analytics</a:t>
            </a:r>
            <a:endParaRPr lang="zh-CN" altLang="en-US">
              <a:solidFill>
                <a:schemeClr val="bg1"/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645160" y="437515"/>
            <a:ext cx="10909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sz="2800" b="1">
                <a:latin typeface="Ubuntu" panose="020B0504030602030204" charset="0"/>
                <a:cs typeface="Ubuntu" panose="020B0504030602030204" charset="0"/>
                <a:sym typeface="+mn-ea"/>
              </a:rPr>
              <a:t>K-Nearest Neighbor for Collaborative Filtering (CF)</a:t>
            </a:r>
            <a:endParaRPr lang="en-US" sz="2800" b="1">
              <a:latin typeface="Ubuntu" panose="020B0504030602030204" charset="0"/>
              <a:cs typeface="Ubuntu" panose="020B0504030602030204" charset="0"/>
              <a:sym typeface="+mn-ea"/>
            </a:endParaRPr>
          </a:p>
        </p:txBody>
      </p:sp>
      <p:sp>
        <p:nvSpPr>
          <p:cNvPr id="2" name="Rectangles 1"/>
          <p:cNvSpPr/>
          <p:nvPr/>
        </p:nvSpPr>
        <p:spPr>
          <a:xfrm>
            <a:off x="1064260" y="2084070"/>
            <a:ext cx="744220" cy="722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Ubuntu" panose="020B0504030602030204" charset="0"/>
                <a:cs typeface="Ubuntu" panose="020B0504030602030204" charset="0"/>
              </a:rPr>
              <a:t>1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1808480" y="2084070"/>
            <a:ext cx="744220" cy="722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Ubuntu" panose="020B0504030602030204" charset="0"/>
                <a:cs typeface="Ubuntu" panose="020B0504030602030204" charset="0"/>
              </a:rPr>
              <a:t>1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11" name="Rectangles 10"/>
          <p:cNvSpPr/>
          <p:nvPr/>
        </p:nvSpPr>
        <p:spPr>
          <a:xfrm>
            <a:off x="2505710" y="2084070"/>
            <a:ext cx="744220" cy="722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23" name="Rectangles 22"/>
          <p:cNvSpPr/>
          <p:nvPr/>
        </p:nvSpPr>
        <p:spPr>
          <a:xfrm>
            <a:off x="3249930" y="2084070"/>
            <a:ext cx="744220" cy="722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24" name="Rectangles 23"/>
          <p:cNvSpPr/>
          <p:nvPr/>
        </p:nvSpPr>
        <p:spPr>
          <a:xfrm>
            <a:off x="3947160" y="2084070"/>
            <a:ext cx="744220" cy="722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Ubuntu" panose="020B0504030602030204" charset="0"/>
                <a:cs typeface="Ubuntu" panose="020B0504030602030204" charset="0"/>
              </a:rPr>
              <a:t>1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25" name="Rectangles 24"/>
          <p:cNvSpPr/>
          <p:nvPr/>
        </p:nvSpPr>
        <p:spPr>
          <a:xfrm>
            <a:off x="1064260" y="2806700"/>
            <a:ext cx="744220" cy="722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26" name="Rectangles 25"/>
          <p:cNvSpPr/>
          <p:nvPr/>
        </p:nvSpPr>
        <p:spPr>
          <a:xfrm>
            <a:off x="1808480" y="2806700"/>
            <a:ext cx="744220" cy="722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41" name="Rectangles 40"/>
          <p:cNvSpPr/>
          <p:nvPr/>
        </p:nvSpPr>
        <p:spPr>
          <a:xfrm>
            <a:off x="2505710" y="2806700"/>
            <a:ext cx="744220" cy="722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Ubuntu" panose="020B0504030602030204" charset="0"/>
                <a:cs typeface="Ubuntu" panose="020B0504030602030204" charset="0"/>
              </a:rPr>
              <a:t>1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42" name="Rectangles 41"/>
          <p:cNvSpPr/>
          <p:nvPr/>
        </p:nvSpPr>
        <p:spPr>
          <a:xfrm>
            <a:off x="3249930" y="2806700"/>
            <a:ext cx="744220" cy="722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Ubuntu" panose="020B0504030602030204" charset="0"/>
                <a:cs typeface="Ubuntu" panose="020B0504030602030204" charset="0"/>
              </a:rPr>
              <a:t>1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43" name="Rectangles 42"/>
          <p:cNvSpPr/>
          <p:nvPr/>
        </p:nvSpPr>
        <p:spPr>
          <a:xfrm>
            <a:off x="3947160" y="2806700"/>
            <a:ext cx="744220" cy="722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44" name="Rectangles 43"/>
          <p:cNvSpPr/>
          <p:nvPr/>
        </p:nvSpPr>
        <p:spPr>
          <a:xfrm>
            <a:off x="1064260" y="3529330"/>
            <a:ext cx="744220" cy="722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Ubuntu" panose="020B0504030602030204" charset="0"/>
                <a:cs typeface="Ubuntu" panose="020B0504030602030204" charset="0"/>
              </a:rPr>
              <a:t>1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46" name="Rectangles 45"/>
          <p:cNvSpPr/>
          <p:nvPr/>
        </p:nvSpPr>
        <p:spPr>
          <a:xfrm>
            <a:off x="1808480" y="3529330"/>
            <a:ext cx="744220" cy="722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Ubuntu" panose="020B0504030602030204" charset="0"/>
                <a:cs typeface="Ubuntu" panose="020B0504030602030204" charset="0"/>
              </a:rPr>
              <a:t>1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47" name="Rectangles 46"/>
          <p:cNvSpPr/>
          <p:nvPr/>
        </p:nvSpPr>
        <p:spPr>
          <a:xfrm>
            <a:off x="2505710" y="3529330"/>
            <a:ext cx="744220" cy="722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48" name="Rectangles 47"/>
          <p:cNvSpPr/>
          <p:nvPr/>
        </p:nvSpPr>
        <p:spPr>
          <a:xfrm>
            <a:off x="3249930" y="3529330"/>
            <a:ext cx="744220" cy="722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Ubuntu" panose="020B0504030602030204" charset="0"/>
                <a:cs typeface="Ubuntu" panose="020B0504030602030204" charset="0"/>
              </a:rPr>
              <a:t>1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49" name="Rectangles 48"/>
          <p:cNvSpPr/>
          <p:nvPr/>
        </p:nvSpPr>
        <p:spPr>
          <a:xfrm>
            <a:off x="3947160" y="3529330"/>
            <a:ext cx="744220" cy="722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Ubuntu" panose="020B0504030602030204" charset="0"/>
                <a:cs typeface="Ubuntu" panose="020B0504030602030204" charset="0"/>
              </a:rPr>
              <a:t>1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50" name="Rectangles 49"/>
          <p:cNvSpPr/>
          <p:nvPr/>
        </p:nvSpPr>
        <p:spPr>
          <a:xfrm>
            <a:off x="1064260" y="4251960"/>
            <a:ext cx="744220" cy="722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Ubuntu" panose="020B0504030602030204" charset="0"/>
                <a:cs typeface="Ubuntu" panose="020B0504030602030204" charset="0"/>
              </a:rPr>
              <a:t>1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51" name="Rectangles 50"/>
          <p:cNvSpPr/>
          <p:nvPr/>
        </p:nvSpPr>
        <p:spPr>
          <a:xfrm>
            <a:off x="1808480" y="4251960"/>
            <a:ext cx="744220" cy="722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53" name="Rectangles 52"/>
          <p:cNvSpPr/>
          <p:nvPr/>
        </p:nvSpPr>
        <p:spPr>
          <a:xfrm>
            <a:off x="2505710" y="4251960"/>
            <a:ext cx="744220" cy="722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54" name="Rectangles 53"/>
          <p:cNvSpPr/>
          <p:nvPr/>
        </p:nvSpPr>
        <p:spPr>
          <a:xfrm>
            <a:off x="3249930" y="4251960"/>
            <a:ext cx="744220" cy="722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56" name="Rectangles 55"/>
          <p:cNvSpPr/>
          <p:nvPr/>
        </p:nvSpPr>
        <p:spPr>
          <a:xfrm>
            <a:off x="3947160" y="4251960"/>
            <a:ext cx="744220" cy="722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Ubuntu" panose="020B0504030602030204" charset="0"/>
                <a:cs typeface="Ubuntu" panose="020B0504030602030204" charset="0"/>
              </a:rPr>
              <a:t>1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78" name="Text Box 77"/>
          <p:cNvSpPr txBox="1"/>
          <p:nvPr/>
        </p:nvSpPr>
        <p:spPr>
          <a:xfrm>
            <a:off x="123825" y="4429125"/>
            <a:ext cx="851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latin typeface="Ubuntu" panose="020B0504030602030204" charset="0"/>
                <a:cs typeface="Ubuntu" panose="020B0504030602030204" charset="0"/>
              </a:rPr>
              <a:t>p4</a:t>
            </a:r>
            <a:endParaRPr lang="en-US" b="1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79" name="Text Box 78"/>
          <p:cNvSpPr txBox="1"/>
          <p:nvPr/>
        </p:nvSpPr>
        <p:spPr>
          <a:xfrm>
            <a:off x="123825" y="2261235"/>
            <a:ext cx="851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latin typeface="Ubuntu" panose="020B0504030602030204" charset="0"/>
                <a:cs typeface="Ubuntu" panose="020B0504030602030204" charset="0"/>
              </a:rPr>
              <a:t>p1</a:t>
            </a:r>
            <a:endParaRPr lang="en-US" b="1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80" name="Text Box 79"/>
          <p:cNvSpPr txBox="1"/>
          <p:nvPr/>
        </p:nvSpPr>
        <p:spPr>
          <a:xfrm>
            <a:off x="123825" y="2983865"/>
            <a:ext cx="851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latin typeface="Ubuntu" panose="020B0504030602030204" charset="0"/>
                <a:cs typeface="Ubuntu" panose="020B0504030602030204" charset="0"/>
              </a:rPr>
              <a:t>p2</a:t>
            </a:r>
            <a:endParaRPr lang="en-US" b="1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81" name="Text Box 80"/>
          <p:cNvSpPr txBox="1"/>
          <p:nvPr/>
        </p:nvSpPr>
        <p:spPr>
          <a:xfrm>
            <a:off x="123825" y="3706495"/>
            <a:ext cx="851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latin typeface="Ubuntu" panose="020B0504030602030204" charset="0"/>
                <a:cs typeface="Ubuntu" panose="020B0504030602030204" charset="0"/>
              </a:rPr>
              <a:t>p3</a:t>
            </a:r>
            <a:endParaRPr lang="en-US" b="1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82" name="Text Box 81"/>
          <p:cNvSpPr txBox="1"/>
          <p:nvPr/>
        </p:nvSpPr>
        <p:spPr>
          <a:xfrm>
            <a:off x="5269230" y="1059180"/>
            <a:ext cx="6663055" cy="4407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>
                <a:latin typeface="Ubuntu" panose="020B0504030602030204" charset="0"/>
                <a:cs typeface="Ubuntu" panose="020B0504030602030204" charset="0"/>
              </a:rPr>
              <a:t>Find playlist similarities as 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endParaRPr lang="en-US">
              <a:latin typeface="Ubuntu" panose="020B0504030602030204" charset="0"/>
              <a:cs typeface="Ubuntu" panose="020B0504030602030204" charset="0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endParaRPr lang="en-US">
              <a:latin typeface="Ubuntu" panose="020B0504030602030204" charset="0"/>
              <a:cs typeface="Ubuntu" panose="020B0504030602030204" charset="0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>
                <a:latin typeface="Ubuntu" panose="020B0504030602030204" charset="0"/>
                <a:cs typeface="Ubuntu" panose="020B0504030602030204" charset="0"/>
              </a:rPr>
              <a:t>Select K nearest neighbors (playlists) with query playlists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>
                <a:latin typeface="Ubuntu" panose="020B0504030602030204" charset="0"/>
                <a:cs typeface="Ubuntu" panose="020B0504030602030204" charset="0"/>
              </a:rPr>
              <a:t>Calculate predicted track relevance i for query playlist u as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endParaRPr lang="en-US">
              <a:latin typeface="Ubuntu" panose="020B0504030602030204" charset="0"/>
              <a:cs typeface="Ubuntu" panose="020B0504030602030204" charset="0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endParaRPr lang="en-US">
              <a:latin typeface="Ubuntu" panose="020B0504030602030204" charset="0"/>
              <a:cs typeface="Ubuntu" panose="020B0504030602030204" charset="0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endParaRPr lang="en-US">
              <a:latin typeface="Ubuntu" panose="020B0504030602030204" charset="0"/>
              <a:cs typeface="Ubuntu" panose="020B0504030602030204" charset="0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endParaRPr lang="en-US">
              <a:latin typeface="Ubuntu" panose="020B0504030602030204" charset="0"/>
              <a:cs typeface="Ubuntu" panose="020B0504030602030204" charset="0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>
                <a:latin typeface="Ubuntu" panose="020B0504030602030204" charset="0"/>
                <a:cs typeface="Ubuntu" panose="020B0504030602030204" charset="0"/>
              </a:rPr>
              <a:t>Select the tracks with the greatest relevance scores</a:t>
            </a:r>
            <a:endParaRPr lang="en-US" i="1">
              <a:latin typeface="Ubuntu" panose="020B0504030602030204" charset="0"/>
              <a:cs typeface="Ubuntu" panose="020B0504030602030204" charset="0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endParaRPr lang="en-US">
              <a:latin typeface="Ubuntu" panose="020B0504030602030204" charset="0"/>
              <a:cs typeface="Ubuntu" panose="020B0504030602030204" charset="0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83" name="Text Box 82"/>
          <p:cNvSpPr txBox="1"/>
          <p:nvPr/>
        </p:nvSpPr>
        <p:spPr>
          <a:xfrm>
            <a:off x="1064260" y="1715770"/>
            <a:ext cx="744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latin typeface="Ubuntu" panose="020B0504030602030204" charset="0"/>
                <a:cs typeface="Ubuntu" panose="020B0504030602030204" charset="0"/>
              </a:rPr>
              <a:t>t1</a:t>
            </a:r>
            <a:endParaRPr lang="en-US" b="1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84" name="Text Box 83"/>
          <p:cNvSpPr txBox="1"/>
          <p:nvPr/>
        </p:nvSpPr>
        <p:spPr>
          <a:xfrm>
            <a:off x="1761490" y="1715770"/>
            <a:ext cx="744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latin typeface="Ubuntu" panose="020B0504030602030204" charset="0"/>
                <a:cs typeface="Ubuntu" panose="020B0504030602030204" charset="0"/>
              </a:rPr>
              <a:t>t2</a:t>
            </a:r>
            <a:endParaRPr lang="en-US" b="1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85" name="Text Box 84"/>
          <p:cNvSpPr txBox="1"/>
          <p:nvPr/>
        </p:nvSpPr>
        <p:spPr>
          <a:xfrm>
            <a:off x="2505710" y="1715770"/>
            <a:ext cx="744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latin typeface="Ubuntu" panose="020B0504030602030204" charset="0"/>
                <a:cs typeface="Ubuntu" panose="020B0504030602030204" charset="0"/>
              </a:rPr>
              <a:t>t3</a:t>
            </a:r>
            <a:endParaRPr lang="en-US" b="1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86" name="Text Box 85"/>
          <p:cNvSpPr txBox="1"/>
          <p:nvPr/>
        </p:nvSpPr>
        <p:spPr>
          <a:xfrm>
            <a:off x="3249930" y="1715770"/>
            <a:ext cx="744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latin typeface="Ubuntu" panose="020B0504030602030204" charset="0"/>
                <a:cs typeface="Ubuntu" panose="020B0504030602030204" charset="0"/>
              </a:rPr>
              <a:t>t4</a:t>
            </a:r>
            <a:endParaRPr lang="en-US" b="1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87" name="Text Box 86"/>
          <p:cNvSpPr txBox="1"/>
          <p:nvPr/>
        </p:nvSpPr>
        <p:spPr>
          <a:xfrm>
            <a:off x="3947160" y="1715770"/>
            <a:ext cx="744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latin typeface="Ubuntu" panose="020B0504030602030204" charset="0"/>
                <a:cs typeface="Ubuntu" panose="020B0504030602030204" charset="0"/>
              </a:rPr>
              <a:t>t5</a:t>
            </a:r>
            <a:endParaRPr lang="en-US" b="1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88" name="Text Box 87"/>
          <p:cNvSpPr txBox="1"/>
          <p:nvPr/>
        </p:nvSpPr>
        <p:spPr>
          <a:xfrm>
            <a:off x="5388610" y="4785360"/>
            <a:ext cx="6543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latin typeface="Ubuntu" panose="020B0504030602030204" charset="0"/>
                <a:cs typeface="Ubuntu" panose="020B0504030602030204" charset="0"/>
              </a:rPr>
              <a:t>Modification:</a:t>
            </a:r>
            <a:r>
              <a:rPr lang="en-US">
                <a:latin typeface="Ubuntu" panose="020B0504030602030204" charset="0"/>
                <a:cs typeface="Ubuntu" panose="020B0504030602030204" charset="0"/>
              </a:rPr>
              <a:t> Low-popularity items define similarity better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  <a:p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3095" y="1451610"/>
            <a:ext cx="2943225" cy="809625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2185" y="2889885"/>
            <a:ext cx="2676525" cy="1266825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870" y="5176520"/>
            <a:ext cx="5057775" cy="923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s 5"/>
          <p:cNvSpPr/>
          <p:nvPr/>
        </p:nvSpPr>
        <p:spPr>
          <a:xfrm>
            <a:off x="-10795" y="6345555"/>
            <a:ext cx="9681210" cy="5130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9670415" y="6345555"/>
            <a:ext cx="2521585" cy="513080"/>
          </a:xfrm>
          <a:prstGeom prst="rect">
            <a:avLst/>
          </a:prstGeom>
          <a:solidFill>
            <a:srgbClr val="1ED7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>
                <a:solidFill>
                  <a:schemeClr val="bg1"/>
                </a:solidFill>
                <a:latin typeface="Ubuntu" panose="020B0504030602030204" charset="0"/>
                <a:cs typeface="Ubuntu" panose="020B0504030602030204" charset="0"/>
              </a:rPr>
            </a:fld>
            <a:endParaRPr lang="en-US" altLang="en-US" smtClean="0">
              <a:solidFill>
                <a:schemeClr val="bg1"/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>
                <a:solidFill>
                  <a:schemeClr val="tx1"/>
                </a:solidFill>
                <a:latin typeface="Ubuntu" panose="020B0504030602030204" charset="0"/>
                <a:cs typeface="Ubuntu" panose="020B0504030602030204" charset="0"/>
              </a:rPr>
            </a:fld>
            <a:endParaRPr lang="zh-CN" altLang="en-US" smtClean="0">
              <a:solidFill>
                <a:schemeClr val="tx1"/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Ubuntu" panose="020B0504030602030204" charset="0"/>
                <a:cs typeface="Ubuntu" panose="020B0504030602030204" charset="0"/>
              </a:rPr>
              <a:t>ECE461 Machine Learning for Data Science and Analytics</a:t>
            </a:r>
            <a:endParaRPr lang="zh-CN" altLang="en-US">
              <a:solidFill>
                <a:schemeClr val="bg1"/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634365" y="450850"/>
            <a:ext cx="10909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latin typeface="Ubuntu" panose="020B0504030602030204" charset="0"/>
                <a:cs typeface="Ubuntu" panose="020B0504030602030204" charset="0"/>
              </a:rPr>
              <a:t>Methods</a:t>
            </a:r>
            <a:endParaRPr lang="en-US" sz="2800" b="1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41350" y="1122680"/>
            <a:ext cx="1090930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14350" indent="-514350">
              <a:buAutoNum type="arabicPeriod"/>
            </a:pPr>
            <a:r>
              <a:rPr lang="en-US" sz="2800">
                <a:latin typeface="Ubuntu" panose="020B0504030602030204" charset="0"/>
                <a:cs typeface="Ubuntu" panose="020B0504030602030204" charset="0"/>
              </a:rPr>
              <a:t>Matrix Factorization using Alternating-Least Squares</a:t>
            </a:r>
            <a:endParaRPr lang="en-US" sz="2800">
              <a:latin typeface="Ubuntu" panose="020B0504030602030204" charset="0"/>
              <a:cs typeface="Ubuntu" panose="020B0504030602030204" charset="0"/>
            </a:endParaRPr>
          </a:p>
          <a:p>
            <a:pPr marL="514350" indent="-514350">
              <a:buAutoNum type="arabicPeriod"/>
            </a:pPr>
            <a:r>
              <a:rPr lang="en-US" sz="2800">
                <a:latin typeface="Ubuntu" panose="020B0504030602030204" charset="0"/>
                <a:cs typeface="Ubuntu" panose="020B0504030602030204" charset="0"/>
              </a:rPr>
              <a:t>K-Nearest Neighbor for Collaborative Filtering (CF)</a:t>
            </a:r>
            <a:endParaRPr lang="en-US" sz="2800">
              <a:latin typeface="Ubuntu" panose="020B0504030602030204" charset="0"/>
              <a:cs typeface="Ubuntu" panose="020B0504030602030204" charset="0"/>
            </a:endParaRPr>
          </a:p>
          <a:p>
            <a:pPr marL="514350" indent="-514350">
              <a:buAutoNum type="arabicPeriod"/>
            </a:pPr>
            <a:r>
              <a:rPr lang="en-US" sz="2800">
                <a:latin typeface="Ubuntu" panose="020B0504030602030204" charset="0"/>
                <a:cs typeface="Ubuntu" panose="020B0504030602030204" charset="0"/>
              </a:rPr>
              <a:t>Augmenting K-Nearest Neighbor for CF with content-based filtering</a:t>
            </a:r>
            <a:endParaRPr lang="en-US" sz="280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5441</Words>
  <Application>WPS Presentation</Application>
  <PresentationFormat>宽屏</PresentationFormat>
  <Paragraphs>336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34" baseType="lpstr">
      <vt:lpstr>Arial</vt:lpstr>
      <vt:lpstr>SimSun</vt:lpstr>
      <vt:lpstr>Wingdings</vt:lpstr>
      <vt:lpstr>Nimbus Roman No9 L</vt:lpstr>
      <vt:lpstr>Arial Black</vt:lpstr>
      <vt:lpstr>Microsoft YaHei</vt:lpstr>
      <vt:lpstr>Droid Sans Fallback</vt:lpstr>
      <vt:lpstr>Arial Unicode MS</vt:lpstr>
      <vt:lpstr>SimSun</vt:lpstr>
      <vt:lpstr>SimSun</vt:lpstr>
      <vt:lpstr>DejaVu Serif Condensed</vt:lpstr>
      <vt:lpstr>Ubuntu</vt:lpstr>
      <vt:lpstr>OpenSymbol</vt:lpstr>
      <vt:lpstr>BatangChe</vt:lpstr>
      <vt:lpstr>Gubbi</vt:lpstr>
      <vt:lpstr>DejaVu Math TeX Gyre</vt:lpstr>
      <vt:lpstr>Abyssinica SIL</vt:lpstr>
      <vt:lpstr>MS Mincho</vt:lpstr>
      <vt:lpstr>Office Theme</vt:lpstr>
      <vt:lpstr>1_Office Theme</vt:lpstr>
      <vt:lpstr>PowerPoint 演示文稿</vt:lpstr>
      <vt:lpstr>Autify: Automatic Playlist Continuation for Spotify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ioanna</cp:lastModifiedBy>
  <cp:revision>38</cp:revision>
  <dcterms:created xsi:type="dcterms:W3CDTF">2024-01-27T18:22:41Z</dcterms:created>
  <dcterms:modified xsi:type="dcterms:W3CDTF">2024-01-27T18:22:41Z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