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4/9/2018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84635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4980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8892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365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5551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42188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31644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5915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2775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3111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0625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96491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3132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3398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1093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98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BR" smtClean="0"/>
              <a:t>Clique para editar o título mestre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2618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4/9/2018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62813548"/>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3197" y="540857"/>
            <a:ext cx="9156991" cy="2051081"/>
          </a:xfrm>
        </p:spPr>
        <p:txBody>
          <a:bodyPr>
            <a:normAutofit fontScale="90000"/>
          </a:bodyPr>
          <a:lstStyle/>
          <a:p>
            <a:r>
              <a:rPr lang="pt-BR" dirty="0" smtClean="0">
                <a:solidFill>
                  <a:schemeClr val="bg1"/>
                </a:solidFill>
                <a:latin typeface="Arial" panose="020B0604020202020204" pitchFamily="34" charset="0"/>
                <a:cs typeface="Arial" panose="020B0604020202020204" pitchFamily="34" charset="0"/>
              </a:rPr>
              <a:t>O QUE É Internet </a:t>
            </a:r>
            <a:r>
              <a:rPr lang="pt-BR" dirty="0" err="1" smtClean="0">
                <a:solidFill>
                  <a:schemeClr val="bg1"/>
                </a:solidFill>
                <a:latin typeface="Arial" panose="020B0604020202020204" pitchFamily="34" charset="0"/>
                <a:cs typeface="Arial" panose="020B0604020202020204" pitchFamily="34" charset="0"/>
              </a:rPr>
              <a:t>of</a:t>
            </a:r>
            <a:r>
              <a:rPr lang="pt-BR" dirty="0" smtClean="0">
                <a:solidFill>
                  <a:schemeClr val="bg1"/>
                </a:solidFill>
                <a:latin typeface="Arial" panose="020B0604020202020204" pitchFamily="34" charset="0"/>
                <a:cs typeface="Arial" panose="020B0604020202020204" pitchFamily="34" charset="0"/>
              </a:rPr>
              <a:t> </a:t>
            </a:r>
            <a:r>
              <a:rPr lang="pt-BR" dirty="0" err="1" smtClean="0">
                <a:solidFill>
                  <a:schemeClr val="bg1"/>
                </a:solidFill>
                <a:latin typeface="Arial" panose="020B0604020202020204" pitchFamily="34" charset="0"/>
                <a:cs typeface="Arial" panose="020B0604020202020204" pitchFamily="34" charset="0"/>
              </a:rPr>
              <a:t>things</a:t>
            </a:r>
            <a:r>
              <a:rPr lang="pt-BR" dirty="0" smtClean="0">
                <a:solidFill>
                  <a:schemeClr val="bg1"/>
                </a:solidFill>
                <a:latin typeface="Arial" panose="020B0604020202020204" pitchFamily="34" charset="0"/>
                <a:cs typeface="Arial" panose="020B0604020202020204" pitchFamily="34" charset="0"/>
              </a:rPr>
              <a:t> ?</a:t>
            </a:r>
            <a:r>
              <a:rPr lang="pt-BR" dirty="0" smtClean="0"/>
              <a:t/>
            </a:r>
            <a:br>
              <a:rPr lang="pt-BR" dirty="0" smtClean="0"/>
            </a:b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131" y="2693772"/>
            <a:ext cx="8344928" cy="3525795"/>
          </a:xfrm>
          <a:prstGeom prst="rect">
            <a:avLst/>
          </a:prstGeom>
        </p:spPr>
      </p:pic>
    </p:spTree>
    <p:extLst>
      <p:ext uri="{BB962C8B-B14F-4D97-AF65-F5344CB8AC3E}">
        <p14:creationId xmlns:p14="http://schemas.microsoft.com/office/powerpoint/2010/main" val="2135927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3200" b="1" dirty="0" smtClean="0">
                <a:solidFill>
                  <a:schemeClr val="bg1"/>
                </a:solidFill>
                <a:latin typeface="Arial" panose="020B0604020202020204" pitchFamily="34" charset="0"/>
                <a:cs typeface="Arial" panose="020B0604020202020204" pitchFamily="34" charset="0"/>
              </a:rPr>
              <a:t>O que é IOT (INTERNET OF </a:t>
            </a:r>
            <a:r>
              <a:rPr lang="pt-BR" sz="3200" b="1" dirty="0" err="1" smtClean="0">
                <a:solidFill>
                  <a:schemeClr val="bg1"/>
                </a:solidFill>
                <a:latin typeface="Arial" panose="020B0604020202020204" pitchFamily="34" charset="0"/>
                <a:cs typeface="Arial" panose="020B0604020202020204" pitchFamily="34" charset="0"/>
              </a:rPr>
              <a:t>Things</a:t>
            </a:r>
            <a:r>
              <a:rPr lang="pt-BR" sz="3200" b="1" dirty="0" smtClean="0">
                <a:solidFill>
                  <a:schemeClr val="bg1"/>
                </a:solidFill>
                <a:latin typeface="Arial" panose="020B0604020202020204" pitchFamily="34" charset="0"/>
                <a:cs typeface="Arial" panose="020B0604020202020204" pitchFamily="34" charset="0"/>
              </a:rPr>
              <a:t>) ?</a:t>
            </a:r>
            <a:endParaRPr lang="pt-BR" sz="3200" b="1" dirty="0">
              <a:solidFill>
                <a:schemeClr val="bg1"/>
              </a:solidFill>
              <a:latin typeface="Arial" panose="020B0604020202020204" pitchFamily="34" charset="0"/>
              <a:cs typeface="Arial" panose="020B0604020202020204" pitchFamily="34" charset="0"/>
            </a:endParaRPr>
          </a:p>
        </p:txBody>
      </p:sp>
      <p:sp>
        <p:nvSpPr>
          <p:cNvPr id="4" name="Retângulo 3"/>
          <p:cNvSpPr/>
          <p:nvPr/>
        </p:nvSpPr>
        <p:spPr>
          <a:xfrm>
            <a:off x="1384902" y="2065867"/>
            <a:ext cx="9432324" cy="369332"/>
          </a:xfrm>
          <a:prstGeom prst="rect">
            <a:avLst/>
          </a:prstGeom>
        </p:spPr>
        <p:txBody>
          <a:bodyPr wrap="square">
            <a:spAutoFit/>
          </a:bodyPr>
          <a:lstStyle/>
          <a:p>
            <a:endParaRPr lang="pt-BR" dirty="0"/>
          </a:p>
        </p:txBody>
      </p:sp>
      <p:sp>
        <p:nvSpPr>
          <p:cNvPr id="5" name="Retângulo 4"/>
          <p:cNvSpPr/>
          <p:nvPr/>
        </p:nvSpPr>
        <p:spPr>
          <a:xfrm>
            <a:off x="1295231" y="2092184"/>
            <a:ext cx="9521995" cy="2585323"/>
          </a:xfrm>
          <a:prstGeom prst="rect">
            <a:avLst/>
          </a:prstGeom>
        </p:spPr>
        <p:txBody>
          <a:bodyPr wrap="square">
            <a:spAutoFit/>
          </a:bodyPr>
          <a:lstStyle/>
          <a:p>
            <a:r>
              <a:rPr lang="pt-BR" b="1" dirty="0">
                <a:solidFill>
                  <a:srgbClr val="111111"/>
                </a:solidFill>
                <a:latin typeface="Arial" panose="020B0604020202020204" pitchFamily="34" charset="0"/>
                <a:cs typeface="Arial" panose="020B0604020202020204" pitchFamily="34" charset="0"/>
              </a:rPr>
              <a:t>A </a:t>
            </a:r>
            <a:r>
              <a:rPr lang="pt-BR" b="1" dirty="0" err="1">
                <a:solidFill>
                  <a:srgbClr val="111111"/>
                </a:solidFill>
                <a:latin typeface="Arial" panose="020B0604020202020204" pitchFamily="34" charset="0"/>
                <a:cs typeface="Arial" panose="020B0604020202020204" pitchFamily="34" charset="0"/>
              </a:rPr>
              <a:t>IoT</a:t>
            </a:r>
            <a:r>
              <a:rPr lang="pt-BR" b="1" dirty="0">
                <a:solidFill>
                  <a:srgbClr val="111111"/>
                </a:solidFill>
                <a:latin typeface="Arial" panose="020B0604020202020204" pitchFamily="34" charset="0"/>
                <a:cs typeface="Arial" panose="020B0604020202020204" pitchFamily="34" charset="0"/>
              </a:rPr>
              <a:t> pode ser definida como a comunicação máquina a máquina (M2M) via Internet, que permite que diferentes objetos, de carros a máquinas industriais ou bens de consumo como calçados e roupas, compartilhem dados e informações para concluir determinadas tarefas. A base para o funcionamento da </a:t>
            </a:r>
            <a:r>
              <a:rPr lang="pt-BR" b="1" dirty="0" err="1">
                <a:solidFill>
                  <a:srgbClr val="111111"/>
                </a:solidFill>
                <a:latin typeface="Arial" panose="020B0604020202020204" pitchFamily="34" charset="0"/>
                <a:cs typeface="Arial" panose="020B0604020202020204" pitchFamily="34" charset="0"/>
              </a:rPr>
              <a:t>IoT</a:t>
            </a:r>
            <a:r>
              <a:rPr lang="pt-BR" b="1" dirty="0">
                <a:solidFill>
                  <a:srgbClr val="111111"/>
                </a:solidFill>
                <a:latin typeface="Arial" panose="020B0604020202020204" pitchFamily="34" charset="0"/>
                <a:cs typeface="Arial" panose="020B0604020202020204" pitchFamily="34" charset="0"/>
              </a:rPr>
              <a:t> são sensores e dispositivos, que tornam a comunicação entre as “coisas” possível. Além disso, é preciso um sistema de computação para analisar os dados recebidos e gerenciar as ações de cada objeto conectado a essa rede</a:t>
            </a:r>
            <a:r>
              <a:rPr lang="pt-BR" b="1" dirty="0" smtClean="0">
                <a:solidFill>
                  <a:srgbClr val="111111"/>
                </a:solidFill>
                <a:latin typeface="Arial" panose="020B0604020202020204" pitchFamily="34" charset="0"/>
                <a:cs typeface="Arial" panose="020B0604020202020204" pitchFamily="34" charset="0"/>
              </a:rPr>
              <a:t>.</a:t>
            </a:r>
          </a:p>
          <a:p>
            <a:r>
              <a:rPr lang="pt-BR" b="1" dirty="0">
                <a:solidFill>
                  <a:schemeClr val="bg1"/>
                </a:solidFill>
                <a:latin typeface="Arial" panose="020B0604020202020204" pitchFamily="34" charset="0"/>
                <a:cs typeface="Arial" panose="020B0604020202020204" pitchFamily="34" charset="0"/>
              </a:rPr>
              <a:t>A </a:t>
            </a:r>
            <a:r>
              <a:rPr lang="pt-BR" b="1" dirty="0" err="1">
                <a:solidFill>
                  <a:schemeClr val="bg1"/>
                </a:solidFill>
                <a:latin typeface="Arial" panose="020B0604020202020204" pitchFamily="34" charset="0"/>
                <a:cs typeface="Arial" panose="020B0604020202020204" pitchFamily="34" charset="0"/>
              </a:rPr>
              <a:t>IoT</a:t>
            </a:r>
            <a:r>
              <a:rPr lang="pt-BR" b="1" dirty="0">
                <a:solidFill>
                  <a:schemeClr val="bg1"/>
                </a:solidFill>
                <a:latin typeface="Arial" panose="020B0604020202020204" pitchFamily="34" charset="0"/>
                <a:cs typeface="Arial" panose="020B0604020202020204" pitchFamily="34" charset="0"/>
              </a:rPr>
              <a:t> pode ser aplicada em diversos setores, seja para otimizar as atividades de uma indústria ou facilitar a vida dos cidadãos.</a:t>
            </a:r>
            <a:endParaRPr lang="pt-BR"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895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sz="3200" b="1" dirty="0" smtClean="0">
                <a:solidFill>
                  <a:schemeClr val="bg1"/>
                </a:solidFill>
                <a:latin typeface="Arial" panose="020B0604020202020204" pitchFamily="34" charset="0"/>
                <a:cs typeface="Arial" panose="020B0604020202020204" pitchFamily="34" charset="0"/>
              </a:rPr>
              <a:t>O que é internet ?</a:t>
            </a:r>
            <a:endParaRPr lang="pt-BR" sz="3200" b="1" dirty="0">
              <a:solidFill>
                <a:schemeClr val="bg1"/>
              </a:solidFill>
              <a:latin typeface="Arial" panose="020B0604020202020204" pitchFamily="34" charset="0"/>
              <a:cs typeface="Arial" panose="020B0604020202020204" pitchFamily="34" charset="0"/>
            </a:endParaRPr>
          </a:p>
        </p:txBody>
      </p:sp>
      <p:sp>
        <p:nvSpPr>
          <p:cNvPr id="4" name="CaixaDeTexto 3"/>
          <p:cNvSpPr txBox="1"/>
          <p:nvPr/>
        </p:nvSpPr>
        <p:spPr>
          <a:xfrm>
            <a:off x="396002" y="2560360"/>
            <a:ext cx="11557101" cy="2554545"/>
          </a:xfrm>
          <a:prstGeom prst="rect">
            <a:avLst/>
          </a:prstGeom>
          <a:noFill/>
        </p:spPr>
        <p:txBody>
          <a:bodyPr wrap="square" rtlCol="0">
            <a:spAutoFit/>
          </a:bodyPr>
          <a:lstStyle/>
          <a:p>
            <a:r>
              <a:rPr lang="pt-BR" sz="2000" b="1" dirty="0" smtClean="0">
                <a:solidFill>
                  <a:schemeClr val="bg1"/>
                </a:solidFill>
                <a:latin typeface="Arial" panose="020B0604020202020204" pitchFamily="34" charset="0"/>
                <a:cs typeface="Arial" panose="020B0604020202020204" pitchFamily="34" charset="0"/>
              </a:rPr>
              <a:t>Primeiramente antes de explicar, especificamente o que é IOT (Internet </a:t>
            </a:r>
            <a:r>
              <a:rPr lang="pt-BR" sz="2000" b="1" dirty="0" err="1" smtClean="0">
                <a:solidFill>
                  <a:schemeClr val="bg1"/>
                </a:solidFill>
                <a:latin typeface="Arial" panose="020B0604020202020204" pitchFamily="34" charset="0"/>
                <a:cs typeface="Arial" panose="020B0604020202020204" pitchFamily="34" charset="0"/>
              </a:rPr>
              <a:t>of</a:t>
            </a:r>
            <a:r>
              <a:rPr lang="pt-BR" sz="2000" b="1" dirty="0" smtClean="0">
                <a:solidFill>
                  <a:schemeClr val="bg1"/>
                </a:solidFill>
                <a:latin typeface="Arial" panose="020B0604020202020204" pitchFamily="34" charset="0"/>
                <a:cs typeface="Arial" panose="020B0604020202020204" pitchFamily="34" charset="0"/>
              </a:rPr>
              <a:t> </a:t>
            </a:r>
            <a:r>
              <a:rPr lang="pt-BR" sz="2000" b="1" dirty="0" err="1" smtClean="0">
                <a:solidFill>
                  <a:schemeClr val="bg1"/>
                </a:solidFill>
                <a:latin typeface="Arial" panose="020B0604020202020204" pitchFamily="34" charset="0"/>
                <a:cs typeface="Arial" panose="020B0604020202020204" pitchFamily="34" charset="0"/>
              </a:rPr>
              <a:t>Things</a:t>
            </a:r>
            <a:r>
              <a:rPr lang="pt-BR" sz="2000" b="1" dirty="0" smtClean="0">
                <a:solidFill>
                  <a:schemeClr val="bg1"/>
                </a:solidFill>
                <a:latin typeface="Arial" panose="020B0604020202020204" pitchFamily="34" charset="0"/>
                <a:cs typeface="Arial" panose="020B0604020202020204" pitchFamily="34" charset="0"/>
              </a:rPr>
              <a:t>), Temos </a:t>
            </a:r>
          </a:p>
          <a:p>
            <a:r>
              <a:rPr lang="pt-BR" sz="2000" b="1" dirty="0" smtClean="0">
                <a:solidFill>
                  <a:schemeClr val="bg1"/>
                </a:solidFill>
                <a:latin typeface="Arial" panose="020B0604020202020204" pitchFamily="34" charset="0"/>
                <a:cs typeface="Arial" panose="020B0604020202020204" pitchFamily="34" charset="0"/>
              </a:rPr>
              <a:t>Saber o que é internet.</a:t>
            </a:r>
          </a:p>
          <a:p>
            <a:r>
              <a:rPr lang="pt-BR" sz="2000" b="1" dirty="0" smtClean="0">
                <a:solidFill>
                  <a:schemeClr val="bg1"/>
                </a:solidFill>
                <a:latin typeface="Arial" panose="020B0604020202020204" pitchFamily="34" charset="0"/>
                <a:cs typeface="Arial" panose="020B0604020202020204" pitchFamily="34" charset="0"/>
              </a:rPr>
              <a:t>A internet é uma grande rede de comunicação mundial, envolvendo computadores e outros </a:t>
            </a:r>
          </a:p>
          <a:p>
            <a:r>
              <a:rPr lang="pt-BR" sz="2000" b="1" dirty="0" smtClean="0">
                <a:solidFill>
                  <a:schemeClr val="bg1"/>
                </a:solidFill>
                <a:latin typeface="Arial" panose="020B0604020202020204" pitchFamily="34" charset="0"/>
                <a:cs typeface="Arial" panose="020B0604020202020204" pitchFamily="34" charset="0"/>
              </a:rPr>
              <a:t>tipos de Dispositivos que conseguem se comunicar entre si e trocar informações.</a:t>
            </a:r>
          </a:p>
          <a:p>
            <a:r>
              <a:rPr lang="pt-BR" sz="2000" b="1" dirty="0" smtClean="0">
                <a:solidFill>
                  <a:schemeClr val="bg1"/>
                </a:solidFill>
                <a:latin typeface="Arial" panose="020B0604020202020204" pitchFamily="34" charset="0"/>
                <a:cs typeface="Arial" panose="020B0604020202020204" pitchFamily="34" charset="0"/>
              </a:rPr>
              <a:t>Além disso ela é um conjunto de redes que se conectam entre si formando essa comunicação entre esses computadores e outros tipos de aparelhos.</a:t>
            </a:r>
          </a:p>
          <a:p>
            <a:endParaRPr lang="pt-BR" sz="2000" b="1" dirty="0" smtClean="0">
              <a:solidFill>
                <a:schemeClr val="bg1"/>
              </a:solidFill>
            </a:endParaRPr>
          </a:p>
          <a:p>
            <a:endParaRPr lang="pt-BR" sz="2000" b="1" dirty="0">
              <a:solidFill>
                <a:schemeClr val="bg1"/>
              </a:solidFill>
            </a:endParaRPr>
          </a:p>
        </p:txBody>
      </p:sp>
    </p:spTree>
    <p:extLst>
      <p:ext uri="{BB962C8B-B14F-4D97-AF65-F5344CB8AC3E}">
        <p14:creationId xmlns:p14="http://schemas.microsoft.com/office/powerpoint/2010/main" val="207419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3794" y="237315"/>
            <a:ext cx="10131425" cy="1456267"/>
          </a:xfrm>
        </p:spPr>
        <p:txBody>
          <a:bodyPr>
            <a:normAutofit/>
          </a:bodyPr>
          <a:lstStyle/>
          <a:p>
            <a:pPr algn="ctr"/>
            <a:r>
              <a:rPr lang="pt-BR" sz="3200" b="1" dirty="0" smtClean="0">
                <a:solidFill>
                  <a:schemeClr val="bg1"/>
                </a:solidFill>
                <a:latin typeface="Arial" panose="020B0604020202020204" pitchFamily="34" charset="0"/>
                <a:cs typeface="Arial" panose="020B0604020202020204" pitchFamily="34" charset="0"/>
              </a:rPr>
              <a:t>O que são as “coisas” ?</a:t>
            </a:r>
            <a:endParaRPr lang="pt-BR" sz="3200" b="1" dirty="0">
              <a:solidFill>
                <a:schemeClr val="bg1"/>
              </a:solidFill>
              <a:latin typeface="Arial" panose="020B0604020202020204" pitchFamily="34" charset="0"/>
              <a:cs typeface="Arial" panose="020B0604020202020204" pitchFamily="34" charset="0"/>
            </a:endParaRPr>
          </a:p>
        </p:txBody>
      </p:sp>
      <p:sp>
        <p:nvSpPr>
          <p:cNvPr id="5" name="CaixaDeTexto 4"/>
          <p:cNvSpPr txBox="1"/>
          <p:nvPr/>
        </p:nvSpPr>
        <p:spPr>
          <a:xfrm>
            <a:off x="1063794" y="1797428"/>
            <a:ext cx="10131425" cy="923330"/>
          </a:xfrm>
          <a:prstGeom prst="rect">
            <a:avLst/>
          </a:prstGeom>
          <a:noFill/>
        </p:spPr>
        <p:txBody>
          <a:bodyPr wrap="square" rtlCol="0">
            <a:spAutoFit/>
          </a:bodyPr>
          <a:lstStyle/>
          <a:p>
            <a:r>
              <a:rPr lang="pt-BR" b="1" dirty="0" smtClean="0">
                <a:solidFill>
                  <a:schemeClr val="bg1"/>
                </a:solidFill>
                <a:latin typeface="Arial" panose="020B0604020202020204" pitchFamily="34" charset="0"/>
                <a:cs typeface="Arial" panose="020B0604020202020204" pitchFamily="34" charset="0"/>
              </a:rPr>
              <a:t>As “coisas” é tudo aquilo em que pode se colocar uma descrição (IP) e de alguma forma implementar algum sensor para monitoria ou para algum outro tipo de necessidade para o usuário final.</a:t>
            </a:r>
            <a:endParaRPr lang="pt-BR" b="1" dirty="0">
              <a:solidFill>
                <a:schemeClr val="bg1"/>
              </a:solidFill>
              <a:latin typeface="Arial" panose="020B0604020202020204" pitchFamily="34" charset="0"/>
              <a:cs typeface="Arial" panose="020B0604020202020204" pitchFamily="34" charset="0"/>
            </a:endParaRPr>
          </a:p>
        </p:txBody>
      </p:sp>
      <p:sp>
        <p:nvSpPr>
          <p:cNvPr id="7" name="Título 1"/>
          <p:cNvSpPr txBox="1">
            <a:spLocks/>
          </p:cNvSpPr>
          <p:nvPr/>
        </p:nvSpPr>
        <p:spPr>
          <a:xfrm>
            <a:off x="1063794" y="2762071"/>
            <a:ext cx="10131425" cy="11577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3200" b="1" dirty="0" smtClean="0">
                <a:solidFill>
                  <a:schemeClr val="bg1"/>
                </a:solidFill>
                <a:latin typeface="Arial" panose="020B0604020202020204" pitchFamily="34" charset="0"/>
                <a:cs typeface="Arial" panose="020B0604020202020204" pitchFamily="34" charset="0"/>
              </a:rPr>
              <a:t>Tipos de sensores usados:</a:t>
            </a:r>
            <a:endParaRPr lang="pt-BR" sz="3200" b="1" dirty="0">
              <a:solidFill>
                <a:schemeClr val="bg1"/>
              </a:solidFill>
              <a:latin typeface="Arial" panose="020B0604020202020204" pitchFamily="34" charset="0"/>
              <a:cs typeface="Arial" panose="020B0604020202020204" pitchFamily="34" charset="0"/>
            </a:endParaRPr>
          </a:p>
        </p:txBody>
      </p:sp>
      <p:sp>
        <p:nvSpPr>
          <p:cNvPr id="8" name="CaixaDeTexto 7"/>
          <p:cNvSpPr txBox="1"/>
          <p:nvPr/>
        </p:nvSpPr>
        <p:spPr>
          <a:xfrm>
            <a:off x="882562" y="3903345"/>
            <a:ext cx="10131425" cy="3046988"/>
          </a:xfrm>
          <a:prstGeom prst="rect">
            <a:avLst/>
          </a:prstGeom>
          <a:noFill/>
        </p:spPr>
        <p:txBody>
          <a:bodyPr wrap="square" rtlCol="0">
            <a:spAutoFit/>
          </a:bodyPr>
          <a:lstStyle/>
          <a:p>
            <a:r>
              <a:rPr lang="pt-BR" sz="2400" b="1" dirty="0" smtClean="0">
                <a:solidFill>
                  <a:srgbClr val="C00000"/>
                </a:solidFill>
                <a:latin typeface="Arial" panose="020B0604020202020204" pitchFamily="34" charset="0"/>
                <a:cs typeface="Arial" panose="020B0604020202020204" pitchFamily="34" charset="0"/>
              </a:rPr>
              <a:t>1° Sensores de proximidade: </a:t>
            </a:r>
            <a:r>
              <a:rPr lang="pt-BR" b="1" dirty="0" smtClean="0">
                <a:solidFill>
                  <a:schemeClr val="bg1"/>
                </a:solidFill>
                <a:latin typeface="Arial" panose="020B0604020202020204" pitchFamily="34" charset="0"/>
                <a:cs typeface="Arial" panose="020B0604020202020204" pitchFamily="34" charset="0"/>
              </a:rPr>
              <a:t>Esses sensores detectam movimento, e pode ser usado para detectar alguma proximidade de pessoas ou de portas se abrindo, janelas e etc. </a:t>
            </a:r>
          </a:p>
          <a:p>
            <a:r>
              <a:rPr lang="pt-BR" sz="2400" b="1" dirty="0" smtClean="0">
                <a:solidFill>
                  <a:srgbClr val="C00000"/>
                </a:solidFill>
                <a:latin typeface="Arial" panose="020B0604020202020204" pitchFamily="34" charset="0"/>
                <a:cs typeface="Arial" panose="020B0604020202020204" pitchFamily="34" charset="0"/>
              </a:rPr>
              <a:t>2° Acelerômetro e Giroscópio: </a:t>
            </a:r>
            <a:r>
              <a:rPr lang="pt-BR" b="1" dirty="0" smtClean="0">
                <a:solidFill>
                  <a:schemeClr val="bg1"/>
                </a:solidFill>
                <a:latin typeface="Arial" panose="020B0604020202020204" pitchFamily="34" charset="0"/>
                <a:cs typeface="Arial" panose="020B0604020202020204" pitchFamily="34" charset="0"/>
              </a:rPr>
              <a:t>O Acelerômetro é um instrumento utilizado para </a:t>
            </a:r>
            <a:r>
              <a:rPr lang="pt-BR" b="1" dirty="0">
                <a:solidFill>
                  <a:schemeClr val="bg1"/>
                </a:solidFill>
                <a:latin typeface="Arial" panose="020B0604020202020204" pitchFamily="34" charset="0"/>
                <a:cs typeface="Arial" panose="020B0604020202020204" pitchFamily="34" charset="0"/>
              </a:rPr>
              <a:t>detectar vibrações, inclinação e aceleração linear. É usado para a execução do </a:t>
            </a:r>
            <a:r>
              <a:rPr lang="pt-BR" b="1" dirty="0" smtClean="0">
                <a:solidFill>
                  <a:schemeClr val="bg1"/>
                </a:solidFill>
                <a:latin typeface="Arial" panose="020B0604020202020204" pitchFamily="34" charset="0"/>
                <a:cs typeface="Arial" panose="020B0604020202020204" pitchFamily="34" charset="0"/>
              </a:rPr>
              <a:t>pedômetro, </a:t>
            </a:r>
            <a:r>
              <a:rPr lang="pt-BR" b="1" dirty="0">
                <a:solidFill>
                  <a:schemeClr val="bg1"/>
                </a:solidFill>
                <a:latin typeface="Arial" panose="020B0604020202020204" pitchFamily="34" charset="0"/>
                <a:cs typeface="Arial" panose="020B0604020202020204" pitchFamily="34" charset="0"/>
              </a:rPr>
              <a:t>do nivelamento, do alerta da vibração, do antirroubo, entre outros. O giroscópio é usado para medir a velocidade angular e é usado principalmente nos mouses 3D, em jogos e no treinamento de atletas profissionais.</a:t>
            </a:r>
            <a:r>
              <a:rPr lang="pt-BR" dirty="0">
                <a:solidFill>
                  <a:schemeClr val="bg1"/>
                </a:solidFill>
                <a:latin typeface="Arial" panose="020B0604020202020204" pitchFamily="34" charset="0"/>
                <a:cs typeface="Arial" panose="020B0604020202020204" pitchFamily="34" charset="0"/>
              </a:rPr>
              <a:t/>
            </a:r>
            <a:br>
              <a:rPr lang="pt-BR" dirty="0">
                <a:solidFill>
                  <a:schemeClr val="bg1"/>
                </a:solidFill>
                <a:latin typeface="Arial" panose="020B0604020202020204" pitchFamily="34" charset="0"/>
                <a:cs typeface="Arial" panose="020B0604020202020204" pitchFamily="34" charset="0"/>
              </a:rPr>
            </a:br>
            <a:r>
              <a:rPr lang="pt-BR" dirty="0">
                <a:solidFill>
                  <a:schemeClr val="bg1"/>
                </a:solidFill>
                <a:latin typeface="Arial" panose="020B0604020202020204" pitchFamily="34" charset="0"/>
                <a:cs typeface="Arial" panose="020B0604020202020204" pitchFamily="34" charset="0"/>
              </a:rPr>
              <a:t/>
            </a:r>
            <a:br>
              <a:rPr lang="pt-BR" dirty="0">
                <a:solidFill>
                  <a:schemeClr val="bg1"/>
                </a:solidFill>
                <a:latin typeface="Arial" panose="020B0604020202020204" pitchFamily="34" charset="0"/>
                <a:cs typeface="Arial" panose="020B0604020202020204" pitchFamily="34" charset="0"/>
              </a:rPr>
            </a:br>
            <a:endParaRPr lang="pt-BR"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0885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068482" y="330822"/>
            <a:ext cx="10131425" cy="7109639"/>
          </a:xfrm>
          <a:prstGeom prst="rect">
            <a:avLst/>
          </a:prstGeom>
          <a:noFill/>
        </p:spPr>
        <p:txBody>
          <a:bodyPr wrap="square" rtlCol="0">
            <a:spAutoFit/>
          </a:bodyPr>
          <a:lstStyle/>
          <a:p>
            <a:r>
              <a:rPr lang="pt-BR" sz="2400" b="1" dirty="0">
                <a:solidFill>
                  <a:srgbClr val="C00000"/>
                </a:solidFill>
                <a:latin typeface="Arial" panose="020B0604020202020204" pitchFamily="34" charset="0"/>
                <a:cs typeface="Arial" panose="020B0604020202020204" pitchFamily="34" charset="0"/>
              </a:rPr>
              <a:t>3</a:t>
            </a:r>
            <a:r>
              <a:rPr lang="pt-BR" sz="2400" b="1" dirty="0" smtClean="0">
                <a:solidFill>
                  <a:srgbClr val="C00000"/>
                </a:solidFill>
                <a:latin typeface="Arial" panose="020B0604020202020204" pitchFamily="34" charset="0"/>
                <a:cs typeface="Arial" panose="020B0604020202020204" pitchFamily="34" charset="0"/>
              </a:rPr>
              <a:t>° Sensores de temperatura: </a:t>
            </a:r>
            <a:r>
              <a:rPr lang="pt-BR" b="1" dirty="0">
                <a:solidFill>
                  <a:schemeClr val="bg1"/>
                </a:solidFill>
                <a:latin typeface="Arial" panose="020B0604020202020204" pitchFamily="34" charset="0"/>
                <a:cs typeface="Arial" panose="020B0604020202020204" pitchFamily="34" charset="0"/>
              </a:rPr>
              <a:t>Esses dispositivos podem ser usados em quase todos os ambientes </a:t>
            </a:r>
            <a:r>
              <a:rPr lang="pt-BR" b="1" dirty="0" err="1">
                <a:solidFill>
                  <a:schemeClr val="bg1"/>
                </a:solidFill>
                <a:latin typeface="Arial" panose="020B0604020202020204" pitchFamily="34" charset="0"/>
                <a:cs typeface="Arial" panose="020B0604020202020204" pitchFamily="34" charset="0"/>
              </a:rPr>
              <a:t>IoT</a:t>
            </a:r>
            <a:r>
              <a:rPr lang="pt-BR" b="1" dirty="0">
                <a:solidFill>
                  <a:schemeClr val="bg1"/>
                </a:solidFill>
                <a:latin typeface="Arial" panose="020B0604020202020204" pitchFamily="34" charset="0"/>
                <a:cs typeface="Arial" panose="020B0604020202020204" pitchFamily="34" charset="0"/>
              </a:rPr>
              <a:t>, desde o chão de fábrica até os campos agrícolas. Nas fábricas, esses sensores podem medir continuamente a temperatura de uma máquina para garantir que ela permaneça dentro de um limite seguro. Na fazenda, eles podem ser usados para rastrear a temperatura do solo, água e plantas para maximizar a produção</a:t>
            </a:r>
            <a:r>
              <a:rPr lang="pt-BR" b="1" dirty="0" smtClean="0">
                <a:solidFill>
                  <a:schemeClr val="bg1"/>
                </a:solidFill>
                <a:latin typeface="Arial" panose="020B0604020202020204" pitchFamily="34" charset="0"/>
                <a:cs typeface="Arial" panose="020B0604020202020204" pitchFamily="34" charset="0"/>
              </a:rPr>
              <a:t>.</a:t>
            </a:r>
          </a:p>
          <a:p>
            <a:r>
              <a:rPr lang="pt-BR" sz="2400" dirty="0"/>
              <a:t/>
            </a:r>
            <a:br>
              <a:rPr lang="pt-BR" sz="2400" dirty="0"/>
            </a:br>
            <a:r>
              <a:rPr lang="pt-BR" sz="2400" b="1" dirty="0">
                <a:solidFill>
                  <a:srgbClr val="C00000"/>
                </a:solidFill>
                <a:latin typeface="Arial" panose="020B0604020202020204" pitchFamily="34" charset="0"/>
                <a:cs typeface="Arial" panose="020B0604020202020204" pitchFamily="34" charset="0"/>
              </a:rPr>
              <a:t>4</a:t>
            </a:r>
            <a:r>
              <a:rPr lang="pt-BR" sz="2400" b="1" dirty="0" smtClean="0">
                <a:solidFill>
                  <a:srgbClr val="C00000"/>
                </a:solidFill>
                <a:latin typeface="Arial" panose="020B0604020202020204" pitchFamily="34" charset="0"/>
                <a:cs typeface="Arial" panose="020B0604020202020204" pitchFamily="34" charset="0"/>
              </a:rPr>
              <a:t>° Sensor de Umidade: </a:t>
            </a:r>
            <a:r>
              <a:rPr lang="pt-BR" b="1" dirty="0" smtClean="0">
                <a:solidFill>
                  <a:schemeClr val="bg1"/>
                </a:solidFill>
                <a:latin typeface="Arial" panose="020B0604020202020204" pitchFamily="34" charset="0"/>
                <a:cs typeface="Arial" panose="020B0604020202020204" pitchFamily="34" charset="0"/>
              </a:rPr>
              <a:t>Semelhante </a:t>
            </a:r>
            <a:r>
              <a:rPr lang="pt-BR" b="1" dirty="0">
                <a:solidFill>
                  <a:schemeClr val="bg1"/>
                </a:solidFill>
                <a:latin typeface="Arial" panose="020B0604020202020204" pitchFamily="34" charset="0"/>
                <a:cs typeface="Arial" panose="020B0604020202020204" pitchFamily="34" charset="0"/>
              </a:rPr>
              <a:t>ao sensor de temperatura, também é usado para controlar o desempenho de dispositivos. Ele também é definido por analógico e digital. Um sensor de umidade analógico marca a umidade relativa do ar utilizando um sistema capacitivo, que são os mais utilizados. Esse tipo de sensor é revestido geralmente de vidro ou cerâmica. O material isolante, que absorve toda a água, é feito de um polímero que recebe e solta a água por meio da umidade relativa de uma determinada área. Isso modifica o nível de carga presente no capacitor da placa de circuito elétrico</a:t>
            </a:r>
            <a:r>
              <a:rPr lang="pt-BR" b="1" dirty="0" smtClean="0">
                <a:solidFill>
                  <a:schemeClr val="bg1"/>
                </a:solidFill>
                <a:latin typeface="Arial" panose="020B0604020202020204" pitchFamily="34" charset="0"/>
                <a:cs typeface="Arial" panose="020B0604020202020204" pitchFamily="34" charset="0"/>
              </a:rPr>
              <a:t>.</a:t>
            </a:r>
          </a:p>
          <a:p>
            <a:endParaRPr lang="pt-BR" b="1" dirty="0" smtClean="0">
              <a:solidFill>
                <a:schemeClr val="bg1"/>
              </a:solidFill>
              <a:latin typeface="Arial" panose="020B0604020202020204" pitchFamily="34" charset="0"/>
              <a:cs typeface="Arial" panose="020B0604020202020204" pitchFamily="34" charset="0"/>
            </a:endParaRPr>
          </a:p>
          <a:p>
            <a:r>
              <a:rPr lang="pt-BR" sz="2400" b="1" dirty="0" smtClean="0">
                <a:solidFill>
                  <a:srgbClr val="C00000"/>
                </a:solidFill>
                <a:latin typeface="Arial" panose="020B0604020202020204" pitchFamily="34" charset="0"/>
                <a:cs typeface="Arial" panose="020B0604020202020204" pitchFamily="34" charset="0"/>
              </a:rPr>
              <a:t>5°Sensor de Pressão: </a:t>
            </a:r>
            <a:r>
              <a:rPr lang="pt-BR" b="1" dirty="0" smtClean="0">
                <a:solidFill>
                  <a:schemeClr val="bg1"/>
                </a:solidFill>
                <a:latin typeface="Arial" panose="020B0604020202020204" pitchFamily="34" charset="0"/>
                <a:cs typeface="Arial" panose="020B0604020202020204" pitchFamily="34" charset="0"/>
              </a:rPr>
              <a:t>A </a:t>
            </a:r>
            <a:r>
              <a:rPr lang="pt-BR" b="1" dirty="0">
                <a:solidFill>
                  <a:schemeClr val="bg1"/>
                </a:solidFill>
                <a:latin typeface="Arial" panose="020B0604020202020204" pitchFamily="34" charset="0"/>
                <a:cs typeface="Arial" panose="020B0604020202020204" pitchFamily="34" charset="0"/>
              </a:rPr>
              <a:t>agricultura é a maior usuária e a área que mais desperdiça água no mundo. Os agricultores usam 70% da água doce do mundo, mas 60% é desperdiçada devido a sistemas de irrigação com vazamento, métodos de aplicação ineficientes e o cultivo apenas de culturas sedentas, de acordo com o World </a:t>
            </a:r>
            <a:r>
              <a:rPr lang="pt-BR" b="1" dirty="0" err="1">
                <a:solidFill>
                  <a:schemeClr val="bg1"/>
                </a:solidFill>
                <a:latin typeface="Arial" panose="020B0604020202020204" pitchFamily="34" charset="0"/>
                <a:cs typeface="Arial" panose="020B0604020202020204" pitchFamily="34" charset="0"/>
              </a:rPr>
              <a:t>Wildlife</a:t>
            </a:r>
            <a:r>
              <a:rPr lang="pt-BR" b="1" dirty="0">
                <a:solidFill>
                  <a:schemeClr val="bg1"/>
                </a:solidFill>
                <a:latin typeface="Arial" panose="020B0604020202020204" pitchFamily="34" charset="0"/>
                <a:cs typeface="Arial" panose="020B0604020202020204" pitchFamily="34" charset="0"/>
              </a:rPr>
              <a:t> Fund</a:t>
            </a:r>
            <a:r>
              <a:rPr lang="pt-BR" b="1" dirty="0" smtClean="0">
                <a:solidFill>
                  <a:schemeClr val="bg1"/>
                </a:solidFill>
                <a:latin typeface="Arial" panose="020B0604020202020204" pitchFamily="34" charset="0"/>
                <a:cs typeface="Arial" panose="020B0604020202020204" pitchFamily="34" charset="0"/>
              </a:rPr>
              <a:t>.</a:t>
            </a:r>
            <a:r>
              <a:rPr lang="pt-BR" sz="2400" dirty="0"/>
              <a:t/>
            </a:r>
            <a:br>
              <a:rPr lang="pt-BR" sz="2400" dirty="0"/>
            </a:br>
            <a:r>
              <a:rPr lang="pt-BR" b="1" dirty="0">
                <a:solidFill>
                  <a:schemeClr val="bg1"/>
                </a:solidFill>
                <a:latin typeface="Arial" panose="020B0604020202020204" pitchFamily="34" charset="0"/>
                <a:cs typeface="Arial" panose="020B0604020202020204" pitchFamily="34" charset="0"/>
              </a:rPr>
              <a:t/>
            </a:r>
            <a:br>
              <a:rPr lang="pt-BR" b="1" dirty="0">
                <a:solidFill>
                  <a:schemeClr val="bg1"/>
                </a:solidFill>
                <a:latin typeface="Arial" panose="020B0604020202020204" pitchFamily="34" charset="0"/>
                <a:cs typeface="Arial" panose="020B0604020202020204" pitchFamily="34" charset="0"/>
              </a:rPr>
            </a:br>
            <a:r>
              <a:rPr lang="pt-BR" b="1" dirty="0">
                <a:solidFill>
                  <a:schemeClr val="bg1"/>
                </a:solidFill>
                <a:latin typeface="Arial" panose="020B0604020202020204" pitchFamily="34" charset="0"/>
                <a:cs typeface="Arial" panose="020B0604020202020204" pitchFamily="34" charset="0"/>
              </a:rPr>
              <a:t/>
            </a:r>
            <a:br>
              <a:rPr lang="pt-BR" b="1" dirty="0">
                <a:solidFill>
                  <a:schemeClr val="bg1"/>
                </a:solidFill>
                <a:latin typeface="Arial" panose="020B0604020202020204" pitchFamily="34" charset="0"/>
                <a:cs typeface="Arial" panose="020B0604020202020204" pitchFamily="34" charset="0"/>
              </a:rPr>
            </a:br>
            <a:r>
              <a:rPr lang="pt-BR" dirty="0"/>
              <a:t/>
            </a:r>
            <a:br>
              <a:rPr lang="pt-BR" dirty="0"/>
            </a:br>
            <a:r>
              <a:rPr lang="pt-BR" dirty="0">
                <a:solidFill>
                  <a:schemeClr val="bg1"/>
                </a:solidFill>
                <a:latin typeface="Arial" panose="020B0604020202020204" pitchFamily="34" charset="0"/>
                <a:cs typeface="Arial" panose="020B0604020202020204" pitchFamily="34" charset="0"/>
              </a:rPr>
              <a:t/>
            </a:r>
            <a:br>
              <a:rPr lang="pt-BR" dirty="0">
                <a:solidFill>
                  <a:schemeClr val="bg1"/>
                </a:solidFill>
                <a:latin typeface="Arial" panose="020B0604020202020204" pitchFamily="34" charset="0"/>
                <a:cs typeface="Arial" panose="020B0604020202020204" pitchFamily="34" charset="0"/>
              </a:rPr>
            </a:br>
            <a:r>
              <a:rPr lang="pt-BR" dirty="0">
                <a:solidFill>
                  <a:schemeClr val="bg1"/>
                </a:solidFill>
                <a:latin typeface="Arial" panose="020B0604020202020204" pitchFamily="34" charset="0"/>
                <a:cs typeface="Arial" panose="020B0604020202020204" pitchFamily="34" charset="0"/>
              </a:rPr>
              <a:t/>
            </a:r>
            <a:br>
              <a:rPr lang="pt-BR" dirty="0">
                <a:solidFill>
                  <a:schemeClr val="bg1"/>
                </a:solidFill>
                <a:latin typeface="Arial" panose="020B0604020202020204" pitchFamily="34" charset="0"/>
                <a:cs typeface="Arial" panose="020B0604020202020204" pitchFamily="34" charset="0"/>
              </a:rPr>
            </a:br>
            <a:endParaRPr lang="pt-BR"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7477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367481" y="739167"/>
            <a:ext cx="9432324" cy="1846659"/>
          </a:xfrm>
          <a:prstGeom prst="rect">
            <a:avLst/>
          </a:prstGeom>
        </p:spPr>
        <p:txBody>
          <a:bodyPr wrap="square">
            <a:spAutoFit/>
          </a:bodyPr>
          <a:lstStyle/>
          <a:p>
            <a:r>
              <a:rPr lang="pt-BR" sz="2400" b="1" dirty="0">
                <a:solidFill>
                  <a:srgbClr val="C00000"/>
                </a:solidFill>
                <a:latin typeface="Arial" panose="020B0604020202020204" pitchFamily="34" charset="0"/>
                <a:cs typeface="Arial" panose="020B0604020202020204" pitchFamily="34" charset="0"/>
              </a:rPr>
              <a:t>6° Sensores de Nível: </a:t>
            </a:r>
            <a:r>
              <a:rPr lang="pt-BR" b="1" dirty="0">
                <a:solidFill>
                  <a:schemeClr val="bg1"/>
                </a:solidFill>
                <a:latin typeface="Arial" panose="020B0604020202020204" pitchFamily="34" charset="0"/>
                <a:cs typeface="Arial" panose="020B0604020202020204" pitchFamily="34" charset="0"/>
              </a:rPr>
              <a:t>Os sensores de nível detectam o nível de líquidos e outros fluidos, incluindo suspensões, materiais granulares e pós que exibem uma superfície superior. Os sensores de nível podem ser usados para fins de gestão inteligente de resíduos e reciclagem. Outras aplicações incluem medir níveis de tanque; medição de combustível diesel; inventário de ativos líquidos; alarmes de nível alto ou baixo e controle de irrigação.</a:t>
            </a:r>
            <a:endParaRPr lang="pt-BR" dirty="0"/>
          </a:p>
        </p:txBody>
      </p:sp>
    </p:spTree>
    <p:extLst>
      <p:ext uri="{BB962C8B-B14F-4D97-AF65-F5344CB8AC3E}">
        <p14:creationId xmlns:p14="http://schemas.microsoft.com/office/powerpoint/2010/main" val="687898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304800"/>
            <a:ext cx="10131425" cy="1456267"/>
          </a:xfrm>
        </p:spPr>
        <p:txBody>
          <a:bodyPr>
            <a:normAutofit/>
          </a:bodyPr>
          <a:lstStyle/>
          <a:p>
            <a:pPr algn="ctr"/>
            <a:r>
              <a:rPr lang="pt-BR" sz="3200" b="1" dirty="0" smtClean="0">
                <a:solidFill>
                  <a:schemeClr val="bg1"/>
                </a:solidFill>
                <a:latin typeface="Arial" panose="020B0604020202020204" pitchFamily="34" charset="0"/>
                <a:cs typeface="Arial" panose="020B0604020202020204" pitchFamily="34" charset="0"/>
              </a:rPr>
              <a:t>O QUE É MCU ?</a:t>
            </a:r>
            <a:endParaRPr lang="pt-BR" sz="3200" b="1" dirty="0">
              <a:solidFill>
                <a:schemeClr val="bg1"/>
              </a:solidFill>
              <a:latin typeface="Arial" panose="020B0604020202020204" pitchFamily="34" charset="0"/>
              <a:cs typeface="Arial" panose="020B0604020202020204" pitchFamily="34" charset="0"/>
            </a:endParaRPr>
          </a:p>
        </p:txBody>
      </p:sp>
      <p:sp>
        <p:nvSpPr>
          <p:cNvPr id="5" name="Retângulo 4"/>
          <p:cNvSpPr/>
          <p:nvPr/>
        </p:nvSpPr>
        <p:spPr>
          <a:xfrm>
            <a:off x="1384902" y="1761067"/>
            <a:ext cx="9432324" cy="4801314"/>
          </a:xfrm>
          <a:prstGeom prst="rect">
            <a:avLst/>
          </a:prstGeom>
        </p:spPr>
        <p:txBody>
          <a:bodyPr wrap="square">
            <a:spAutoFit/>
          </a:bodyPr>
          <a:lstStyle/>
          <a:p>
            <a:r>
              <a:rPr lang="pt-BR" b="1" dirty="0" smtClean="0">
                <a:solidFill>
                  <a:schemeClr val="bg1"/>
                </a:solidFill>
                <a:latin typeface="Arial" panose="020B0604020202020204" pitchFamily="34" charset="0"/>
                <a:cs typeface="Arial" panose="020B0604020202020204" pitchFamily="34" charset="0"/>
              </a:rPr>
              <a:t>Micro controladoras (MCU) </a:t>
            </a:r>
            <a:r>
              <a:rPr lang="pt-BR" b="1" dirty="0">
                <a:solidFill>
                  <a:schemeClr val="bg1"/>
                </a:solidFill>
                <a:latin typeface="Arial" panose="020B0604020202020204" pitchFamily="34" charset="0"/>
                <a:cs typeface="Arial" panose="020B0604020202020204" pitchFamily="34" charset="0"/>
              </a:rPr>
              <a:t>são microprocessadores que podem ser programados para funções específicas. Em geral, eles são usados para controlar circuitos e, por isso, são comumente encontrados dentro de outros dispositivos, sendo conhecidos como "controladores embutidos". A estrutura interna de um </a:t>
            </a:r>
            <a:r>
              <a:rPr lang="pt-BR" b="1" dirty="0" smtClean="0">
                <a:solidFill>
                  <a:schemeClr val="bg1"/>
                </a:solidFill>
                <a:latin typeface="Arial" panose="020B0604020202020204" pitchFamily="34" charset="0"/>
                <a:cs typeface="Arial" panose="020B0604020202020204" pitchFamily="34" charset="0"/>
              </a:rPr>
              <a:t>micro controlador </a:t>
            </a:r>
            <a:r>
              <a:rPr lang="pt-BR" b="1" dirty="0">
                <a:solidFill>
                  <a:schemeClr val="bg1"/>
                </a:solidFill>
                <a:latin typeface="Arial" panose="020B0604020202020204" pitchFamily="34" charset="0"/>
                <a:cs typeface="Arial" panose="020B0604020202020204" pitchFamily="34" charset="0"/>
              </a:rPr>
              <a:t>apresenta um processador, bem como circuitos de memória e periféricos de entrada e saída.</a:t>
            </a:r>
            <a:r>
              <a:rPr lang="pt-BR" b="1" dirty="0" smtClean="0">
                <a:solidFill>
                  <a:schemeClr val="bg1"/>
                </a:solidFill>
                <a:latin typeface="Arial" panose="020B0604020202020204" pitchFamily="34" charset="0"/>
                <a:cs typeface="Arial" panose="020B0604020202020204" pitchFamily="34" charset="0"/>
              </a:rPr>
              <a:t> </a:t>
            </a:r>
          </a:p>
          <a:p>
            <a:r>
              <a:rPr lang="pt-BR" b="1" dirty="0">
                <a:solidFill>
                  <a:schemeClr val="bg1"/>
                </a:solidFill>
                <a:latin typeface="Arial" panose="020B0604020202020204" pitchFamily="34" charset="0"/>
                <a:cs typeface="Arial" panose="020B0604020202020204" pitchFamily="34" charset="0"/>
              </a:rPr>
              <a:t>Com </a:t>
            </a:r>
            <a:r>
              <a:rPr lang="pt-BR" b="1" dirty="0" err="1">
                <a:solidFill>
                  <a:schemeClr val="bg1"/>
                </a:solidFill>
                <a:latin typeface="Arial" panose="020B0604020202020204" pitchFamily="34" charset="0"/>
                <a:cs typeface="Arial" panose="020B0604020202020204" pitchFamily="34" charset="0"/>
              </a:rPr>
              <a:t>freqüências</a:t>
            </a:r>
            <a:r>
              <a:rPr lang="pt-BR" b="1" dirty="0">
                <a:solidFill>
                  <a:schemeClr val="bg1"/>
                </a:solidFill>
                <a:latin typeface="Arial" panose="020B0604020202020204" pitchFamily="34" charset="0"/>
                <a:cs typeface="Arial" panose="020B0604020202020204" pitchFamily="34" charset="0"/>
              </a:rPr>
              <a:t> de </a:t>
            </a:r>
            <a:r>
              <a:rPr lang="pt-BR" b="1" dirty="0" err="1" smtClean="0">
                <a:solidFill>
                  <a:schemeClr val="bg1"/>
                </a:solidFill>
                <a:latin typeface="Arial" panose="020B0604020202020204" pitchFamily="34" charset="0"/>
                <a:cs typeface="Arial" panose="020B0604020202020204" pitchFamily="34" charset="0"/>
              </a:rPr>
              <a:t>clock</a:t>
            </a:r>
            <a:r>
              <a:rPr lang="pt-BR" b="1" dirty="0">
                <a:solidFill>
                  <a:schemeClr val="bg1"/>
                </a:solidFill>
                <a:latin typeface="Arial" panose="020B0604020202020204" pitchFamily="34" charset="0"/>
                <a:cs typeface="Arial" panose="020B0604020202020204" pitchFamily="34" charset="0"/>
              </a:rPr>
              <a:t> de poucos MHz (</a:t>
            </a:r>
            <a:r>
              <a:rPr lang="pt-BR" b="1" dirty="0" err="1">
                <a:solidFill>
                  <a:schemeClr val="bg1"/>
                </a:solidFill>
                <a:latin typeface="Arial" panose="020B0604020202020204" pitchFamily="34" charset="0"/>
                <a:cs typeface="Arial" panose="020B0604020202020204" pitchFamily="34" charset="0"/>
              </a:rPr>
              <a:t>Megahertz</a:t>
            </a:r>
            <a:r>
              <a:rPr lang="pt-BR" b="1" dirty="0">
                <a:solidFill>
                  <a:schemeClr val="bg1"/>
                </a:solidFill>
                <a:latin typeface="Arial" panose="020B0604020202020204" pitchFamily="34" charset="0"/>
                <a:cs typeface="Arial" panose="020B0604020202020204" pitchFamily="34" charset="0"/>
              </a:rPr>
              <a:t>) ou talvez menos, os </a:t>
            </a:r>
            <a:r>
              <a:rPr lang="pt-BR" b="1" dirty="0" err="1">
                <a:solidFill>
                  <a:schemeClr val="bg1"/>
                </a:solidFill>
                <a:latin typeface="Arial" panose="020B0604020202020204" pitchFamily="34" charset="0"/>
                <a:cs typeface="Arial" panose="020B0604020202020204" pitchFamily="34" charset="0"/>
              </a:rPr>
              <a:t>microcontroladores</a:t>
            </a:r>
            <a:r>
              <a:rPr lang="pt-BR" b="1" dirty="0">
                <a:solidFill>
                  <a:schemeClr val="bg1"/>
                </a:solidFill>
                <a:latin typeface="Arial" panose="020B0604020202020204" pitchFamily="34" charset="0"/>
                <a:cs typeface="Arial" panose="020B0604020202020204" pitchFamily="34" charset="0"/>
              </a:rPr>
              <a:t> operam a uma </a:t>
            </a:r>
            <a:r>
              <a:rPr lang="pt-BR" b="1" dirty="0" err="1">
                <a:solidFill>
                  <a:schemeClr val="bg1"/>
                </a:solidFill>
                <a:latin typeface="Arial" panose="020B0604020202020204" pitchFamily="34" charset="0"/>
                <a:cs typeface="Arial" panose="020B0604020202020204" pitchFamily="34" charset="0"/>
              </a:rPr>
              <a:t>freqüência</a:t>
            </a:r>
            <a:r>
              <a:rPr lang="pt-BR" b="1" dirty="0">
                <a:solidFill>
                  <a:schemeClr val="bg1"/>
                </a:solidFill>
                <a:latin typeface="Arial" panose="020B0604020202020204" pitchFamily="34" charset="0"/>
                <a:cs typeface="Arial" panose="020B0604020202020204" pitchFamily="34" charset="0"/>
              </a:rPr>
              <a:t> muito baixa se comparados com os microprocessadores atuais, no entanto são adequados para a maioria das aplicações usuais como por exemplo controlar uma máquina de lavar roupas ou uma esteira de chão de fábrica. O seu consumo em geral é relativamente pequeno, normalmente na casa dos </a:t>
            </a:r>
            <a:r>
              <a:rPr lang="pt-BR" b="1" dirty="0" err="1">
                <a:solidFill>
                  <a:schemeClr val="bg1"/>
                </a:solidFill>
                <a:latin typeface="Arial" panose="020B0604020202020204" pitchFamily="34" charset="0"/>
                <a:cs typeface="Arial" panose="020B0604020202020204" pitchFamily="34" charset="0"/>
              </a:rPr>
              <a:t>miliwatts</a:t>
            </a:r>
            <a:r>
              <a:rPr lang="pt-BR" b="1" dirty="0">
                <a:solidFill>
                  <a:schemeClr val="bg1"/>
                </a:solidFill>
                <a:latin typeface="Arial" panose="020B0604020202020204" pitchFamily="34" charset="0"/>
                <a:cs typeface="Arial" panose="020B0604020202020204" pitchFamily="34" charset="0"/>
              </a:rPr>
              <a:t> e possuem geralmente habilidade para entrar em modo de espera (</a:t>
            </a:r>
            <a:r>
              <a:rPr lang="pt-BR" b="1" dirty="0" err="1">
                <a:solidFill>
                  <a:schemeClr val="bg1"/>
                </a:solidFill>
                <a:latin typeface="Arial" panose="020B0604020202020204" pitchFamily="34" charset="0"/>
                <a:cs typeface="Arial" panose="020B0604020202020204" pitchFamily="34" charset="0"/>
              </a:rPr>
              <a:t>Sleep</a:t>
            </a:r>
            <a:r>
              <a:rPr lang="pt-BR" b="1" dirty="0">
                <a:solidFill>
                  <a:schemeClr val="bg1"/>
                </a:solidFill>
                <a:latin typeface="Arial" panose="020B0604020202020204" pitchFamily="34" charset="0"/>
                <a:cs typeface="Arial" panose="020B0604020202020204" pitchFamily="34" charset="0"/>
              </a:rPr>
              <a:t> ou </a:t>
            </a:r>
            <a:r>
              <a:rPr lang="pt-BR" b="1" dirty="0" err="1">
                <a:solidFill>
                  <a:schemeClr val="bg1"/>
                </a:solidFill>
                <a:latin typeface="Arial" panose="020B0604020202020204" pitchFamily="34" charset="0"/>
                <a:cs typeface="Arial" panose="020B0604020202020204" pitchFamily="34" charset="0"/>
              </a:rPr>
              <a:t>Wait</a:t>
            </a:r>
            <a:r>
              <a:rPr lang="pt-BR" b="1" dirty="0">
                <a:solidFill>
                  <a:schemeClr val="bg1"/>
                </a:solidFill>
                <a:latin typeface="Arial" panose="020B0604020202020204" pitchFamily="34" charset="0"/>
                <a:cs typeface="Arial" panose="020B0604020202020204" pitchFamily="34" charset="0"/>
              </a:rPr>
              <a:t>) aguardando por uma interrupção ou evento externo, como por exemplo o acionamento de uma tecla, ou um sinal que chega via uma interface de dados. O consumo destes </a:t>
            </a:r>
            <a:r>
              <a:rPr lang="pt-BR" b="1" dirty="0" err="1">
                <a:solidFill>
                  <a:schemeClr val="bg1"/>
                </a:solidFill>
                <a:latin typeface="Arial" panose="020B0604020202020204" pitchFamily="34" charset="0"/>
                <a:cs typeface="Arial" panose="020B0604020202020204" pitchFamily="34" charset="0"/>
              </a:rPr>
              <a:t>microcontroladores</a:t>
            </a:r>
            <a:r>
              <a:rPr lang="pt-BR" b="1" dirty="0">
                <a:solidFill>
                  <a:schemeClr val="bg1"/>
                </a:solidFill>
                <a:latin typeface="Arial" panose="020B0604020202020204" pitchFamily="34" charset="0"/>
                <a:cs typeface="Arial" panose="020B0604020202020204" pitchFamily="34" charset="0"/>
              </a:rPr>
              <a:t> em modo de espera pode chegar na casa dos </a:t>
            </a:r>
            <a:r>
              <a:rPr lang="pt-BR" b="1" dirty="0" err="1">
                <a:solidFill>
                  <a:schemeClr val="bg1"/>
                </a:solidFill>
                <a:latin typeface="Arial" panose="020B0604020202020204" pitchFamily="34" charset="0"/>
                <a:cs typeface="Arial" panose="020B0604020202020204" pitchFamily="34" charset="0"/>
              </a:rPr>
              <a:t>nanowatts</a:t>
            </a:r>
            <a:r>
              <a:rPr lang="pt-BR" b="1" dirty="0">
                <a:solidFill>
                  <a:schemeClr val="bg1"/>
                </a:solidFill>
                <a:latin typeface="Arial" panose="020B0604020202020204" pitchFamily="34" charset="0"/>
                <a:cs typeface="Arial" panose="020B0604020202020204" pitchFamily="34" charset="0"/>
              </a:rPr>
              <a:t>, tornando-os ideais para aplicações onde a exigência de baixo consumo de energia é um fator decisivo para o sucesso do projeto.</a:t>
            </a:r>
            <a:endParaRPr lang="pt-BR"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12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3200" b="1" dirty="0" smtClean="0">
                <a:solidFill>
                  <a:schemeClr val="bg1"/>
                </a:solidFill>
                <a:latin typeface="Arial" panose="020B0604020202020204" pitchFamily="34" charset="0"/>
                <a:cs typeface="Arial" panose="020B0604020202020204" pitchFamily="34" charset="0"/>
              </a:rPr>
              <a:t>   O que é </a:t>
            </a:r>
            <a:r>
              <a:rPr lang="pt-BR" sz="3200" b="1" dirty="0" err="1" smtClean="0">
                <a:solidFill>
                  <a:schemeClr val="bg1"/>
                </a:solidFill>
                <a:latin typeface="Arial" panose="020B0604020202020204" pitchFamily="34" charset="0"/>
                <a:cs typeface="Arial" panose="020B0604020202020204" pitchFamily="34" charset="0"/>
              </a:rPr>
              <a:t>sbc</a:t>
            </a:r>
            <a:r>
              <a:rPr lang="pt-BR" sz="3200" b="1" dirty="0" smtClean="0">
                <a:solidFill>
                  <a:schemeClr val="bg1"/>
                </a:solidFill>
                <a:latin typeface="Arial" panose="020B0604020202020204" pitchFamily="34" charset="0"/>
                <a:cs typeface="Arial" panose="020B0604020202020204" pitchFamily="34" charset="0"/>
              </a:rPr>
              <a:t> ?</a:t>
            </a:r>
            <a:endParaRPr lang="pt-BR" sz="3200" b="1" dirty="0">
              <a:solidFill>
                <a:schemeClr val="bg1"/>
              </a:solidFill>
              <a:latin typeface="Arial" panose="020B0604020202020204" pitchFamily="34" charset="0"/>
              <a:cs typeface="Arial" panose="020B0604020202020204" pitchFamily="34" charset="0"/>
            </a:endParaRPr>
          </a:p>
        </p:txBody>
      </p:sp>
      <p:sp>
        <p:nvSpPr>
          <p:cNvPr id="5" name="Retângulo 4"/>
          <p:cNvSpPr/>
          <p:nvPr/>
        </p:nvSpPr>
        <p:spPr>
          <a:xfrm>
            <a:off x="1384902" y="2065867"/>
            <a:ext cx="9432324" cy="646331"/>
          </a:xfrm>
          <a:prstGeom prst="rect">
            <a:avLst/>
          </a:prstGeom>
        </p:spPr>
        <p:txBody>
          <a:bodyPr wrap="square">
            <a:spAutoFit/>
          </a:bodyPr>
          <a:lstStyle/>
          <a:p>
            <a:r>
              <a:rPr lang="pt-BR" b="1" dirty="0" smtClean="0">
                <a:solidFill>
                  <a:srgbClr val="C00000"/>
                </a:solidFill>
                <a:latin typeface="Arial" panose="020B0604020202020204" pitchFamily="34" charset="0"/>
                <a:cs typeface="Arial" panose="020B0604020202020204" pitchFamily="34" charset="0"/>
              </a:rPr>
              <a:t>SBC: </a:t>
            </a:r>
            <a:r>
              <a:rPr lang="pt-BR" b="1" dirty="0" smtClean="0">
                <a:solidFill>
                  <a:schemeClr val="bg1"/>
                </a:solidFill>
                <a:latin typeface="Arial" panose="020B0604020202020204" pitchFamily="34" charset="0"/>
                <a:cs typeface="Arial" panose="020B0604020202020204" pitchFamily="34" charset="0"/>
              </a:rPr>
              <a:t>é um computador onde todos os componentes eletrônicos necessários para seu funcionamento estão situados em uma única placa de circuito </a:t>
            </a:r>
            <a:r>
              <a:rPr lang="pt-BR" b="1" dirty="0">
                <a:solidFill>
                  <a:schemeClr val="bg1"/>
                </a:solidFill>
                <a:latin typeface="Arial" panose="020B0604020202020204" pitchFamily="34" charset="0"/>
                <a:cs typeface="Arial" panose="020B0604020202020204" pitchFamily="34" charset="0"/>
              </a:rPr>
              <a:t>i</a:t>
            </a:r>
            <a:r>
              <a:rPr lang="pt-BR" b="1" dirty="0" smtClean="0">
                <a:solidFill>
                  <a:schemeClr val="bg1"/>
                </a:solidFill>
                <a:latin typeface="Arial" panose="020B0604020202020204" pitchFamily="34" charset="0"/>
                <a:cs typeface="Arial" panose="020B0604020202020204" pitchFamily="34" charset="0"/>
              </a:rPr>
              <a:t>mpresso</a:t>
            </a:r>
            <a:r>
              <a:rPr lang="pt-BR" b="1" dirty="0">
                <a:solidFill>
                  <a:schemeClr val="bg1"/>
                </a:solidFill>
                <a:latin typeface="Arial" panose="020B0604020202020204" pitchFamily="34" charset="0"/>
                <a:cs typeface="Arial" panose="020B0604020202020204" pitchFamily="34" charset="0"/>
              </a:rPr>
              <a:t>.</a:t>
            </a:r>
          </a:p>
        </p:txBody>
      </p:sp>
      <p:sp>
        <p:nvSpPr>
          <p:cNvPr id="6" name="Título 1"/>
          <p:cNvSpPr txBox="1">
            <a:spLocks/>
          </p:cNvSpPr>
          <p:nvPr/>
        </p:nvSpPr>
        <p:spPr>
          <a:xfrm>
            <a:off x="685801" y="2912076"/>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3200" b="1" dirty="0" smtClean="0">
                <a:solidFill>
                  <a:schemeClr val="bg1"/>
                </a:solidFill>
                <a:latin typeface="Arial" panose="020B0604020202020204" pitchFamily="34" charset="0"/>
                <a:cs typeface="Arial" panose="020B0604020202020204" pitchFamily="34" charset="0"/>
              </a:rPr>
              <a:t>    Tipos de </a:t>
            </a:r>
            <a:r>
              <a:rPr lang="pt-BR" sz="3200" b="1" dirty="0" err="1" smtClean="0">
                <a:solidFill>
                  <a:schemeClr val="bg1"/>
                </a:solidFill>
                <a:latin typeface="Arial" panose="020B0604020202020204" pitchFamily="34" charset="0"/>
                <a:cs typeface="Arial" panose="020B0604020202020204" pitchFamily="34" charset="0"/>
              </a:rPr>
              <a:t>sbc</a:t>
            </a:r>
            <a:r>
              <a:rPr lang="pt-BR" sz="3200" b="1" dirty="0" smtClean="0">
                <a:solidFill>
                  <a:schemeClr val="bg1"/>
                </a:solidFill>
                <a:latin typeface="Arial" panose="020B0604020202020204" pitchFamily="34" charset="0"/>
                <a:cs typeface="Arial" panose="020B0604020202020204" pitchFamily="34" charset="0"/>
              </a:rPr>
              <a:t>:</a:t>
            </a:r>
            <a:endParaRPr lang="pt-BR" sz="3200" b="1" dirty="0">
              <a:solidFill>
                <a:schemeClr val="bg1"/>
              </a:solidFill>
              <a:latin typeface="Arial" panose="020B0604020202020204" pitchFamily="34" charset="0"/>
              <a:cs typeface="Arial" panose="020B0604020202020204" pitchFamily="34" charset="0"/>
            </a:endParaRPr>
          </a:p>
        </p:txBody>
      </p:sp>
      <p:sp>
        <p:nvSpPr>
          <p:cNvPr id="7" name="Retângulo 6"/>
          <p:cNvSpPr/>
          <p:nvPr/>
        </p:nvSpPr>
        <p:spPr>
          <a:xfrm>
            <a:off x="1384902" y="4368343"/>
            <a:ext cx="9432324" cy="2585323"/>
          </a:xfrm>
          <a:prstGeom prst="rect">
            <a:avLst/>
          </a:prstGeom>
        </p:spPr>
        <p:txBody>
          <a:bodyPr wrap="square">
            <a:spAutoFit/>
          </a:bodyPr>
          <a:lstStyle/>
          <a:p>
            <a:pPr algn="ctr"/>
            <a:r>
              <a:rPr lang="pt-BR" b="1" dirty="0" smtClean="0">
                <a:solidFill>
                  <a:srgbClr val="C00000"/>
                </a:solidFill>
                <a:latin typeface="Arial" panose="020B0604020202020204" pitchFamily="34" charset="0"/>
                <a:cs typeface="Arial" panose="020B0604020202020204" pitchFamily="34" charset="0"/>
              </a:rPr>
              <a:t>A20-OLinuxXino-Micro</a:t>
            </a:r>
          </a:p>
          <a:p>
            <a:pPr algn="ctr"/>
            <a:r>
              <a:rPr lang="pt-BR" b="1" dirty="0" err="1" smtClean="0">
                <a:solidFill>
                  <a:srgbClr val="C00000"/>
                </a:solidFill>
                <a:latin typeface="Arial" panose="020B0604020202020204" pitchFamily="34" charset="0"/>
                <a:cs typeface="Arial" panose="020B0604020202020204" pitchFamily="34" charset="0"/>
              </a:rPr>
              <a:t>ArduÍno</a:t>
            </a:r>
            <a:r>
              <a:rPr lang="pt-BR" b="1" dirty="0" smtClean="0">
                <a:solidFill>
                  <a:srgbClr val="C00000"/>
                </a:solidFill>
                <a:latin typeface="Arial" panose="020B0604020202020204" pitchFamily="34" charset="0"/>
                <a:cs typeface="Arial" panose="020B0604020202020204" pitchFamily="34" charset="0"/>
              </a:rPr>
              <a:t> TRE</a:t>
            </a:r>
          </a:p>
          <a:p>
            <a:pPr algn="ctr"/>
            <a:r>
              <a:rPr lang="pt-BR" b="1" dirty="0" smtClean="0">
                <a:solidFill>
                  <a:srgbClr val="C00000"/>
                </a:solidFill>
                <a:latin typeface="Arial" panose="020B0604020202020204" pitchFamily="34" charset="0"/>
                <a:cs typeface="Arial" panose="020B0604020202020204" pitchFamily="34" charset="0"/>
              </a:rPr>
              <a:t>Banana PI</a:t>
            </a:r>
          </a:p>
          <a:p>
            <a:pPr algn="ctr"/>
            <a:r>
              <a:rPr lang="pt-BR" b="1" dirty="0" err="1" smtClean="0">
                <a:solidFill>
                  <a:srgbClr val="C00000"/>
                </a:solidFill>
                <a:latin typeface="Arial" panose="020B0604020202020204" pitchFamily="34" charset="0"/>
                <a:cs typeface="Arial" panose="020B0604020202020204" pitchFamily="34" charset="0"/>
              </a:rPr>
              <a:t>Creator</a:t>
            </a:r>
            <a:r>
              <a:rPr lang="pt-BR" b="1" dirty="0" smtClean="0">
                <a:solidFill>
                  <a:srgbClr val="C00000"/>
                </a:solidFill>
                <a:latin typeface="Arial" panose="020B0604020202020204" pitchFamily="34" charset="0"/>
                <a:cs typeface="Arial" panose="020B0604020202020204" pitchFamily="34" charset="0"/>
              </a:rPr>
              <a:t> CI20</a:t>
            </a:r>
          </a:p>
          <a:p>
            <a:pPr algn="ctr"/>
            <a:r>
              <a:rPr lang="pt-BR" b="1" dirty="0" err="1" smtClean="0">
                <a:solidFill>
                  <a:srgbClr val="C00000"/>
                </a:solidFill>
                <a:latin typeface="Arial" panose="020B0604020202020204" pitchFamily="34" charset="0"/>
                <a:cs typeface="Arial" panose="020B0604020202020204" pitchFamily="34" charset="0"/>
              </a:rPr>
              <a:t>Gizmo</a:t>
            </a:r>
            <a:r>
              <a:rPr lang="pt-BR" b="1" dirty="0" smtClean="0">
                <a:solidFill>
                  <a:srgbClr val="C00000"/>
                </a:solidFill>
                <a:latin typeface="Arial" panose="020B0604020202020204" pitchFamily="34" charset="0"/>
                <a:cs typeface="Arial" panose="020B0604020202020204" pitchFamily="34" charset="0"/>
              </a:rPr>
              <a:t> 2</a:t>
            </a:r>
          </a:p>
          <a:p>
            <a:pPr algn="ctr"/>
            <a:r>
              <a:rPr lang="pt-BR" b="1" dirty="0" err="1" smtClean="0">
                <a:solidFill>
                  <a:srgbClr val="C00000"/>
                </a:solidFill>
                <a:latin typeface="Arial" panose="020B0604020202020204" pitchFamily="34" charset="0"/>
                <a:cs typeface="Arial" panose="020B0604020202020204" pitchFamily="34" charset="0"/>
              </a:rPr>
              <a:t>Raspberry</a:t>
            </a:r>
            <a:r>
              <a:rPr lang="pt-BR" b="1" dirty="0" smtClean="0">
                <a:solidFill>
                  <a:srgbClr val="C00000"/>
                </a:solidFill>
                <a:latin typeface="Arial" panose="020B0604020202020204" pitchFamily="34" charset="0"/>
                <a:cs typeface="Arial" panose="020B0604020202020204" pitchFamily="34" charset="0"/>
              </a:rPr>
              <a:t> </a:t>
            </a:r>
            <a:r>
              <a:rPr lang="pt-BR" b="1" dirty="0" err="1" smtClean="0">
                <a:solidFill>
                  <a:srgbClr val="C00000"/>
                </a:solidFill>
                <a:latin typeface="Arial" panose="020B0604020202020204" pitchFamily="34" charset="0"/>
                <a:cs typeface="Arial" panose="020B0604020202020204" pitchFamily="34" charset="0"/>
              </a:rPr>
              <a:t>Pi</a:t>
            </a:r>
            <a:r>
              <a:rPr lang="pt-BR" b="1" dirty="0" smtClean="0">
                <a:solidFill>
                  <a:srgbClr val="C00000"/>
                </a:solidFill>
                <a:latin typeface="Arial" panose="020B0604020202020204" pitchFamily="34" charset="0"/>
                <a:cs typeface="Arial" panose="020B0604020202020204" pitchFamily="34" charset="0"/>
              </a:rPr>
              <a:t> </a:t>
            </a:r>
          </a:p>
          <a:p>
            <a:pPr algn="ctr"/>
            <a:r>
              <a:rPr lang="pt-BR" b="1" dirty="0" err="1" smtClean="0">
                <a:solidFill>
                  <a:srgbClr val="C00000"/>
                </a:solidFill>
                <a:latin typeface="Arial" panose="020B0604020202020204" pitchFamily="34" charset="0"/>
                <a:cs typeface="Arial" panose="020B0604020202020204" pitchFamily="34" charset="0"/>
              </a:rPr>
              <a:t>WarpBoard</a:t>
            </a:r>
            <a:endParaRPr lang="pt-BR" b="1" dirty="0" smtClean="0">
              <a:solidFill>
                <a:srgbClr val="C00000"/>
              </a:solidFill>
              <a:latin typeface="Arial" panose="020B0604020202020204" pitchFamily="34" charset="0"/>
              <a:cs typeface="Arial" panose="020B0604020202020204" pitchFamily="34" charset="0"/>
            </a:endParaRPr>
          </a:p>
          <a:p>
            <a:pPr algn="ctr"/>
            <a:r>
              <a:rPr lang="pt-BR" b="1" dirty="0" err="1" smtClean="0">
                <a:solidFill>
                  <a:srgbClr val="C00000"/>
                </a:solidFill>
                <a:latin typeface="Arial" panose="020B0604020202020204" pitchFamily="34" charset="0"/>
                <a:cs typeface="Arial" panose="020B0604020202020204" pitchFamily="34" charset="0"/>
              </a:rPr>
              <a:t>Paralleta</a:t>
            </a:r>
            <a:endParaRPr lang="pt-BR" b="1" dirty="0" smtClean="0">
              <a:solidFill>
                <a:srgbClr val="C00000"/>
              </a:solidFill>
              <a:latin typeface="Arial" panose="020B0604020202020204" pitchFamily="34" charset="0"/>
              <a:cs typeface="Arial" panose="020B0604020202020204" pitchFamily="34" charset="0"/>
            </a:endParaRPr>
          </a:p>
          <a:p>
            <a:endParaRPr lang="pt-BR"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469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3200" b="1" dirty="0" err="1" smtClean="0">
                <a:solidFill>
                  <a:schemeClr val="bg1"/>
                </a:solidFill>
                <a:latin typeface="Arial" panose="020B0604020202020204" pitchFamily="34" charset="0"/>
                <a:cs typeface="Arial" panose="020B0604020202020204" pitchFamily="34" charset="0"/>
              </a:rPr>
              <a:t>Iot</a:t>
            </a:r>
            <a:r>
              <a:rPr lang="pt-BR" sz="3200" b="1" dirty="0" smtClean="0">
                <a:solidFill>
                  <a:schemeClr val="bg1"/>
                </a:solidFill>
                <a:latin typeface="Arial" panose="020B0604020202020204" pitchFamily="34" charset="0"/>
                <a:cs typeface="Arial" panose="020B0604020202020204" pitchFamily="34" charset="0"/>
              </a:rPr>
              <a:t> em uma residência </a:t>
            </a:r>
            <a:endParaRPr lang="pt-BR" sz="3200" b="1" dirty="0">
              <a:solidFill>
                <a:schemeClr val="bg1"/>
              </a:solidFill>
              <a:latin typeface="Arial" panose="020B0604020202020204" pitchFamily="34" charset="0"/>
              <a:cs typeface="Arial" panose="020B0604020202020204"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065867"/>
            <a:ext cx="10058400" cy="4236075"/>
          </a:xfrm>
          <a:prstGeom prst="rect">
            <a:avLst/>
          </a:prstGeom>
        </p:spPr>
      </p:pic>
    </p:spTree>
    <p:extLst>
      <p:ext uri="{BB962C8B-B14F-4D97-AF65-F5344CB8AC3E}">
        <p14:creationId xmlns:p14="http://schemas.microsoft.com/office/powerpoint/2010/main" val="270966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286048" y="1151467"/>
            <a:ext cx="9432324" cy="2585323"/>
          </a:xfrm>
          <a:prstGeom prst="rect">
            <a:avLst/>
          </a:prstGeom>
        </p:spPr>
        <p:txBody>
          <a:bodyPr wrap="square">
            <a:spAutoFit/>
          </a:bodyPr>
          <a:lstStyle/>
          <a:p>
            <a:r>
              <a:rPr lang="pt-BR" b="1" dirty="0" smtClean="0">
                <a:solidFill>
                  <a:schemeClr val="bg1"/>
                </a:solidFill>
                <a:latin typeface="Arial" panose="020B0604020202020204" pitchFamily="34" charset="0"/>
                <a:cs typeface="Arial" panose="020B0604020202020204" pitchFamily="34" charset="0"/>
              </a:rPr>
              <a:t>Na topologia apresentada é possível notar que pode se implementar IOT em quase todas as coisas</a:t>
            </a:r>
          </a:p>
          <a:p>
            <a:r>
              <a:rPr lang="pt-BR" b="1" dirty="0" smtClean="0">
                <a:solidFill>
                  <a:schemeClr val="bg1"/>
                </a:solidFill>
                <a:latin typeface="Arial" panose="020B0604020202020204" pitchFamily="34" charset="0"/>
                <a:cs typeface="Arial" panose="020B0604020202020204" pitchFamily="34" charset="0"/>
              </a:rPr>
              <a:t>No exemplo mostra que é possível com seu smartphone, controlar toda sua residência e ainda saber se alguma coisa está fora do padrão como uma janela que foi aberta em um horário que não deveria ser aberta ou até mesmo aparelhos ligados, e entre outras coisas que é possível de se monitorar, apenas com seu smartphone </a:t>
            </a:r>
          </a:p>
          <a:p>
            <a:r>
              <a:rPr lang="pt-BR" b="1" dirty="0" smtClean="0">
                <a:solidFill>
                  <a:schemeClr val="bg1"/>
                </a:solidFill>
                <a:latin typeface="Arial" panose="020B0604020202020204" pitchFamily="34" charset="0"/>
                <a:cs typeface="Arial" panose="020B0604020202020204" pitchFamily="34" charset="0"/>
              </a:rPr>
              <a:t>O IOT é uma maneira “simples” para automatizar as coisas e colocar elas na internet.</a:t>
            </a:r>
            <a:endParaRPr lang="pt-BR"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7796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TM03457452[[fn=Celeste]]</Template>
  <TotalTime>116</TotalTime>
  <Words>738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Calibri</vt:lpstr>
      <vt:lpstr>Calibri Light</vt:lpstr>
      <vt:lpstr>Celestial</vt:lpstr>
      <vt:lpstr>O QUE É Internet of things ? </vt:lpstr>
      <vt:lpstr>O que é internet ?</vt:lpstr>
      <vt:lpstr>O que são as “coisas” ?</vt:lpstr>
      <vt:lpstr>Apresentação do PowerPoint</vt:lpstr>
      <vt:lpstr>Apresentação do PowerPoint</vt:lpstr>
      <vt:lpstr>O QUE É MCU ?</vt:lpstr>
      <vt:lpstr>   O que é sbc ?</vt:lpstr>
      <vt:lpstr>Iot em uma residência </vt:lpstr>
      <vt:lpstr>Apresentação do PowerPoint</vt:lpstr>
      <vt:lpstr>O que é IOT (INTERNET OF Things)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QUE É Internet of things ?</dc:title>
  <dc:creator>GUILHERME LEONEL DIAS</dc:creator>
  <cp:lastModifiedBy>GUILHERME LEONEL DIAS</cp:lastModifiedBy>
  <cp:revision>11</cp:revision>
  <dcterms:created xsi:type="dcterms:W3CDTF">2018-04-09T17:50:11Z</dcterms:created>
  <dcterms:modified xsi:type="dcterms:W3CDTF">2018-04-09T19:46:25Z</dcterms:modified>
</cp:coreProperties>
</file>