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Play"/>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Play-regular.fntdata"/><Relationship Id="rId10" Type="http://schemas.openxmlformats.org/officeDocument/2006/relationships/slide" Target="slides/slide6.xml"/><Relationship Id="rId12" Type="http://schemas.openxmlformats.org/officeDocument/2006/relationships/font" Target="fonts/Play-bold.fnt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8ee9f9351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38ee9f9351c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9081">
              <a:srgbClr val="000000"/>
            </a:gs>
            <a:gs pos="36000">
              <a:srgbClr val="000000"/>
            </a:gs>
            <a:gs pos="37000">
              <a:srgbClr val="010101"/>
            </a:gs>
            <a:gs pos="39000">
              <a:srgbClr val="171717"/>
            </a:gs>
            <a:gs pos="69000">
              <a:srgbClr val="000000"/>
            </a:gs>
            <a:gs pos="74000">
              <a:srgbClr val="000000"/>
            </a:gs>
            <a:gs pos="100000">
              <a:srgbClr val="000000"/>
            </a:gs>
          </a:gsLst>
          <a:path path="circle">
            <a:fillToRect b="0%" l="100%" r="0%" t="100%"/>
          </a:path>
          <a:tileRect b="-100%" l="0%" r="-100%" t="0%"/>
        </a:gradFill>
      </p:bgPr>
    </p:bg>
    <p:spTree>
      <p:nvGrpSpPr>
        <p:cNvPr id="83" name="Shape 83"/>
        <p:cNvGrpSpPr/>
        <p:nvPr/>
      </p:nvGrpSpPr>
      <p:grpSpPr>
        <a:xfrm>
          <a:off x="0" y="0"/>
          <a:ext cx="0" cy="0"/>
          <a:chOff x="0" y="0"/>
          <a:chExt cx="0" cy="0"/>
        </a:xfrm>
      </p:grpSpPr>
      <p:pic>
        <p:nvPicPr>
          <p:cNvPr descr="A green and blue circles&#10;&#10;AI-generated content may be incorrect." id="84" name="Google Shape;84;p13"/>
          <p:cNvPicPr preferRelativeResize="0"/>
          <p:nvPr/>
        </p:nvPicPr>
        <p:blipFill rotWithShape="1">
          <a:blip r:embed="rId3">
            <a:alphaModFix amt="47000"/>
          </a:blip>
          <a:srcRect b="0" l="11750" r="10000" t="0"/>
          <a:stretch/>
        </p:blipFill>
        <p:spPr>
          <a:xfrm>
            <a:off x="0" y="-318291"/>
            <a:ext cx="12192000" cy="8013695"/>
          </a:xfrm>
          <a:prstGeom prst="rect">
            <a:avLst/>
          </a:prstGeom>
          <a:noFill/>
          <a:ln>
            <a:noFill/>
          </a:ln>
        </p:spPr>
      </p:pic>
      <p:sp>
        <p:nvSpPr>
          <p:cNvPr id="85" name="Google Shape;85;p13"/>
          <p:cNvSpPr txBox="1"/>
          <p:nvPr>
            <p:ph idx="1" type="subTitle"/>
          </p:nvPr>
        </p:nvSpPr>
        <p:spPr>
          <a:xfrm>
            <a:off x="816431" y="3119848"/>
            <a:ext cx="2978329" cy="102439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lt1"/>
              </a:buClr>
              <a:buSzPts val="2000"/>
              <a:buNone/>
            </a:pPr>
            <a:r>
              <a:rPr lang="en-US" sz="2000">
                <a:solidFill>
                  <a:schemeClr val="lt1"/>
                </a:solidFill>
                <a:latin typeface="Avenir"/>
                <a:ea typeface="Avenir"/>
                <a:cs typeface="Avenir"/>
                <a:sym typeface="Avenir"/>
              </a:rPr>
              <a:t>Challenge: A World Away: Hunting for Exoplanets with AI</a:t>
            </a:r>
            <a:endParaRPr/>
          </a:p>
        </p:txBody>
      </p:sp>
      <p:sp>
        <p:nvSpPr>
          <p:cNvPr id="86" name="Google Shape;86;p13"/>
          <p:cNvSpPr txBox="1"/>
          <p:nvPr/>
        </p:nvSpPr>
        <p:spPr>
          <a:xfrm>
            <a:off x="816431" y="851173"/>
            <a:ext cx="4354285" cy="186259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7200"/>
              <a:buFont typeface="Arial"/>
              <a:buNone/>
            </a:pPr>
            <a:r>
              <a:rPr b="0" i="0" lang="en-US" sz="7200" u="none" cap="none" strike="noStrike">
                <a:solidFill>
                  <a:schemeClr val="lt1"/>
                </a:solidFill>
                <a:latin typeface="Avenir"/>
                <a:ea typeface="Avenir"/>
                <a:cs typeface="Avenir"/>
                <a:sym typeface="Avenir"/>
              </a:rPr>
              <a:t>SPES NOVA</a:t>
            </a:r>
            <a:endParaRPr b="0" i="0" sz="7200" u="none" cap="none" strike="noStrike">
              <a:solidFill>
                <a:schemeClr val="dk1"/>
              </a:solidFill>
              <a:latin typeface="Arial"/>
              <a:ea typeface="Arial"/>
              <a:cs typeface="Arial"/>
              <a:sym typeface="Arial"/>
            </a:endParaRPr>
          </a:p>
        </p:txBody>
      </p:sp>
      <p:sp>
        <p:nvSpPr>
          <p:cNvPr id="87" name="Google Shape;87;p13"/>
          <p:cNvSpPr txBox="1"/>
          <p:nvPr/>
        </p:nvSpPr>
        <p:spPr>
          <a:xfrm>
            <a:off x="822960" y="5494711"/>
            <a:ext cx="5943599" cy="85021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000"/>
              <a:buFont typeface="Arial"/>
              <a:buNone/>
            </a:pPr>
            <a:r>
              <a:rPr b="0" i="0" lang="en-US" sz="2000" u="none" cap="none" strike="noStrike">
                <a:solidFill>
                  <a:schemeClr val="lt1"/>
                </a:solidFill>
                <a:latin typeface="Avenir"/>
                <a:ea typeface="Avenir"/>
                <a:cs typeface="Avenir"/>
                <a:sym typeface="Avenir"/>
              </a:rPr>
              <a:t>TEAM: URSA CRUX B</a:t>
            </a:r>
            <a:endParaRPr/>
          </a:p>
        </p:txBody>
      </p:sp>
      <p:pic>
        <p:nvPicPr>
          <p:cNvPr id="88" name="Google Shape;88;p13" title="SPES NOVA1.png"/>
          <p:cNvPicPr preferRelativeResize="0"/>
          <p:nvPr/>
        </p:nvPicPr>
        <p:blipFill rotWithShape="1">
          <a:blip r:embed="rId4">
            <a:alphaModFix/>
          </a:blip>
          <a:srcRect b="0" l="4047" r="6594" t="9828"/>
          <a:stretch/>
        </p:blipFill>
        <p:spPr>
          <a:xfrm>
            <a:off x="9724950" y="1092710"/>
            <a:ext cx="1513500" cy="1527300"/>
          </a:xfrm>
          <a:prstGeom prst="ellipse">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9081">
              <a:srgbClr val="000000"/>
            </a:gs>
            <a:gs pos="36000">
              <a:srgbClr val="000000"/>
            </a:gs>
            <a:gs pos="37000">
              <a:srgbClr val="010101"/>
            </a:gs>
            <a:gs pos="39000">
              <a:srgbClr val="171717"/>
            </a:gs>
            <a:gs pos="69000">
              <a:srgbClr val="000000"/>
            </a:gs>
            <a:gs pos="74000">
              <a:srgbClr val="000000"/>
            </a:gs>
            <a:gs pos="100000">
              <a:srgbClr val="000000"/>
            </a:gs>
          </a:gsLst>
          <a:path path="circle">
            <a:fillToRect b="0%" l="100%" r="0%" t="100%"/>
          </a:path>
          <a:tileRect b="-100%" l="0%" r="-100%" t="0%"/>
        </a:gradFill>
      </p:bgPr>
    </p:bg>
    <p:spTree>
      <p:nvGrpSpPr>
        <p:cNvPr id="92" name="Shape 92"/>
        <p:cNvGrpSpPr/>
        <p:nvPr/>
      </p:nvGrpSpPr>
      <p:grpSpPr>
        <a:xfrm>
          <a:off x="0" y="0"/>
          <a:ext cx="0" cy="0"/>
          <a:chOff x="0" y="0"/>
          <a:chExt cx="0" cy="0"/>
        </a:xfrm>
      </p:grpSpPr>
      <p:sp>
        <p:nvSpPr>
          <p:cNvPr id="93" name="Google Shape;93;p14"/>
          <p:cNvSpPr txBox="1"/>
          <p:nvPr/>
        </p:nvSpPr>
        <p:spPr>
          <a:xfrm>
            <a:off x="1321528" y="902069"/>
            <a:ext cx="3418113" cy="74136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b="0" i="0" lang="en-US" sz="4400" u="none" cap="none" strike="noStrike">
                <a:solidFill>
                  <a:schemeClr val="lt1"/>
                </a:solidFill>
                <a:latin typeface="Avenir"/>
                <a:ea typeface="Avenir"/>
                <a:cs typeface="Avenir"/>
                <a:sym typeface="Avenir"/>
              </a:rPr>
              <a:t>PROBLEM</a:t>
            </a:r>
            <a:endParaRPr b="0" i="0" sz="4400" u="none" cap="none" strike="noStrike">
              <a:solidFill>
                <a:schemeClr val="dk1"/>
              </a:solidFill>
              <a:latin typeface="Arial"/>
              <a:ea typeface="Arial"/>
              <a:cs typeface="Arial"/>
              <a:sym typeface="Arial"/>
            </a:endParaRPr>
          </a:p>
        </p:txBody>
      </p:sp>
      <p:sp>
        <p:nvSpPr>
          <p:cNvPr id="94" name="Google Shape;94;p14"/>
          <p:cNvSpPr txBox="1"/>
          <p:nvPr/>
        </p:nvSpPr>
        <p:spPr>
          <a:xfrm>
            <a:off x="7452360" y="873989"/>
            <a:ext cx="321564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chemeClr val="lt1"/>
                </a:solidFill>
                <a:latin typeface="Avenir"/>
                <a:ea typeface="Avenir"/>
                <a:cs typeface="Avenir"/>
                <a:sym typeface="Avenir"/>
              </a:rPr>
              <a:t>SOLUTION</a:t>
            </a:r>
            <a:endParaRPr sz="4400">
              <a:solidFill>
                <a:schemeClr val="dk1"/>
              </a:solidFill>
              <a:latin typeface="Arial"/>
              <a:ea typeface="Arial"/>
              <a:cs typeface="Arial"/>
              <a:sym typeface="Arial"/>
            </a:endParaRPr>
          </a:p>
        </p:txBody>
      </p:sp>
      <p:sp>
        <p:nvSpPr>
          <p:cNvPr id="95" name="Google Shape;95;p14"/>
          <p:cNvSpPr txBox="1"/>
          <p:nvPr/>
        </p:nvSpPr>
        <p:spPr>
          <a:xfrm>
            <a:off x="816430" y="1844389"/>
            <a:ext cx="4502400" cy="369300"/>
          </a:xfrm>
          <a:prstGeom prst="rect">
            <a:avLst/>
          </a:prstGeom>
          <a:noFill/>
          <a:ln>
            <a:noFill/>
          </a:ln>
        </p:spPr>
        <p:txBody>
          <a:bodyPr anchorCtr="0" anchor="t" bIns="45700" lIns="91425" spcFirstLastPara="1" rIns="91425" wrap="square" tIns="45700">
            <a:spAutoFit/>
          </a:bodyPr>
          <a:lstStyle/>
          <a:p>
            <a:pPr indent="0" lvl="1"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6" name="Google Shape;96;p14"/>
          <p:cNvSpPr txBox="1"/>
          <p:nvPr/>
        </p:nvSpPr>
        <p:spPr>
          <a:xfrm>
            <a:off x="6873240" y="1844389"/>
            <a:ext cx="4502400" cy="307800"/>
          </a:xfrm>
          <a:prstGeom prst="rect">
            <a:avLst/>
          </a:prstGeom>
          <a:noFill/>
          <a:ln>
            <a:noFill/>
          </a:ln>
        </p:spPr>
        <p:txBody>
          <a:bodyPr anchorCtr="0" anchor="t" bIns="45700" lIns="91425" spcFirstLastPara="1" rIns="91425" wrap="square" tIns="45700">
            <a:spAutoFit/>
          </a:bodyPr>
          <a:lstStyle/>
          <a:p>
            <a:pPr indent="0" lvl="1" marL="0" marR="0" rtl="0" algn="r">
              <a:spcBef>
                <a:spcPts val="0"/>
              </a:spcBef>
              <a:spcAft>
                <a:spcPts val="0"/>
              </a:spcAft>
              <a:buNone/>
            </a:pPr>
            <a:r>
              <a:t/>
            </a:r>
            <a:endParaRPr/>
          </a:p>
        </p:txBody>
      </p:sp>
      <p:sp>
        <p:nvSpPr>
          <p:cNvPr id="97" name="Google Shape;97;p14"/>
          <p:cNvSpPr txBox="1"/>
          <p:nvPr/>
        </p:nvSpPr>
        <p:spPr>
          <a:xfrm>
            <a:off x="816425" y="1844400"/>
            <a:ext cx="4780500" cy="2678100"/>
          </a:xfrm>
          <a:prstGeom prst="rect">
            <a:avLst/>
          </a:prstGeom>
          <a:noFill/>
          <a:ln>
            <a:noFill/>
          </a:ln>
        </p:spPr>
        <p:txBody>
          <a:bodyPr anchorCtr="0" anchor="t" bIns="91425" lIns="91425" spcFirstLastPara="1" rIns="91425" wrap="square" tIns="91425">
            <a:spAutoFit/>
          </a:bodyPr>
          <a:lstStyle/>
          <a:p>
            <a:pPr indent="0" lvl="1" marL="0" rtl="0" algn="l">
              <a:spcBef>
                <a:spcPts val="0"/>
              </a:spcBef>
              <a:spcAft>
                <a:spcPts val="0"/>
              </a:spcAft>
              <a:buNone/>
            </a:pPr>
            <a:r>
              <a:rPr lang="en-US" sz="1800">
                <a:solidFill>
                  <a:schemeClr val="lt1"/>
                </a:solidFill>
              </a:rPr>
              <a:t>Ever since the first exoplanets were discovered a few decades ago, interest on them and their characteristics relative to </a:t>
            </a:r>
            <a:r>
              <a:rPr lang="en-US" sz="1800">
                <a:solidFill>
                  <a:schemeClr val="lt1"/>
                </a:solidFill>
              </a:rPr>
              <a:t>Earth's</a:t>
            </a:r>
            <a:r>
              <a:rPr lang="en-US" sz="1800">
                <a:solidFill>
                  <a:schemeClr val="lt1"/>
                </a:solidFill>
              </a:rPr>
              <a:t> has been on the rise.</a:t>
            </a:r>
            <a:endParaRPr sz="1800">
              <a:solidFill>
                <a:schemeClr val="lt1"/>
              </a:solidFill>
            </a:endParaRPr>
          </a:p>
          <a:p>
            <a:pPr indent="0" lvl="1" marL="0" rtl="0" algn="l">
              <a:spcBef>
                <a:spcPts val="0"/>
              </a:spcBef>
              <a:spcAft>
                <a:spcPts val="0"/>
              </a:spcAft>
              <a:buNone/>
            </a:pPr>
            <a:r>
              <a:rPr lang="en-US" sz="1800">
                <a:solidFill>
                  <a:schemeClr val="lt1"/>
                </a:solidFill>
              </a:rPr>
              <a:t>As the amount of possible exoplanet sightings increases, a faster method than manual analysis becomes  necessary to keep up with the amount of new data produced.</a:t>
            </a:r>
            <a:endParaRPr sz="1800">
              <a:solidFill>
                <a:schemeClr val="lt1"/>
              </a:solidFill>
            </a:endParaRPr>
          </a:p>
        </p:txBody>
      </p:sp>
      <p:sp>
        <p:nvSpPr>
          <p:cNvPr id="98" name="Google Shape;98;p14"/>
          <p:cNvSpPr txBox="1"/>
          <p:nvPr/>
        </p:nvSpPr>
        <p:spPr>
          <a:xfrm>
            <a:off x="6595150" y="1844400"/>
            <a:ext cx="4780500" cy="4340700"/>
          </a:xfrm>
          <a:prstGeom prst="rect">
            <a:avLst/>
          </a:prstGeom>
          <a:noFill/>
          <a:ln>
            <a:noFill/>
          </a:ln>
        </p:spPr>
        <p:txBody>
          <a:bodyPr anchorCtr="0" anchor="t" bIns="91425" lIns="91425" spcFirstLastPara="1" rIns="91425" wrap="square" tIns="91425">
            <a:spAutoFit/>
          </a:bodyPr>
          <a:lstStyle/>
          <a:p>
            <a:pPr indent="0" lvl="1" marL="0" rtl="0" algn="r">
              <a:spcBef>
                <a:spcPts val="0"/>
              </a:spcBef>
              <a:spcAft>
                <a:spcPts val="0"/>
              </a:spcAft>
              <a:buNone/>
            </a:pPr>
            <a:r>
              <a:rPr lang="en-US" sz="1800">
                <a:solidFill>
                  <a:schemeClr val="lt1"/>
                </a:solidFill>
              </a:rPr>
              <a:t>With the advent of different models of Artificial Intelligence, there appears the possibility to develop and algorithm capable of interpreting the available data to judge an actual exoplanet within a list of candidates. Our solution consists of:</a:t>
            </a:r>
            <a:endParaRPr sz="1800">
              <a:solidFill>
                <a:schemeClr val="lt1"/>
              </a:solidFill>
            </a:endParaRPr>
          </a:p>
          <a:p>
            <a:pPr indent="0" lvl="1" marL="0" rtl="0" algn="r">
              <a:spcBef>
                <a:spcPts val="0"/>
              </a:spcBef>
              <a:spcAft>
                <a:spcPts val="0"/>
              </a:spcAft>
              <a:buNone/>
            </a:pPr>
            <a:r>
              <a:t/>
            </a:r>
            <a:endParaRPr sz="1800">
              <a:solidFill>
                <a:schemeClr val="lt1"/>
              </a:solidFill>
            </a:endParaRPr>
          </a:p>
          <a:p>
            <a:pPr indent="0" lvl="1" marL="0" rtl="0" algn="r">
              <a:spcBef>
                <a:spcPts val="0"/>
              </a:spcBef>
              <a:spcAft>
                <a:spcPts val="0"/>
              </a:spcAft>
              <a:buNone/>
            </a:pPr>
            <a:r>
              <a:rPr lang="en-US" sz="1800">
                <a:solidFill>
                  <a:schemeClr val="lt1"/>
                </a:solidFill>
              </a:rPr>
              <a:t>1. An AI model capable of detecting and classifying exoplanets with high precision in very little time.</a:t>
            </a:r>
            <a:endParaRPr>
              <a:solidFill>
                <a:schemeClr val="dk1"/>
              </a:solidFill>
            </a:endParaRPr>
          </a:p>
          <a:p>
            <a:pPr indent="0" lvl="1" marL="0" rtl="0" algn="l">
              <a:spcBef>
                <a:spcPts val="0"/>
              </a:spcBef>
              <a:spcAft>
                <a:spcPts val="0"/>
              </a:spcAft>
              <a:buNone/>
            </a:pPr>
            <a:r>
              <a:t/>
            </a:r>
            <a:endParaRPr sz="1800">
              <a:solidFill>
                <a:schemeClr val="lt1"/>
              </a:solidFill>
            </a:endParaRPr>
          </a:p>
          <a:p>
            <a:pPr indent="0" lvl="1" marL="0" rtl="0" algn="r">
              <a:spcBef>
                <a:spcPts val="0"/>
              </a:spcBef>
              <a:spcAft>
                <a:spcPts val="0"/>
              </a:spcAft>
              <a:buNone/>
            </a:pPr>
            <a:r>
              <a:rPr lang="en-US" sz="1800">
                <a:solidFill>
                  <a:schemeClr val="lt1"/>
                </a:solidFill>
              </a:rPr>
              <a:t>2. Software that can interpret the physical properties of exoplanets and their stars and display them in an interactive GUI, bringing this information closer to the average citizen.</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9080">
              <a:srgbClr val="000000"/>
            </a:gs>
            <a:gs pos="36000">
              <a:srgbClr val="000000"/>
            </a:gs>
            <a:gs pos="37000">
              <a:srgbClr val="010101"/>
            </a:gs>
            <a:gs pos="39000">
              <a:srgbClr val="171717"/>
            </a:gs>
            <a:gs pos="69000">
              <a:srgbClr val="000000"/>
            </a:gs>
            <a:gs pos="74000">
              <a:srgbClr val="000000"/>
            </a:gs>
            <a:gs pos="100000">
              <a:srgbClr val="000000"/>
            </a:gs>
          </a:gsLst>
          <a:path path="circle">
            <a:fillToRect b="0%" l="100%" r="0%" t="100%"/>
          </a:path>
          <a:tileRect b="-100%" l="0%" r="-100%" t="0%"/>
        </a:gradFill>
      </p:bgPr>
    </p:bg>
    <p:spTree>
      <p:nvGrpSpPr>
        <p:cNvPr id="102" name="Shape 102"/>
        <p:cNvGrpSpPr/>
        <p:nvPr/>
      </p:nvGrpSpPr>
      <p:grpSpPr>
        <a:xfrm>
          <a:off x="0" y="0"/>
          <a:ext cx="0" cy="0"/>
          <a:chOff x="0" y="0"/>
          <a:chExt cx="0" cy="0"/>
        </a:xfrm>
      </p:grpSpPr>
      <p:sp>
        <p:nvSpPr>
          <p:cNvPr id="103" name="Google Shape;103;p15"/>
          <p:cNvSpPr txBox="1"/>
          <p:nvPr/>
        </p:nvSpPr>
        <p:spPr>
          <a:xfrm>
            <a:off x="485375" y="1824875"/>
            <a:ext cx="2414100" cy="3417000"/>
          </a:xfrm>
          <a:prstGeom prst="rect">
            <a:avLst/>
          </a:prstGeom>
          <a:noFill/>
          <a:ln>
            <a:noFill/>
          </a:ln>
        </p:spPr>
        <p:txBody>
          <a:bodyPr anchorCtr="0" anchor="t" bIns="45700" lIns="91425" spcFirstLastPara="1" rIns="91425" wrap="square" tIns="45700">
            <a:spAutoFit/>
          </a:bodyPr>
          <a:lstStyle/>
          <a:p>
            <a:pPr indent="0" lvl="1" marL="0" marR="0" rtl="0" algn="just">
              <a:spcBef>
                <a:spcPts val="0"/>
              </a:spcBef>
              <a:spcAft>
                <a:spcPts val="0"/>
              </a:spcAft>
              <a:buNone/>
            </a:pPr>
            <a:r>
              <a:rPr lang="en-US" sz="1800">
                <a:solidFill>
                  <a:schemeClr val="lt1"/>
                </a:solidFill>
              </a:rPr>
              <a:t>Shows a selected exoplanet orbiting its star, and compares it with the orbits of our solar system for scale purposes. It also calculates and shows the habitable zone of the star in both the plane of our solar system and the orbit of the exoplanet</a:t>
            </a:r>
            <a:endParaRPr sz="1800">
              <a:solidFill>
                <a:schemeClr val="lt1"/>
              </a:solidFill>
            </a:endParaRPr>
          </a:p>
        </p:txBody>
      </p:sp>
      <p:sp>
        <p:nvSpPr>
          <p:cNvPr id="104" name="Google Shape;104;p15"/>
          <p:cNvSpPr txBox="1"/>
          <p:nvPr/>
        </p:nvSpPr>
        <p:spPr>
          <a:xfrm>
            <a:off x="1183688" y="443464"/>
            <a:ext cx="4382700" cy="741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400"/>
              <a:buFont typeface="Arial"/>
              <a:buNone/>
            </a:pPr>
            <a:r>
              <a:rPr lang="en-US" sz="4400">
                <a:solidFill>
                  <a:schemeClr val="lt1"/>
                </a:solidFill>
                <a:latin typeface="Avenir"/>
                <a:ea typeface="Avenir"/>
                <a:cs typeface="Avenir"/>
                <a:sym typeface="Avenir"/>
              </a:rPr>
              <a:t>SOFTWARE</a:t>
            </a:r>
            <a:endParaRPr sz="4400">
              <a:solidFill>
                <a:schemeClr val="dk1"/>
              </a:solidFill>
              <a:latin typeface="Arial"/>
              <a:ea typeface="Arial"/>
              <a:cs typeface="Arial"/>
              <a:sym typeface="Arial"/>
            </a:endParaRPr>
          </a:p>
        </p:txBody>
      </p:sp>
      <p:sp>
        <p:nvSpPr>
          <p:cNvPr id="105" name="Google Shape;105;p15"/>
          <p:cNvSpPr txBox="1"/>
          <p:nvPr/>
        </p:nvSpPr>
        <p:spPr>
          <a:xfrm>
            <a:off x="587750" y="6433250"/>
            <a:ext cx="78813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AutoNum type="arabicParenBoth"/>
            </a:pPr>
            <a:r>
              <a:rPr lang="en-US" sz="1200">
                <a:solidFill>
                  <a:schemeClr val="lt1"/>
                </a:solidFill>
              </a:rPr>
              <a:t>https://exoplanetarchive.ipac.caltech.edu/cgi-bin/TblView/nph-tblView?app=ExoTbls&amp;config=cumulative</a:t>
            </a:r>
            <a:endParaRPr sz="1200">
              <a:solidFill>
                <a:schemeClr val="lt1"/>
              </a:solidFill>
            </a:endParaRPr>
          </a:p>
        </p:txBody>
      </p:sp>
      <p:pic>
        <p:nvPicPr>
          <p:cNvPr id="106" name="Google Shape;106;p15"/>
          <p:cNvPicPr preferRelativeResize="0"/>
          <p:nvPr/>
        </p:nvPicPr>
        <p:blipFill>
          <a:blip r:embed="rId3">
            <a:alphaModFix/>
          </a:blip>
          <a:stretch>
            <a:fillRect/>
          </a:stretch>
        </p:blipFill>
        <p:spPr>
          <a:xfrm>
            <a:off x="3076775" y="1377687"/>
            <a:ext cx="8807877" cy="4588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9081">
              <a:srgbClr val="000000"/>
            </a:gs>
            <a:gs pos="36000">
              <a:srgbClr val="000000"/>
            </a:gs>
            <a:gs pos="37000">
              <a:srgbClr val="010101"/>
            </a:gs>
            <a:gs pos="39000">
              <a:srgbClr val="171717"/>
            </a:gs>
            <a:gs pos="69000">
              <a:srgbClr val="000000"/>
            </a:gs>
            <a:gs pos="74000">
              <a:srgbClr val="000000"/>
            </a:gs>
            <a:gs pos="100000">
              <a:srgbClr val="000000"/>
            </a:gs>
          </a:gsLst>
          <a:path path="circle">
            <a:fillToRect b="0%" l="100%" r="0%" t="100%"/>
          </a:path>
          <a:tileRect b="-100%" l="0%" r="-100%" t="0%"/>
        </a:gradFill>
      </p:bgPr>
    </p:bg>
    <p:spTree>
      <p:nvGrpSpPr>
        <p:cNvPr id="110" name="Shape 110"/>
        <p:cNvGrpSpPr/>
        <p:nvPr/>
      </p:nvGrpSpPr>
      <p:grpSpPr>
        <a:xfrm>
          <a:off x="0" y="0"/>
          <a:ext cx="0" cy="0"/>
          <a:chOff x="0" y="0"/>
          <a:chExt cx="0" cy="0"/>
        </a:xfrm>
      </p:grpSpPr>
      <p:sp>
        <p:nvSpPr>
          <p:cNvPr id="111" name="Google Shape;111;p16"/>
          <p:cNvSpPr txBox="1"/>
          <p:nvPr/>
        </p:nvSpPr>
        <p:spPr>
          <a:xfrm>
            <a:off x="7452360" y="873989"/>
            <a:ext cx="321564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4400">
              <a:solidFill>
                <a:schemeClr val="dk1"/>
              </a:solidFill>
              <a:latin typeface="Arial"/>
              <a:ea typeface="Arial"/>
              <a:cs typeface="Arial"/>
              <a:sym typeface="Arial"/>
            </a:endParaRPr>
          </a:p>
        </p:txBody>
      </p:sp>
      <p:sp>
        <p:nvSpPr>
          <p:cNvPr id="112" name="Google Shape;112;p16"/>
          <p:cNvSpPr txBox="1"/>
          <p:nvPr/>
        </p:nvSpPr>
        <p:spPr>
          <a:xfrm>
            <a:off x="6873240" y="1844389"/>
            <a:ext cx="4502400" cy="307800"/>
          </a:xfrm>
          <a:prstGeom prst="rect">
            <a:avLst/>
          </a:prstGeom>
          <a:noFill/>
          <a:ln>
            <a:noFill/>
          </a:ln>
        </p:spPr>
        <p:txBody>
          <a:bodyPr anchorCtr="0" anchor="t" bIns="45700" lIns="91425" spcFirstLastPara="1" rIns="91425" wrap="square" tIns="45700">
            <a:spAutoFit/>
          </a:bodyPr>
          <a:lstStyle/>
          <a:p>
            <a:pPr indent="0" lvl="1" marL="0" marR="0" rtl="0" algn="r">
              <a:spcBef>
                <a:spcPts val="0"/>
              </a:spcBef>
              <a:spcAft>
                <a:spcPts val="0"/>
              </a:spcAft>
              <a:buNone/>
            </a:pPr>
            <a:r>
              <a:t/>
            </a:r>
            <a:endParaRPr/>
          </a:p>
        </p:txBody>
      </p:sp>
      <p:pic>
        <p:nvPicPr>
          <p:cNvPr id="113" name="Google Shape;113;p16"/>
          <p:cNvPicPr preferRelativeResize="0"/>
          <p:nvPr/>
        </p:nvPicPr>
        <p:blipFill>
          <a:blip r:embed="rId3">
            <a:alphaModFix/>
          </a:blip>
          <a:stretch>
            <a:fillRect/>
          </a:stretch>
        </p:blipFill>
        <p:spPr>
          <a:xfrm>
            <a:off x="2973900" y="941901"/>
            <a:ext cx="9099927" cy="4974188"/>
          </a:xfrm>
          <a:prstGeom prst="rect">
            <a:avLst/>
          </a:prstGeom>
          <a:noFill/>
          <a:ln>
            <a:noFill/>
          </a:ln>
        </p:spPr>
      </p:pic>
      <p:sp>
        <p:nvSpPr>
          <p:cNvPr id="114" name="Google Shape;114;p16"/>
          <p:cNvSpPr txBox="1"/>
          <p:nvPr/>
        </p:nvSpPr>
        <p:spPr>
          <a:xfrm>
            <a:off x="459300" y="1878938"/>
            <a:ext cx="2514600" cy="3509400"/>
          </a:xfrm>
          <a:prstGeom prst="rect">
            <a:avLst/>
          </a:prstGeom>
          <a:noFill/>
          <a:ln>
            <a:noFill/>
          </a:ln>
        </p:spPr>
        <p:txBody>
          <a:bodyPr anchorCtr="0" anchor="t" bIns="91425" lIns="91425" spcFirstLastPara="1" rIns="91425" wrap="square" tIns="91425">
            <a:spAutoFit/>
          </a:bodyPr>
          <a:lstStyle/>
          <a:p>
            <a:pPr indent="0" lvl="1" marL="0" rtl="0" algn="just">
              <a:spcBef>
                <a:spcPts val="0"/>
              </a:spcBef>
              <a:spcAft>
                <a:spcPts val="0"/>
              </a:spcAft>
              <a:buNone/>
            </a:pPr>
            <a:r>
              <a:rPr lang="en-US" sz="1800">
                <a:solidFill>
                  <a:schemeClr val="lt1"/>
                </a:solidFill>
              </a:rPr>
              <a:t>In this screen, you can upload the features and labels to use for train/testing. After training, it shows an additional window showing the results of the training and multiple graphs showcasing metrics pertinent to the model’s accuracy.</a:t>
            </a:r>
            <a:endParaRPr sz="18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9081">
              <a:srgbClr val="000000"/>
            </a:gs>
            <a:gs pos="36000">
              <a:srgbClr val="000000"/>
            </a:gs>
            <a:gs pos="37000">
              <a:srgbClr val="010101"/>
            </a:gs>
            <a:gs pos="39000">
              <a:srgbClr val="171717"/>
            </a:gs>
            <a:gs pos="69000">
              <a:srgbClr val="000000"/>
            </a:gs>
            <a:gs pos="74000">
              <a:srgbClr val="000000"/>
            </a:gs>
            <a:gs pos="100000">
              <a:srgbClr val="000000"/>
            </a:gs>
          </a:gsLst>
          <a:path path="circle">
            <a:fillToRect b="0%" l="100%" r="0%" t="100%"/>
          </a:path>
          <a:tileRect b="-100%" l="0%" r="-100%" t="0%"/>
        </a:gradFill>
      </p:bgPr>
    </p:bg>
    <p:spTree>
      <p:nvGrpSpPr>
        <p:cNvPr id="118" name="Shape 118"/>
        <p:cNvGrpSpPr/>
        <p:nvPr/>
      </p:nvGrpSpPr>
      <p:grpSpPr>
        <a:xfrm>
          <a:off x="0" y="0"/>
          <a:ext cx="0" cy="0"/>
          <a:chOff x="0" y="0"/>
          <a:chExt cx="0" cy="0"/>
        </a:xfrm>
      </p:grpSpPr>
      <p:sp>
        <p:nvSpPr>
          <p:cNvPr id="119" name="Google Shape;119;p17"/>
          <p:cNvSpPr txBox="1"/>
          <p:nvPr>
            <p:ph type="title"/>
          </p:nvPr>
        </p:nvSpPr>
        <p:spPr>
          <a:xfrm>
            <a:off x="838200" y="42608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Play"/>
              <a:buNone/>
            </a:pPr>
            <a:r>
              <a:rPr lang="en-US">
                <a:solidFill>
                  <a:schemeClr val="lt1"/>
                </a:solidFill>
              </a:rPr>
              <a:t> </a:t>
            </a:r>
            <a:endParaRPr>
              <a:solidFill>
                <a:schemeClr val="lt1"/>
              </a:solidFill>
            </a:endParaRPr>
          </a:p>
        </p:txBody>
      </p:sp>
      <p:pic>
        <p:nvPicPr>
          <p:cNvPr id="120" name="Google Shape;120;p17"/>
          <p:cNvPicPr preferRelativeResize="0"/>
          <p:nvPr/>
        </p:nvPicPr>
        <p:blipFill>
          <a:blip r:embed="rId3">
            <a:alphaModFix/>
          </a:blip>
          <a:stretch>
            <a:fillRect/>
          </a:stretch>
        </p:blipFill>
        <p:spPr>
          <a:xfrm>
            <a:off x="3123750" y="950138"/>
            <a:ext cx="8813750" cy="4957724"/>
          </a:xfrm>
          <a:prstGeom prst="rect">
            <a:avLst/>
          </a:prstGeom>
          <a:noFill/>
          <a:ln>
            <a:noFill/>
          </a:ln>
        </p:spPr>
      </p:pic>
      <p:sp>
        <p:nvSpPr>
          <p:cNvPr id="121" name="Google Shape;121;p17"/>
          <p:cNvSpPr txBox="1"/>
          <p:nvPr/>
        </p:nvSpPr>
        <p:spPr>
          <a:xfrm>
            <a:off x="459300" y="1878938"/>
            <a:ext cx="2514600" cy="3232500"/>
          </a:xfrm>
          <a:prstGeom prst="rect">
            <a:avLst/>
          </a:prstGeom>
          <a:noFill/>
          <a:ln>
            <a:noFill/>
          </a:ln>
        </p:spPr>
        <p:txBody>
          <a:bodyPr anchorCtr="0" anchor="t" bIns="91425" lIns="91425" spcFirstLastPara="1" rIns="91425" wrap="square" tIns="91425">
            <a:spAutoFit/>
          </a:bodyPr>
          <a:lstStyle/>
          <a:p>
            <a:pPr indent="0" lvl="1" marL="0" rtl="0" algn="just">
              <a:spcBef>
                <a:spcPts val="0"/>
              </a:spcBef>
              <a:spcAft>
                <a:spcPts val="0"/>
              </a:spcAft>
              <a:buNone/>
            </a:pPr>
            <a:r>
              <a:rPr lang="en-US" sz="1800">
                <a:solidFill>
                  <a:schemeClr val="lt1"/>
                </a:solidFill>
              </a:rPr>
              <a:t>In this screen, you can use the model generated in the training for predicting whether the candidates in another dataset will be exoplanets or not</a:t>
            </a:r>
            <a:r>
              <a:rPr lang="en-US" sz="1800">
                <a:solidFill>
                  <a:schemeClr val="lt1"/>
                </a:solidFill>
              </a:rPr>
              <a:t>. It is also here you can access the exoplanet viewer</a:t>
            </a:r>
            <a:endParaRPr sz="18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9081">
              <a:srgbClr val="000000"/>
            </a:gs>
            <a:gs pos="36000">
              <a:srgbClr val="000000"/>
            </a:gs>
            <a:gs pos="37000">
              <a:srgbClr val="010101"/>
            </a:gs>
            <a:gs pos="39000">
              <a:srgbClr val="171717"/>
            </a:gs>
            <a:gs pos="69000">
              <a:srgbClr val="000000"/>
            </a:gs>
            <a:gs pos="74000">
              <a:srgbClr val="000000"/>
            </a:gs>
            <a:gs pos="100000">
              <a:srgbClr val="000000"/>
            </a:gs>
          </a:gsLst>
          <a:path path="circle">
            <a:fillToRect b="0%" l="100%" r="0%" t="100%"/>
          </a:path>
          <a:tileRect b="-100%" l="0%" r="-100%" t="0%"/>
        </a:gradFill>
      </p:bgPr>
    </p:bg>
    <p:spTree>
      <p:nvGrpSpPr>
        <p:cNvPr id="125" name="Shape 125"/>
        <p:cNvGrpSpPr/>
        <p:nvPr/>
      </p:nvGrpSpPr>
      <p:grpSpPr>
        <a:xfrm>
          <a:off x="0" y="0"/>
          <a:ext cx="0" cy="0"/>
          <a:chOff x="0" y="0"/>
          <a:chExt cx="0" cy="0"/>
        </a:xfrm>
      </p:grpSpPr>
      <p:sp>
        <p:nvSpPr>
          <p:cNvPr id="126" name="Google Shape;126;p18"/>
          <p:cNvSpPr/>
          <p:nvPr/>
        </p:nvSpPr>
        <p:spPr>
          <a:xfrm>
            <a:off x="0" y="0"/>
            <a:ext cx="12192000" cy="6858000"/>
          </a:xfrm>
          <a:prstGeom prst="rect">
            <a:avLst/>
          </a:prstGeom>
          <a:gradFill>
            <a:gsLst>
              <a:gs pos="0">
                <a:srgbClr val="000000"/>
              </a:gs>
              <a:gs pos="9081">
                <a:srgbClr val="000000"/>
              </a:gs>
              <a:gs pos="36000">
                <a:srgbClr val="000000"/>
              </a:gs>
              <a:gs pos="37000">
                <a:srgbClr val="010101"/>
              </a:gs>
              <a:gs pos="39000">
                <a:srgbClr val="171717"/>
              </a:gs>
              <a:gs pos="69000">
                <a:srgbClr val="000000"/>
              </a:gs>
              <a:gs pos="74000">
                <a:srgbClr val="000000"/>
              </a:gs>
              <a:gs pos="100000">
                <a:srgbClr val="000000"/>
              </a:gs>
            </a:gsLst>
            <a:path path="circle">
              <a:fillToRect b="0%" l="100%" r="0%" t="100%"/>
            </a:path>
            <a:tileRect b="-100%" l="0%" r="-100%" t="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27" name="Google Shape;127;p18"/>
          <p:cNvSpPr txBox="1"/>
          <p:nvPr>
            <p:ph type="title"/>
          </p:nvPr>
        </p:nvSpPr>
        <p:spPr>
          <a:xfrm>
            <a:off x="-142385" y="393987"/>
            <a:ext cx="9342000" cy="1349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Play"/>
              <a:buNone/>
            </a:pPr>
            <a:r>
              <a:t/>
            </a:r>
            <a:endParaRPr/>
          </a:p>
        </p:txBody>
      </p:sp>
      <p:pic>
        <p:nvPicPr>
          <p:cNvPr id="128" name="Google Shape;128;p18"/>
          <p:cNvPicPr preferRelativeResize="0"/>
          <p:nvPr/>
        </p:nvPicPr>
        <p:blipFill>
          <a:blip r:embed="rId3">
            <a:alphaModFix/>
          </a:blip>
          <a:stretch>
            <a:fillRect/>
          </a:stretch>
        </p:blipFill>
        <p:spPr>
          <a:xfrm>
            <a:off x="2973900" y="1051662"/>
            <a:ext cx="9029201" cy="4754676"/>
          </a:xfrm>
          <a:prstGeom prst="rect">
            <a:avLst/>
          </a:prstGeom>
          <a:gradFill>
            <a:gsLst>
              <a:gs pos="0">
                <a:srgbClr val="000000"/>
              </a:gs>
              <a:gs pos="9080">
                <a:srgbClr val="000000"/>
              </a:gs>
              <a:gs pos="36000">
                <a:srgbClr val="000000"/>
              </a:gs>
              <a:gs pos="37000">
                <a:srgbClr val="010101"/>
              </a:gs>
              <a:gs pos="39000">
                <a:srgbClr val="171717"/>
              </a:gs>
              <a:gs pos="69000">
                <a:srgbClr val="000000"/>
              </a:gs>
              <a:gs pos="74000">
                <a:srgbClr val="000000"/>
              </a:gs>
              <a:gs pos="100000">
                <a:srgbClr val="000000"/>
              </a:gs>
            </a:gsLst>
            <a:path path="circle">
              <a:fillToRect b="50%" l="50%" r="50%" t="50%"/>
            </a:path>
            <a:tileRect/>
          </a:gradFill>
          <a:ln>
            <a:noFill/>
          </a:ln>
        </p:spPr>
      </p:pic>
      <p:sp>
        <p:nvSpPr>
          <p:cNvPr id="129" name="Google Shape;129;p18"/>
          <p:cNvSpPr txBox="1"/>
          <p:nvPr/>
        </p:nvSpPr>
        <p:spPr>
          <a:xfrm>
            <a:off x="459300" y="1878938"/>
            <a:ext cx="2514600" cy="2124000"/>
          </a:xfrm>
          <a:prstGeom prst="rect">
            <a:avLst/>
          </a:prstGeom>
          <a:noFill/>
          <a:ln>
            <a:noFill/>
          </a:ln>
        </p:spPr>
        <p:txBody>
          <a:bodyPr anchorCtr="0" anchor="t" bIns="91425" lIns="91425" spcFirstLastPara="1" rIns="91425" wrap="square" tIns="91425">
            <a:spAutoFit/>
          </a:bodyPr>
          <a:lstStyle/>
          <a:p>
            <a:pPr indent="0" lvl="1" marL="0" rtl="0" algn="just">
              <a:spcBef>
                <a:spcPts val="0"/>
              </a:spcBef>
              <a:spcAft>
                <a:spcPts val="0"/>
              </a:spcAft>
              <a:buNone/>
            </a:pPr>
            <a:r>
              <a:rPr lang="en-US" sz="1800">
                <a:solidFill>
                  <a:schemeClr val="lt1"/>
                </a:solidFill>
              </a:rPr>
              <a:t>Here, you can visualize the entirety of a given database in the form of a table. The table enables you to sort by </a:t>
            </a:r>
            <a:r>
              <a:rPr lang="en-US" sz="1800">
                <a:solidFill>
                  <a:schemeClr val="lt1"/>
                </a:solidFill>
              </a:rPr>
              <a:t>categories</a:t>
            </a:r>
            <a:r>
              <a:rPr lang="en-US" sz="1800">
                <a:solidFill>
                  <a:schemeClr val="lt1"/>
                </a:solidFill>
              </a:rPr>
              <a:t> and search for data.</a:t>
            </a:r>
            <a:endParaRPr sz="1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