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15/10/2020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810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8790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5595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288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896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7612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355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023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0009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57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15/10/2020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66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15/10/2020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40586654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E41A34B-8DE4-4C5D-B09C-9F97E6358AFA}"/>
              </a:ext>
            </a:extLst>
          </p:cNvPr>
          <p:cNvPicPr>
            <a:picLocks noChangeAspect="1"/>
          </p:cNvPicPr>
          <p:nvPr/>
        </p:nvPicPr>
        <p:blipFill rotWithShape="1">
          <a:blip r:embed="rId2">
            <a:alphaModFix amt="50000"/>
          </a:blip>
          <a:srcRect t="17235" r="-1" b="7745"/>
          <a:stretch/>
        </p:blipFill>
        <p:spPr>
          <a:xfrm>
            <a:off x="0" y="10"/>
            <a:ext cx="12188930" cy="6857990"/>
          </a:xfrm>
          <a:prstGeom prst="rect">
            <a:avLst/>
          </a:prstGeom>
        </p:spPr>
      </p:pic>
      <p:sp>
        <p:nvSpPr>
          <p:cNvPr id="2" name="Title 1">
            <a:extLst>
              <a:ext uri="{FF2B5EF4-FFF2-40B4-BE49-F238E27FC236}">
                <a16:creationId xmlns:a16="http://schemas.microsoft.com/office/drawing/2014/main" id="{4778AA6E-2BD3-490E-BD03-B03962F6263B}"/>
              </a:ext>
            </a:extLst>
          </p:cNvPr>
          <p:cNvSpPr>
            <a:spLocks noGrp="1"/>
          </p:cNvSpPr>
          <p:nvPr>
            <p:ph type="ctrTitle"/>
          </p:nvPr>
        </p:nvSpPr>
        <p:spPr>
          <a:xfrm>
            <a:off x="1524000" y="819974"/>
            <a:ext cx="9144000" cy="2526730"/>
          </a:xfrm>
        </p:spPr>
        <p:txBody>
          <a:bodyPr>
            <a:noAutofit/>
          </a:bodyPr>
          <a:lstStyle/>
          <a:p>
            <a:pPr algn="ctr"/>
            <a:r>
              <a:rPr lang="en-US" sz="5500" b="1" dirty="0" err="1">
                <a:latin typeface="Cambria" panose="02040503050406030204" pitchFamily="18" charset="0"/>
                <a:ea typeface="Cambria" panose="02040503050406030204" pitchFamily="18" charset="0"/>
              </a:rPr>
              <a:t>Tìm</a:t>
            </a:r>
            <a:r>
              <a:rPr lang="en-US" sz="5500" b="1" dirty="0">
                <a:latin typeface="Cambria" panose="02040503050406030204" pitchFamily="18" charset="0"/>
                <a:ea typeface="Cambria" panose="02040503050406030204" pitchFamily="18" charset="0"/>
              </a:rPr>
              <a:t> </a:t>
            </a:r>
            <a:r>
              <a:rPr lang="en-US" sz="5500" b="1" dirty="0" err="1">
                <a:latin typeface="Cambria" panose="02040503050406030204" pitchFamily="18" charset="0"/>
                <a:ea typeface="Cambria" panose="02040503050406030204" pitchFamily="18" charset="0"/>
              </a:rPr>
              <a:t>hiểu</a:t>
            </a:r>
            <a:r>
              <a:rPr lang="en-US" sz="5500" b="1" dirty="0">
                <a:latin typeface="Cambria" panose="02040503050406030204" pitchFamily="18" charset="0"/>
                <a:ea typeface="Cambria" panose="02040503050406030204" pitchFamily="18" charset="0"/>
              </a:rPr>
              <a:t> </a:t>
            </a:r>
            <a:r>
              <a:rPr lang="en-US" sz="5500" b="1" dirty="0" err="1">
                <a:latin typeface="Cambria" panose="02040503050406030204" pitchFamily="18" charset="0"/>
                <a:ea typeface="Cambria" panose="02040503050406030204" pitchFamily="18" charset="0"/>
              </a:rPr>
              <a:t>về</a:t>
            </a:r>
            <a:r>
              <a:rPr lang="en-US" sz="5500" b="1" dirty="0">
                <a:latin typeface="Cambria" panose="02040503050406030204" pitchFamily="18" charset="0"/>
                <a:ea typeface="Cambria" panose="02040503050406030204" pitchFamily="18" charset="0"/>
              </a:rPr>
              <a:t> </a:t>
            </a:r>
            <a:r>
              <a:rPr lang="en-US" sz="5500" b="1" dirty="0" err="1">
                <a:latin typeface="Cambria" panose="02040503050406030204" pitchFamily="18" charset="0"/>
                <a:ea typeface="Cambria" panose="02040503050406030204" pitchFamily="18" charset="0"/>
              </a:rPr>
              <a:t>thuật</a:t>
            </a:r>
            <a:r>
              <a:rPr lang="en-US" sz="5500" b="1" dirty="0">
                <a:latin typeface="Cambria" panose="02040503050406030204" pitchFamily="18" charset="0"/>
                <a:ea typeface="Cambria" panose="02040503050406030204" pitchFamily="18" charset="0"/>
              </a:rPr>
              <a:t> </a:t>
            </a:r>
            <a:r>
              <a:rPr lang="en-US" sz="5500" b="1" dirty="0" err="1">
                <a:latin typeface="Cambria" panose="02040503050406030204" pitchFamily="18" charset="0"/>
                <a:ea typeface="Cambria" panose="02040503050406030204" pitchFamily="18" charset="0"/>
              </a:rPr>
              <a:t>toán</a:t>
            </a:r>
            <a:r>
              <a:rPr lang="en-US" sz="5500" b="1" dirty="0">
                <a:latin typeface="Cambria" panose="02040503050406030204" pitchFamily="18" charset="0"/>
                <a:ea typeface="Cambria" panose="02040503050406030204" pitchFamily="18" charset="0"/>
              </a:rPr>
              <a:t> SVM</a:t>
            </a:r>
            <a:br>
              <a:rPr lang="en-US" sz="5500" b="1" dirty="0">
                <a:latin typeface="Cambria" panose="02040503050406030204" pitchFamily="18" charset="0"/>
                <a:ea typeface="Cambria" panose="02040503050406030204" pitchFamily="18" charset="0"/>
              </a:rPr>
            </a:br>
            <a:r>
              <a:rPr lang="en-US" sz="5500" b="1" dirty="0">
                <a:latin typeface="Cambria" panose="02040503050406030204" pitchFamily="18" charset="0"/>
                <a:ea typeface="Cambria" panose="02040503050406030204" pitchFamily="18" charset="0"/>
              </a:rPr>
              <a:t>(Support Vector Machine)</a:t>
            </a:r>
          </a:p>
        </p:txBody>
      </p:sp>
      <p:sp>
        <p:nvSpPr>
          <p:cNvPr id="3" name="Subtitle 2">
            <a:extLst>
              <a:ext uri="{FF2B5EF4-FFF2-40B4-BE49-F238E27FC236}">
                <a16:creationId xmlns:a16="http://schemas.microsoft.com/office/drawing/2014/main" id="{0FC535A4-BD4D-44C6-80F5-0308CF991C7C}"/>
              </a:ext>
            </a:extLst>
          </p:cNvPr>
          <p:cNvSpPr>
            <a:spLocks noGrp="1"/>
          </p:cNvSpPr>
          <p:nvPr>
            <p:ph type="subTitle" idx="1"/>
          </p:nvPr>
        </p:nvSpPr>
        <p:spPr>
          <a:xfrm>
            <a:off x="1524000" y="4599432"/>
            <a:ext cx="9144000" cy="1225296"/>
          </a:xfrm>
        </p:spPr>
        <p:txBody>
          <a:bodyPr>
            <a:normAutofit/>
          </a:bodyPr>
          <a:lstStyle/>
          <a:p>
            <a:pPr algn="ctr"/>
            <a:endParaRPr lang="en-US" sz="3200" dirty="0"/>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8098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B623-0985-4B3E-B0E4-6ED93C581CC1}"/>
              </a:ext>
            </a:extLst>
          </p:cNvPr>
          <p:cNvSpPr>
            <a:spLocks noGrp="1"/>
          </p:cNvSpPr>
          <p:nvPr>
            <p:ph type="title"/>
          </p:nvPr>
        </p:nvSpPr>
        <p:spPr/>
        <p:txBody>
          <a:bodyPr>
            <a:normAutofit/>
          </a:bodyPr>
          <a:lstStyle/>
          <a:p>
            <a:r>
              <a:rPr lang="en-US" sz="5000" b="1" dirty="0">
                <a:latin typeface="Cambria" panose="02040503050406030204" pitchFamily="18" charset="0"/>
                <a:ea typeface="Cambria" panose="02040503050406030204" pitchFamily="18" charset="0"/>
              </a:rPr>
              <a:t>1.Giới </a:t>
            </a:r>
            <a:r>
              <a:rPr lang="en-US" sz="5000" b="1" dirty="0" err="1">
                <a:latin typeface="Cambria" panose="02040503050406030204" pitchFamily="18" charset="0"/>
                <a:ea typeface="Cambria" panose="02040503050406030204" pitchFamily="18" charset="0"/>
              </a:rPr>
              <a:t>thiệu</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về</a:t>
            </a:r>
            <a:r>
              <a:rPr lang="en-US" sz="5000" b="1" dirty="0">
                <a:latin typeface="Cambria" panose="02040503050406030204" pitchFamily="18" charset="0"/>
                <a:ea typeface="Cambria" panose="02040503050406030204" pitchFamily="18" charset="0"/>
              </a:rPr>
              <a:t> SVM</a:t>
            </a:r>
          </a:p>
        </p:txBody>
      </p:sp>
      <p:sp>
        <p:nvSpPr>
          <p:cNvPr id="3" name="Content Placeholder 2">
            <a:extLst>
              <a:ext uri="{FF2B5EF4-FFF2-40B4-BE49-F238E27FC236}">
                <a16:creationId xmlns:a16="http://schemas.microsoft.com/office/drawing/2014/main" id="{990733CB-4272-40AD-8369-E9C6A313E14E}"/>
              </a:ext>
            </a:extLst>
          </p:cNvPr>
          <p:cNvSpPr>
            <a:spLocks noGrp="1"/>
          </p:cNvSpPr>
          <p:nvPr>
            <p:ph idx="1"/>
          </p:nvPr>
        </p:nvSpPr>
        <p:spPr>
          <a:xfrm>
            <a:off x="296412" y="1962940"/>
            <a:ext cx="8556769" cy="1677883"/>
          </a:xfrm>
        </p:spPr>
        <p:txBody>
          <a:bodyPr>
            <a:normAutofit fontScale="92500" lnSpcReduction="10000"/>
          </a:bodyPr>
          <a:lstStyle/>
          <a:p>
            <a:pPr algn="l" fontAlgn="base"/>
            <a:r>
              <a:rPr lang="vi-VN" b="1" i="0" dirty="0">
                <a:effectLst/>
                <a:latin typeface="Roboto Slab"/>
              </a:rPr>
              <a:t>SVM (Support Vector Machine) là một thuật toán học máy có giám sát được sử dụng rất phổ biến ngày nay trong các bài toán phân lớp (classification) hay hồi qui (Regression).</a:t>
            </a:r>
          </a:p>
        </p:txBody>
      </p:sp>
      <p:sp>
        <p:nvSpPr>
          <p:cNvPr id="4" name="TextBox 3">
            <a:extLst>
              <a:ext uri="{FF2B5EF4-FFF2-40B4-BE49-F238E27FC236}">
                <a16:creationId xmlns:a16="http://schemas.microsoft.com/office/drawing/2014/main" id="{28C006DC-4260-499F-AD02-297560FA6593}"/>
              </a:ext>
            </a:extLst>
          </p:cNvPr>
          <p:cNvSpPr txBox="1"/>
          <p:nvPr/>
        </p:nvSpPr>
        <p:spPr>
          <a:xfrm>
            <a:off x="176170" y="3640823"/>
            <a:ext cx="8556770" cy="2954655"/>
          </a:xfrm>
          <a:prstGeom prst="rect">
            <a:avLst/>
          </a:prstGeom>
          <a:noFill/>
        </p:spPr>
        <p:txBody>
          <a:bodyPr wrap="square" rtlCol="0">
            <a:spAutoFit/>
          </a:bodyPr>
          <a:lstStyle/>
          <a:p>
            <a:pPr marL="457200" indent="-457200">
              <a:buFont typeface="Arial" panose="020B0604020202020204" pitchFamily="34" charset="0"/>
              <a:buChar char="•"/>
            </a:pPr>
            <a:r>
              <a:rPr lang="vi-VN" sz="2800" b="1" i="0" dirty="0">
                <a:effectLst/>
                <a:latin typeface="Roboto Slab"/>
              </a:rPr>
              <a:t>SVM được đề xuất bởi Vladimir N. Vapnik và các đồng nhiệp của ông vào năm 1963 tại Nga và sau đó trở nên phổ biến trong những năm 90 nhờ ứng dụng giải quyết các bài toán phi tuyến tính (nonlinear) bằng phương pháp Kernel Trick.</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1C25272F-32F5-4EA4-9735-E1B896200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437" y="2036046"/>
            <a:ext cx="3048393" cy="39272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CCCC448-4EF5-492E-8B45-EF6BA4DB6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400" y="3500651"/>
            <a:ext cx="4772600" cy="3357349"/>
          </a:xfrm>
          <a:prstGeom prst="rect">
            <a:avLst/>
          </a:prstGeom>
        </p:spPr>
      </p:pic>
      <p:sp>
        <p:nvSpPr>
          <p:cNvPr id="2" name="Title 1">
            <a:extLst>
              <a:ext uri="{FF2B5EF4-FFF2-40B4-BE49-F238E27FC236}">
                <a16:creationId xmlns:a16="http://schemas.microsoft.com/office/drawing/2014/main" id="{39187004-DAD6-4A7D-BB50-5B948FC54F4B}"/>
              </a:ext>
            </a:extLst>
          </p:cNvPr>
          <p:cNvSpPr>
            <a:spLocks noGrp="1"/>
          </p:cNvSpPr>
          <p:nvPr>
            <p:ph type="title"/>
          </p:nvPr>
        </p:nvSpPr>
        <p:spPr/>
        <p:txBody>
          <a:bodyPr>
            <a:normAutofit/>
          </a:bodyPr>
          <a:lstStyle/>
          <a:p>
            <a:r>
              <a:rPr lang="en-US" sz="5000" b="1" dirty="0">
                <a:latin typeface="Cambria" panose="02040503050406030204" pitchFamily="18" charset="0"/>
                <a:ea typeface="Cambria" panose="02040503050406030204" pitchFamily="18" charset="0"/>
              </a:rPr>
              <a:t>2. SVM </a:t>
            </a:r>
            <a:r>
              <a:rPr lang="en-US" sz="5000" b="1" dirty="0" err="1">
                <a:latin typeface="Cambria" panose="02040503050406030204" pitchFamily="18" charset="0"/>
                <a:ea typeface="Cambria" panose="02040503050406030204" pitchFamily="18" charset="0"/>
              </a:rPr>
              <a:t>hoạt</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động</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như</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thế</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nào</a:t>
            </a:r>
            <a:r>
              <a:rPr lang="en-US" sz="5000" b="1" dirty="0">
                <a:latin typeface="Cambria" panose="02040503050406030204" pitchFamily="18" charset="0"/>
                <a:ea typeface="Cambria" panose="02040503050406030204" pitchFamily="18" charset="0"/>
              </a:rPr>
              <a:t> ?</a:t>
            </a:r>
          </a:p>
        </p:txBody>
      </p:sp>
      <p:sp>
        <p:nvSpPr>
          <p:cNvPr id="6" name="TextBox 5">
            <a:extLst>
              <a:ext uri="{FF2B5EF4-FFF2-40B4-BE49-F238E27FC236}">
                <a16:creationId xmlns:a16="http://schemas.microsoft.com/office/drawing/2014/main" id="{8F244E9F-196D-41AE-A41D-82D6C7C99C01}"/>
              </a:ext>
            </a:extLst>
          </p:cNvPr>
          <p:cNvSpPr txBox="1"/>
          <p:nvPr/>
        </p:nvSpPr>
        <p:spPr>
          <a:xfrm>
            <a:off x="227901" y="1816644"/>
            <a:ext cx="11736198" cy="646331"/>
          </a:xfrm>
          <a:prstGeom prst="rect">
            <a:avLst/>
          </a:prstGeom>
          <a:noFill/>
        </p:spPr>
        <p:txBody>
          <a:bodyPr wrap="square" rtlCol="0">
            <a:spAutoFit/>
          </a:bodyPr>
          <a:lstStyle/>
          <a:p>
            <a:r>
              <a:rPr lang="en-US" b="1" dirty="0">
                <a:solidFill>
                  <a:srgbClr val="000000"/>
                </a:solidFill>
                <a:latin typeface="Roboto Slab"/>
              </a:rPr>
              <a:t>  </a:t>
            </a:r>
            <a:r>
              <a:rPr lang="en-US" dirty="0">
                <a:solidFill>
                  <a:srgbClr val="000000"/>
                </a:solidFill>
                <a:latin typeface="Roboto Slab"/>
              </a:rPr>
              <a:t>- C</a:t>
            </a:r>
            <a:r>
              <a:rPr lang="vi-VN" i="0" dirty="0">
                <a:solidFill>
                  <a:srgbClr val="000000"/>
                </a:solidFill>
                <a:effectLst/>
                <a:latin typeface="Roboto Slab"/>
              </a:rPr>
              <a:t>húng ta đã thấy được việc chia hyper-plane. Bấy giờ làm thế nào chúng ta có thể xác định "Làm sao </a:t>
            </a:r>
            <a:r>
              <a:rPr lang="en-US" i="0" dirty="0">
                <a:solidFill>
                  <a:srgbClr val="000000"/>
                </a:solidFill>
                <a:effectLst/>
                <a:latin typeface="Roboto Slab"/>
              </a:rPr>
              <a:t> </a:t>
            </a:r>
            <a:r>
              <a:rPr lang="vi-VN" i="0" dirty="0">
                <a:solidFill>
                  <a:srgbClr val="000000"/>
                </a:solidFill>
                <a:effectLst/>
                <a:latin typeface="Roboto Slab"/>
              </a:rPr>
              <a:t>để vẽ-xác định đúng hyper-plane“</a:t>
            </a:r>
            <a:r>
              <a:rPr lang="en-US" i="0" dirty="0">
                <a:solidFill>
                  <a:srgbClr val="000000"/>
                </a:solidFill>
                <a:effectLst/>
                <a:latin typeface="Roboto Slab"/>
              </a:rPr>
              <a:t> </a:t>
            </a:r>
            <a:r>
              <a:rPr lang="vi-VN" i="0" dirty="0">
                <a:solidFill>
                  <a:srgbClr val="000000"/>
                </a:solidFill>
                <a:effectLst/>
                <a:latin typeface="Roboto Slab"/>
              </a:rPr>
              <a:t>theo các tiêu chí sau:</a:t>
            </a:r>
            <a:endParaRPr lang="en-US" dirty="0">
              <a:latin typeface="Roboto Slab"/>
            </a:endParaRPr>
          </a:p>
        </p:txBody>
      </p:sp>
      <p:sp>
        <p:nvSpPr>
          <p:cNvPr id="8" name="Content Placeholder 7">
            <a:extLst>
              <a:ext uri="{FF2B5EF4-FFF2-40B4-BE49-F238E27FC236}">
                <a16:creationId xmlns:a16="http://schemas.microsoft.com/office/drawing/2014/main" id="{7B6A72CD-A89C-477C-9735-4A605A8CF62F}"/>
              </a:ext>
            </a:extLst>
          </p:cNvPr>
          <p:cNvSpPr>
            <a:spLocks noGrp="1"/>
          </p:cNvSpPr>
          <p:nvPr>
            <p:ph idx="1"/>
          </p:nvPr>
        </p:nvSpPr>
        <p:spPr>
          <a:xfrm>
            <a:off x="0" y="2525387"/>
            <a:ext cx="11912367" cy="376746"/>
          </a:xfrm>
        </p:spPr>
        <p:txBody>
          <a:bodyPr>
            <a:normAutofit lnSpcReduction="10000"/>
          </a:bodyPr>
          <a:lstStyle/>
          <a:p>
            <a:pPr algn="just">
              <a:buFont typeface="Arial" panose="020B0604020202020204" pitchFamily="34" charset="0"/>
              <a:buChar char="•"/>
            </a:pPr>
            <a:r>
              <a:rPr lang="vi-VN" sz="1800" b="1" i="0" dirty="0">
                <a:solidFill>
                  <a:srgbClr val="FF0000"/>
                </a:solidFill>
                <a:effectLst/>
                <a:latin typeface="Roboto Slab"/>
              </a:rPr>
              <a:t>Identify the right hyper-plane (Scenario-1):</a:t>
            </a:r>
            <a:endParaRPr lang="vi-VN" sz="1800" b="0" i="0" dirty="0">
              <a:solidFill>
                <a:srgbClr val="FF0000"/>
              </a:solidFill>
              <a:effectLst/>
              <a:latin typeface="Roboto Slab"/>
            </a:endParaRPr>
          </a:p>
          <a:p>
            <a:pPr marL="0" indent="0">
              <a:buNone/>
            </a:pPr>
            <a:endParaRPr lang="en-US" dirty="0"/>
          </a:p>
        </p:txBody>
      </p:sp>
      <p:sp>
        <p:nvSpPr>
          <p:cNvPr id="9" name="TextBox 8">
            <a:extLst>
              <a:ext uri="{FF2B5EF4-FFF2-40B4-BE49-F238E27FC236}">
                <a16:creationId xmlns:a16="http://schemas.microsoft.com/office/drawing/2014/main" id="{D30E2937-9EDC-4FBE-8B3E-A66BD95CF900}"/>
              </a:ext>
            </a:extLst>
          </p:cNvPr>
          <p:cNvSpPr txBox="1"/>
          <p:nvPr/>
        </p:nvSpPr>
        <p:spPr>
          <a:xfrm>
            <a:off x="227901" y="2964545"/>
            <a:ext cx="11585196" cy="984885"/>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 </a:t>
            </a:r>
            <a:r>
              <a:rPr lang="en-US" sz="2000" b="0" i="0" dirty="0">
                <a:solidFill>
                  <a:srgbClr val="000000"/>
                </a:solidFill>
                <a:effectLst/>
                <a:latin typeface="Times New Roman" panose="02020603050405020304" pitchFamily="18" charset="0"/>
              </a:rPr>
              <a:t>- </a:t>
            </a:r>
            <a:r>
              <a:rPr lang="vi-VN" sz="2000" b="0" i="0" dirty="0">
                <a:solidFill>
                  <a:srgbClr val="000000"/>
                </a:solidFill>
                <a:effectLst/>
                <a:latin typeface="Times New Roman" panose="02020603050405020304" pitchFamily="18" charset="0"/>
              </a:rPr>
              <a:t>Ở đây, có 3 đường hyper-lane (A,B and C). Bây giờ đường nào là hyper-lane đúng cho nhóm ngôi sao và hình tròn.</a:t>
            </a:r>
          </a:p>
          <a:p>
            <a:endParaRPr lang="en-US" dirty="0"/>
          </a:p>
        </p:txBody>
      </p:sp>
      <p:sp>
        <p:nvSpPr>
          <p:cNvPr id="12" name="TextBox 11">
            <a:extLst>
              <a:ext uri="{FF2B5EF4-FFF2-40B4-BE49-F238E27FC236}">
                <a16:creationId xmlns:a16="http://schemas.microsoft.com/office/drawing/2014/main" id="{D8D786EA-E54A-4F9C-8668-D1E44E50DB62}"/>
              </a:ext>
            </a:extLst>
          </p:cNvPr>
          <p:cNvSpPr txBox="1"/>
          <p:nvPr/>
        </p:nvSpPr>
        <p:spPr>
          <a:xfrm>
            <a:off x="227901" y="3780955"/>
            <a:ext cx="7066327" cy="646331"/>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t>
            </a:r>
            <a:r>
              <a:rPr lang="vi-VN" b="0" i="0" dirty="0">
                <a:solidFill>
                  <a:srgbClr val="000000"/>
                </a:solidFill>
                <a:effectLst/>
                <a:latin typeface="Times New Roman" panose="02020603050405020304" pitchFamily="18" charset="0"/>
              </a:rPr>
              <a:t>Quy tắc số một để chọn 1 hyper-lane, chọn một hyper-plane để phân chia hai lớp tốt nhất. Trong ví dụ này chính là đường B.</a:t>
            </a:r>
            <a:endParaRPr lang="en-US" dirty="0"/>
          </a:p>
        </p:txBody>
      </p:sp>
    </p:spTree>
    <p:extLst>
      <p:ext uri="{BB962C8B-B14F-4D97-AF65-F5344CB8AC3E}">
        <p14:creationId xmlns:p14="http://schemas.microsoft.com/office/powerpoint/2010/main" val="122209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9BEE4F-2067-412F-AD66-7955D24D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070" y="2718116"/>
            <a:ext cx="5733875" cy="3881574"/>
          </a:xfrm>
          <a:prstGeom prst="rect">
            <a:avLst/>
          </a:prstGeom>
        </p:spPr>
      </p:pic>
      <p:sp>
        <p:nvSpPr>
          <p:cNvPr id="2" name="Title 1">
            <a:extLst>
              <a:ext uri="{FF2B5EF4-FFF2-40B4-BE49-F238E27FC236}">
                <a16:creationId xmlns:a16="http://schemas.microsoft.com/office/drawing/2014/main" id="{6D0C14CB-2938-4F3E-9832-1EABE785A733}"/>
              </a:ext>
            </a:extLst>
          </p:cNvPr>
          <p:cNvSpPr>
            <a:spLocks noGrp="1"/>
          </p:cNvSpPr>
          <p:nvPr>
            <p:ph type="title"/>
          </p:nvPr>
        </p:nvSpPr>
        <p:spPr/>
        <p:txBody>
          <a:bodyPr>
            <a:normAutofit/>
          </a:bodyPr>
          <a:lstStyle/>
          <a:p>
            <a:r>
              <a:rPr lang="en-US" sz="5000" b="1" dirty="0">
                <a:latin typeface="Cambria" panose="02040503050406030204" pitchFamily="18" charset="0"/>
                <a:ea typeface="Cambria" panose="02040503050406030204" pitchFamily="18" charset="0"/>
              </a:rPr>
              <a:t>2. SVM </a:t>
            </a:r>
            <a:r>
              <a:rPr lang="en-US" sz="5000" b="1" dirty="0" err="1">
                <a:latin typeface="Cambria" panose="02040503050406030204" pitchFamily="18" charset="0"/>
                <a:ea typeface="Cambria" panose="02040503050406030204" pitchFamily="18" charset="0"/>
              </a:rPr>
              <a:t>hoạt</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động</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như</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thế</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nào</a:t>
            </a:r>
            <a:r>
              <a:rPr lang="en-US" sz="5000" b="1" dirty="0">
                <a:latin typeface="Cambria" panose="02040503050406030204" pitchFamily="18" charset="0"/>
                <a:ea typeface="Cambria" panose="02040503050406030204" pitchFamily="18" charset="0"/>
              </a:rPr>
              <a:t> ?</a:t>
            </a:r>
            <a:endParaRPr lang="en-US" sz="5000" dirty="0"/>
          </a:p>
        </p:txBody>
      </p:sp>
      <p:sp>
        <p:nvSpPr>
          <p:cNvPr id="3" name="Content Placeholder 2">
            <a:extLst>
              <a:ext uri="{FF2B5EF4-FFF2-40B4-BE49-F238E27FC236}">
                <a16:creationId xmlns:a16="http://schemas.microsoft.com/office/drawing/2014/main" id="{6D44548D-5D81-4CEA-9E0F-A63B0D1071B1}"/>
              </a:ext>
            </a:extLst>
          </p:cNvPr>
          <p:cNvSpPr>
            <a:spLocks noGrp="1"/>
          </p:cNvSpPr>
          <p:nvPr>
            <p:ph idx="1"/>
          </p:nvPr>
        </p:nvSpPr>
        <p:spPr>
          <a:xfrm>
            <a:off x="1" y="1887439"/>
            <a:ext cx="12036802" cy="419533"/>
          </a:xfrm>
        </p:spPr>
        <p:txBody>
          <a:bodyPr>
            <a:normAutofit/>
          </a:bodyPr>
          <a:lstStyle/>
          <a:p>
            <a:pPr algn="just">
              <a:buFont typeface="Arial" panose="020B0604020202020204" pitchFamily="34" charset="0"/>
              <a:buChar char="•"/>
            </a:pPr>
            <a:r>
              <a:rPr lang="vi-VN" sz="1800" b="1" i="0" dirty="0">
                <a:solidFill>
                  <a:srgbClr val="FF0000"/>
                </a:solidFill>
                <a:effectLst/>
                <a:latin typeface="Roboto Slab"/>
              </a:rPr>
              <a:t>Identify the right hyper-plane (Scenario-2):</a:t>
            </a:r>
            <a:endParaRPr lang="vi-VN" sz="1800" b="0" i="0" dirty="0">
              <a:solidFill>
                <a:srgbClr val="FF0000"/>
              </a:solidFill>
              <a:effectLst/>
              <a:latin typeface="Roboto Slab"/>
            </a:endParaRPr>
          </a:p>
          <a:p>
            <a:endParaRPr lang="en-US" sz="1800" dirty="0">
              <a:solidFill>
                <a:srgbClr val="FF0000"/>
              </a:solidFill>
              <a:latin typeface="Roboto Slab"/>
            </a:endParaRPr>
          </a:p>
        </p:txBody>
      </p:sp>
      <p:sp>
        <p:nvSpPr>
          <p:cNvPr id="4" name="TextBox 3">
            <a:extLst>
              <a:ext uri="{FF2B5EF4-FFF2-40B4-BE49-F238E27FC236}">
                <a16:creationId xmlns:a16="http://schemas.microsoft.com/office/drawing/2014/main" id="{B5456E3C-F5FF-4C2F-88F0-9CD9BBC136D2}"/>
              </a:ext>
            </a:extLst>
          </p:cNvPr>
          <p:cNvSpPr txBox="1"/>
          <p:nvPr/>
        </p:nvSpPr>
        <p:spPr>
          <a:xfrm>
            <a:off x="230696" y="2298583"/>
            <a:ext cx="12036803" cy="707886"/>
          </a:xfrm>
          <a:prstGeom prst="rect">
            <a:avLst/>
          </a:prstGeom>
          <a:noFill/>
        </p:spPr>
        <p:txBody>
          <a:bodyPr wrap="square" rtlCol="0">
            <a:spAutoFit/>
          </a:bodyPr>
          <a:lstStyle/>
          <a:p>
            <a:r>
              <a:rPr lang="en-US" sz="2000" b="0" i="0" dirty="0">
                <a:solidFill>
                  <a:srgbClr val="000000"/>
                </a:solidFill>
                <a:effectLst/>
                <a:latin typeface="Times New Roman" panose="02020603050405020304" pitchFamily="18" charset="0"/>
              </a:rPr>
              <a:t>-</a:t>
            </a:r>
            <a:r>
              <a:rPr lang="vi-VN" sz="2000" b="0" i="0" dirty="0">
                <a:solidFill>
                  <a:srgbClr val="000000"/>
                </a:solidFill>
                <a:effectLst/>
                <a:latin typeface="Times New Roman" panose="02020603050405020304" pitchFamily="18" charset="0"/>
              </a:rPr>
              <a:t>Ở đây chúng ta cũng có 3 đường hyper-plane (A,B và C), theo quy tắc số 1, chúng đều thỏa mãn.</a:t>
            </a:r>
          </a:p>
          <a:p>
            <a:endParaRPr lang="en-US" sz="2000" dirty="0"/>
          </a:p>
        </p:txBody>
      </p:sp>
      <p:sp>
        <p:nvSpPr>
          <p:cNvPr id="7" name="TextBox 6">
            <a:extLst>
              <a:ext uri="{FF2B5EF4-FFF2-40B4-BE49-F238E27FC236}">
                <a16:creationId xmlns:a16="http://schemas.microsoft.com/office/drawing/2014/main" id="{33CB21B6-D6C2-4775-9B22-DB67A57EB96E}"/>
              </a:ext>
            </a:extLst>
          </p:cNvPr>
          <p:cNvSpPr txBox="1"/>
          <p:nvPr/>
        </p:nvSpPr>
        <p:spPr>
          <a:xfrm>
            <a:off x="306195" y="3006469"/>
            <a:ext cx="5733875" cy="2554545"/>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t>
            </a:r>
            <a:r>
              <a:rPr lang="vi-VN" sz="2000" b="0" i="0" dirty="0">
                <a:solidFill>
                  <a:srgbClr val="000000"/>
                </a:solidFill>
                <a:effectLst/>
                <a:latin typeface="Times New Roman" panose="02020603050405020304" pitchFamily="18" charset="0"/>
              </a:rPr>
              <a:t>Quy tắc thứ hai chính là xác định khoảng cách lớn nhất từ điểu gần nhất của một lớp nào đó đến đường hyper-plane. Khoảng cách này được gọi là "Margin", Hãy nhìn hình bên dưới, trong đấy có thể nhìn thấy khoảng cách margin lớn nhất đấy là đường C. Cần nhớ nếu chọn lầm hyper-lane có margin thấp hơn thì sau này khi dữ liệu tăng lên thì sẽ sinh ra nguy cơ cao về việc xác định nhầm lớp cho dữ liệu.</a:t>
            </a:r>
            <a:endParaRPr lang="en-US" sz="2000" dirty="0"/>
          </a:p>
        </p:txBody>
      </p:sp>
    </p:spTree>
    <p:extLst>
      <p:ext uri="{BB962C8B-B14F-4D97-AF65-F5344CB8AC3E}">
        <p14:creationId xmlns:p14="http://schemas.microsoft.com/office/powerpoint/2010/main" val="30301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43E9-D832-4F45-B04A-8ADA780A1263}"/>
              </a:ext>
            </a:extLst>
          </p:cNvPr>
          <p:cNvSpPr>
            <a:spLocks noGrp="1"/>
          </p:cNvSpPr>
          <p:nvPr>
            <p:ph type="title"/>
          </p:nvPr>
        </p:nvSpPr>
        <p:spPr/>
        <p:txBody>
          <a:bodyPr>
            <a:normAutofit/>
          </a:bodyPr>
          <a:lstStyle/>
          <a:p>
            <a:r>
              <a:rPr lang="en-US" sz="5000" b="1" dirty="0">
                <a:latin typeface="Cambria" panose="02040503050406030204" pitchFamily="18" charset="0"/>
                <a:ea typeface="Cambria" panose="02040503050406030204" pitchFamily="18" charset="0"/>
              </a:rPr>
              <a:t>2. SVM </a:t>
            </a:r>
            <a:r>
              <a:rPr lang="en-US" sz="5000" b="1" dirty="0" err="1">
                <a:latin typeface="Cambria" panose="02040503050406030204" pitchFamily="18" charset="0"/>
                <a:ea typeface="Cambria" panose="02040503050406030204" pitchFamily="18" charset="0"/>
              </a:rPr>
              <a:t>hoạt</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động</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như</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thế</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nào</a:t>
            </a:r>
            <a:r>
              <a:rPr lang="en-US" sz="5000" b="1" dirty="0">
                <a:latin typeface="Cambria" panose="02040503050406030204" pitchFamily="18" charset="0"/>
                <a:ea typeface="Cambria" panose="02040503050406030204" pitchFamily="18" charset="0"/>
              </a:rPr>
              <a:t> ?</a:t>
            </a:r>
            <a:endParaRPr lang="en-US" sz="5000" dirty="0"/>
          </a:p>
        </p:txBody>
      </p:sp>
      <p:sp>
        <p:nvSpPr>
          <p:cNvPr id="3" name="Content Placeholder 2">
            <a:extLst>
              <a:ext uri="{FF2B5EF4-FFF2-40B4-BE49-F238E27FC236}">
                <a16:creationId xmlns:a16="http://schemas.microsoft.com/office/drawing/2014/main" id="{71FB6C6B-67C7-407F-B246-5686BEC680D3}"/>
              </a:ext>
            </a:extLst>
          </p:cNvPr>
          <p:cNvSpPr>
            <a:spLocks noGrp="1"/>
          </p:cNvSpPr>
          <p:nvPr>
            <p:ph idx="1"/>
          </p:nvPr>
        </p:nvSpPr>
        <p:spPr>
          <a:xfrm>
            <a:off x="0" y="1929384"/>
            <a:ext cx="12192000" cy="578924"/>
          </a:xfrm>
        </p:spPr>
        <p:txBody>
          <a:bodyPr>
            <a:normAutofit/>
          </a:bodyPr>
          <a:lstStyle/>
          <a:p>
            <a:r>
              <a:rPr lang="en-US" sz="1800" b="1" i="0" dirty="0">
                <a:solidFill>
                  <a:srgbClr val="FF0000"/>
                </a:solidFill>
                <a:effectLst/>
                <a:latin typeface="Roboto Slab"/>
              </a:rPr>
              <a:t>Identify the right hyper-plane (Scenario-3):</a:t>
            </a:r>
          </a:p>
          <a:p>
            <a:endParaRPr lang="en-US" sz="1800" b="1" dirty="0">
              <a:solidFill>
                <a:srgbClr val="FF0000"/>
              </a:solidFill>
              <a:latin typeface="Roboto Slab"/>
            </a:endParaRPr>
          </a:p>
        </p:txBody>
      </p:sp>
      <p:sp>
        <p:nvSpPr>
          <p:cNvPr id="4" name="TextBox 3">
            <a:extLst>
              <a:ext uri="{FF2B5EF4-FFF2-40B4-BE49-F238E27FC236}">
                <a16:creationId xmlns:a16="http://schemas.microsoft.com/office/drawing/2014/main" id="{C76D843E-3708-4071-BD7B-4A4375AAC4D6}"/>
              </a:ext>
            </a:extLst>
          </p:cNvPr>
          <p:cNvSpPr txBox="1"/>
          <p:nvPr/>
        </p:nvSpPr>
        <p:spPr>
          <a:xfrm>
            <a:off x="159391" y="2407640"/>
            <a:ext cx="12032609" cy="400110"/>
          </a:xfrm>
          <a:prstGeom prst="rect">
            <a:avLst/>
          </a:prstGeom>
          <a:noFill/>
        </p:spPr>
        <p:txBody>
          <a:bodyPr wrap="square" rtlCol="0">
            <a:spAutoFit/>
          </a:bodyPr>
          <a:lstStyle/>
          <a:p>
            <a:r>
              <a:rPr lang="vi-VN" sz="2000" b="0" i="0" dirty="0">
                <a:solidFill>
                  <a:srgbClr val="000000"/>
                </a:solidFill>
                <a:effectLst/>
                <a:latin typeface="Times New Roman" panose="02020603050405020304" pitchFamily="18" charset="0"/>
              </a:rPr>
              <a:t>Sử dụng các nguyên tắc đã nêu trên để chọn ra hyper-plane cho trường hợp sau:</a:t>
            </a:r>
            <a:endParaRPr lang="en-US" sz="2000" dirty="0"/>
          </a:p>
        </p:txBody>
      </p:sp>
      <p:pic>
        <p:nvPicPr>
          <p:cNvPr id="6" name="Picture 5">
            <a:extLst>
              <a:ext uri="{FF2B5EF4-FFF2-40B4-BE49-F238E27FC236}">
                <a16:creationId xmlns:a16="http://schemas.microsoft.com/office/drawing/2014/main" id="{6D9E27D9-D292-4299-8837-19505F19F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584" y="2950911"/>
            <a:ext cx="5002635" cy="3468350"/>
          </a:xfrm>
          <a:prstGeom prst="rect">
            <a:avLst/>
          </a:prstGeom>
        </p:spPr>
      </p:pic>
      <p:sp>
        <p:nvSpPr>
          <p:cNvPr id="7" name="TextBox 6">
            <a:extLst>
              <a:ext uri="{FF2B5EF4-FFF2-40B4-BE49-F238E27FC236}">
                <a16:creationId xmlns:a16="http://schemas.microsoft.com/office/drawing/2014/main" id="{2D978010-77DA-4E3F-8A27-D8A8AE14B409}"/>
              </a:ext>
            </a:extLst>
          </p:cNvPr>
          <p:cNvSpPr txBox="1"/>
          <p:nvPr/>
        </p:nvSpPr>
        <p:spPr>
          <a:xfrm>
            <a:off x="167780" y="2950911"/>
            <a:ext cx="6937695" cy="1631216"/>
          </a:xfrm>
          <a:prstGeom prst="rect">
            <a:avLst/>
          </a:prstGeom>
          <a:noFill/>
        </p:spPr>
        <p:txBody>
          <a:bodyPr wrap="square" rtlCol="0">
            <a:spAutoFit/>
          </a:bodyPr>
          <a:lstStyle/>
          <a:p>
            <a:r>
              <a:rPr lang="vi-VN" sz="2000" b="0" i="0" dirty="0">
                <a:solidFill>
                  <a:srgbClr val="000000"/>
                </a:solidFill>
                <a:effectLst/>
                <a:latin typeface="Times New Roman" panose="02020603050405020304" pitchFamily="18" charset="0"/>
              </a:rPr>
              <a:t>Có thể có một vài người sẽ chọn đường B bởi vì nó có margin cao hơn đường A, nhưng đấy sẽ không đúng bởi vì nguyên tắc đầu tiên sẽ là nguyên tắc số 1, chúng ta cần chọn hyper-plane để phân chia các lớp thành riêng biệt. Vì vậy đường A mới là lựa chọn chính xác.</a:t>
            </a:r>
            <a:endParaRPr lang="en-US" sz="2000" dirty="0"/>
          </a:p>
        </p:txBody>
      </p:sp>
    </p:spTree>
    <p:extLst>
      <p:ext uri="{BB962C8B-B14F-4D97-AF65-F5344CB8AC3E}">
        <p14:creationId xmlns:p14="http://schemas.microsoft.com/office/powerpoint/2010/main" val="277428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DE68B1-6938-4BAC-B0FA-7CA7F7458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54" y="3929681"/>
            <a:ext cx="4265315" cy="2834487"/>
          </a:xfrm>
          <a:prstGeom prst="rect">
            <a:avLst/>
          </a:prstGeom>
        </p:spPr>
      </p:pic>
      <p:sp>
        <p:nvSpPr>
          <p:cNvPr id="2" name="Title 1">
            <a:extLst>
              <a:ext uri="{FF2B5EF4-FFF2-40B4-BE49-F238E27FC236}">
                <a16:creationId xmlns:a16="http://schemas.microsoft.com/office/drawing/2014/main" id="{7C94DCC1-A8AB-462E-8E24-0775ED559245}"/>
              </a:ext>
            </a:extLst>
          </p:cNvPr>
          <p:cNvSpPr>
            <a:spLocks noGrp="1"/>
          </p:cNvSpPr>
          <p:nvPr>
            <p:ph type="title"/>
          </p:nvPr>
        </p:nvSpPr>
        <p:spPr/>
        <p:txBody>
          <a:bodyPr>
            <a:normAutofit/>
          </a:bodyPr>
          <a:lstStyle/>
          <a:p>
            <a:r>
              <a:rPr lang="en-US" sz="5000" b="1" dirty="0">
                <a:latin typeface="Cambria" panose="02040503050406030204" pitchFamily="18" charset="0"/>
                <a:ea typeface="Cambria" panose="02040503050406030204" pitchFamily="18" charset="0"/>
              </a:rPr>
              <a:t>2. SVM </a:t>
            </a:r>
            <a:r>
              <a:rPr lang="en-US" sz="5000" b="1" dirty="0" err="1">
                <a:latin typeface="Cambria" panose="02040503050406030204" pitchFamily="18" charset="0"/>
                <a:ea typeface="Cambria" panose="02040503050406030204" pitchFamily="18" charset="0"/>
              </a:rPr>
              <a:t>hoạt</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động</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như</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thế</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nào</a:t>
            </a:r>
            <a:r>
              <a:rPr lang="en-US" sz="5000" b="1" dirty="0">
                <a:latin typeface="Cambria" panose="02040503050406030204" pitchFamily="18" charset="0"/>
                <a:ea typeface="Cambria" panose="02040503050406030204" pitchFamily="18" charset="0"/>
              </a:rPr>
              <a:t> ?</a:t>
            </a:r>
            <a:endParaRPr lang="en-US" sz="5000" dirty="0"/>
          </a:p>
        </p:txBody>
      </p:sp>
      <p:sp>
        <p:nvSpPr>
          <p:cNvPr id="3" name="Content Placeholder 2">
            <a:extLst>
              <a:ext uri="{FF2B5EF4-FFF2-40B4-BE49-F238E27FC236}">
                <a16:creationId xmlns:a16="http://schemas.microsoft.com/office/drawing/2014/main" id="{8EB12633-7B67-4391-8200-06A797FD5380}"/>
              </a:ext>
            </a:extLst>
          </p:cNvPr>
          <p:cNvSpPr>
            <a:spLocks noGrp="1"/>
          </p:cNvSpPr>
          <p:nvPr>
            <p:ph idx="1"/>
          </p:nvPr>
        </p:nvSpPr>
        <p:spPr>
          <a:xfrm>
            <a:off x="0" y="1929384"/>
            <a:ext cx="12192000" cy="385977"/>
          </a:xfrm>
        </p:spPr>
        <p:txBody>
          <a:bodyPr>
            <a:normAutofit lnSpcReduction="10000"/>
          </a:bodyPr>
          <a:lstStyle/>
          <a:p>
            <a:r>
              <a:rPr lang="en-US" sz="1800" b="1" i="0" dirty="0">
                <a:solidFill>
                  <a:srgbClr val="FF0000"/>
                </a:solidFill>
                <a:effectLst/>
                <a:latin typeface="Roboto Slab"/>
              </a:rPr>
              <a:t>Can we classify two classes (Scenario-4)?</a:t>
            </a:r>
          </a:p>
          <a:p>
            <a:endParaRPr lang="en-US" sz="1800" b="1" dirty="0">
              <a:solidFill>
                <a:srgbClr val="FF0000"/>
              </a:solidFill>
              <a:latin typeface="Roboto Slab"/>
            </a:endParaRPr>
          </a:p>
        </p:txBody>
      </p:sp>
      <p:sp>
        <p:nvSpPr>
          <p:cNvPr id="5" name="TextBox 4">
            <a:extLst>
              <a:ext uri="{FF2B5EF4-FFF2-40B4-BE49-F238E27FC236}">
                <a16:creationId xmlns:a16="http://schemas.microsoft.com/office/drawing/2014/main" id="{A2E06868-A06F-4522-B786-89E578C30B21}"/>
              </a:ext>
            </a:extLst>
          </p:cNvPr>
          <p:cNvSpPr txBox="1"/>
          <p:nvPr/>
        </p:nvSpPr>
        <p:spPr>
          <a:xfrm>
            <a:off x="218114" y="2382473"/>
            <a:ext cx="11291581" cy="1323439"/>
          </a:xfrm>
          <a:prstGeom prst="rect">
            <a:avLst/>
          </a:prstGeom>
          <a:noFill/>
        </p:spPr>
        <p:txBody>
          <a:bodyPr wrap="square" rtlCol="0">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a:t>
            </a:r>
            <a:r>
              <a:rPr lang="vi-VN" sz="2000" b="0" i="0" dirty="0">
                <a:solidFill>
                  <a:srgbClr val="000000"/>
                </a:solidFill>
                <a:effectLst/>
                <a:latin typeface="Times New Roman" panose="02020603050405020304" pitchFamily="18" charset="0"/>
                <a:cs typeface="Times New Roman" panose="02020603050405020304" pitchFamily="18" charset="0"/>
              </a:rPr>
              <a:t>Tiếp the hãy xem hình bên dưới, không thể chia thành hai lớp riêng biệt với 1 đường thẳng, để tạo 1 phần chỉ có các ngôi sao và một vùng chỉ chứa các điểm tròn.</a:t>
            </a:r>
          </a:p>
          <a:p>
            <a:br>
              <a:rPr lang="vi-V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1218AA3-2E77-4A75-82CC-B287E1194AA6}"/>
              </a:ext>
            </a:extLst>
          </p:cNvPr>
          <p:cNvSpPr txBox="1"/>
          <p:nvPr/>
        </p:nvSpPr>
        <p:spPr>
          <a:xfrm>
            <a:off x="218114" y="3044192"/>
            <a:ext cx="11973886" cy="1477328"/>
          </a:xfrm>
          <a:prstGeom prst="rect">
            <a:avLst/>
          </a:prstGeom>
          <a:noFill/>
        </p:spPr>
        <p:txBody>
          <a:bodyPr wrap="square" rtlCol="0">
            <a:spAutoFit/>
          </a:bodyPr>
          <a:lstStyle/>
          <a:p>
            <a:pPr algn="just"/>
            <a:r>
              <a:rPr lang="en-US" b="0" i="0" dirty="0">
                <a:solidFill>
                  <a:srgbClr val="000000"/>
                </a:solidFill>
                <a:effectLst/>
                <a:latin typeface="Times New Roman" panose="02020603050405020304" pitchFamily="18" charset="0"/>
              </a:rPr>
              <a:t>-</a:t>
            </a:r>
            <a:r>
              <a:rPr lang="vi-VN" b="0" i="0" dirty="0">
                <a:solidFill>
                  <a:srgbClr val="000000"/>
                </a:solidFill>
                <a:effectLst/>
                <a:latin typeface="Times New Roman" panose="02020603050405020304" pitchFamily="18" charset="0"/>
              </a:rPr>
              <a:t>Ở đây sẽ chấp nhận, một ngôi sao ở bên ngoài cuối được xem như một ngôi sao phía ngoài hơn, SVM có tính năng cho phép bỏ qua các ngoại lệ và tìm ra hyper-plane có biên giới tối đa . Do đó có thể nói, SVM có khả năng mạnh trong việc chấp nhận ngoại lệ.</a:t>
            </a:r>
          </a:p>
          <a:p>
            <a:br>
              <a:rPr lang="vi-VN" dirty="0"/>
            </a:br>
            <a:endParaRPr lang="en-US" dirty="0"/>
          </a:p>
        </p:txBody>
      </p:sp>
      <p:pic>
        <p:nvPicPr>
          <p:cNvPr id="10" name="Picture 9">
            <a:extLst>
              <a:ext uri="{FF2B5EF4-FFF2-40B4-BE49-F238E27FC236}">
                <a16:creationId xmlns:a16="http://schemas.microsoft.com/office/drawing/2014/main" id="{42B014DB-B91C-4AF0-A0B0-F0EB8BEDA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924" y="3929680"/>
            <a:ext cx="4396347" cy="2834487"/>
          </a:xfrm>
          <a:prstGeom prst="rect">
            <a:avLst/>
          </a:prstGeom>
        </p:spPr>
      </p:pic>
      <p:sp>
        <p:nvSpPr>
          <p:cNvPr id="11" name="Arrow: Right 10">
            <a:extLst>
              <a:ext uri="{FF2B5EF4-FFF2-40B4-BE49-F238E27FC236}">
                <a16:creationId xmlns:a16="http://schemas.microsoft.com/office/drawing/2014/main" id="{A1AC98CF-4C5C-4C37-B943-3E30EF33394C}"/>
              </a:ext>
            </a:extLst>
          </p:cNvPr>
          <p:cNvSpPr/>
          <p:nvPr/>
        </p:nvSpPr>
        <p:spPr>
          <a:xfrm>
            <a:off x="4944820" y="5100505"/>
            <a:ext cx="1489536" cy="34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22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09F29-0847-47A6-BED0-E4DE925B4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996" y="3719678"/>
            <a:ext cx="3499702" cy="2945376"/>
          </a:xfrm>
          <a:prstGeom prst="rect">
            <a:avLst/>
          </a:prstGeom>
        </p:spPr>
      </p:pic>
      <p:pic>
        <p:nvPicPr>
          <p:cNvPr id="6" name="Picture 5">
            <a:extLst>
              <a:ext uri="{FF2B5EF4-FFF2-40B4-BE49-F238E27FC236}">
                <a16:creationId xmlns:a16="http://schemas.microsoft.com/office/drawing/2014/main" id="{93FD143A-4B9F-45CC-A4A7-DB9BFF092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24" y="3719678"/>
            <a:ext cx="3439486" cy="2945376"/>
          </a:xfrm>
          <a:prstGeom prst="rect">
            <a:avLst/>
          </a:prstGeom>
        </p:spPr>
      </p:pic>
      <p:sp>
        <p:nvSpPr>
          <p:cNvPr id="2" name="Title 1">
            <a:extLst>
              <a:ext uri="{FF2B5EF4-FFF2-40B4-BE49-F238E27FC236}">
                <a16:creationId xmlns:a16="http://schemas.microsoft.com/office/drawing/2014/main" id="{8A7AE0D7-E80E-4B9D-92D5-794ACB2EB1B9}"/>
              </a:ext>
            </a:extLst>
          </p:cNvPr>
          <p:cNvSpPr>
            <a:spLocks noGrp="1"/>
          </p:cNvSpPr>
          <p:nvPr>
            <p:ph type="title"/>
          </p:nvPr>
        </p:nvSpPr>
        <p:spPr/>
        <p:txBody>
          <a:bodyPr>
            <a:normAutofit/>
          </a:bodyPr>
          <a:lstStyle/>
          <a:p>
            <a:r>
              <a:rPr lang="en-US" sz="5000" b="1" dirty="0">
                <a:latin typeface="Cambria" panose="02040503050406030204" pitchFamily="18" charset="0"/>
                <a:ea typeface="Cambria" panose="02040503050406030204" pitchFamily="18" charset="0"/>
              </a:rPr>
              <a:t>2. SVM </a:t>
            </a:r>
            <a:r>
              <a:rPr lang="en-US" sz="5000" b="1" dirty="0" err="1">
                <a:latin typeface="Cambria" panose="02040503050406030204" pitchFamily="18" charset="0"/>
                <a:ea typeface="Cambria" panose="02040503050406030204" pitchFamily="18" charset="0"/>
              </a:rPr>
              <a:t>hoạt</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động</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như</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thế</a:t>
            </a:r>
            <a:r>
              <a:rPr lang="en-US" sz="5000" b="1" dirty="0">
                <a:latin typeface="Cambria" panose="02040503050406030204" pitchFamily="18" charset="0"/>
                <a:ea typeface="Cambria" panose="02040503050406030204" pitchFamily="18" charset="0"/>
              </a:rPr>
              <a:t> </a:t>
            </a:r>
            <a:r>
              <a:rPr lang="en-US" sz="5000" b="1" dirty="0" err="1">
                <a:latin typeface="Cambria" panose="02040503050406030204" pitchFamily="18" charset="0"/>
                <a:ea typeface="Cambria" panose="02040503050406030204" pitchFamily="18" charset="0"/>
              </a:rPr>
              <a:t>nào</a:t>
            </a:r>
            <a:r>
              <a:rPr lang="en-US" sz="5000" b="1" dirty="0">
                <a:latin typeface="Cambria" panose="02040503050406030204" pitchFamily="18" charset="0"/>
                <a:ea typeface="Cambria" panose="02040503050406030204" pitchFamily="18" charset="0"/>
              </a:rPr>
              <a:t> ?</a:t>
            </a:r>
            <a:endParaRPr lang="en-US" sz="5000" dirty="0"/>
          </a:p>
        </p:txBody>
      </p:sp>
      <p:sp>
        <p:nvSpPr>
          <p:cNvPr id="3" name="Content Placeholder 2">
            <a:extLst>
              <a:ext uri="{FF2B5EF4-FFF2-40B4-BE49-F238E27FC236}">
                <a16:creationId xmlns:a16="http://schemas.microsoft.com/office/drawing/2014/main" id="{751B82DA-BF0C-45D6-82F9-2F03F1932C8E}"/>
              </a:ext>
            </a:extLst>
          </p:cNvPr>
          <p:cNvSpPr>
            <a:spLocks noGrp="1"/>
          </p:cNvSpPr>
          <p:nvPr>
            <p:ph idx="1"/>
          </p:nvPr>
        </p:nvSpPr>
        <p:spPr>
          <a:xfrm>
            <a:off x="0" y="1929384"/>
            <a:ext cx="12192000" cy="629258"/>
          </a:xfrm>
        </p:spPr>
        <p:txBody>
          <a:bodyPr>
            <a:normAutofit/>
          </a:bodyPr>
          <a:lstStyle/>
          <a:p>
            <a:r>
              <a:rPr lang="en-US" sz="1800" b="1" i="0" dirty="0">
                <a:solidFill>
                  <a:srgbClr val="FF0000"/>
                </a:solidFill>
                <a:effectLst/>
                <a:latin typeface="Roboto Slab"/>
              </a:rPr>
              <a:t>Find the hyper-plane to segregate to classes (Scenario-5)</a:t>
            </a:r>
          </a:p>
          <a:p>
            <a:endParaRPr lang="en-US" sz="1800" b="1" dirty="0">
              <a:solidFill>
                <a:srgbClr val="FF0000"/>
              </a:solidFill>
              <a:latin typeface="Roboto Slab"/>
            </a:endParaRPr>
          </a:p>
        </p:txBody>
      </p:sp>
      <p:sp>
        <p:nvSpPr>
          <p:cNvPr id="4" name="TextBox 3">
            <a:extLst>
              <a:ext uri="{FF2B5EF4-FFF2-40B4-BE49-F238E27FC236}">
                <a16:creationId xmlns:a16="http://schemas.microsoft.com/office/drawing/2014/main" id="{7E3D47E7-7716-4792-811D-314F4DA80BEC}"/>
              </a:ext>
            </a:extLst>
          </p:cNvPr>
          <p:cNvSpPr txBox="1"/>
          <p:nvPr/>
        </p:nvSpPr>
        <p:spPr>
          <a:xfrm>
            <a:off x="1" y="2332139"/>
            <a:ext cx="12192000" cy="646331"/>
          </a:xfrm>
          <a:prstGeom prst="rect">
            <a:avLst/>
          </a:prstGeom>
          <a:noFill/>
        </p:spPr>
        <p:txBody>
          <a:bodyPr wrap="square" rtlCol="0">
            <a:spAutoFit/>
          </a:bodyPr>
          <a:lstStyle/>
          <a:p>
            <a:r>
              <a:rPr lang="vi-VN" b="0" i="0" dirty="0">
                <a:solidFill>
                  <a:srgbClr val="000000"/>
                </a:solidFill>
                <a:effectLst/>
                <a:latin typeface="Times New Roman" panose="02020603050405020304" pitchFamily="18" charset="0"/>
              </a:rPr>
              <a:t>Trong trường hợp dưới đây, không thể tìm ra 1 đường hyper-plane tương đối để chia các lớp, vậy làm thế nào để SVM phân tách dữ liệu thành hai lớp riêng biệt? Cho đến bây giờ chúng ta chỉ nhìn vào các đường tuyến tính hyper-plane.</a:t>
            </a:r>
            <a:endParaRPr lang="en-US" dirty="0"/>
          </a:p>
        </p:txBody>
      </p:sp>
      <p:sp>
        <p:nvSpPr>
          <p:cNvPr id="7" name="TextBox 6">
            <a:extLst>
              <a:ext uri="{FF2B5EF4-FFF2-40B4-BE49-F238E27FC236}">
                <a16:creationId xmlns:a16="http://schemas.microsoft.com/office/drawing/2014/main" id="{3A2E9773-C8F4-4D64-B9C3-99ECAD9D5EFD}"/>
              </a:ext>
            </a:extLst>
          </p:cNvPr>
          <p:cNvSpPr txBox="1"/>
          <p:nvPr/>
        </p:nvSpPr>
        <p:spPr>
          <a:xfrm>
            <a:off x="67112" y="2978470"/>
            <a:ext cx="11962701" cy="646331"/>
          </a:xfrm>
          <a:prstGeom prst="rect">
            <a:avLst/>
          </a:prstGeom>
          <a:noFill/>
        </p:spPr>
        <p:txBody>
          <a:bodyPr wrap="square" rtlCol="0">
            <a:spAutoFit/>
          </a:bodyPr>
          <a:lstStyle/>
          <a:p>
            <a:r>
              <a:rPr lang="vi-VN" b="0" i="0" dirty="0">
                <a:solidFill>
                  <a:srgbClr val="000000"/>
                </a:solidFill>
                <a:effectLst/>
                <a:latin typeface="Times New Roman" panose="02020603050405020304" pitchFamily="18" charset="0"/>
              </a:rPr>
              <a:t>SVM có thể giải quyết vấn đề này, Khá đơn giản, nó sẽ được giải quyết bằng việc thêm một tính năng, Ở đây chúng ta sẽ thêm tính năng z = x^2+ y^2. Bây giờ dữ liệu sẽ được biến đổi theo trục x và z như sau</a:t>
            </a:r>
            <a:r>
              <a:rPr lang="en-US" b="0" i="0" dirty="0">
                <a:solidFill>
                  <a:srgbClr val="000000"/>
                </a:solidFill>
                <a:effectLst/>
                <a:latin typeface="Times New Roman" panose="02020603050405020304" pitchFamily="18" charset="0"/>
              </a:rPr>
              <a:t> :</a:t>
            </a:r>
            <a:endParaRPr lang="en-US" dirty="0"/>
          </a:p>
        </p:txBody>
      </p:sp>
      <p:sp>
        <p:nvSpPr>
          <p:cNvPr id="10" name="Arrow: Right 9">
            <a:extLst>
              <a:ext uri="{FF2B5EF4-FFF2-40B4-BE49-F238E27FC236}">
                <a16:creationId xmlns:a16="http://schemas.microsoft.com/office/drawing/2014/main" id="{3A0CEF79-1506-459B-8423-A1C02FD25ED9}"/>
              </a:ext>
            </a:extLst>
          </p:cNvPr>
          <p:cNvSpPr/>
          <p:nvPr/>
        </p:nvSpPr>
        <p:spPr>
          <a:xfrm>
            <a:off x="4840448" y="4991450"/>
            <a:ext cx="1661020" cy="419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64264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E3423"/>
      </a:dk2>
      <a:lt2>
        <a:srgbClr val="E2E7E8"/>
      </a:lt2>
      <a:accent1>
        <a:srgbClr val="EE876B"/>
      </a:accent1>
      <a:accent2>
        <a:srgbClr val="D5952A"/>
      </a:accent2>
      <a:accent3>
        <a:srgbClr val="A3A84D"/>
      </a:accent3>
      <a:accent4>
        <a:srgbClr val="7BB23B"/>
      </a:accent4>
      <a:accent5>
        <a:srgbClr val="41B930"/>
      </a:accent5>
      <a:accent6>
        <a:srgbClr val="30BA59"/>
      </a:accent6>
      <a:hlink>
        <a:srgbClr val="5B8B97"/>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62</TotalTime>
  <Words>705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Cambria</vt:lpstr>
      <vt:lpstr>Modern Love</vt:lpstr>
      <vt:lpstr>Roboto Slab</vt:lpstr>
      <vt:lpstr>The Hand</vt:lpstr>
      <vt:lpstr>Times New Roman</vt:lpstr>
      <vt:lpstr>SketchyVTI</vt:lpstr>
      <vt:lpstr>Tìm hiểu về thuật toán SVM (Support Vector Machine)</vt:lpstr>
      <vt:lpstr>1.Giới thiệu về SVM</vt:lpstr>
      <vt:lpstr>2. SVM hoạt động như thế nào ?</vt:lpstr>
      <vt:lpstr>2. SVM hoạt động như thế nào ?</vt:lpstr>
      <vt:lpstr>2. SVM hoạt động như thế nào ?</vt:lpstr>
      <vt:lpstr>2. SVM hoạt động như thế nào ?</vt:lpstr>
      <vt:lpstr>2. SVM hoạt động như thế nào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thuật toán SVM (Support Vector Machine)</dc:title>
  <dc:creator>thanh công</dc:creator>
  <cp:lastModifiedBy>thanh công</cp:lastModifiedBy>
  <cp:revision>8</cp:revision>
  <dcterms:created xsi:type="dcterms:W3CDTF">2020-10-15T13:45:58Z</dcterms:created>
  <dcterms:modified xsi:type="dcterms:W3CDTF">2020-10-15T14:48:47Z</dcterms:modified>
</cp:coreProperties>
</file>