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5" r:id="rId7"/>
    <p:sldId id="264" r:id="rId8"/>
    <p:sldId id="266" r:id="rId9"/>
    <p:sldId id="267" r:id="rId10"/>
    <p:sldId id="270" r:id="rId11"/>
    <p:sldId id="268" r:id="rId12"/>
    <p:sldId id="269"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533E-FA30-79D4-AA19-258159D05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7C3257-C7B4-7182-E2CC-FC6CD48D9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5019E7-FE21-F2BE-995F-D9D14BA7BCA0}"/>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24E86D63-77B7-3278-AEA8-F51D2283C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6AEB2-EEA0-A259-E5F1-01595D7EEF59}"/>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415673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1C72-67F2-E139-C97B-EDEF4A8ED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66C36-0E39-EA3A-A795-380D64436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4C889-A1C5-F77E-A190-F0D69EC21D76}"/>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04FFF4A8-32B8-4D42-7ABE-A54EC05D4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4E4C5-C152-3720-7F50-1BE64F3676F1}"/>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325509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CBAA-346A-26CC-189F-B0CA8A774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9D6F95-CBAD-61E2-1C8B-E2AEC68ABB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FF077-9EDF-A48A-BC3A-692FEB4DD987}"/>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D6858C0A-5085-C2E5-C97E-5DE0776A4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BF5F7-5E02-C2D2-1A2F-520A25B02F04}"/>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34688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5CBE-C397-B746-2FD4-FEBAFFA97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19322-8518-2BA1-B6C2-F7CA7F759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B75C0-2E70-06E1-C352-85D882BF9B81}"/>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0AAF29AC-1D52-5ACF-7826-471CBF7DC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BA8BB-64F0-BE71-66C2-846997698C1C}"/>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412739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F9BE-3902-ED86-2ECE-2EBEFBD84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3654D9-6B25-AADC-0133-83079E366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DBF89-528B-FD7A-1070-0CD1E594EE17}"/>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E3668574-A6CE-70F9-C4FB-EFFB34613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5725-65FD-513B-1B3B-8513DC730D32}"/>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290082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E606-F19B-C070-BBF2-C202B27FD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7AB0E-F17B-55F4-BBB7-813CA7DDA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B256A-6277-D5E7-6429-762133D288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B4A2D-DA05-8F3A-18F0-44A133ECE121}"/>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6" name="Footer Placeholder 5">
            <a:extLst>
              <a:ext uri="{FF2B5EF4-FFF2-40B4-BE49-F238E27FC236}">
                <a16:creationId xmlns:a16="http://schemas.microsoft.com/office/drawing/2014/main" id="{87700648-C840-50A8-8603-5FEBE0B04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714C6-593C-00CB-1703-CDAE9795FED9}"/>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12385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4781-F219-56A4-E293-ADAD7562F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09DC51-C27B-A12E-03F1-18688696C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EE9A9-ED60-7B63-3DD6-8B2692B396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9E068-F9AC-45DA-95B6-DA8A69C62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23E74-7E9A-DB4A-7C95-C99B4C6D7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CD9CE-805F-B2C8-74B8-1B190CE5FBEF}"/>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8" name="Footer Placeholder 7">
            <a:extLst>
              <a:ext uri="{FF2B5EF4-FFF2-40B4-BE49-F238E27FC236}">
                <a16:creationId xmlns:a16="http://schemas.microsoft.com/office/drawing/2014/main" id="{64BF3A46-BE35-0FF8-9958-6DA1CEE6FE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00621-C140-BD17-3A1A-EF9AE98E19BF}"/>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100325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8935-A6FC-F4AC-A959-C109CD1AC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808A66-DCD2-8D54-8FA5-70B37F58E1B4}"/>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4" name="Footer Placeholder 3">
            <a:extLst>
              <a:ext uri="{FF2B5EF4-FFF2-40B4-BE49-F238E27FC236}">
                <a16:creationId xmlns:a16="http://schemas.microsoft.com/office/drawing/2014/main" id="{327F296D-492B-D713-DB6F-DDFA7100D2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92981-C503-EA84-259C-51D4BEE21C4F}"/>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88088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98DDA-E940-0A4A-A157-8B4AE7ADD748}"/>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3" name="Footer Placeholder 2">
            <a:extLst>
              <a:ext uri="{FF2B5EF4-FFF2-40B4-BE49-F238E27FC236}">
                <a16:creationId xmlns:a16="http://schemas.microsoft.com/office/drawing/2014/main" id="{BD68B5F3-F219-5367-6314-452B0194B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948DD2-9A1D-2125-DE9D-44B9B3B0BE53}"/>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172162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4F9D-BEA9-BB0C-9DCF-87B22BDB4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9E8C8-F083-C856-A83C-EC2C05F5D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AF00D-3267-292F-5E29-3A1BF1D3C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16307-B27C-52FE-1426-EB0036665EE7}"/>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6" name="Footer Placeholder 5">
            <a:extLst>
              <a:ext uri="{FF2B5EF4-FFF2-40B4-BE49-F238E27FC236}">
                <a16:creationId xmlns:a16="http://schemas.microsoft.com/office/drawing/2014/main" id="{284ED511-CC46-5825-7F6A-13F70554F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9E2DA-9688-69C2-0644-4C86E659F668}"/>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39023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4886-2C35-28B5-B292-AA4CC1D7A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14A0C-BE17-A2D4-0540-27F0D1345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784E84-635B-F857-6706-A68727B07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027A1-4153-E789-56F9-9CEF5C870D2C}"/>
              </a:ext>
            </a:extLst>
          </p:cNvPr>
          <p:cNvSpPr>
            <a:spLocks noGrp="1"/>
          </p:cNvSpPr>
          <p:nvPr>
            <p:ph type="dt" sz="half" idx="10"/>
          </p:nvPr>
        </p:nvSpPr>
        <p:spPr/>
        <p:txBody>
          <a:bodyPr/>
          <a:lstStyle/>
          <a:p>
            <a:fld id="{AF9AFA2C-DCC0-41B1-85CE-70BC400AB0FE}" type="datetimeFigureOut">
              <a:rPr lang="en-US" smtClean="0"/>
              <a:t>4/20/2025</a:t>
            </a:fld>
            <a:endParaRPr lang="en-US"/>
          </a:p>
        </p:txBody>
      </p:sp>
      <p:sp>
        <p:nvSpPr>
          <p:cNvPr id="6" name="Footer Placeholder 5">
            <a:extLst>
              <a:ext uri="{FF2B5EF4-FFF2-40B4-BE49-F238E27FC236}">
                <a16:creationId xmlns:a16="http://schemas.microsoft.com/office/drawing/2014/main" id="{34F02B04-45A8-19FB-9AAC-A297F08A3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1FF27-530D-790B-37C9-B954E9534880}"/>
              </a:ext>
            </a:extLst>
          </p:cNvPr>
          <p:cNvSpPr>
            <a:spLocks noGrp="1"/>
          </p:cNvSpPr>
          <p:nvPr>
            <p:ph type="sldNum" sz="quarter" idx="12"/>
          </p:nvPr>
        </p:nvSpPr>
        <p:spPr/>
        <p:txBody>
          <a:bodyPr/>
          <a:lstStyle/>
          <a:p>
            <a:fld id="{52CD0533-A7ED-46DC-A9C7-3F11000EA150}" type="slidenum">
              <a:rPr lang="en-US" smtClean="0"/>
              <a:t>‹#›</a:t>
            </a:fld>
            <a:endParaRPr lang="en-US"/>
          </a:p>
        </p:txBody>
      </p:sp>
    </p:spTree>
    <p:extLst>
      <p:ext uri="{BB962C8B-B14F-4D97-AF65-F5344CB8AC3E}">
        <p14:creationId xmlns:p14="http://schemas.microsoft.com/office/powerpoint/2010/main" val="410565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4F90A-FDAB-34FF-3A05-97D172170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2E1DFE-F60B-7D33-C56A-746ED9F4A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358CE-BAAC-412E-84C3-599A22D55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9AFA2C-DCC0-41B1-85CE-70BC400AB0FE}" type="datetimeFigureOut">
              <a:rPr lang="en-US" smtClean="0"/>
              <a:t>4/20/2025</a:t>
            </a:fld>
            <a:endParaRPr lang="en-US"/>
          </a:p>
        </p:txBody>
      </p:sp>
      <p:sp>
        <p:nvSpPr>
          <p:cNvPr id="5" name="Footer Placeholder 4">
            <a:extLst>
              <a:ext uri="{FF2B5EF4-FFF2-40B4-BE49-F238E27FC236}">
                <a16:creationId xmlns:a16="http://schemas.microsoft.com/office/drawing/2014/main" id="{ADEA490A-BB90-1528-21F5-C9633F069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64D269-2413-B9A3-9FD8-5ED1D8543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CD0533-A7ED-46DC-A9C7-3F11000EA150}" type="slidenum">
              <a:rPr lang="en-US" smtClean="0"/>
              <a:t>‹#›</a:t>
            </a:fld>
            <a:endParaRPr lang="en-US"/>
          </a:p>
        </p:txBody>
      </p:sp>
    </p:spTree>
    <p:extLst>
      <p:ext uri="{BB962C8B-B14F-4D97-AF65-F5344CB8AC3E}">
        <p14:creationId xmlns:p14="http://schemas.microsoft.com/office/powerpoint/2010/main" val="355862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6429-22DC-BE08-49DF-BB1426F78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196B5-3ABE-6DBB-A158-28468EE086B3}"/>
              </a:ext>
            </a:extLst>
          </p:cNvPr>
          <p:cNvSpPr>
            <a:spLocks noGrp="1"/>
          </p:cNvSpPr>
          <p:nvPr>
            <p:ph type="ctrTitle"/>
          </p:nvPr>
        </p:nvSpPr>
        <p:spPr>
          <a:xfrm>
            <a:off x="1524000" y="2235200"/>
            <a:ext cx="9144000" cy="2387600"/>
          </a:xfrm>
        </p:spPr>
        <p:txBody>
          <a:bodyPr>
            <a:noAutofit/>
          </a:bodyPr>
          <a:lstStyle/>
          <a:p>
            <a:pPr>
              <a:lnSpc>
                <a:spcPct val="150000"/>
              </a:lnSpc>
            </a:pPr>
            <a:r>
              <a:rPr lang="en-US" sz="6600" dirty="0"/>
              <a:t>MPLS VPN AND SEGMENT ROUTING</a:t>
            </a:r>
          </a:p>
        </p:txBody>
      </p:sp>
    </p:spTree>
    <p:extLst>
      <p:ext uri="{BB962C8B-B14F-4D97-AF65-F5344CB8AC3E}">
        <p14:creationId xmlns:p14="http://schemas.microsoft.com/office/powerpoint/2010/main" val="405448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A96BE1-E627-7517-D17C-E677DABE9024}"/>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AF2BDA1-5D63-F727-6689-1CBA63589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E2C9625-7254-2080-CDD9-8CD78FB1B0A1}"/>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0464C6D0-5FFB-707B-D9C4-9E9466A3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73EDCED0-8077-2782-6019-8CE07EE08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BEED3591-3CB7-B7E0-A830-32737A1B3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A49E8BDE-438B-9C2E-1731-EE96C3A81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2" name="Rectangle 1">
            <a:extLst>
              <a:ext uri="{FF2B5EF4-FFF2-40B4-BE49-F238E27FC236}">
                <a16:creationId xmlns:a16="http://schemas.microsoft.com/office/drawing/2014/main" id="{1264E194-EE88-2C4E-862D-B169BD5C9AAA}"/>
              </a:ext>
            </a:extLst>
          </p:cNvPr>
          <p:cNvSpPr/>
          <p:nvPr/>
        </p:nvSpPr>
        <p:spPr>
          <a:xfrm>
            <a:off x="6027174" y="3491075"/>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4" name="Rectangle 3">
            <a:extLst>
              <a:ext uri="{FF2B5EF4-FFF2-40B4-BE49-F238E27FC236}">
                <a16:creationId xmlns:a16="http://schemas.microsoft.com/office/drawing/2014/main" id="{15D2D95B-41DD-1506-664D-AC2C67FC41CB}"/>
              </a:ext>
            </a:extLst>
          </p:cNvPr>
          <p:cNvSpPr/>
          <p:nvPr/>
        </p:nvSpPr>
        <p:spPr>
          <a:xfrm>
            <a:off x="7010400" y="3488798"/>
            <a:ext cx="737407" cy="39084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Tree>
    <p:extLst>
      <p:ext uri="{BB962C8B-B14F-4D97-AF65-F5344CB8AC3E}">
        <p14:creationId xmlns:p14="http://schemas.microsoft.com/office/powerpoint/2010/main" val="29624969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0BE7ED-F037-9D3C-7BAF-39DBDDCCB44E}"/>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C974F06-3FA6-10CC-5C02-0F21387D0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0341EF4-1B67-6B4D-4A0B-56AEF944FED3}"/>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F63D1DC8-8097-0FE5-4921-1BBBE2E50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94293FAD-89EB-17D6-6F83-FCC7F57E9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191867B-87C4-76DD-0396-D48CE705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A2133CE7-8D44-4A00-C244-448D39109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16" name="Rectangle 15">
            <a:extLst>
              <a:ext uri="{FF2B5EF4-FFF2-40B4-BE49-F238E27FC236}">
                <a16:creationId xmlns:a16="http://schemas.microsoft.com/office/drawing/2014/main" id="{7C0CF68C-754D-BE17-4848-6F541DF1CA1A}"/>
              </a:ext>
            </a:extLst>
          </p:cNvPr>
          <p:cNvSpPr/>
          <p:nvPr/>
        </p:nvSpPr>
        <p:spPr>
          <a:xfrm>
            <a:off x="6528619" y="3528363"/>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7" name="Rectangle 16">
            <a:extLst>
              <a:ext uri="{FF2B5EF4-FFF2-40B4-BE49-F238E27FC236}">
                <a16:creationId xmlns:a16="http://schemas.microsoft.com/office/drawing/2014/main" id="{2343AD17-842E-DAF8-0D2C-F1C5D035C4AD}"/>
              </a:ext>
            </a:extLst>
          </p:cNvPr>
          <p:cNvSpPr/>
          <p:nvPr/>
        </p:nvSpPr>
        <p:spPr>
          <a:xfrm>
            <a:off x="13069502" y="3536461"/>
            <a:ext cx="737407" cy="39084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2" name="TextBox 1">
            <a:extLst>
              <a:ext uri="{FF2B5EF4-FFF2-40B4-BE49-F238E27FC236}">
                <a16:creationId xmlns:a16="http://schemas.microsoft.com/office/drawing/2014/main" id="{10B98CB7-9F8E-0B18-1805-15B7CEC93BCD}"/>
              </a:ext>
            </a:extLst>
          </p:cNvPr>
          <p:cNvSpPr txBox="1"/>
          <p:nvPr/>
        </p:nvSpPr>
        <p:spPr>
          <a:xfrm>
            <a:off x="6092253" y="5220929"/>
            <a:ext cx="1855957" cy="369332"/>
          </a:xfrm>
          <a:prstGeom prst="rect">
            <a:avLst/>
          </a:prstGeom>
          <a:noFill/>
        </p:spPr>
        <p:txBody>
          <a:bodyPr wrap="none" rtlCol="0">
            <a:spAutoFit/>
          </a:bodyPr>
          <a:lstStyle/>
          <a:p>
            <a:r>
              <a:rPr lang="en-US" dirty="0"/>
              <a:t>Penultimate Hop</a:t>
            </a:r>
          </a:p>
        </p:txBody>
      </p:sp>
    </p:spTree>
    <p:extLst>
      <p:ext uri="{BB962C8B-B14F-4D97-AF65-F5344CB8AC3E}">
        <p14:creationId xmlns:p14="http://schemas.microsoft.com/office/powerpoint/2010/main" val="11410001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F9D056-A552-342B-E212-48217A6B59F3}"/>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2843A24-9FF2-545E-E35F-DE2FBE5BC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6104D7D-36BE-3264-EF78-1AA0D570914E}"/>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01B9BEBC-E729-2881-47EB-195063C3E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87C9879-062E-28F9-0701-3B8441F3D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0E5FC427-0523-DEE2-7C54-9E9CB815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F954E167-98A1-66A9-43AC-B15066692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17" name="Rectangle 16">
            <a:extLst>
              <a:ext uri="{FF2B5EF4-FFF2-40B4-BE49-F238E27FC236}">
                <a16:creationId xmlns:a16="http://schemas.microsoft.com/office/drawing/2014/main" id="{87A4C1B0-7AC8-0C74-685D-A67473F41A39}"/>
              </a:ext>
            </a:extLst>
          </p:cNvPr>
          <p:cNvSpPr/>
          <p:nvPr/>
        </p:nvSpPr>
        <p:spPr>
          <a:xfrm>
            <a:off x="13069502" y="3536461"/>
            <a:ext cx="737407" cy="39084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2" name="Rectangle 1">
            <a:extLst>
              <a:ext uri="{FF2B5EF4-FFF2-40B4-BE49-F238E27FC236}">
                <a16:creationId xmlns:a16="http://schemas.microsoft.com/office/drawing/2014/main" id="{FEDA0039-CB35-674A-2A9A-6C09A2C478B2}"/>
              </a:ext>
            </a:extLst>
          </p:cNvPr>
          <p:cNvSpPr/>
          <p:nvPr/>
        </p:nvSpPr>
        <p:spPr>
          <a:xfrm>
            <a:off x="8082115" y="3488798"/>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Tree>
    <p:extLst>
      <p:ext uri="{BB962C8B-B14F-4D97-AF65-F5344CB8AC3E}">
        <p14:creationId xmlns:p14="http://schemas.microsoft.com/office/powerpoint/2010/main" val="42791185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E4F30B-EDC6-D501-A8FB-B02BF8F921FA}"/>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976CB89-8C09-D2FB-C874-6DD42B368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F0148C4-7CAE-72FF-1BD6-CA2CDAF3C199}"/>
              </a:ext>
            </a:extLst>
          </p:cNvPr>
          <p:cNvSpPr>
            <a:spLocks noGrp="1"/>
          </p:cNvSpPr>
          <p:nvPr>
            <p:ph type="title"/>
          </p:nvPr>
        </p:nvSpPr>
        <p:spPr>
          <a:xfrm>
            <a:off x="793662" y="386930"/>
            <a:ext cx="10066122" cy="1298448"/>
          </a:xfrm>
        </p:spPr>
        <p:txBody>
          <a:bodyPr anchor="b">
            <a:normAutofit/>
          </a:bodyPr>
          <a:lstStyle/>
          <a:p>
            <a:r>
              <a:rPr lang="en-US" sz="4800" dirty="0"/>
              <a:t>MPLS Header</a:t>
            </a:r>
          </a:p>
        </p:txBody>
      </p:sp>
      <p:sp>
        <p:nvSpPr>
          <p:cNvPr id="3081" name="Rectangle 3080">
            <a:extLst>
              <a:ext uri="{FF2B5EF4-FFF2-40B4-BE49-F238E27FC236}">
                <a16:creationId xmlns:a16="http://schemas.microsoft.com/office/drawing/2014/main" id="{F58289E4-799A-66A9-6103-BC7153CBF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6979540-FE93-1AFB-E734-B704C6D4B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F359807-5D27-5D0C-7BF3-EDEF3CB952EE}"/>
              </a:ext>
            </a:extLst>
          </p:cNvPr>
          <p:cNvSpPr>
            <a:spLocks noGrp="1"/>
          </p:cNvSpPr>
          <p:nvPr>
            <p:ph idx="1"/>
          </p:nvPr>
        </p:nvSpPr>
        <p:spPr>
          <a:xfrm>
            <a:off x="793661" y="2599509"/>
            <a:ext cx="5389776" cy="3639450"/>
          </a:xfrm>
        </p:spPr>
        <p:txBody>
          <a:bodyPr anchor="ctr">
            <a:noAutofit/>
          </a:bodyPr>
          <a:lstStyle/>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First 20 bits – The Label Value:</a:t>
            </a: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The label contains all the information MPLS routers need to decide where to forward the packet.</a:t>
            </a:r>
          </a:p>
          <a:p>
            <a:pPr marL="0" indent="0">
              <a:lnSpc>
                <a:spcPct val="150000"/>
              </a:lnSpc>
              <a:spcBef>
                <a:spcPts val="0"/>
              </a:spcBef>
              <a:buNone/>
            </a:pPr>
            <a:endParaRPr lang="en-GB" sz="1200" dirty="0">
              <a:effectLst/>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Next 3 bits – Experimental:</a:t>
            </a: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Experimental bits are used to determine the </a:t>
            </a:r>
            <a:r>
              <a:rPr lang="en-GB" sz="1200" dirty="0" err="1">
                <a:effectLst/>
                <a:latin typeface="Tahoma" panose="020B0604030504040204" pitchFamily="34" charset="0"/>
                <a:ea typeface="Tahoma" panose="020B0604030504040204" pitchFamily="34" charset="0"/>
                <a:cs typeface="Tahoma" panose="020B0604030504040204" pitchFamily="34" charset="0"/>
              </a:rPr>
              <a:t>labeled</a:t>
            </a:r>
            <a:r>
              <a:rPr lang="en-GB" sz="1200" dirty="0">
                <a:effectLst/>
                <a:latin typeface="Tahoma" panose="020B0604030504040204" pitchFamily="34" charset="0"/>
                <a:ea typeface="Tahoma" panose="020B0604030504040204" pitchFamily="34" charset="0"/>
                <a:cs typeface="Tahoma" panose="020B0604030504040204" pitchFamily="34" charset="0"/>
              </a:rPr>
              <a:t> packet’s priority and explicit congestion notification (ECN) under Quality of Service (QoS).</a:t>
            </a:r>
          </a:p>
          <a:p>
            <a:pPr marL="0" indent="0">
              <a:lnSpc>
                <a:spcPct val="150000"/>
              </a:lnSpc>
              <a:spcBef>
                <a:spcPts val="0"/>
              </a:spcBef>
              <a:buNone/>
            </a:pPr>
            <a:endParaRPr lang="en-GB" sz="1200" dirty="0">
              <a:effectLst/>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Next 1 bit – Bottom-of-Stack:</a:t>
            </a: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Bottom-of-Stack notifies that the packet has reached the end of the MPLS network route, and there are no more labels to worry about. Typically, this </a:t>
            </a:r>
            <a:r>
              <a:rPr lang="en-GB" sz="1200" dirty="0" err="1">
                <a:effectLst/>
                <a:latin typeface="Tahoma" panose="020B0604030504040204" pitchFamily="34" charset="0"/>
                <a:ea typeface="Tahoma" panose="020B0604030504040204" pitchFamily="34" charset="0"/>
                <a:cs typeface="Tahoma" panose="020B0604030504040204" pitchFamily="34" charset="0"/>
              </a:rPr>
              <a:t>indcates</a:t>
            </a:r>
            <a:r>
              <a:rPr lang="en-GB" sz="1200" dirty="0">
                <a:effectLst/>
                <a:latin typeface="Tahoma" panose="020B0604030504040204" pitchFamily="34" charset="0"/>
                <a:ea typeface="Tahoma" panose="020B0604030504040204" pitchFamily="34" charset="0"/>
                <a:cs typeface="Tahoma" panose="020B0604030504040204" pitchFamily="34" charset="0"/>
              </a:rPr>
              <a:t> that the router is an egress router.</a:t>
            </a:r>
          </a:p>
          <a:p>
            <a:pPr marL="0" indent="0">
              <a:lnSpc>
                <a:spcPct val="150000"/>
              </a:lnSpc>
              <a:spcBef>
                <a:spcPts val="0"/>
              </a:spcBef>
              <a:buNone/>
            </a:pPr>
            <a:endParaRPr lang="en-GB" sz="1200" dirty="0">
              <a:effectLst/>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Last 8 bits – Time To Live (TTL):</a:t>
            </a:r>
          </a:p>
          <a:p>
            <a:pPr marL="0" indent="0">
              <a:lnSpc>
                <a:spcPct val="150000"/>
              </a:lnSpc>
              <a:spcBef>
                <a:spcPts val="0"/>
              </a:spcBef>
              <a:buNone/>
            </a:pPr>
            <a:r>
              <a:rPr lang="en-GB" sz="1200" dirty="0">
                <a:effectLst/>
                <a:latin typeface="Tahoma" panose="020B0604030504040204" pitchFamily="34" charset="0"/>
                <a:ea typeface="Tahoma" panose="020B0604030504040204" pitchFamily="34" charset="0"/>
                <a:cs typeface="Tahoma" panose="020B0604030504040204" pitchFamily="34" charset="0"/>
              </a:rPr>
              <a:t>This indicates the maximum number of hops a packet can make before being discarded.</a:t>
            </a:r>
          </a:p>
        </p:txBody>
      </p:sp>
      <p:sp>
        <p:nvSpPr>
          <p:cNvPr id="3085" name="Rectangle 3084">
            <a:extLst>
              <a:ext uri="{FF2B5EF4-FFF2-40B4-BE49-F238E27FC236}">
                <a16:creationId xmlns:a16="http://schemas.microsoft.com/office/drawing/2014/main" id="{44B6F04B-E917-1F10-3C35-50A21E455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mpls-header">
            <a:extLst>
              <a:ext uri="{FF2B5EF4-FFF2-40B4-BE49-F238E27FC236}">
                <a16:creationId xmlns:a16="http://schemas.microsoft.com/office/drawing/2014/main" id="{C86B3DD0-FCB2-6291-FBCD-688121431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355" y="2367398"/>
            <a:ext cx="5389777" cy="335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1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305C08-E35A-0B7F-816C-C4D18670FDC9}"/>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F0787EB-5A5C-1D79-F3A9-DD2E09454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D3C7E9E-743C-CBE3-2F26-858835CC8640}"/>
              </a:ext>
            </a:extLst>
          </p:cNvPr>
          <p:cNvSpPr>
            <a:spLocks noGrp="1"/>
          </p:cNvSpPr>
          <p:nvPr>
            <p:ph type="title"/>
          </p:nvPr>
        </p:nvSpPr>
        <p:spPr>
          <a:xfrm>
            <a:off x="793662" y="386930"/>
            <a:ext cx="10066122" cy="1298448"/>
          </a:xfrm>
        </p:spPr>
        <p:txBody>
          <a:bodyPr anchor="b">
            <a:normAutofit/>
          </a:bodyPr>
          <a:lstStyle/>
          <a:p>
            <a:r>
              <a:rPr lang="en-US" sz="4800" dirty="0"/>
              <a:t>MPLS VPN</a:t>
            </a:r>
          </a:p>
        </p:txBody>
      </p:sp>
      <p:sp>
        <p:nvSpPr>
          <p:cNvPr id="4105" name="Rectangle 4104">
            <a:extLst>
              <a:ext uri="{FF2B5EF4-FFF2-40B4-BE49-F238E27FC236}">
                <a16:creationId xmlns:a16="http://schemas.microsoft.com/office/drawing/2014/main" id="{FCF28DCD-B02B-AC94-ADD7-639C4CD2C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F83CA04E-F6B3-0F5C-FD8E-BDDDF952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D0525A2A-4AF5-F421-BE06-DA79740D1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2EA149F-5EDB-3814-24D6-952A0F7FD1A0}"/>
              </a:ext>
            </a:extLst>
          </p:cNvPr>
          <p:cNvSpPr>
            <a:spLocks noGrp="1"/>
          </p:cNvSpPr>
          <p:nvPr>
            <p:ph idx="1"/>
          </p:nvPr>
        </p:nvSpPr>
        <p:spPr>
          <a:xfrm>
            <a:off x="793662" y="1901788"/>
            <a:ext cx="10515600" cy="4351338"/>
          </a:xfrm>
        </p:spPr>
        <p:txBody>
          <a:bodyPr/>
          <a:lstStyle/>
          <a:p>
            <a:pPr>
              <a:lnSpc>
                <a:spcPct val="150000"/>
              </a:lnSpc>
              <a:spcBef>
                <a:spcPts val="0"/>
              </a:spcBef>
            </a:pPr>
            <a:endParaRPr lang="en-US" dirty="0"/>
          </a:p>
          <a:p>
            <a:pPr marL="0" indent="0">
              <a:lnSpc>
                <a:spcPct val="150000"/>
              </a:lnSpc>
              <a:spcBef>
                <a:spcPts val="0"/>
              </a:spcBef>
              <a:buNone/>
            </a:pPr>
            <a:r>
              <a:rPr lang="en-US" dirty="0"/>
              <a:t>Based on MPLS and integrate with VPN to secure data transfer between 2 site.</a:t>
            </a:r>
          </a:p>
          <a:p>
            <a:pPr marL="0" indent="0">
              <a:lnSpc>
                <a:spcPct val="150000"/>
              </a:lnSpc>
              <a:spcBef>
                <a:spcPts val="0"/>
              </a:spcBef>
              <a:buNone/>
            </a:pPr>
            <a:r>
              <a:rPr lang="en-GB" dirty="0"/>
              <a:t>Each VPN has a VPN routing and forwarding (VRF) instance</a:t>
            </a:r>
            <a:endParaRPr lang="en-US" dirty="0"/>
          </a:p>
        </p:txBody>
      </p:sp>
    </p:spTree>
    <p:extLst>
      <p:ext uri="{BB962C8B-B14F-4D97-AF65-F5344CB8AC3E}">
        <p14:creationId xmlns:p14="http://schemas.microsoft.com/office/powerpoint/2010/main" val="131944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AA895B-64C9-86EF-420C-1ADAA42518AE}"/>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F5A7C9-0AE4-E46A-EF58-E6457C359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467A2CC-613D-4B8D-4617-B02B02A918C3}"/>
              </a:ext>
            </a:extLst>
          </p:cNvPr>
          <p:cNvSpPr>
            <a:spLocks noGrp="1"/>
          </p:cNvSpPr>
          <p:nvPr>
            <p:ph type="title"/>
          </p:nvPr>
        </p:nvSpPr>
        <p:spPr>
          <a:xfrm>
            <a:off x="793662" y="386930"/>
            <a:ext cx="10066122" cy="1298448"/>
          </a:xfrm>
        </p:spPr>
        <p:txBody>
          <a:bodyPr anchor="b">
            <a:normAutofit/>
          </a:bodyPr>
          <a:lstStyle/>
          <a:p>
            <a:r>
              <a:rPr lang="en-US" sz="4800" dirty="0"/>
              <a:t>VRF</a:t>
            </a:r>
          </a:p>
        </p:txBody>
      </p:sp>
      <p:sp>
        <p:nvSpPr>
          <p:cNvPr id="4105" name="Rectangle 4104">
            <a:extLst>
              <a:ext uri="{FF2B5EF4-FFF2-40B4-BE49-F238E27FC236}">
                <a16:creationId xmlns:a16="http://schemas.microsoft.com/office/drawing/2014/main" id="{91899A7A-2F37-96B9-A9B0-C839A9698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23DFA62-0D0A-85D7-9E5C-60DDADE1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5DCF603-6BA7-898E-8D1A-14C1A88F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848F6B4-9DE8-D60C-0671-2F2581F93960}"/>
              </a:ext>
            </a:extLst>
          </p:cNvPr>
          <p:cNvSpPr>
            <a:spLocks noGrp="1"/>
          </p:cNvSpPr>
          <p:nvPr>
            <p:ph idx="1"/>
          </p:nvPr>
        </p:nvSpPr>
        <p:spPr>
          <a:xfrm>
            <a:off x="793662" y="1901788"/>
            <a:ext cx="10515600" cy="4351338"/>
          </a:xfrm>
        </p:spPr>
        <p:txBody>
          <a:bodyPr/>
          <a:lstStyle/>
          <a:p>
            <a:pPr marL="0" indent="0">
              <a:lnSpc>
                <a:spcPct val="150000"/>
              </a:lnSpc>
              <a:spcBef>
                <a:spcPts val="0"/>
              </a:spcBef>
              <a:buNone/>
            </a:pPr>
            <a:endParaRPr lang="en-GB" dirty="0"/>
          </a:p>
          <a:p>
            <a:pPr marL="0" indent="0">
              <a:lnSpc>
                <a:spcPct val="150000"/>
              </a:lnSpc>
              <a:spcBef>
                <a:spcPts val="0"/>
              </a:spcBef>
              <a:buNone/>
            </a:pPr>
            <a:r>
              <a:rPr lang="en-GB" dirty="0"/>
              <a:t>VRF (Virtual Routing and Forwarding) is a technology which allows to have more than one routing table on a single router. The concept of VRFs on routers is similar to VLANs on switches. VRFs are typically used in combination with MPLS VPNs. VRFs without MPLS is called VRF lite.</a:t>
            </a:r>
            <a:endParaRPr lang="en-US" dirty="0"/>
          </a:p>
        </p:txBody>
      </p:sp>
    </p:spTree>
    <p:extLst>
      <p:ext uri="{BB962C8B-B14F-4D97-AF65-F5344CB8AC3E}">
        <p14:creationId xmlns:p14="http://schemas.microsoft.com/office/powerpoint/2010/main" val="261763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786551-4429-956C-AE07-BACDE54B116A}"/>
            </a:ext>
          </a:extLst>
        </p:cNvPr>
        <p:cNvGrpSpPr/>
        <p:nvPr/>
      </p:nvGrpSpPr>
      <p:grpSpPr>
        <a:xfrm>
          <a:off x="0" y="0"/>
          <a:ext cx="0" cy="0"/>
          <a:chOff x="0" y="0"/>
          <a:chExt cx="0" cy="0"/>
        </a:xfrm>
      </p:grpSpPr>
      <p:sp useBgFill="1">
        <p:nvSpPr>
          <p:cNvPr id="6179" name="Rectangle 61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213E56F-8A53-5893-1B20-37C8B649D01D}"/>
              </a:ext>
            </a:extLst>
          </p:cNvPr>
          <p:cNvSpPr>
            <a:spLocks noGrp="1"/>
          </p:cNvSpPr>
          <p:nvPr>
            <p:ph type="title"/>
          </p:nvPr>
        </p:nvSpPr>
        <p:spPr>
          <a:xfrm>
            <a:off x="793662" y="386930"/>
            <a:ext cx="10066122" cy="1298448"/>
          </a:xfrm>
        </p:spPr>
        <p:txBody>
          <a:bodyPr anchor="b">
            <a:normAutofit/>
          </a:bodyPr>
          <a:lstStyle/>
          <a:p>
            <a:r>
              <a:rPr lang="en-US" sz="4800" dirty="0"/>
              <a:t>VRF</a:t>
            </a:r>
          </a:p>
        </p:txBody>
      </p:sp>
      <p:sp>
        <p:nvSpPr>
          <p:cNvPr id="6181" name="Rectangle 61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3" name="Rectangle 61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Content Placeholder 6175">
            <a:extLst>
              <a:ext uri="{FF2B5EF4-FFF2-40B4-BE49-F238E27FC236}">
                <a16:creationId xmlns:a16="http://schemas.microsoft.com/office/drawing/2014/main" id="{52F6118A-80AC-E91F-0EE7-AAC712A8CC21}"/>
              </a:ext>
            </a:extLst>
          </p:cNvPr>
          <p:cNvSpPr>
            <a:spLocks noGrp="1"/>
          </p:cNvSpPr>
          <p:nvPr>
            <p:ph idx="1"/>
          </p:nvPr>
        </p:nvSpPr>
        <p:spPr>
          <a:xfrm>
            <a:off x="793661" y="2599509"/>
            <a:ext cx="4530898" cy="3639450"/>
          </a:xfrm>
        </p:spPr>
        <p:txBody>
          <a:bodyPr anchor="ctr">
            <a:normAutofit/>
          </a:bodyPr>
          <a:lstStyle/>
          <a:p>
            <a:pPr marL="0" indent="0">
              <a:lnSpc>
                <a:spcPct val="150000"/>
              </a:lnSpc>
              <a:spcBef>
                <a:spcPts val="0"/>
              </a:spcBef>
              <a:buNone/>
            </a:pPr>
            <a:r>
              <a:rPr lang="en-GB" sz="2000" dirty="0"/>
              <a:t>VRF ensures that data is secure, and sites cannot see each other's data.</a:t>
            </a:r>
            <a:endParaRPr lang="en-US" sz="2000" dirty="0"/>
          </a:p>
        </p:txBody>
      </p:sp>
      <p:pic>
        <p:nvPicPr>
          <p:cNvPr id="6172" name="Picture 28" descr="What is virtual routing and forwarding (VRF) and how does it work?">
            <a:extLst>
              <a:ext uri="{FF2B5EF4-FFF2-40B4-BE49-F238E27FC236}">
                <a16:creationId xmlns:a16="http://schemas.microsoft.com/office/drawing/2014/main" id="{5F539EA4-0051-8073-D621-7853638571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488197"/>
            <a:ext cx="5150277" cy="3706360"/>
          </a:xfrm>
          <a:prstGeom prst="rect">
            <a:avLst/>
          </a:prstGeom>
          <a:noFill/>
          <a:extLst>
            <a:ext uri="{909E8E84-426E-40DD-AFC4-6F175D3DCCD1}">
              <a14:hiddenFill xmlns:a14="http://schemas.microsoft.com/office/drawing/2010/main">
                <a:solidFill>
                  <a:srgbClr val="FFFFFF"/>
                </a:solidFill>
              </a14:hiddenFill>
            </a:ext>
          </a:extLst>
        </p:spPr>
      </p:pic>
      <p:sp>
        <p:nvSpPr>
          <p:cNvPr id="6185" name="Rectangle 61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02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BF0E6-4A1C-DB0B-FE72-D422190BA8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57D817-8567-06F4-296A-F06251D527E6}"/>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E2FB8462-79B8-899F-2FAA-4FAB8BCCFFBA}"/>
              </a:ext>
            </a:extLst>
          </p:cNvPr>
          <p:cNvSpPr>
            <a:spLocks noGrp="1"/>
          </p:cNvSpPr>
          <p:nvPr>
            <p:ph idx="1"/>
          </p:nvPr>
        </p:nvSpPr>
        <p:spPr/>
        <p:txBody>
          <a:bodyPr/>
          <a:lstStyle/>
          <a:p>
            <a:r>
              <a:rPr lang="en-US" dirty="0"/>
              <a:t>MPLS</a:t>
            </a:r>
          </a:p>
          <a:p>
            <a:r>
              <a:rPr lang="en-US" dirty="0"/>
              <a:t>MPLV VPN</a:t>
            </a:r>
          </a:p>
          <a:p>
            <a:r>
              <a:rPr lang="en-US" dirty="0"/>
              <a:t>SEGMENT ROUTING</a:t>
            </a:r>
          </a:p>
          <a:p>
            <a:r>
              <a:rPr lang="en-US" dirty="0"/>
              <a:t>HOW DOES SEGMENT ROUTING REPLACE MPLS VPN</a:t>
            </a:r>
          </a:p>
        </p:txBody>
      </p:sp>
    </p:spTree>
    <p:extLst>
      <p:ext uri="{BB962C8B-B14F-4D97-AF65-F5344CB8AC3E}">
        <p14:creationId xmlns:p14="http://schemas.microsoft.com/office/powerpoint/2010/main" val="147132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9C7AC9-DDE4-B28F-3CDD-91DF93CF647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7369FAE-44BA-9381-291C-F2E33D3EA145}"/>
              </a:ext>
            </a:extLst>
          </p:cNvPr>
          <p:cNvSpPr>
            <a:spLocks noGrp="1"/>
          </p:cNvSpPr>
          <p:nvPr>
            <p:ph type="title"/>
          </p:nvPr>
        </p:nvSpPr>
        <p:spPr>
          <a:xfrm>
            <a:off x="793662" y="386930"/>
            <a:ext cx="10066122" cy="1298448"/>
          </a:xfrm>
        </p:spPr>
        <p:txBody>
          <a:bodyPr anchor="b">
            <a:normAutofit/>
          </a:bodyPr>
          <a:lstStyle/>
          <a:p>
            <a:r>
              <a:rPr lang="en-US" sz="4800" dirty="0"/>
              <a:t>MPLS</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9D611CE-C166-7F58-6F8D-13AE6C333C74}"/>
              </a:ext>
            </a:extLst>
          </p:cNvPr>
          <p:cNvSpPr>
            <a:spLocks noGrp="1"/>
          </p:cNvSpPr>
          <p:nvPr>
            <p:ph idx="1"/>
          </p:nvPr>
        </p:nvSpPr>
        <p:spPr>
          <a:xfrm>
            <a:off x="793661" y="2599509"/>
            <a:ext cx="4530898" cy="3639450"/>
          </a:xfrm>
        </p:spPr>
        <p:txBody>
          <a:bodyPr anchor="ctr">
            <a:noAutofit/>
          </a:bodyPr>
          <a:lstStyle/>
          <a:p>
            <a:pPr marL="0" indent="0">
              <a:lnSpc>
                <a:spcPct val="150000"/>
              </a:lnSpc>
              <a:spcBef>
                <a:spcPts val="0"/>
              </a:spcBef>
              <a:buNone/>
            </a:pPr>
            <a:r>
              <a:rPr lang="en-GB" sz="2000" dirty="0">
                <a:effectLst/>
                <a:latin typeface="Tahoma" panose="020B0604030504040204" pitchFamily="34" charset="0"/>
                <a:ea typeface="Tahoma" panose="020B0604030504040204" pitchFamily="34" charset="0"/>
                <a:cs typeface="Tahoma" panose="020B0604030504040204" pitchFamily="34" charset="0"/>
              </a:rPr>
              <a:t>MPLS (Multiprotocol Label Switching) a networking technology that routes traffic using the shortest path based on “labels,” rather than network addresses. Unlike other protocols that route data based on network addresses, MPLS routes traffic using labelled paths for forwarding over private WANs.</a:t>
            </a:r>
            <a:endParaRPr lang="en-US" sz="20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mpls-transport">
            <a:extLst>
              <a:ext uri="{FF2B5EF4-FFF2-40B4-BE49-F238E27FC236}">
                <a16:creationId xmlns:a16="http://schemas.microsoft.com/office/drawing/2014/main" id="{B036FEC1-A167-913A-23F4-34999F773B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92862"/>
            <a:ext cx="5150277" cy="289703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40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978A49-11D7-DB21-590A-4CBB98F79541}"/>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FFF1F38-D5A6-7820-3DDD-27670F051030}"/>
              </a:ext>
            </a:extLst>
          </p:cNvPr>
          <p:cNvSpPr>
            <a:spLocks noGrp="1"/>
          </p:cNvSpPr>
          <p:nvPr>
            <p:ph type="title"/>
          </p:nvPr>
        </p:nvSpPr>
        <p:spPr>
          <a:xfrm>
            <a:off x="793662" y="386930"/>
            <a:ext cx="10066122" cy="1298448"/>
          </a:xfrm>
        </p:spPr>
        <p:txBody>
          <a:bodyPr anchor="b">
            <a:normAutofit/>
          </a:bodyPr>
          <a:lstStyle/>
          <a:p>
            <a:r>
              <a:rPr lang="en-US" sz="4800" dirty="0"/>
              <a:t>MPLS</a:t>
            </a:r>
          </a:p>
        </p:txBody>
      </p:sp>
      <p:sp>
        <p:nvSpPr>
          <p:cNvPr id="2059" name="Rectangle 205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7FB3268-4D84-E362-C71A-2DD745CA82C7}"/>
              </a:ext>
            </a:extLst>
          </p:cNvPr>
          <p:cNvSpPr>
            <a:spLocks noGrp="1"/>
          </p:cNvSpPr>
          <p:nvPr>
            <p:ph idx="1"/>
          </p:nvPr>
        </p:nvSpPr>
        <p:spPr>
          <a:xfrm>
            <a:off x="793661" y="2599509"/>
            <a:ext cx="4530898" cy="3639450"/>
          </a:xfrm>
        </p:spPr>
        <p:txBody>
          <a:bodyPr anchor="ctr">
            <a:normAutofit/>
          </a:bodyPr>
          <a:lstStyle/>
          <a:p>
            <a:pPr marL="0" indent="0">
              <a:lnSpc>
                <a:spcPct val="150000"/>
              </a:lnSpc>
              <a:spcBef>
                <a:spcPts val="0"/>
              </a:spcBef>
              <a:buNone/>
            </a:pPr>
            <a:r>
              <a:rPr lang="en-GB" sz="2000" dirty="0">
                <a:effectLst/>
                <a:latin typeface="Tahoma" panose="020B0604030504040204" pitchFamily="34" charset="0"/>
                <a:ea typeface="Tahoma" panose="020B0604030504040204" pitchFamily="34" charset="0"/>
                <a:cs typeface="Tahoma" panose="020B0604030504040204" pitchFamily="34" charset="0"/>
              </a:rPr>
              <a:t>Packets in </a:t>
            </a:r>
            <a:r>
              <a:rPr lang="en-GB" sz="2000" dirty="0" err="1">
                <a:effectLst/>
                <a:latin typeface="Tahoma" panose="020B0604030504040204" pitchFamily="34" charset="0"/>
                <a:ea typeface="Tahoma" panose="020B0604030504040204" pitchFamily="34" charset="0"/>
                <a:cs typeface="Tahoma" panose="020B0604030504040204" pitchFamily="34" charset="0"/>
              </a:rPr>
              <a:t>mpls</a:t>
            </a:r>
            <a:r>
              <a:rPr lang="en-GB" sz="2000" dirty="0">
                <a:effectLst/>
                <a:latin typeface="Tahoma" panose="020B0604030504040204" pitchFamily="34" charset="0"/>
                <a:ea typeface="Tahoma" panose="020B0604030504040204" pitchFamily="34" charset="0"/>
                <a:cs typeface="Tahoma" panose="020B0604030504040204" pitchFamily="34" charset="0"/>
              </a:rPr>
              <a:t> networks will be </a:t>
            </a:r>
            <a:r>
              <a:rPr lang="en-GB" sz="2000" dirty="0" err="1">
                <a:effectLst/>
                <a:latin typeface="Tahoma" panose="020B0604030504040204" pitchFamily="34" charset="0"/>
                <a:ea typeface="Tahoma" panose="020B0604030504040204" pitchFamily="34" charset="0"/>
                <a:cs typeface="Tahoma" panose="020B0604030504040204" pitchFamily="34" charset="0"/>
              </a:rPr>
              <a:t>labeled</a:t>
            </a:r>
            <a:r>
              <a:rPr lang="en-GB" sz="2000" dirty="0">
                <a:effectLst/>
                <a:latin typeface="Tahoma" panose="020B0604030504040204" pitchFamily="34" charset="0"/>
                <a:ea typeface="Tahoma" panose="020B0604030504040204" pitchFamily="34" charset="0"/>
                <a:cs typeface="Tahoma" panose="020B0604030504040204" pitchFamily="34" charset="0"/>
              </a:rPr>
              <a:t> before transmission.</a:t>
            </a:r>
          </a:p>
        </p:txBody>
      </p:sp>
      <p:pic>
        <p:nvPicPr>
          <p:cNvPr id="2052" name="Picture 4" descr="mpls-ip-packet-reduces">
            <a:extLst>
              <a:ext uri="{FF2B5EF4-FFF2-40B4-BE49-F238E27FC236}">
                <a16:creationId xmlns:a16="http://schemas.microsoft.com/office/drawing/2014/main" id="{B7857849-985B-2AAC-750A-EB4D5C43CC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92862"/>
            <a:ext cx="5150277" cy="2897030"/>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8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16019F-9873-5F36-D133-DE6D66C295C9}"/>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98BCB6C-AA22-C956-3AAB-BBF6ED48F5BB}"/>
              </a:ext>
            </a:extLst>
          </p:cNvPr>
          <p:cNvSpPr>
            <a:spLocks noGrp="1"/>
          </p:cNvSpPr>
          <p:nvPr>
            <p:ph type="title"/>
          </p:nvPr>
        </p:nvSpPr>
        <p:spPr>
          <a:xfrm>
            <a:off x="793662" y="386930"/>
            <a:ext cx="10066122" cy="1298448"/>
          </a:xfrm>
        </p:spPr>
        <p:txBody>
          <a:bodyPr anchor="b">
            <a:normAutofit/>
          </a:bodyPr>
          <a:lstStyle/>
          <a:p>
            <a:r>
              <a:rPr lang="en-US" sz="4800" dirty="0"/>
              <a:t>MPLS</a:t>
            </a:r>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B792914-B7A4-B1AC-A86A-579248B96E30}"/>
              </a:ext>
            </a:extLst>
          </p:cNvPr>
          <p:cNvSpPr>
            <a:spLocks noGrp="1"/>
          </p:cNvSpPr>
          <p:nvPr>
            <p:ph idx="1"/>
          </p:nvPr>
        </p:nvSpPr>
        <p:spPr>
          <a:xfrm>
            <a:off x="793661" y="2599509"/>
            <a:ext cx="4530898" cy="3639450"/>
          </a:xfrm>
        </p:spPr>
        <p:txBody>
          <a:bodyPr anchor="ctr">
            <a:normAutofit/>
          </a:bodyPr>
          <a:lstStyle/>
          <a:p>
            <a:pPr marL="0" indent="0">
              <a:lnSpc>
                <a:spcPct val="150000"/>
              </a:lnSpc>
              <a:spcBef>
                <a:spcPts val="0"/>
              </a:spcBef>
              <a:buNone/>
            </a:pPr>
            <a:r>
              <a:rPr lang="en-GB" sz="2000" dirty="0">
                <a:effectLst/>
                <a:latin typeface="Tahoma" panose="020B0604030504040204" pitchFamily="34" charset="0"/>
                <a:ea typeface="Tahoma" panose="020B0604030504040204" pitchFamily="34" charset="0"/>
                <a:cs typeface="Tahoma" panose="020B0604030504040204" pitchFamily="34" charset="0"/>
              </a:rPr>
              <a:t>MPLS is referred to as a 2.5-layer protocol because of its location between Layer 2 (Data Link) and Layer 3 (Network) in the OSI model.</a:t>
            </a:r>
          </a:p>
        </p:txBody>
      </p:sp>
      <p:pic>
        <p:nvPicPr>
          <p:cNvPr id="3074" name="Picture 2" descr="mpls-layer">
            <a:extLst>
              <a:ext uri="{FF2B5EF4-FFF2-40B4-BE49-F238E27FC236}">
                <a16:creationId xmlns:a16="http://schemas.microsoft.com/office/drawing/2014/main" id="{07286B8C-C8CF-3F20-3E58-7584FC996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22" r="10981" b="2"/>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80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9489E9-A216-5851-7D69-0EB7BE76BBF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55611D6-420F-313A-50BD-BD8C90329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F4F2EA0-B1E3-97B6-3916-93B2FAAFED58}"/>
              </a:ext>
            </a:extLst>
          </p:cNvPr>
          <p:cNvSpPr>
            <a:spLocks noGrp="1"/>
          </p:cNvSpPr>
          <p:nvPr>
            <p:ph type="title"/>
          </p:nvPr>
        </p:nvSpPr>
        <p:spPr>
          <a:xfrm>
            <a:off x="793662" y="386930"/>
            <a:ext cx="10066122" cy="1298448"/>
          </a:xfrm>
        </p:spPr>
        <p:txBody>
          <a:bodyPr anchor="b">
            <a:normAutofit/>
          </a:bodyPr>
          <a:lstStyle/>
          <a:p>
            <a:r>
              <a:rPr lang="en-US" sz="4800" dirty="0"/>
              <a:t>MPLS</a:t>
            </a:r>
          </a:p>
        </p:txBody>
      </p:sp>
      <p:sp>
        <p:nvSpPr>
          <p:cNvPr id="3081" name="Rectangle 3080">
            <a:extLst>
              <a:ext uri="{FF2B5EF4-FFF2-40B4-BE49-F238E27FC236}">
                <a16:creationId xmlns:a16="http://schemas.microsoft.com/office/drawing/2014/main" id="{E6576B43-13D4-9AFF-D28C-5157213AC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AEE8A8D-68CF-345D-8BA3-4D43CDF4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C899C60F-A953-774B-6FFA-3B1706EAF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AC1B056E-6C95-630F-3A7D-241CA51EB48A}"/>
              </a:ext>
            </a:extLst>
          </p:cNvPr>
          <p:cNvGraphicFramePr>
            <a:graphicFrameLocks noGrp="1"/>
          </p:cNvGraphicFramePr>
          <p:nvPr>
            <p:ph idx="1"/>
            <p:extLst>
              <p:ext uri="{D42A27DB-BD31-4B8C-83A1-F6EECF244321}">
                <p14:modId xmlns:p14="http://schemas.microsoft.com/office/powerpoint/2010/main" val="3874988813"/>
              </p:ext>
            </p:extLst>
          </p:nvPr>
        </p:nvGraphicFramePr>
        <p:xfrm>
          <a:off x="766708" y="2234394"/>
          <a:ext cx="10515600" cy="4211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47781812"/>
                    </a:ext>
                  </a:extLst>
                </a:gridCol>
                <a:gridCol w="5257800">
                  <a:extLst>
                    <a:ext uri="{9D8B030D-6E8A-4147-A177-3AD203B41FA5}">
                      <a16:colId xmlns:a16="http://schemas.microsoft.com/office/drawing/2014/main" val="420231374"/>
                    </a:ext>
                  </a:extLst>
                </a:gridCol>
              </a:tblGrid>
              <a:tr h="370840">
                <a:tc>
                  <a:txBody>
                    <a:bodyPr/>
                    <a:lstStyle/>
                    <a:p>
                      <a:r>
                        <a:rPr lang="en-US" dirty="0"/>
                        <a:t>Component</a:t>
                      </a:r>
                    </a:p>
                  </a:txBody>
                  <a:tcPr/>
                </a:tc>
                <a:tc>
                  <a:txBody>
                    <a:bodyPr/>
                    <a:lstStyle/>
                    <a:p>
                      <a:r>
                        <a:rPr lang="en-US" dirty="0"/>
                        <a:t>Detail</a:t>
                      </a:r>
                    </a:p>
                  </a:txBody>
                  <a:tcPr/>
                </a:tc>
                <a:extLst>
                  <a:ext uri="{0D108BD9-81ED-4DB2-BD59-A6C34878D82A}">
                    <a16:rowId xmlns:a16="http://schemas.microsoft.com/office/drawing/2014/main" val="2151762016"/>
                  </a:ext>
                </a:extLst>
              </a:tr>
              <a:tr h="370840">
                <a:tc>
                  <a:txBody>
                    <a:bodyPr/>
                    <a:lstStyle/>
                    <a:p>
                      <a:r>
                        <a:rPr lang="en-US" sz="1800" kern="1200" dirty="0">
                          <a:solidFill>
                            <a:schemeClr val="dk1"/>
                          </a:solidFill>
                          <a:effectLst/>
                          <a:latin typeface="+mn-lt"/>
                          <a:ea typeface="+mn-ea"/>
                          <a:cs typeface="+mn-cs"/>
                        </a:rPr>
                        <a:t>LER (Label Edge Router)</a:t>
                      </a:r>
                      <a:endParaRPr lang="en-US" dirty="0"/>
                    </a:p>
                  </a:txBody>
                  <a:tcPr/>
                </a:tc>
                <a:tc>
                  <a:txBody>
                    <a:bodyPr/>
                    <a:lstStyle/>
                    <a:p>
                      <a:r>
                        <a:rPr lang="en-GB" dirty="0"/>
                        <a:t>Entry/exit point of the MPLS network. Ingress and egress are performed at this node.</a:t>
                      </a:r>
                      <a:endParaRPr lang="en-US" dirty="0"/>
                    </a:p>
                  </a:txBody>
                  <a:tcPr/>
                </a:tc>
                <a:extLst>
                  <a:ext uri="{0D108BD9-81ED-4DB2-BD59-A6C34878D82A}">
                    <a16:rowId xmlns:a16="http://schemas.microsoft.com/office/drawing/2014/main" val="2934156310"/>
                  </a:ext>
                </a:extLst>
              </a:tr>
              <a:tr h="370840">
                <a:tc>
                  <a:txBody>
                    <a:bodyPr/>
                    <a:lstStyle/>
                    <a:p>
                      <a:r>
                        <a:rPr lang="en-US" sz="1800" kern="1200" dirty="0">
                          <a:solidFill>
                            <a:schemeClr val="dk1"/>
                          </a:solidFill>
                          <a:effectLst/>
                          <a:latin typeface="+mn-lt"/>
                          <a:ea typeface="+mn-ea"/>
                          <a:cs typeface="+mn-cs"/>
                        </a:rPr>
                        <a:t>LSR (Label Switch Router)</a:t>
                      </a:r>
                      <a:endParaRPr lang="en-US" dirty="0"/>
                    </a:p>
                  </a:txBody>
                  <a:tcPr/>
                </a:tc>
                <a:tc>
                  <a:txBody>
                    <a:bodyPr/>
                    <a:lstStyle/>
                    <a:p>
                      <a:r>
                        <a:rPr lang="en-GB" dirty="0"/>
                        <a:t>Core routers in MPLS networks, forward packets by swapping labels.</a:t>
                      </a:r>
                      <a:endParaRPr lang="en-US" dirty="0"/>
                    </a:p>
                  </a:txBody>
                  <a:tcPr/>
                </a:tc>
                <a:extLst>
                  <a:ext uri="{0D108BD9-81ED-4DB2-BD59-A6C34878D82A}">
                    <a16:rowId xmlns:a16="http://schemas.microsoft.com/office/drawing/2014/main" val="3212988646"/>
                  </a:ext>
                </a:extLst>
              </a:tr>
              <a:tr h="370840">
                <a:tc>
                  <a:txBody>
                    <a:bodyPr/>
                    <a:lstStyle/>
                    <a:p>
                      <a:r>
                        <a:rPr lang="en-US" sz="1800" kern="1200" dirty="0">
                          <a:solidFill>
                            <a:schemeClr val="dk1"/>
                          </a:solidFill>
                          <a:effectLst/>
                          <a:latin typeface="+mn-lt"/>
                          <a:ea typeface="+mn-ea"/>
                          <a:cs typeface="+mn-cs"/>
                        </a:rPr>
                        <a:t>LSP (Label Switched Path)</a:t>
                      </a:r>
                      <a:endParaRPr lang="en-US" dirty="0"/>
                    </a:p>
                  </a:txBody>
                  <a:tcPr/>
                </a:tc>
                <a:tc>
                  <a:txBody>
                    <a:bodyPr/>
                    <a:lstStyle/>
                    <a:p>
                      <a:r>
                        <a:rPr lang="en-GB" dirty="0"/>
                        <a:t>Pre-established label switching paths in MPLS networks</a:t>
                      </a:r>
                      <a:endParaRPr lang="en-US" dirty="0"/>
                    </a:p>
                  </a:txBody>
                  <a:tcPr/>
                </a:tc>
                <a:extLst>
                  <a:ext uri="{0D108BD9-81ED-4DB2-BD59-A6C34878D82A}">
                    <a16:rowId xmlns:a16="http://schemas.microsoft.com/office/drawing/2014/main" val="3628282174"/>
                  </a:ext>
                </a:extLst>
              </a:tr>
              <a:tr h="370840">
                <a:tc>
                  <a:txBody>
                    <a:bodyPr/>
                    <a:lstStyle/>
                    <a:p>
                      <a:r>
                        <a:rPr lang="en-US" sz="1800" kern="1200" dirty="0">
                          <a:solidFill>
                            <a:schemeClr val="dk1"/>
                          </a:solidFill>
                          <a:effectLst/>
                          <a:latin typeface="+mn-lt"/>
                          <a:ea typeface="+mn-ea"/>
                          <a:cs typeface="+mn-cs"/>
                        </a:rPr>
                        <a:t>LFIB (Label Forwarding Information Base)</a:t>
                      </a:r>
                      <a:endParaRPr lang="en-US" dirty="0"/>
                    </a:p>
                  </a:txBody>
                  <a:tcPr/>
                </a:tc>
                <a:tc>
                  <a:txBody>
                    <a:bodyPr/>
                    <a:lstStyle/>
                    <a:p>
                      <a:r>
                        <a:rPr lang="en-GB" dirty="0"/>
                        <a:t>Input label mapping table with output labels and ports.</a:t>
                      </a:r>
                      <a:endParaRPr lang="en-US" dirty="0"/>
                    </a:p>
                  </a:txBody>
                  <a:tcPr/>
                </a:tc>
                <a:extLst>
                  <a:ext uri="{0D108BD9-81ED-4DB2-BD59-A6C34878D82A}">
                    <a16:rowId xmlns:a16="http://schemas.microsoft.com/office/drawing/2014/main" val="654379128"/>
                  </a:ext>
                </a:extLst>
              </a:tr>
              <a:tr h="370840">
                <a:tc>
                  <a:txBody>
                    <a:bodyPr/>
                    <a:lstStyle/>
                    <a:p>
                      <a:r>
                        <a:rPr lang="en-US" sz="1800" kern="1200">
                          <a:solidFill>
                            <a:schemeClr val="dk1"/>
                          </a:solidFill>
                          <a:effectLst/>
                          <a:latin typeface="+mn-lt"/>
                          <a:ea typeface="+mn-ea"/>
                          <a:cs typeface="+mn-cs"/>
                        </a:rPr>
                        <a:t>LDP (Label Distribution Protocol)</a:t>
                      </a:r>
                      <a:endParaRPr lang="en-US" dirty="0"/>
                    </a:p>
                  </a:txBody>
                  <a:tcPr/>
                </a:tc>
                <a:tc>
                  <a:txBody>
                    <a:bodyPr/>
                    <a:lstStyle/>
                    <a:p>
                      <a:r>
                        <a:rPr lang="en-GB" dirty="0"/>
                        <a:t>Protocol for distributing label mappings between routers</a:t>
                      </a:r>
                      <a:endParaRPr lang="en-US" dirty="0"/>
                    </a:p>
                  </a:txBody>
                  <a:tcPr/>
                </a:tc>
                <a:extLst>
                  <a:ext uri="{0D108BD9-81ED-4DB2-BD59-A6C34878D82A}">
                    <a16:rowId xmlns:a16="http://schemas.microsoft.com/office/drawing/2014/main" val="2498329942"/>
                  </a:ext>
                </a:extLst>
              </a:tr>
              <a:tr h="370840">
                <a:tc>
                  <a:txBody>
                    <a:bodyPr/>
                    <a:lstStyle/>
                    <a:p>
                      <a:r>
                        <a:rPr lang="en-US" sz="1800" kern="1200" dirty="0">
                          <a:solidFill>
                            <a:schemeClr val="dk1"/>
                          </a:solidFill>
                          <a:effectLst/>
                          <a:latin typeface="+mn-lt"/>
                          <a:ea typeface="+mn-ea"/>
                          <a:cs typeface="+mn-cs"/>
                        </a:rPr>
                        <a:t>FEC (Forwarding Equivalence Class)</a:t>
                      </a:r>
                      <a:endParaRPr lang="en-US" dirty="0"/>
                    </a:p>
                  </a:txBody>
                  <a:tcPr/>
                </a:tc>
                <a:tc>
                  <a:txBody>
                    <a:bodyPr/>
                    <a:lstStyle/>
                    <a:p>
                      <a:r>
                        <a:rPr lang="en-GB" dirty="0"/>
                        <a:t>Groups of packets that are processed and forwarded in the same way.</a:t>
                      </a:r>
                      <a:endParaRPr lang="en-US" dirty="0"/>
                    </a:p>
                  </a:txBody>
                  <a:tcPr/>
                </a:tc>
                <a:extLst>
                  <a:ext uri="{0D108BD9-81ED-4DB2-BD59-A6C34878D82A}">
                    <a16:rowId xmlns:a16="http://schemas.microsoft.com/office/drawing/2014/main" val="3924486144"/>
                  </a:ext>
                </a:extLst>
              </a:tr>
            </a:tbl>
          </a:graphicData>
        </a:graphic>
      </p:graphicFrame>
    </p:spTree>
    <p:extLst>
      <p:ext uri="{BB962C8B-B14F-4D97-AF65-F5344CB8AC3E}">
        <p14:creationId xmlns:p14="http://schemas.microsoft.com/office/powerpoint/2010/main" val="350616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BBB9D-E82A-A203-B451-658C4153679E}"/>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473707E-09CF-72C6-66F9-C940ADEF754E}"/>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0733675A-B92E-02EC-D419-6464712F2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16" name="Rectangle 15">
            <a:extLst>
              <a:ext uri="{FF2B5EF4-FFF2-40B4-BE49-F238E27FC236}">
                <a16:creationId xmlns:a16="http://schemas.microsoft.com/office/drawing/2014/main" id="{4D3F7543-E9D9-A670-6A7B-5E0129C438B1}"/>
              </a:ext>
            </a:extLst>
          </p:cNvPr>
          <p:cNvSpPr/>
          <p:nvPr/>
        </p:nvSpPr>
        <p:spPr>
          <a:xfrm>
            <a:off x="1641987" y="2831474"/>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7" name="Rectangle 16">
            <a:extLst>
              <a:ext uri="{FF2B5EF4-FFF2-40B4-BE49-F238E27FC236}">
                <a16:creationId xmlns:a16="http://schemas.microsoft.com/office/drawing/2014/main" id="{6C3869FB-5867-B001-8261-57E320837A60}"/>
              </a:ext>
            </a:extLst>
          </p:cNvPr>
          <p:cNvSpPr/>
          <p:nvPr/>
        </p:nvSpPr>
        <p:spPr>
          <a:xfrm>
            <a:off x="2625213" y="2829197"/>
            <a:ext cx="737407" cy="39084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Tree>
    <p:extLst>
      <p:ext uri="{BB962C8B-B14F-4D97-AF65-F5344CB8AC3E}">
        <p14:creationId xmlns:p14="http://schemas.microsoft.com/office/powerpoint/2010/main" val="36491040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6B4B88-5606-DC37-FC7D-5AE3D599DD76}"/>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A6FA807-88EE-72D1-EC97-334C7140B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8F7E5D8-8084-1B4D-A0C5-F1C95FBDAB64}"/>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7AB078A8-FAE8-84EC-2568-41D01AC8D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687FB29-BFA4-F5B5-0F0C-023010B31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75B9EC13-8719-0544-BBB8-72EFD974A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030BBD09-510C-75DC-624F-15C28B350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16" name="Rectangle 15">
            <a:extLst>
              <a:ext uri="{FF2B5EF4-FFF2-40B4-BE49-F238E27FC236}">
                <a16:creationId xmlns:a16="http://schemas.microsoft.com/office/drawing/2014/main" id="{94070977-1B4E-6B09-09ED-EA31A1C63A66}"/>
              </a:ext>
            </a:extLst>
          </p:cNvPr>
          <p:cNvSpPr/>
          <p:nvPr/>
        </p:nvSpPr>
        <p:spPr>
          <a:xfrm>
            <a:off x="3165987" y="4122065"/>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7" name="Rectangle 16">
            <a:extLst>
              <a:ext uri="{FF2B5EF4-FFF2-40B4-BE49-F238E27FC236}">
                <a16:creationId xmlns:a16="http://schemas.microsoft.com/office/drawing/2014/main" id="{B829C0C9-184B-9180-0FA3-9B34A1DCBAEA}"/>
              </a:ext>
            </a:extLst>
          </p:cNvPr>
          <p:cNvSpPr/>
          <p:nvPr/>
        </p:nvSpPr>
        <p:spPr>
          <a:xfrm>
            <a:off x="4149213" y="4119788"/>
            <a:ext cx="737407" cy="39084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Tree>
    <p:extLst>
      <p:ext uri="{BB962C8B-B14F-4D97-AF65-F5344CB8AC3E}">
        <p14:creationId xmlns:p14="http://schemas.microsoft.com/office/powerpoint/2010/main" val="34685278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293660-93B4-B75C-4B98-34DF1D1C0E04}"/>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E286570-43FF-BE2A-D7C5-885F62326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4E4701C-B7B8-7894-A26D-1BDE1C4CD0AC}"/>
              </a:ext>
            </a:extLst>
          </p:cNvPr>
          <p:cNvSpPr>
            <a:spLocks noGrp="1"/>
          </p:cNvSpPr>
          <p:nvPr>
            <p:ph type="title"/>
          </p:nvPr>
        </p:nvSpPr>
        <p:spPr>
          <a:xfrm>
            <a:off x="793662" y="386930"/>
            <a:ext cx="10066122" cy="1298448"/>
          </a:xfrm>
        </p:spPr>
        <p:txBody>
          <a:bodyPr anchor="b">
            <a:normAutofit/>
          </a:bodyPr>
          <a:lstStyle/>
          <a:p>
            <a:r>
              <a:rPr lang="en-US" sz="4800" dirty="0"/>
              <a:t>How does MPLS work?</a:t>
            </a:r>
          </a:p>
        </p:txBody>
      </p:sp>
      <p:sp>
        <p:nvSpPr>
          <p:cNvPr id="4105" name="Rectangle 4104">
            <a:extLst>
              <a:ext uri="{FF2B5EF4-FFF2-40B4-BE49-F238E27FC236}">
                <a16:creationId xmlns:a16="http://schemas.microsoft.com/office/drawing/2014/main" id="{00255FAA-537D-F47C-7CC1-2401CFAA4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587AE749-D481-AA6B-6CFE-EE3D5903B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E4B2B36-3A79-B71F-669C-040378AB5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diagram of a network&#10;&#10;AI-generated content may be incorrect.">
            <a:extLst>
              <a:ext uri="{FF2B5EF4-FFF2-40B4-BE49-F238E27FC236}">
                <a16:creationId xmlns:a16="http://schemas.microsoft.com/office/drawing/2014/main" id="{079D214A-D736-CAF8-C0D9-8A7A766D9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07" y="2460319"/>
            <a:ext cx="9679794" cy="3391841"/>
          </a:xfrm>
        </p:spPr>
      </p:pic>
      <p:sp>
        <p:nvSpPr>
          <p:cNvPr id="16" name="Rectangle 15">
            <a:extLst>
              <a:ext uri="{FF2B5EF4-FFF2-40B4-BE49-F238E27FC236}">
                <a16:creationId xmlns:a16="http://schemas.microsoft.com/office/drawing/2014/main" id="{E0E4CC74-7C70-483F-80E5-200BE7D4B31D}"/>
              </a:ext>
            </a:extLst>
          </p:cNvPr>
          <p:cNvSpPr/>
          <p:nvPr/>
        </p:nvSpPr>
        <p:spPr>
          <a:xfrm>
            <a:off x="4591664" y="4122065"/>
            <a:ext cx="983226" cy="390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7" name="Rectangle 16">
            <a:extLst>
              <a:ext uri="{FF2B5EF4-FFF2-40B4-BE49-F238E27FC236}">
                <a16:creationId xmlns:a16="http://schemas.microsoft.com/office/drawing/2014/main" id="{10056F2C-5470-86DE-B2C7-2DB05EF8DF2F}"/>
              </a:ext>
            </a:extLst>
          </p:cNvPr>
          <p:cNvSpPr/>
          <p:nvPr/>
        </p:nvSpPr>
        <p:spPr>
          <a:xfrm>
            <a:off x="5574890" y="4119788"/>
            <a:ext cx="737407" cy="39084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p>
        </p:txBody>
      </p:sp>
    </p:spTree>
    <p:extLst>
      <p:ext uri="{BB962C8B-B14F-4D97-AF65-F5344CB8AC3E}">
        <p14:creationId xmlns:p14="http://schemas.microsoft.com/office/powerpoint/2010/main" val="14576771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487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Tahoma</vt:lpstr>
      <vt:lpstr>Office Theme</vt:lpstr>
      <vt:lpstr>MPLS VPN AND SEGMENT ROUTING</vt:lpstr>
      <vt:lpstr>Outline</vt:lpstr>
      <vt:lpstr>MPLS</vt:lpstr>
      <vt:lpstr>MPLS</vt:lpstr>
      <vt:lpstr>MPLS</vt:lpstr>
      <vt:lpstr>MPLS</vt:lpstr>
      <vt:lpstr>How does MPLS work?</vt:lpstr>
      <vt:lpstr>How does MPLS work?</vt:lpstr>
      <vt:lpstr>How does MPLS work?</vt:lpstr>
      <vt:lpstr>How does MPLS work?</vt:lpstr>
      <vt:lpstr>How does MPLS work?</vt:lpstr>
      <vt:lpstr>How does MPLS work?</vt:lpstr>
      <vt:lpstr>MPLS Header</vt:lpstr>
      <vt:lpstr>MPLS VPN</vt:lpstr>
      <vt:lpstr>VRF</vt:lpstr>
      <vt:lpstr>VRF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Bảo Tài</dc:creator>
  <cp:lastModifiedBy>Lê Bảo Tài</cp:lastModifiedBy>
  <cp:revision>2</cp:revision>
  <dcterms:created xsi:type="dcterms:W3CDTF">2025-04-20T10:23:40Z</dcterms:created>
  <dcterms:modified xsi:type="dcterms:W3CDTF">2025-04-20T11:21:21Z</dcterms:modified>
</cp:coreProperties>
</file>