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8" r:id="rId3"/>
    <p:sldId id="259" r:id="rId4"/>
    <p:sldId id="290" r:id="rId5"/>
    <p:sldId id="291" r:id="rId6"/>
    <p:sldId id="292" r:id="rId7"/>
    <p:sldId id="280" r:id="rId8"/>
    <p:sldId id="284" r:id="rId9"/>
    <p:sldId id="278" r:id="rId10"/>
    <p:sldId id="279" r:id="rId11"/>
    <p:sldId id="293" r:id="rId12"/>
    <p:sldId id="294" r:id="rId13"/>
    <p:sldId id="288" r:id="rId14"/>
    <p:sldId id="282" r:id="rId15"/>
    <p:sldId id="29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993366"/>
    <a:srgbClr val="0066FF"/>
    <a:srgbClr val="3333FF"/>
    <a:srgbClr val="660033"/>
    <a:srgbClr val="0000CC"/>
    <a:srgbClr val="8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3C11-A6EC-4D91-B82A-B83842314BB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D3A3-B91C-41CB-858F-A9FF8A97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tms.engin.umich.edu/CTMS/index.php?example=CruiseControl&amp;section=ControlP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Jarin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Tasnim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Supti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		                         Cruise Control System		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5" name="Text Box 82"/>
          <p:cNvSpPr txBox="1">
            <a:spLocks noChangeArrowheads="1"/>
          </p:cNvSpPr>
          <p:nvPr/>
        </p:nvSpPr>
        <p:spPr bwMode="auto">
          <a:xfrm>
            <a:off x="2485786" y="3625391"/>
            <a:ext cx="8645603" cy="21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990033"/>
                </a:solidFill>
                <a:ea typeface="Calibri" charset="0"/>
                <a:cs typeface="Calibri" charset="0"/>
              </a:rPr>
              <a:t>Presented by:</a:t>
            </a:r>
          </a:p>
          <a:p>
            <a:r>
              <a:rPr lang="en-US" altLang="ja-JP" sz="2800" b="1" dirty="0">
                <a:ea typeface="Calibri" charset="0"/>
                <a:cs typeface="Calibri" charset="0"/>
              </a:rPr>
              <a:t>Faiyaz Ahmed (ID : 1820545)</a:t>
            </a:r>
          </a:p>
          <a:p>
            <a:r>
              <a:rPr lang="en-US" altLang="ja-JP" sz="2800" b="1" dirty="0" err="1">
                <a:ea typeface="Calibri" charset="0"/>
                <a:cs typeface="Calibri" charset="0"/>
              </a:rPr>
              <a:t>Jarin</a:t>
            </a:r>
            <a:r>
              <a:rPr lang="en-US" altLang="ja-JP" sz="2800" b="1" dirty="0">
                <a:ea typeface="Calibri" charset="0"/>
                <a:cs typeface="Calibri" charset="0"/>
              </a:rPr>
              <a:t> </a:t>
            </a:r>
            <a:r>
              <a:rPr lang="en-US" altLang="ja-JP" sz="2800" b="1" dirty="0" err="1">
                <a:ea typeface="Calibri" charset="0"/>
                <a:cs typeface="Calibri" charset="0"/>
              </a:rPr>
              <a:t>Tasnim</a:t>
            </a:r>
            <a:r>
              <a:rPr lang="en-US" altLang="ja-JP" sz="2800" b="1" dirty="0">
                <a:ea typeface="Calibri" charset="0"/>
                <a:cs typeface="Calibri" charset="0"/>
              </a:rPr>
              <a:t> </a:t>
            </a:r>
            <a:r>
              <a:rPr lang="en-US" altLang="ja-JP" sz="2800" b="1" dirty="0" err="1">
                <a:ea typeface="Calibri" charset="0"/>
                <a:cs typeface="Calibri" charset="0"/>
              </a:rPr>
              <a:t>supti</a:t>
            </a:r>
            <a:r>
              <a:rPr lang="en-US" altLang="ja-JP" sz="2800" b="1" dirty="0">
                <a:ea typeface="Calibri" charset="0"/>
                <a:cs typeface="Calibri" charset="0"/>
              </a:rPr>
              <a:t> (ID : 1820759)</a:t>
            </a:r>
            <a:endParaRPr lang="en-US" altLang="ja-JP" sz="2800" b="1" dirty="0">
              <a:solidFill>
                <a:srgbClr val="990033"/>
              </a:solidFill>
              <a:ea typeface="Calibri" charset="0"/>
              <a:cs typeface="Calibri" charset="0"/>
            </a:endParaRPr>
          </a:p>
          <a:p>
            <a:r>
              <a:rPr lang="en-US" altLang="ja-JP" sz="2250" dirty="0">
                <a:solidFill>
                  <a:srgbClr val="002060"/>
                </a:solidFill>
                <a:ea typeface="Calibri" charset="0"/>
                <a:cs typeface="Calibri" charset="0"/>
              </a:rPr>
              <a:t>Department of Electrical &amp; Electronic Engineering</a:t>
            </a:r>
          </a:p>
          <a:p>
            <a:r>
              <a:rPr lang="en-US" altLang="ja-JP" sz="2400" dirty="0">
                <a:solidFill>
                  <a:srgbClr val="002060"/>
                </a:solidFill>
                <a:ea typeface="Calibri" charset="0"/>
                <a:cs typeface="Calibri" charset="0"/>
              </a:rPr>
              <a:t>INDEPENDENT UNIVERSITY, BANGLADESH</a:t>
            </a:r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5880" y="4169664"/>
            <a:ext cx="932688" cy="2057400"/>
          </a:xfrm>
          <a:prstGeom prst="rect">
            <a:avLst/>
          </a:prstGeom>
        </p:spPr>
      </p:pic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216310" y="176481"/>
            <a:ext cx="11749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9900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EEE 411 / ECR 308 PROJECT 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5786" y="5787521"/>
            <a:ext cx="7600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9900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Course Instructor: </a:t>
            </a:r>
            <a:r>
              <a:rPr lang="en-US" altLang="ja-JP" sz="24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Prof. Md. Abdur Razzak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69059" y="1683089"/>
            <a:ext cx="6474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effectLst/>
                <a:ea typeface="Times New Roman" panose="02020603050405020304" pitchFamily="18" charset="0"/>
              </a:rPr>
              <a:t>Designing a Simple Cruise Control System Using Closed-Loop Unity Feedback </a:t>
            </a:r>
          </a:p>
          <a:p>
            <a:pPr algn="ctr"/>
            <a:r>
              <a:rPr lang="en-US" sz="2800" b="1" i="1" dirty="0">
                <a:effectLst/>
                <a:ea typeface="Times New Roman" panose="02020603050405020304" pitchFamily="18" charset="0"/>
              </a:rPr>
              <a:t>&amp; PI controller</a:t>
            </a:r>
            <a:endParaRPr lang="en-US" altLang="ja-JP" sz="3600" b="1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9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Simulation Results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FEEFED-B250-48A0-8EDE-81497450C1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8426" y="989479"/>
            <a:ext cx="5191125" cy="300037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19D179-C6B7-471F-BE68-C326DFAC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45059"/>
              </p:ext>
            </p:extLst>
          </p:nvPr>
        </p:nvGraphicFramePr>
        <p:xfrm>
          <a:off x="6322449" y="1338469"/>
          <a:ext cx="4385308" cy="3000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2654">
                  <a:extLst>
                    <a:ext uri="{9D8B030D-6E8A-4147-A177-3AD203B41FA5}">
                      <a16:colId xmlns:a16="http://schemas.microsoft.com/office/drawing/2014/main" val="3825629356"/>
                    </a:ext>
                  </a:extLst>
                </a:gridCol>
                <a:gridCol w="2192654">
                  <a:extLst>
                    <a:ext uri="{9D8B030D-6E8A-4147-A177-3AD203B41FA5}">
                      <a16:colId xmlns:a16="http://schemas.microsoft.com/office/drawing/2014/main" val="3917830108"/>
                    </a:ext>
                  </a:extLst>
                </a:gridCol>
              </a:tblGrid>
              <a:tr h="32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Characteristics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>
                          <a:effectLst/>
                        </a:rPr>
                        <a:t>Value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6646566"/>
                  </a:ext>
                </a:extLst>
              </a:tr>
              <a:tr h="32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Rise Time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3.09s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605476"/>
                  </a:ext>
                </a:extLst>
              </a:tr>
              <a:tr h="32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Settling Time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11.8s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017486"/>
                  </a:ext>
                </a:extLst>
              </a:tr>
              <a:tr h="32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>
                          <a:effectLst/>
                        </a:rPr>
                        <a:t>Overshoot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2.07%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172793"/>
                  </a:ext>
                </a:extLst>
              </a:tr>
              <a:tr h="32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>
                          <a:effectLst/>
                        </a:rPr>
                        <a:t>Peak Amplitude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30.6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9536676"/>
                  </a:ext>
                </a:extLst>
              </a:tr>
              <a:tr h="32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>
                          <a:effectLst/>
                        </a:rPr>
                        <a:t>Peak Time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10s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398663"/>
                  </a:ext>
                </a:extLst>
              </a:tr>
              <a:tr h="523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>
                          <a:effectLst/>
                        </a:rPr>
                        <a:t>Steady State Speed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30 m/s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8342777"/>
                  </a:ext>
                </a:extLst>
              </a:tr>
              <a:tr h="523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>
                          <a:effectLst/>
                        </a:rPr>
                        <a:t>Steady State Error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"/>
                        </a:spcAft>
                      </a:pPr>
                      <a:r>
                        <a:rPr lang="en-US" sz="1800" b="1" dirty="0">
                          <a:effectLst/>
                        </a:rPr>
                        <a:t>0 m/s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51836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D59056C-0680-499F-8D4A-22ED3166F5C4}"/>
              </a:ext>
            </a:extLst>
          </p:cNvPr>
          <p:cNvPicPr/>
          <p:nvPr/>
        </p:nvPicPr>
        <p:blipFill rotWithShape="1">
          <a:blip r:embed="rId4"/>
          <a:srcRect l="2447" b="11905"/>
          <a:stretch/>
        </p:blipFill>
        <p:spPr bwMode="auto">
          <a:xfrm>
            <a:off x="1789044" y="4204694"/>
            <a:ext cx="3974490" cy="1867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746D87-DB88-43F4-B223-728873EBDA34}"/>
              </a:ext>
            </a:extLst>
          </p:cNvPr>
          <p:cNvSpPr txBox="1"/>
          <p:nvPr/>
        </p:nvSpPr>
        <p:spPr>
          <a:xfrm>
            <a:off x="1227423" y="6052030"/>
            <a:ext cx="4093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Continuous time transfer function</a:t>
            </a:r>
            <a:endParaRPr lang="en-US" dirty="0"/>
          </a:p>
        </p:txBody>
      </p:sp>
      <p:sp>
        <p:nvSpPr>
          <p:cNvPr id="14" name="Rectangle 511">
            <a:extLst>
              <a:ext uri="{FF2B5EF4-FFF2-40B4-BE49-F238E27FC236}">
                <a16:creationId xmlns:a16="http://schemas.microsoft.com/office/drawing/2014/main" id="{D7D6E1A7-9272-490A-86F0-50FEC3AFC8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10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5C46A-EB9C-4CFB-9EFA-80AFDA81D030}"/>
              </a:ext>
            </a:extLst>
          </p:cNvPr>
          <p:cNvSpPr txBox="1"/>
          <p:nvPr/>
        </p:nvSpPr>
        <p:spPr>
          <a:xfrm>
            <a:off x="6322449" y="4650820"/>
            <a:ext cx="4642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</a:t>
            </a:r>
            <a:r>
              <a:rPr lang="en-US" sz="1800" b="1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damping factor</a:t>
            </a:r>
            <a:r>
              <a:rPr lang="en-US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is 0.343</a:t>
            </a:r>
          </a:p>
          <a:p>
            <a:endParaRPr lang="en-US" sz="18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Natural frequency</a:t>
            </a:r>
            <a:r>
              <a:rPr lang="en-US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is 0.180</a:t>
            </a:r>
            <a:endParaRPr lang="en-US" sz="1800" b="1" dirty="0">
              <a:ea typeface="Times New Roman" panose="02020603050405020304" pitchFamily="18" charset="0"/>
            </a:endParaRPr>
          </a:p>
          <a:p>
            <a:endParaRPr lang="en-US" sz="18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</a:t>
            </a:r>
            <a:r>
              <a:rPr lang="en-US" sz="1800" b="1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damping ratio</a:t>
            </a:r>
            <a:r>
              <a:rPr lang="en-US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is 1.906</a:t>
            </a:r>
          </a:p>
        </p:txBody>
      </p:sp>
    </p:spTree>
    <p:extLst>
      <p:ext uri="{BB962C8B-B14F-4D97-AF65-F5344CB8AC3E}">
        <p14:creationId xmlns:p14="http://schemas.microsoft.com/office/powerpoint/2010/main" val="19494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Simulation Results – Root Locus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61B3D-338F-4DB9-B62F-28AAAB45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2" y="978071"/>
            <a:ext cx="10188356" cy="5330391"/>
          </a:xfrm>
          <a:prstGeom prst="rect">
            <a:avLst/>
          </a:prstGeom>
        </p:spPr>
      </p:pic>
      <p:sp>
        <p:nvSpPr>
          <p:cNvPr id="16" name="Rectangle 511">
            <a:extLst>
              <a:ext uri="{FF2B5EF4-FFF2-40B4-BE49-F238E27FC236}">
                <a16:creationId xmlns:a16="http://schemas.microsoft.com/office/drawing/2014/main" id="{D89DB3AB-5A95-4F08-AFCA-42BC4AFE17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11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9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Simulation Results – Step Response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AA404-4CA5-4224-AF83-2F5C4442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0" y="1056773"/>
            <a:ext cx="11034620" cy="5295509"/>
          </a:xfrm>
          <a:prstGeom prst="rect">
            <a:avLst/>
          </a:prstGeom>
        </p:spPr>
      </p:pic>
      <p:sp>
        <p:nvSpPr>
          <p:cNvPr id="16" name="Rectangle 511">
            <a:extLst>
              <a:ext uri="{FF2B5EF4-FFF2-40B4-BE49-F238E27FC236}">
                <a16:creationId xmlns:a16="http://schemas.microsoft.com/office/drawing/2014/main" id="{190BC3AF-BC0F-455E-A559-BF9A5CBF39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12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9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Impact of project on environment &amp; sustainability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9027" y="1711298"/>
            <a:ext cx="2718936" cy="17989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ea typeface="MS PGothic" pitchFamily="34" charset="-128"/>
                <a:cs typeface="Arial" panose="020B0604020202020204" pitchFamily="34" charset="0"/>
              </a:rPr>
              <a:t>Increase fuel efficiency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54037" y="1711298"/>
            <a:ext cx="2718936" cy="17989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ea typeface="MS PGothic" pitchFamily="34" charset="-128"/>
                <a:cs typeface="Arial" panose="020B0604020202020204" pitchFamily="34" charset="0"/>
              </a:rPr>
              <a:t>Less tire wear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88077" y="4166073"/>
            <a:ext cx="3215846" cy="19058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i="1" dirty="0"/>
              <a:t>Helps contribute to reduced exhaust gas </a:t>
            </a:r>
            <a:r>
              <a:rPr lang="en-US" sz="2500" b="1" i="1" dirty="0" err="1"/>
              <a:t>emmission</a:t>
            </a:r>
            <a:endParaRPr lang="en-US" sz="2500" b="1" i="1" dirty="0"/>
          </a:p>
        </p:txBody>
      </p:sp>
      <p:sp>
        <p:nvSpPr>
          <p:cNvPr id="20" name="Rectangle 511">
            <a:extLst>
              <a:ext uri="{FF2B5EF4-FFF2-40B4-BE49-F238E27FC236}">
                <a16:creationId xmlns:a16="http://schemas.microsoft.com/office/drawing/2014/main" id="{AF1F578F-D44C-489A-ACBA-36CB91CF1D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13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57609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Summary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A79A9-9FA0-4E68-AFE6-2892F27A71EF}"/>
              </a:ext>
            </a:extLst>
          </p:cNvPr>
          <p:cNvSpPr txBox="1"/>
          <p:nvPr/>
        </p:nvSpPr>
        <p:spPr>
          <a:xfrm>
            <a:off x="678426" y="998623"/>
            <a:ext cx="1103461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Both </a:t>
            </a:r>
            <a:r>
              <a:rPr lang="en-US" sz="2200" b="1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poles are real and distinct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system is an overdamped system 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 Stable</a:t>
            </a:r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</a:t>
            </a:r>
            <a:r>
              <a:rPr lang="en-US" sz="2200" b="1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damping factor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is 0.343</a:t>
            </a:r>
          </a:p>
          <a:p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Natural frequency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is 0.180</a:t>
            </a:r>
            <a:endParaRPr lang="en-US" sz="2200" b="1" dirty="0">
              <a:ea typeface="Times New Roman" panose="02020603050405020304" pitchFamily="18" charset="0"/>
            </a:endParaRPr>
          </a:p>
          <a:p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</a:t>
            </a:r>
            <a:r>
              <a:rPr lang="en-US" sz="2200" b="1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damping ratio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is 1.906</a:t>
            </a:r>
          </a:p>
          <a:p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</a:t>
            </a:r>
            <a:r>
              <a:rPr lang="en-US" sz="2200" b="1" baseline="-25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789 and k</a:t>
            </a:r>
            <a:r>
              <a:rPr lang="en-US" sz="2200" b="1" baseline="-25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39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Vehicle mass 1600kg, </a:t>
            </a:r>
          </a:p>
          <a:p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Damping coefficient  35 N.S/m,</a:t>
            </a:r>
          </a:p>
          <a:p>
            <a:endParaRPr lang="en-US" sz="2200" b="1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desired speed was 30 m/s.</a:t>
            </a:r>
          </a:p>
        </p:txBody>
      </p:sp>
      <p:sp>
        <p:nvSpPr>
          <p:cNvPr id="11" name="Rectangle 511">
            <a:extLst>
              <a:ext uri="{FF2B5EF4-FFF2-40B4-BE49-F238E27FC236}">
                <a16:creationId xmlns:a16="http://schemas.microsoft.com/office/drawing/2014/main" id="{B37C858D-BBBA-47C0-9E6A-35A7D4387D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14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57609"/>
            <a:ext cx="110346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to Verify Simulink Output</a:t>
            </a:r>
            <a:endParaRPr lang="en-US" sz="4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altLang="ja-JP" sz="4000" b="1" dirty="0">
              <a:solidFill>
                <a:srgbClr val="00206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A79A9-9FA0-4E68-AFE6-2892F27A71EF}"/>
              </a:ext>
            </a:extLst>
          </p:cNvPr>
          <p:cNvSpPr txBox="1"/>
          <p:nvPr/>
        </p:nvSpPr>
        <p:spPr>
          <a:xfrm>
            <a:off x="678426" y="1006478"/>
            <a:ext cx="5417574" cy="4845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= 1200;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= 35;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= 30;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789;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 = 39;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= 0:0.1:50;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's'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Kp,Ki,Kd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P_cruise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1/(m*s + b);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= feedback(C*P_cruise,1);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CruiseControlSystem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 r*T;</a:t>
            </a:r>
          </a:p>
        </p:txBody>
      </p:sp>
      <p:sp>
        <p:nvSpPr>
          <p:cNvPr id="11" name="Rectangle 511">
            <a:extLst>
              <a:ext uri="{FF2B5EF4-FFF2-40B4-BE49-F238E27FC236}">
                <a16:creationId xmlns:a16="http://schemas.microsoft.com/office/drawing/2014/main" id="{B37C858D-BBBA-47C0-9E6A-35A7D4387D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15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AEF56-E23F-474F-BD67-12207E076670}"/>
              </a:ext>
            </a:extLst>
          </p:cNvPr>
          <p:cNvSpPr txBox="1"/>
          <p:nvPr/>
        </p:nvSpPr>
        <p:spPr>
          <a:xfrm>
            <a:off x="6096000" y="1140521"/>
            <a:ext cx="6096000" cy="315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figure(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Name'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'Cruise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Control'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NumberTitle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'off'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CruiseControlSystem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axis([0 50 0 r+5])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 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grid 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figure(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Name'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'Cruise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Control'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NumberTitle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'off'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rlocus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CruiseControlSystem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 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grid </a:t>
            </a:r>
            <a:r>
              <a:rPr lang="en-US" sz="1800" dirty="0"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CruiseControlSystem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176481"/>
            <a:ext cx="110346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Any questions, comments or suggestions?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57" y="1326290"/>
            <a:ext cx="9043416" cy="48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11">
            <a:extLst>
              <a:ext uri="{FF2B5EF4-FFF2-40B4-BE49-F238E27FC236}">
                <a16:creationId xmlns:a16="http://schemas.microsoft.com/office/drawing/2014/main" id="{892F94F0-2055-4A98-813F-A11416A234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16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44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Jarin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Tasnim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Supti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		            Cruise Control System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2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1228861" y="1396203"/>
            <a:ext cx="926845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6263" indent="-5762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28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Background, Motivation and Objectives</a:t>
            </a:r>
          </a:p>
          <a:p>
            <a:pPr marL="576263" indent="-5762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28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Research Methodology</a:t>
            </a:r>
          </a:p>
          <a:p>
            <a:pPr marL="576263" indent="-5762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28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Proposed System’s Diagram</a:t>
            </a:r>
          </a:p>
          <a:p>
            <a:pPr marL="576263" indent="-5762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28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Circuit Design and Parameters</a:t>
            </a:r>
          </a:p>
          <a:p>
            <a:pPr marL="576263" indent="-5762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</a:rPr>
              <a:t>Simulation Results</a:t>
            </a:r>
          </a:p>
          <a:p>
            <a:pPr marL="576263" indent="-5762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</a:rPr>
              <a:t>Impact of project on the environment and sustainability</a:t>
            </a:r>
          </a:p>
          <a:p>
            <a:pPr marL="576263" lvl="0" indent="-5762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75897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Jarin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Tasnim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Supti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		            Cruise Control System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3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75897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Background and Motivation (Literature Review)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99464"/>
              </p:ext>
            </p:extLst>
          </p:nvPr>
        </p:nvGraphicFramePr>
        <p:xfrm>
          <a:off x="678427" y="1166191"/>
          <a:ext cx="10903974" cy="5205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777">
                  <a:extLst>
                    <a:ext uri="{9D8B030D-6E8A-4147-A177-3AD203B41FA5}">
                      <a16:colId xmlns:a16="http://schemas.microsoft.com/office/drawing/2014/main" val="222275493"/>
                    </a:ext>
                  </a:extLst>
                </a:gridCol>
                <a:gridCol w="3343524">
                  <a:extLst>
                    <a:ext uri="{9D8B030D-6E8A-4147-A177-3AD203B41FA5}">
                      <a16:colId xmlns:a16="http://schemas.microsoft.com/office/drawing/2014/main" val="227842360"/>
                    </a:ext>
                  </a:extLst>
                </a:gridCol>
                <a:gridCol w="2291142">
                  <a:extLst>
                    <a:ext uri="{9D8B030D-6E8A-4147-A177-3AD203B41FA5}">
                      <a16:colId xmlns:a16="http://schemas.microsoft.com/office/drawing/2014/main" val="3998253399"/>
                    </a:ext>
                  </a:extLst>
                </a:gridCol>
                <a:gridCol w="2435902">
                  <a:extLst>
                    <a:ext uri="{9D8B030D-6E8A-4147-A177-3AD203B41FA5}">
                      <a16:colId xmlns:a16="http://schemas.microsoft.com/office/drawing/2014/main" val="2518384348"/>
                    </a:ext>
                  </a:extLst>
                </a:gridCol>
                <a:gridCol w="2181629">
                  <a:extLst>
                    <a:ext uri="{9D8B030D-6E8A-4147-A177-3AD203B41FA5}">
                      <a16:colId xmlns:a16="http://schemas.microsoft.com/office/drawing/2014/main" val="379620919"/>
                    </a:ext>
                  </a:extLst>
                </a:gridCol>
              </a:tblGrid>
              <a:tr h="510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(Journal / Conference papers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Outcome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Limitations / Problems / Challenging issues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Proposed Solution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59936"/>
                  </a:ext>
                </a:extLst>
              </a:tr>
              <a:tr h="2161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Lingyun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Xiao &amp; Feng Gao (2010) A comprehensive review of the development of adaptive cruise control systems, Vehicle System Dynamics: International Journal of Vehicle Mechanics and Mobility, 48:10, 1167-1192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N/A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N/A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448312"/>
                  </a:ext>
                </a:extLst>
              </a:tr>
              <a:tr h="115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Liang, Traffic-friendly adaptive cruise control design, Ph.D. Diss., University of Michigan, 2000.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shown that PID controllers work very well as longitudinal controllers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Use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 controller is the as upper-level controller, and longitudinal controller as lower level controller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251836"/>
                  </a:ext>
                </a:extLst>
              </a:tr>
              <a:tr h="12813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Bill </a:t>
                      </a:r>
                      <a:r>
                        <a:rPr lang="en-US" sz="1600" dirty="0" err="1">
                          <a:effectLst/>
                        </a:rPr>
                        <a:t>Messner</a:t>
                      </a:r>
                      <a:r>
                        <a:rPr lang="en-US" sz="1600" dirty="0">
                          <a:effectLst/>
                        </a:rPr>
                        <a:t>, Dawn </a:t>
                      </a:r>
                      <a:r>
                        <a:rPr lang="en-US" sz="1600" dirty="0" err="1">
                          <a:effectLst/>
                        </a:rPr>
                        <a:t>Tilbury</a:t>
                      </a:r>
                      <a:r>
                        <a:rPr lang="en-US" sz="1600" dirty="0">
                          <a:effectLst/>
                        </a:rPr>
                        <a:t>, Rick Hill, “Cruise Control: PI Controller</a:t>
                      </a:r>
                      <a:r>
                        <a:rPr lang="en-US" sz="1600" baseline="0" dirty="0">
                          <a:effectLst/>
                        </a:rPr>
                        <a:t> Design”,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http://ctms.engin.umich.edu/CTMS/index.php?example=CruiseControl&amp;section=ControlPID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Tutorial on design and</a:t>
                      </a:r>
                      <a:r>
                        <a:rPr lang="en-US" sz="16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analysis of cruise control system on MATLAB and Simulink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Simulink Models made publicly available as examples on </a:t>
                      </a:r>
                      <a:r>
                        <a:rPr lang="en-US" sz="16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MathWorks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website.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53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5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                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Jarin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Tasnim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Supti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	                                          Cruise Control System				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4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678426" y="1005443"/>
            <a:ext cx="1137157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6263" indent="-576263">
              <a:buFont typeface="Wingdings" panose="05000000000000000000" pitchFamily="2" charset="2"/>
              <a:buChar char="q"/>
            </a:pPr>
            <a:endParaRPr lang="en-US" sz="1500" b="1" dirty="0"/>
          </a:p>
          <a:p>
            <a:pPr marL="576263" indent="-576263"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Background and Motivation (contd..)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1237" y="1128553"/>
            <a:ext cx="3752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238" y="1632979"/>
            <a:ext cx="6665684" cy="238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Speed control was used in automobiles as early 19</a:t>
            </a:r>
            <a:r>
              <a:rPr lang="en-US" sz="2000" baseline="30000" dirty="0"/>
              <a:t>th</a:t>
            </a:r>
            <a:r>
              <a:rPr lang="en-US" sz="2000" dirty="0"/>
              <a:t> century in the </a:t>
            </a:r>
            <a:r>
              <a:rPr lang="en-US" sz="2000" b="1" dirty="0"/>
              <a:t>Wilson-Pilcher </a:t>
            </a:r>
            <a:r>
              <a:rPr lang="en-US" sz="2000" dirty="0"/>
              <a:t>and in the 1910s by </a:t>
            </a:r>
            <a:r>
              <a:rPr lang="en-US" sz="2000" b="1" dirty="0"/>
              <a:t>Peerless.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MS PGothic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Electronic speed control was used in automobiles as </a:t>
            </a:r>
            <a:r>
              <a:rPr lang="en-US" sz="2000" dirty="0">
                <a:ea typeface="MS PGothic" pitchFamily="34" charset="-128"/>
                <a:cs typeface="Arial" panose="020B0604020202020204" pitchFamily="34" charset="0"/>
              </a:rPr>
              <a:t>Late 20</a:t>
            </a:r>
            <a:r>
              <a:rPr lang="en-US" sz="2000" baseline="30000" dirty="0">
                <a:ea typeface="MS PGothic" pitchFamily="34" charset="-128"/>
                <a:cs typeface="Arial" panose="020B0604020202020204" pitchFamily="34" charset="0"/>
              </a:rPr>
              <a:t>th</a:t>
            </a:r>
            <a:r>
              <a:rPr lang="en-US" sz="2000" dirty="0">
                <a:ea typeface="MS PGothic" pitchFamily="34" charset="-128"/>
                <a:cs typeface="Arial" panose="020B0604020202020204" pitchFamily="34" charset="0"/>
              </a:rPr>
              <a:t> century.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MS PGothic" pitchFamily="34" charset="-128"/>
                <a:cs typeface="Arial" panose="020B0604020202020204" pitchFamily="34" charset="0"/>
              </a:rPr>
              <a:t>Modern cruise control was  invented by the inventor and mechanical engineer.</a:t>
            </a:r>
          </a:p>
          <a:p>
            <a:pPr>
              <a:lnSpc>
                <a:spcPct val="107000"/>
              </a:lnSpc>
            </a:pPr>
            <a:endParaRPr lang="en-US" sz="2000" dirty="0"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1236" y="4134105"/>
            <a:ext cx="2329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31237" y="4261394"/>
            <a:ext cx="6665684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Vrinda" panose="020B0502040204020203" pitchFamily="34" charset="0"/>
              </a:rPr>
              <a:t>Less chance of accidents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Vrinda" panose="020B0502040204020203" pitchFamily="34" charset="0"/>
              </a:rPr>
              <a:t>Easier and more comfortable driving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Reduce tire wear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Vrinda" panose="020B0502040204020203" pitchFamily="34" charset="0"/>
              </a:rPr>
              <a:t>Reduce overall fuel consumption</a:t>
            </a:r>
            <a:endParaRPr lang="en-US" sz="20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" t="18426" r="4964" b="14268"/>
          <a:stretch/>
        </p:blipFill>
        <p:spPr>
          <a:xfrm>
            <a:off x="7678063" y="2159426"/>
            <a:ext cx="4287795" cy="32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Jarin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Tasnim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Supti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		                         Cruise Control System 		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5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85041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Objectives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altLang="ja-JP" b="1" dirty="0">
                <a:ea typeface="MS PGothic" pitchFamily="34" charset="-128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56053" y="1131507"/>
            <a:ext cx="11046941" cy="4940446"/>
          </a:xfrm>
        </p:spPr>
        <p:txBody>
          <a:bodyPr>
            <a:normAutofit/>
          </a:bodyPr>
          <a:lstStyle/>
          <a:p>
            <a:pPr algn="l"/>
            <a:endParaRPr lang="en-US" sz="1200" dirty="0">
              <a:ea typeface="MS PGothic" pitchFamily="34" charset="-128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ea typeface="MS PGothic" pitchFamily="34" charset="-128"/>
                <a:cs typeface="Arial" panose="020B0604020202020204" pitchFamily="34" charset="0"/>
              </a:rPr>
              <a:t>Maintain a constant speed of 30m/s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altLang="ja-JP" sz="2800" b="1" dirty="0">
              <a:ea typeface="MS PGothic" pitchFamily="34" charset="-128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ea typeface="Calibri" panose="020F0502020204030204" pitchFamily="34" charset="0"/>
                <a:cs typeface="Vrinda" panose="020B0502040204020203" pitchFamily="34" charset="0"/>
              </a:rPr>
              <a:t>Rise time&lt;5s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ea typeface="Calibri" panose="020F0502020204030204" pitchFamily="34" charset="0"/>
                <a:cs typeface="Vrinda" panose="020B0502040204020203" pitchFamily="34" charset="0"/>
              </a:rPr>
              <a:t>Settling time&lt;15s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ea typeface="Calibri" panose="020F0502020204030204" pitchFamily="34" charset="0"/>
                <a:cs typeface="Vrinda" panose="020B0502040204020203" pitchFamily="34" charset="0"/>
              </a:rPr>
              <a:t>Overshoot &lt;5%.</a:t>
            </a: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Steady-state error &lt; </a:t>
            </a:r>
            <a:r>
              <a:rPr lang="en-US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l"/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DF0DC6-A0A3-4201-A5AC-4601C1BF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43" y="2031208"/>
            <a:ext cx="4327551" cy="33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Jarin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Tasnim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ea typeface="MS PGothic" pitchFamily="34" charset="-128"/>
              </a:rPr>
              <a:t>Supti</a:t>
            </a:r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		                         Cruise Control System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6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Research</a:t>
            </a:r>
            <a:r>
              <a:rPr lang="en-US" altLang="ja-JP" sz="4000" b="1" dirty="0"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717625" y="1563189"/>
            <a:ext cx="2323776" cy="1396918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Step 3:</a:t>
            </a:r>
          </a:p>
          <a:p>
            <a:pPr algn="ctr"/>
            <a:r>
              <a:rPr lang="en-SG" sz="2000" dirty="0"/>
              <a:t>Define Design </a:t>
            </a:r>
          </a:p>
          <a:p>
            <a:pPr algn="ctr"/>
            <a:r>
              <a:rPr lang="en-SG" sz="2000" dirty="0"/>
              <a:t>Parameters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02254" y="1576591"/>
            <a:ext cx="2408902" cy="1371600"/>
          </a:xfrm>
          <a:prstGeom prst="roundRect">
            <a:avLst/>
          </a:prstGeom>
          <a:solidFill>
            <a:srgbClr val="99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Step 2: </a:t>
            </a:r>
          </a:p>
          <a:p>
            <a:pPr algn="ctr"/>
            <a:r>
              <a:rPr lang="en-SG" sz="2000" dirty="0"/>
              <a:t>Define Project Deliverables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323651" y="1849260"/>
            <a:ext cx="1001899" cy="128019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270551" y="1576591"/>
            <a:ext cx="1737360" cy="13835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Step 1:</a:t>
            </a:r>
          </a:p>
          <a:p>
            <a:pPr algn="ctr"/>
            <a:r>
              <a:rPr lang="en-SG" sz="2000" dirty="0"/>
              <a:t>Literature Review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426896" y="1731682"/>
            <a:ext cx="914025" cy="125389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Content Placeholder 14"/>
          <p:cNvSpPr txBox="1">
            <a:spLocks/>
          </p:cNvSpPr>
          <p:nvPr/>
        </p:nvSpPr>
        <p:spPr>
          <a:xfrm>
            <a:off x="8717625" y="4250679"/>
            <a:ext cx="2323776" cy="1400898"/>
          </a:xfrm>
          <a:prstGeom prst="roundRect">
            <a:avLst/>
          </a:prstGeom>
          <a:solidFill>
            <a:srgbClr val="CC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Step 4:</a:t>
            </a:r>
          </a:p>
          <a:p>
            <a:r>
              <a:rPr lang="en-US" dirty="0">
                <a:cs typeface="Times New Roman" panose="02020603050405020304" pitchFamily="18" charset="0"/>
              </a:rPr>
              <a:t>Design the Cruise Control System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333808" y="3152887"/>
            <a:ext cx="1091409" cy="97840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02255" y="4250678"/>
            <a:ext cx="2408901" cy="1254719"/>
          </a:xfrm>
          <a:prstGeom prst="roundRect">
            <a:avLst/>
          </a:prstGeom>
          <a:solidFill>
            <a:srgbClr val="99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Step 5:</a:t>
            </a:r>
          </a:p>
          <a:p>
            <a:pPr algn="ctr"/>
            <a:r>
              <a:rPr lang="en-US" sz="2000" dirty="0"/>
              <a:t>Simulate the System</a:t>
            </a:r>
          </a:p>
        </p:txBody>
      </p:sp>
      <p:sp>
        <p:nvSpPr>
          <p:cNvPr id="5" name="Right Arrow 4"/>
          <p:cNvSpPr/>
          <p:nvPr/>
        </p:nvSpPr>
        <p:spPr>
          <a:xfrm flipH="1">
            <a:off x="7426895" y="4250680"/>
            <a:ext cx="914025" cy="1275528"/>
          </a:xfrm>
          <a:prstGeom prst="rightArrow">
            <a:avLst>
              <a:gd name="adj1" fmla="val 50000"/>
              <a:gd name="adj2" fmla="val 43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3398334" y="4485709"/>
            <a:ext cx="852532" cy="1008218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8956" y="4250678"/>
            <a:ext cx="1884430" cy="1243250"/>
          </a:xfrm>
          <a:prstGeom prst="round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7989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3" name="Rectangle 511"/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7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Proposed System’s </a:t>
            </a:r>
            <a:r>
              <a:rPr lang="en-US" altLang="ja-JP" sz="4000" b="1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Block Diagram</a:t>
            </a:r>
            <a:endParaRPr lang="en-US" altLang="ja-JP" sz="4000" b="1" dirty="0">
              <a:solidFill>
                <a:srgbClr val="00206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85FC21-65C3-4713-A88C-5D7CF5E8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64" y="3340865"/>
            <a:ext cx="9153525" cy="18954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201396-8D3F-41C3-B1EC-124EACC8EF8A}"/>
              </a:ext>
            </a:extLst>
          </p:cNvPr>
          <p:cNvSpPr txBox="1"/>
          <p:nvPr/>
        </p:nvSpPr>
        <p:spPr>
          <a:xfrm>
            <a:off x="4487521" y="5105553"/>
            <a:ext cx="4293702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9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Block diagram of the control system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8C8188-0DCD-4A72-BCA7-A455DC7FAC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0" y="1167994"/>
            <a:ext cx="3931920" cy="175669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82E4E4-BCD7-4C2D-A79E-2DF92A1CFDCB}"/>
              </a:ext>
            </a:extLst>
          </p:cNvPr>
          <p:cNvSpPr txBox="1"/>
          <p:nvPr/>
        </p:nvSpPr>
        <p:spPr>
          <a:xfrm>
            <a:off x="4689281" y="2971533"/>
            <a:ext cx="277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Free-body diagram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FF9897-4A56-4387-9A9C-157585A6614C}"/>
                  </a:ext>
                </a:extLst>
              </p:cNvPr>
              <p:cNvSpPr txBox="1"/>
              <p:nvPr/>
            </p:nvSpPr>
            <p:spPr>
              <a:xfrm>
                <a:off x="3809993" y="5545132"/>
                <a:ext cx="1747636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FF9897-4A56-4387-9A9C-157585A6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3" y="5545132"/>
                <a:ext cx="1747636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A932B6-9806-48DB-8372-3BF4AFA8821A}"/>
                  </a:ext>
                </a:extLst>
              </p:cNvPr>
              <p:cNvSpPr txBox="1"/>
              <p:nvPr/>
            </p:nvSpPr>
            <p:spPr>
              <a:xfrm>
                <a:off x="6634372" y="5610187"/>
                <a:ext cx="1747636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A932B6-9806-48DB-8372-3BF4AFA8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372" y="5610187"/>
                <a:ext cx="1747636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8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85041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Circuit Design and Parameters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8EADD-34AC-4CC5-B471-2EF9A8E4A64E}"/>
              </a:ext>
            </a:extLst>
          </p:cNvPr>
          <p:cNvSpPr txBox="1"/>
          <p:nvPr/>
        </p:nvSpPr>
        <p:spPr>
          <a:xfrm>
            <a:off x="931237" y="1086678"/>
            <a:ext cx="10147579" cy="431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Transient Parameters: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Rise time &lt; 5 s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Settling time &lt; 15s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Overshoot &lt; 5%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Steady-state error &lt; 1%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 parameters: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 = vehicle mass = 1200 kg; 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 = damping coefficient = 35 N.s/m; 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reference speed = 30 m/s;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511">
            <a:extLst>
              <a:ext uri="{FF2B5EF4-FFF2-40B4-BE49-F238E27FC236}">
                <a16:creationId xmlns:a16="http://schemas.microsoft.com/office/drawing/2014/main" id="{9EB11B39-697F-4449-A51F-4D05197B3E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5335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8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3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1"/>
          <p:cNvSpPr>
            <a:spLocks noChangeArrowheads="1"/>
          </p:cNvSpPr>
          <p:nvPr/>
        </p:nvSpPr>
        <p:spPr bwMode="ltGray"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1" name="Rectangle 511"/>
          <p:cNvSpPr>
            <a:spLocks noChangeArrowheads="1"/>
          </p:cNvSpPr>
          <p:nvPr/>
        </p:nvSpPr>
        <p:spPr bwMode="ltGray"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2" name="Rectangle 511"/>
          <p:cNvSpPr>
            <a:spLocks noChangeArrowheads="1"/>
          </p:cNvSpPr>
          <p:nvPr/>
        </p:nvSpPr>
        <p:spPr bwMode="ltGray"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ea typeface="MS PGothic" pitchFamily="34" charset="-128"/>
            </a:endParaRPr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931238" y="66753"/>
            <a:ext cx="11034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Simulation Circuit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12" y="9144"/>
            <a:ext cx="425614" cy="968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F36AC-E363-4ABD-B072-736D117AE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6946" y="978071"/>
            <a:ext cx="9018104" cy="5020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5A4CB6-02FB-4BEE-92BF-2B2F8C415915}"/>
              </a:ext>
            </a:extLst>
          </p:cNvPr>
          <p:cNvSpPr txBox="1"/>
          <p:nvPr/>
        </p:nvSpPr>
        <p:spPr>
          <a:xfrm>
            <a:off x="4847975" y="5938901"/>
            <a:ext cx="2496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Simulated model</a:t>
            </a:r>
            <a:endParaRPr lang="en-US" dirty="0"/>
          </a:p>
        </p:txBody>
      </p:sp>
      <p:sp>
        <p:nvSpPr>
          <p:cNvPr id="13" name="Rectangle 511">
            <a:extLst>
              <a:ext uri="{FF2B5EF4-FFF2-40B4-BE49-F238E27FC236}">
                <a16:creationId xmlns:a16="http://schemas.microsoft.com/office/drawing/2014/main" id="{EA7728BA-4FA7-46E5-B904-B3F3D76849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   Faiyaz Ahmed		                           Cruise Control 			                 Page </a:t>
            </a:r>
            <a:fld id="{B3C37440-7F15-467F-8585-33F117311AB7}" type="slidenum">
              <a:rPr lang="en-US" altLang="ja-JP" smtClean="0">
                <a:solidFill>
                  <a:schemeClr val="bg1"/>
                </a:solidFill>
                <a:ea typeface="MS PGothic" pitchFamily="34" charset="-128"/>
              </a:rPr>
              <a:pPr algn="ctr"/>
              <a:t>9</a:t>
            </a:fld>
            <a:r>
              <a:rPr lang="en-US" altLang="ja-JP" dirty="0">
                <a:solidFill>
                  <a:schemeClr val="bg1"/>
                </a:solidFill>
                <a:ea typeface="MS PGothic" pitchFamily="34" charset="-128"/>
              </a:rPr>
              <a:t>/16</a:t>
            </a:r>
            <a:endParaRPr lang="ja-JP" altLang="en-US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6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1022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Faiyaz Ahmed</cp:lastModifiedBy>
  <cp:revision>253</cp:revision>
  <dcterms:created xsi:type="dcterms:W3CDTF">2020-06-24T05:37:59Z</dcterms:created>
  <dcterms:modified xsi:type="dcterms:W3CDTF">2021-01-24T15:37:51Z</dcterms:modified>
</cp:coreProperties>
</file>