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Saira Bold" charset="1" panose="00000800000000000000"/>
      <p:regular r:id="rId21"/>
    </p:embeddedFont>
    <p:embeddedFont>
      <p:font typeface="Asap Medium" charset="1" panose="020F0604030202060203"/>
      <p:regular r:id="rId22"/>
    </p:embeddedFont>
    <p:embeddedFont>
      <p:font typeface="Asap" charset="1" panose="020F0504030202060203"/>
      <p:regular r:id="rId23"/>
    </p:embeddedFont>
    <p:embeddedFont>
      <p:font typeface="Saira" charset="1" panose="000005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11" Target="../media/image3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5.png" Type="http://schemas.openxmlformats.org/officeDocument/2006/relationships/image"/><Relationship Id="rId7" Target="../media/image26.png" Type="http://schemas.openxmlformats.org/officeDocument/2006/relationships/image"/><Relationship Id="rId8" Target="../media/image27.png" Type="http://schemas.openxmlformats.org/officeDocument/2006/relationships/image"/><Relationship Id="rId9" Target="../media/image2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3.png" Type="http://schemas.openxmlformats.org/officeDocument/2006/relationships/image"/><Relationship Id="rId9" Target="../media/image2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486025" y="1939163"/>
            <a:ext cx="13363575" cy="7477125"/>
            <a:chOff x="0" y="0"/>
            <a:chExt cx="3420621" cy="1913890"/>
          </a:xfrm>
        </p:grpSpPr>
        <p:sp>
          <p:nvSpPr>
            <p:cNvPr name="Freeform 4" id="4"/>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5" id="5"/>
          <p:cNvSpPr/>
          <p:nvPr/>
        </p:nvSpPr>
        <p:spPr>
          <a:xfrm flipH="false" flipV="false" rot="0">
            <a:off x="2308025" y="656615"/>
            <a:ext cx="13671950" cy="8973771"/>
          </a:xfrm>
          <a:custGeom>
            <a:avLst/>
            <a:gdLst/>
            <a:ahLst/>
            <a:cxnLst/>
            <a:rect r="r" b="b" t="t" l="l"/>
            <a:pathLst>
              <a:path h="8973771" w="13671950">
                <a:moveTo>
                  <a:pt x="0" y="0"/>
                </a:moveTo>
                <a:lnTo>
                  <a:pt x="13671950" y="0"/>
                </a:lnTo>
                <a:lnTo>
                  <a:pt x="13671950" y="8973770"/>
                </a:lnTo>
                <a:lnTo>
                  <a:pt x="0" y="89737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148198" y="3200400"/>
            <a:ext cx="1345552" cy="1054423"/>
          </a:xfrm>
          <a:custGeom>
            <a:avLst/>
            <a:gdLst/>
            <a:ahLst/>
            <a:cxnLst/>
            <a:rect r="r" b="b" t="t" l="l"/>
            <a:pathLst>
              <a:path h="1054423" w="1345552">
                <a:moveTo>
                  <a:pt x="0" y="0"/>
                </a:moveTo>
                <a:lnTo>
                  <a:pt x="1345551" y="0"/>
                </a:lnTo>
                <a:lnTo>
                  <a:pt x="1345551" y="1054423"/>
                </a:lnTo>
                <a:lnTo>
                  <a:pt x="0" y="10544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236163">
            <a:off x="1580301" y="5195494"/>
            <a:ext cx="1811447" cy="3343275"/>
          </a:xfrm>
          <a:custGeom>
            <a:avLst/>
            <a:gdLst/>
            <a:ahLst/>
            <a:cxnLst/>
            <a:rect r="r" b="b" t="t" l="l"/>
            <a:pathLst>
              <a:path h="3343275" w="1811447">
                <a:moveTo>
                  <a:pt x="0" y="0"/>
                </a:moveTo>
                <a:lnTo>
                  <a:pt x="1811448" y="0"/>
                </a:lnTo>
                <a:lnTo>
                  <a:pt x="1811448" y="3343275"/>
                </a:lnTo>
                <a:lnTo>
                  <a:pt x="0" y="33432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3373090" y="2563030"/>
            <a:ext cx="11274128" cy="2756978"/>
          </a:xfrm>
          <a:prstGeom prst="rect">
            <a:avLst/>
          </a:prstGeom>
        </p:spPr>
        <p:txBody>
          <a:bodyPr anchor="t" rtlCol="false" tIns="0" lIns="0" bIns="0" rIns="0">
            <a:spAutoFit/>
          </a:bodyPr>
          <a:lstStyle/>
          <a:p>
            <a:pPr algn="ctr">
              <a:lnSpc>
                <a:spcPts val="10736"/>
              </a:lnSpc>
            </a:pPr>
            <a:r>
              <a:rPr lang="en-US" sz="9849" b="true">
                <a:solidFill>
                  <a:srgbClr val="E5645E"/>
                </a:solidFill>
                <a:latin typeface="Saira Bold"/>
                <a:ea typeface="Saira Bold"/>
                <a:cs typeface="Saira Bold"/>
                <a:sym typeface="Saira Bold"/>
              </a:rPr>
              <a:t>Xây dựng website nhà hàng Châu Âu</a:t>
            </a:r>
          </a:p>
        </p:txBody>
      </p:sp>
      <p:sp>
        <p:nvSpPr>
          <p:cNvPr name="TextBox 9" id="9"/>
          <p:cNvSpPr txBox="true"/>
          <p:nvPr/>
        </p:nvSpPr>
        <p:spPr>
          <a:xfrm rot="0">
            <a:off x="5724186" y="5799396"/>
            <a:ext cx="6268211" cy="632460"/>
          </a:xfrm>
          <a:prstGeom prst="rect">
            <a:avLst/>
          </a:prstGeom>
        </p:spPr>
        <p:txBody>
          <a:bodyPr anchor="t" rtlCol="false" tIns="0" lIns="0" bIns="0" rIns="0">
            <a:spAutoFit/>
          </a:bodyPr>
          <a:lstStyle/>
          <a:p>
            <a:pPr algn="ctr">
              <a:lnSpc>
                <a:spcPts val="5040"/>
              </a:lnSpc>
              <a:spcBef>
                <a:spcPct val="0"/>
              </a:spcBef>
            </a:pPr>
            <a:r>
              <a:rPr lang="en-US" b="true" sz="3600">
                <a:solidFill>
                  <a:srgbClr val="E5645E"/>
                </a:solidFill>
                <a:latin typeface="Asap Medium"/>
                <a:ea typeface="Asap Medium"/>
                <a:cs typeface="Asap Medium"/>
                <a:sym typeface="Asap Medium"/>
              </a:rPr>
              <a:t>Lê Phước Bình - 0022410512</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ECC9"/>
        </a:solidFill>
      </p:bgPr>
    </p:bg>
    <p:spTree>
      <p:nvGrpSpPr>
        <p:cNvPr id="1" name=""/>
        <p:cNvGrpSpPr/>
        <p:nvPr/>
      </p:nvGrpSpPr>
      <p:grpSpPr>
        <a:xfrm>
          <a:off x="0" y="0"/>
          <a:ext cx="0" cy="0"/>
          <a:chOff x="0" y="0"/>
          <a:chExt cx="0" cy="0"/>
        </a:xfrm>
      </p:grpSpPr>
      <p:grpSp>
        <p:nvGrpSpPr>
          <p:cNvPr name="Group 2" id="2"/>
          <p:cNvGrpSpPr/>
          <p:nvPr/>
        </p:nvGrpSpPr>
        <p:grpSpPr>
          <a:xfrm rot="0">
            <a:off x="1970948" y="1542493"/>
            <a:ext cx="14280979" cy="6179769"/>
            <a:chOff x="0" y="0"/>
            <a:chExt cx="19041306" cy="8239692"/>
          </a:xfrm>
        </p:grpSpPr>
        <p:grpSp>
          <p:nvGrpSpPr>
            <p:cNvPr name="Group 3" id="3"/>
            <p:cNvGrpSpPr/>
            <p:nvPr/>
          </p:nvGrpSpPr>
          <p:grpSpPr>
            <a:xfrm rot="0">
              <a:off x="148027" y="2347862"/>
              <a:ext cx="18760682" cy="5652794"/>
              <a:chOff x="0" y="0"/>
              <a:chExt cx="1844847" cy="555872"/>
            </a:xfrm>
          </p:grpSpPr>
          <p:sp>
            <p:nvSpPr>
              <p:cNvPr name="Freeform 4" id="4"/>
              <p:cNvSpPr/>
              <p:nvPr/>
            </p:nvSpPr>
            <p:spPr>
              <a:xfrm flipH="false" flipV="false" rot="0">
                <a:off x="0" y="0"/>
                <a:ext cx="1844847" cy="555872"/>
              </a:xfrm>
              <a:custGeom>
                <a:avLst/>
                <a:gdLst/>
                <a:ahLst/>
                <a:cxnLst/>
                <a:rect r="r" b="b" t="t" l="l"/>
                <a:pathLst>
                  <a:path h="555872" w="1844847">
                    <a:moveTo>
                      <a:pt x="0" y="0"/>
                    </a:moveTo>
                    <a:lnTo>
                      <a:pt x="1844847" y="0"/>
                    </a:lnTo>
                    <a:lnTo>
                      <a:pt x="1844847" y="555872"/>
                    </a:lnTo>
                    <a:lnTo>
                      <a:pt x="0" y="555872"/>
                    </a:lnTo>
                    <a:close/>
                  </a:path>
                </a:pathLst>
              </a:custGeom>
              <a:solidFill>
                <a:srgbClr val="FFFFFF"/>
              </a:solidFill>
            </p:spPr>
          </p:sp>
        </p:grpSp>
        <p:sp>
          <p:nvSpPr>
            <p:cNvPr name="Freeform 5" id="5"/>
            <p:cNvSpPr/>
            <p:nvPr/>
          </p:nvSpPr>
          <p:spPr>
            <a:xfrm flipH="false" flipV="false" rot="0">
              <a:off x="0" y="0"/>
              <a:ext cx="19041306" cy="8239692"/>
            </a:xfrm>
            <a:custGeom>
              <a:avLst/>
              <a:gdLst/>
              <a:ahLst/>
              <a:cxnLst/>
              <a:rect r="r" b="b" t="t" l="l"/>
              <a:pathLst>
                <a:path h="8239692" w="19041306">
                  <a:moveTo>
                    <a:pt x="0" y="0"/>
                  </a:moveTo>
                  <a:lnTo>
                    <a:pt x="19041306" y="0"/>
                  </a:lnTo>
                  <a:lnTo>
                    <a:pt x="19041306" y="8239692"/>
                  </a:lnTo>
                  <a:lnTo>
                    <a:pt x="0" y="82396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6" id="6"/>
          <p:cNvSpPr/>
          <p:nvPr/>
        </p:nvSpPr>
        <p:spPr>
          <a:xfrm flipH="false" flipV="false" rot="900993">
            <a:off x="15422980" y="3739552"/>
            <a:ext cx="1496488" cy="2569078"/>
          </a:xfrm>
          <a:custGeom>
            <a:avLst/>
            <a:gdLst/>
            <a:ahLst/>
            <a:cxnLst/>
            <a:rect r="r" b="b" t="t" l="l"/>
            <a:pathLst>
              <a:path h="2569078" w="1496488">
                <a:moveTo>
                  <a:pt x="0" y="0"/>
                </a:moveTo>
                <a:lnTo>
                  <a:pt x="1496488" y="0"/>
                </a:lnTo>
                <a:lnTo>
                  <a:pt x="1496488" y="2569078"/>
                </a:lnTo>
                <a:lnTo>
                  <a:pt x="0" y="2569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61262" y="5627905"/>
            <a:ext cx="1819372" cy="1425726"/>
          </a:xfrm>
          <a:custGeom>
            <a:avLst/>
            <a:gdLst/>
            <a:ahLst/>
            <a:cxnLst/>
            <a:rect r="r" b="b" t="t" l="l"/>
            <a:pathLst>
              <a:path h="1425726" w="1819372">
                <a:moveTo>
                  <a:pt x="0" y="0"/>
                </a:moveTo>
                <a:lnTo>
                  <a:pt x="1819372" y="0"/>
                </a:lnTo>
                <a:lnTo>
                  <a:pt x="1819372" y="1425727"/>
                </a:lnTo>
                <a:lnTo>
                  <a:pt x="0" y="14257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406118" y="3741707"/>
            <a:ext cx="11475763" cy="3124200"/>
          </a:xfrm>
          <a:prstGeom prst="rect">
            <a:avLst/>
          </a:prstGeom>
        </p:spPr>
        <p:txBody>
          <a:bodyPr anchor="t" rtlCol="false" tIns="0" lIns="0" bIns="0" rIns="0">
            <a:spAutoFit/>
          </a:bodyPr>
          <a:lstStyle/>
          <a:p>
            <a:pPr algn="ctr">
              <a:lnSpc>
                <a:spcPts val="12330"/>
              </a:lnSpc>
              <a:spcBef>
                <a:spcPct val="0"/>
              </a:spcBef>
            </a:pPr>
            <a:r>
              <a:rPr lang="en-US" b="true" sz="10275">
                <a:solidFill>
                  <a:srgbClr val="E5645E"/>
                </a:solidFill>
                <a:latin typeface="Saira Bold"/>
                <a:ea typeface="Saira Bold"/>
                <a:cs typeface="Saira Bold"/>
                <a:sym typeface="Saira Bold"/>
              </a:rPr>
              <a:t>3. Công cụ và công nghệ sử dụng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0671984" y="3460159"/>
            <a:ext cx="1124987" cy="1124987"/>
          </a:xfrm>
          <a:custGeom>
            <a:avLst/>
            <a:gdLst/>
            <a:ahLst/>
            <a:cxnLst/>
            <a:rect r="r" b="b" t="t" l="l"/>
            <a:pathLst>
              <a:path h="1124987" w="1124987">
                <a:moveTo>
                  <a:pt x="0" y="0"/>
                </a:moveTo>
                <a:lnTo>
                  <a:pt x="1124987" y="0"/>
                </a:lnTo>
                <a:lnTo>
                  <a:pt x="1124987" y="1124987"/>
                </a:lnTo>
                <a:lnTo>
                  <a:pt x="0" y="1124987"/>
                </a:lnTo>
                <a:lnTo>
                  <a:pt x="0" y="0"/>
                </a:lnTo>
                <a:close/>
              </a:path>
            </a:pathLst>
          </a:custGeom>
          <a:blipFill>
            <a:blip r:embed="rId6"/>
            <a:stretch>
              <a:fillRect l="0" t="0" r="0" b="0"/>
            </a:stretch>
          </a:blipFill>
        </p:spPr>
      </p:sp>
      <p:sp>
        <p:nvSpPr>
          <p:cNvPr name="Freeform 8" id="8"/>
          <p:cNvSpPr/>
          <p:nvPr/>
        </p:nvSpPr>
        <p:spPr>
          <a:xfrm flipH="false" flipV="false" rot="0">
            <a:off x="12332483" y="4022653"/>
            <a:ext cx="1114613" cy="1114613"/>
          </a:xfrm>
          <a:custGeom>
            <a:avLst/>
            <a:gdLst/>
            <a:ahLst/>
            <a:cxnLst/>
            <a:rect r="r" b="b" t="t" l="l"/>
            <a:pathLst>
              <a:path h="1114613" w="1114613">
                <a:moveTo>
                  <a:pt x="0" y="0"/>
                </a:moveTo>
                <a:lnTo>
                  <a:pt x="1114613" y="0"/>
                </a:lnTo>
                <a:lnTo>
                  <a:pt x="1114613" y="1114612"/>
                </a:lnTo>
                <a:lnTo>
                  <a:pt x="0" y="1114612"/>
                </a:lnTo>
                <a:lnTo>
                  <a:pt x="0" y="0"/>
                </a:lnTo>
                <a:close/>
              </a:path>
            </a:pathLst>
          </a:custGeom>
          <a:blipFill>
            <a:blip r:embed="rId7"/>
            <a:stretch>
              <a:fillRect l="0" t="0" r="0" b="0"/>
            </a:stretch>
          </a:blipFill>
        </p:spPr>
      </p:sp>
      <p:sp>
        <p:nvSpPr>
          <p:cNvPr name="Freeform 9" id="9"/>
          <p:cNvSpPr/>
          <p:nvPr/>
        </p:nvSpPr>
        <p:spPr>
          <a:xfrm flipH="false" flipV="false" rot="0">
            <a:off x="10932147" y="5137265"/>
            <a:ext cx="1245130" cy="937453"/>
          </a:xfrm>
          <a:custGeom>
            <a:avLst/>
            <a:gdLst/>
            <a:ahLst/>
            <a:cxnLst/>
            <a:rect r="r" b="b" t="t" l="l"/>
            <a:pathLst>
              <a:path h="937453" w="1245130">
                <a:moveTo>
                  <a:pt x="0" y="0"/>
                </a:moveTo>
                <a:lnTo>
                  <a:pt x="1245130" y="0"/>
                </a:lnTo>
                <a:lnTo>
                  <a:pt x="1245130" y="937453"/>
                </a:lnTo>
                <a:lnTo>
                  <a:pt x="0" y="937453"/>
                </a:lnTo>
                <a:lnTo>
                  <a:pt x="0" y="0"/>
                </a:lnTo>
                <a:close/>
              </a:path>
            </a:pathLst>
          </a:custGeom>
          <a:blipFill>
            <a:blip r:embed="rId8"/>
            <a:stretch>
              <a:fillRect l="0" t="0" r="0" b="0"/>
            </a:stretch>
          </a:blipFill>
        </p:spPr>
      </p:sp>
      <p:sp>
        <p:nvSpPr>
          <p:cNvPr name="Freeform 10" id="10"/>
          <p:cNvSpPr/>
          <p:nvPr/>
        </p:nvSpPr>
        <p:spPr>
          <a:xfrm flipH="false" flipV="false" rot="0">
            <a:off x="12621685" y="5765417"/>
            <a:ext cx="1073705" cy="964976"/>
          </a:xfrm>
          <a:custGeom>
            <a:avLst/>
            <a:gdLst/>
            <a:ahLst/>
            <a:cxnLst/>
            <a:rect r="r" b="b" t="t" l="l"/>
            <a:pathLst>
              <a:path h="964976" w="1073705">
                <a:moveTo>
                  <a:pt x="0" y="0"/>
                </a:moveTo>
                <a:lnTo>
                  <a:pt x="1073705" y="0"/>
                </a:lnTo>
                <a:lnTo>
                  <a:pt x="1073705" y="964975"/>
                </a:lnTo>
                <a:lnTo>
                  <a:pt x="0" y="964975"/>
                </a:lnTo>
                <a:lnTo>
                  <a:pt x="0" y="0"/>
                </a:lnTo>
                <a:close/>
              </a:path>
            </a:pathLst>
          </a:custGeom>
          <a:blipFill>
            <a:blip r:embed="rId9"/>
            <a:stretch>
              <a:fillRect l="0" t="0" r="0" b="0"/>
            </a:stretch>
          </a:blipFill>
        </p:spPr>
      </p:sp>
      <p:sp>
        <p:nvSpPr>
          <p:cNvPr name="Freeform 11" id="11"/>
          <p:cNvSpPr/>
          <p:nvPr/>
        </p:nvSpPr>
        <p:spPr>
          <a:xfrm flipH="false" flipV="false" rot="0">
            <a:off x="10963373" y="7635267"/>
            <a:ext cx="2738221" cy="1310602"/>
          </a:xfrm>
          <a:custGeom>
            <a:avLst/>
            <a:gdLst/>
            <a:ahLst/>
            <a:cxnLst/>
            <a:rect r="r" b="b" t="t" l="l"/>
            <a:pathLst>
              <a:path h="1310602" w="2738221">
                <a:moveTo>
                  <a:pt x="0" y="0"/>
                </a:moveTo>
                <a:lnTo>
                  <a:pt x="2738221" y="0"/>
                </a:lnTo>
                <a:lnTo>
                  <a:pt x="2738221" y="1310602"/>
                </a:lnTo>
                <a:lnTo>
                  <a:pt x="0" y="1310602"/>
                </a:lnTo>
                <a:lnTo>
                  <a:pt x="0" y="0"/>
                </a:lnTo>
                <a:close/>
              </a:path>
            </a:pathLst>
          </a:custGeom>
          <a:blipFill>
            <a:blip r:embed="rId10"/>
            <a:stretch>
              <a:fillRect l="0" t="0" r="0" b="0"/>
            </a:stretch>
          </a:blipFill>
        </p:spPr>
      </p:sp>
      <p:sp>
        <p:nvSpPr>
          <p:cNvPr name="Freeform 12" id="12"/>
          <p:cNvSpPr/>
          <p:nvPr/>
        </p:nvSpPr>
        <p:spPr>
          <a:xfrm flipH="false" flipV="false" rot="0">
            <a:off x="10932147" y="6314977"/>
            <a:ext cx="1082638" cy="1320290"/>
          </a:xfrm>
          <a:custGeom>
            <a:avLst/>
            <a:gdLst/>
            <a:ahLst/>
            <a:cxnLst/>
            <a:rect r="r" b="b" t="t" l="l"/>
            <a:pathLst>
              <a:path h="1320290" w="1082638">
                <a:moveTo>
                  <a:pt x="0" y="0"/>
                </a:moveTo>
                <a:lnTo>
                  <a:pt x="1082638" y="0"/>
                </a:lnTo>
                <a:lnTo>
                  <a:pt x="1082638" y="1320290"/>
                </a:lnTo>
                <a:lnTo>
                  <a:pt x="0" y="1320290"/>
                </a:lnTo>
                <a:lnTo>
                  <a:pt x="0" y="0"/>
                </a:lnTo>
                <a:close/>
              </a:path>
            </a:pathLst>
          </a:custGeom>
          <a:blipFill>
            <a:blip r:embed="rId11"/>
            <a:stretch>
              <a:fillRect l="0" t="0" r="0" b="0"/>
            </a:stretch>
          </a:blipFill>
        </p:spPr>
      </p:sp>
      <p:sp>
        <p:nvSpPr>
          <p:cNvPr name="TextBox 13" id="13"/>
          <p:cNvSpPr txBox="true"/>
          <p:nvPr/>
        </p:nvSpPr>
        <p:spPr>
          <a:xfrm rot="0">
            <a:off x="3474956" y="1937603"/>
            <a:ext cx="11597964" cy="1181100"/>
          </a:xfrm>
          <a:prstGeom prst="rect">
            <a:avLst/>
          </a:prstGeom>
        </p:spPr>
        <p:txBody>
          <a:bodyPr anchor="t" rtlCol="false" tIns="0" lIns="0" bIns="0" rIns="0">
            <a:spAutoFit/>
          </a:bodyPr>
          <a:lstStyle/>
          <a:p>
            <a:pPr algn="ctr">
              <a:lnSpc>
                <a:spcPts val="9360"/>
              </a:lnSpc>
              <a:spcBef>
                <a:spcPct val="0"/>
              </a:spcBef>
            </a:pPr>
            <a:r>
              <a:rPr lang="en-US" b="true" sz="7800">
                <a:solidFill>
                  <a:srgbClr val="E5645E"/>
                </a:solidFill>
                <a:latin typeface="Saira Bold"/>
                <a:ea typeface="Saira Bold"/>
                <a:cs typeface="Saira Bold"/>
                <a:sym typeface="Saira Bold"/>
              </a:rPr>
              <a:t>Công nghệ và công cụ</a:t>
            </a:r>
          </a:p>
        </p:txBody>
      </p:sp>
      <p:sp>
        <p:nvSpPr>
          <p:cNvPr name="TextBox 14" id="14"/>
          <p:cNvSpPr txBox="true"/>
          <p:nvPr/>
        </p:nvSpPr>
        <p:spPr>
          <a:xfrm rot="0">
            <a:off x="3474956" y="3554730"/>
            <a:ext cx="3489168" cy="5703570"/>
          </a:xfrm>
          <a:prstGeom prst="rect">
            <a:avLst/>
          </a:prstGeom>
        </p:spPr>
        <p:txBody>
          <a:bodyPr anchor="t" rtlCol="false" tIns="0" lIns="0" bIns="0" rIns="0">
            <a:spAutoFit/>
          </a:bodyPr>
          <a:lstStyle/>
          <a:p>
            <a:pPr algn="l">
              <a:lnSpc>
                <a:spcPts val="3780"/>
              </a:lnSpc>
            </a:pPr>
            <a:r>
              <a:rPr lang="en-US" sz="2700" b="true">
                <a:solidFill>
                  <a:srgbClr val="E5645E"/>
                </a:solidFill>
                <a:latin typeface="Asap Medium"/>
                <a:ea typeface="Asap Medium"/>
                <a:cs typeface="Asap Medium"/>
                <a:sym typeface="Asap Medium"/>
              </a:rPr>
              <a:t>- Công cụ:</a:t>
            </a:r>
          </a:p>
          <a:p>
            <a:pPr algn="l">
              <a:lnSpc>
                <a:spcPts val="3780"/>
              </a:lnSpc>
            </a:pPr>
            <a:r>
              <a:rPr lang="en-US" sz="2700" b="true">
                <a:solidFill>
                  <a:srgbClr val="E5645E"/>
                </a:solidFill>
                <a:latin typeface="Asap Medium"/>
                <a:ea typeface="Asap Medium"/>
                <a:cs typeface="Asap Medium"/>
                <a:sym typeface="Asap Medium"/>
              </a:rPr>
              <a:t>+ Visual Studio Code</a:t>
            </a:r>
          </a:p>
          <a:p>
            <a:pPr algn="l">
              <a:lnSpc>
                <a:spcPts val="3780"/>
              </a:lnSpc>
            </a:pPr>
            <a:r>
              <a:rPr lang="en-US" sz="2700" b="true">
                <a:solidFill>
                  <a:srgbClr val="E5645E"/>
                </a:solidFill>
                <a:latin typeface="Asap Medium"/>
                <a:ea typeface="Asap Medium"/>
                <a:cs typeface="Asap Medium"/>
                <a:sym typeface="Asap Medium"/>
              </a:rPr>
              <a:t>+ Intellij ide</a:t>
            </a:r>
          </a:p>
          <a:p>
            <a:pPr algn="l">
              <a:lnSpc>
                <a:spcPts val="3780"/>
              </a:lnSpc>
            </a:pPr>
            <a:r>
              <a:rPr lang="en-US" sz="2700" b="true">
                <a:solidFill>
                  <a:srgbClr val="E5645E"/>
                </a:solidFill>
                <a:latin typeface="Asap Medium"/>
                <a:ea typeface="Asap Medium"/>
                <a:cs typeface="Asap Medium"/>
                <a:sym typeface="Asap Medium"/>
              </a:rPr>
              <a:t>+ pgAdmin4</a:t>
            </a:r>
          </a:p>
          <a:p>
            <a:pPr algn="l">
              <a:lnSpc>
                <a:spcPts val="3780"/>
              </a:lnSpc>
            </a:pPr>
            <a:r>
              <a:rPr lang="en-US" sz="2700" b="true">
                <a:solidFill>
                  <a:srgbClr val="E5645E"/>
                </a:solidFill>
                <a:latin typeface="Asap Medium"/>
                <a:ea typeface="Asap Medium"/>
                <a:cs typeface="Asap Medium"/>
                <a:sym typeface="Asap Medium"/>
              </a:rPr>
              <a:t>+ Postman</a:t>
            </a:r>
          </a:p>
          <a:p>
            <a:pPr algn="l">
              <a:lnSpc>
                <a:spcPts val="3780"/>
              </a:lnSpc>
            </a:pPr>
            <a:r>
              <a:rPr lang="en-US" sz="2700" b="true">
                <a:solidFill>
                  <a:srgbClr val="E5645E"/>
                </a:solidFill>
                <a:latin typeface="Asap Medium"/>
                <a:ea typeface="Asap Medium"/>
                <a:cs typeface="Asap Medium"/>
                <a:sym typeface="Asap Medium"/>
              </a:rPr>
              <a:t>- Công nghệ:</a:t>
            </a:r>
          </a:p>
          <a:p>
            <a:pPr algn="l">
              <a:lnSpc>
                <a:spcPts val="3780"/>
              </a:lnSpc>
            </a:pPr>
            <a:r>
              <a:rPr lang="en-US" sz="2700" b="true">
                <a:solidFill>
                  <a:srgbClr val="E5645E"/>
                </a:solidFill>
                <a:latin typeface="Asap Medium"/>
                <a:ea typeface="Asap Medium"/>
                <a:cs typeface="Asap Medium"/>
                <a:sym typeface="Asap Medium"/>
              </a:rPr>
              <a:t>+ Reactjs </a:t>
            </a:r>
          </a:p>
          <a:p>
            <a:pPr algn="l">
              <a:lnSpc>
                <a:spcPts val="3780"/>
              </a:lnSpc>
            </a:pPr>
            <a:r>
              <a:rPr lang="en-US" sz="2700" b="true">
                <a:solidFill>
                  <a:srgbClr val="E5645E"/>
                </a:solidFill>
                <a:latin typeface="Asap Medium"/>
                <a:ea typeface="Asap Medium"/>
                <a:cs typeface="Asap Medium"/>
                <a:sym typeface="Asap Medium"/>
              </a:rPr>
              <a:t>+ String boot</a:t>
            </a:r>
          </a:p>
          <a:p>
            <a:pPr algn="l" marL="0" indent="0" lvl="0">
              <a:lnSpc>
                <a:spcPts val="3780"/>
              </a:lnSpc>
              <a:spcBef>
                <a:spcPct val="0"/>
              </a:spcBef>
            </a:pPr>
            <a:r>
              <a:rPr lang="en-US" b="true" sz="2700">
                <a:solidFill>
                  <a:srgbClr val="E5645E"/>
                </a:solidFill>
                <a:latin typeface="Asap Medium"/>
                <a:ea typeface="Asap Medium"/>
                <a:cs typeface="Asap Medium"/>
                <a:sym typeface="Asap Medium"/>
              </a:rPr>
              <a:t>+PostgreSQL</a:t>
            </a:r>
          </a:p>
          <a:p>
            <a:pPr algn="l" marL="0" indent="0" lvl="0">
              <a:lnSpc>
                <a:spcPts val="3780"/>
              </a:lnSpc>
              <a:spcBef>
                <a:spcPct val="0"/>
              </a:spcBef>
            </a:pPr>
          </a:p>
          <a:p>
            <a:pPr algn="l" marL="0" indent="0" lvl="0">
              <a:lnSpc>
                <a:spcPts val="3780"/>
              </a:lnSpc>
              <a:spcBef>
                <a:spcPct val="0"/>
              </a:spcBef>
            </a:pPr>
          </a:p>
          <a:p>
            <a:pPr algn="l" marL="0" indent="0" lvl="0">
              <a:lnSpc>
                <a:spcPts val="3780"/>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ECC9"/>
        </a:solidFill>
      </p:bgPr>
    </p:bg>
    <p:spTree>
      <p:nvGrpSpPr>
        <p:cNvPr id="1" name=""/>
        <p:cNvGrpSpPr/>
        <p:nvPr/>
      </p:nvGrpSpPr>
      <p:grpSpPr>
        <a:xfrm>
          <a:off x="0" y="0"/>
          <a:ext cx="0" cy="0"/>
          <a:chOff x="0" y="0"/>
          <a:chExt cx="0" cy="0"/>
        </a:xfrm>
      </p:grpSpPr>
      <p:grpSp>
        <p:nvGrpSpPr>
          <p:cNvPr name="Group 2" id="2"/>
          <p:cNvGrpSpPr/>
          <p:nvPr/>
        </p:nvGrpSpPr>
        <p:grpSpPr>
          <a:xfrm rot="0">
            <a:off x="1970948" y="1542493"/>
            <a:ext cx="14280979" cy="6179769"/>
            <a:chOff x="0" y="0"/>
            <a:chExt cx="19041306" cy="8239692"/>
          </a:xfrm>
        </p:grpSpPr>
        <p:grpSp>
          <p:nvGrpSpPr>
            <p:cNvPr name="Group 3" id="3"/>
            <p:cNvGrpSpPr/>
            <p:nvPr/>
          </p:nvGrpSpPr>
          <p:grpSpPr>
            <a:xfrm rot="0">
              <a:off x="148027" y="2347862"/>
              <a:ext cx="18760682" cy="5652794"/>
              <a:chOff x="0" y="0"/>
              <a:chExt cx="1844847" cy="555872"/>
            </a:xfrm>
          </p:grpSpPr>
          <p:sp>
            <p:nvSpPr>
              <p:cNvPr name="Freeform 4" id="4"/>
              <p:cNvSpPr/>
              <p:nvPr/>
            </p:nvSpPr>
            <p:spPr>
              <a:xfrm flipH="false" flipV="false" rot="0">
                <a:off x="0" y="0"/>
                <a:ext cx="1844847" cy="555872"/>
              </a:xfrm>
              <a:custGeom>
                <a:avLst/>
                <a:gdLst/>
                <a:ahLst/>
                <a:cxnLst/>
                <a:rect r="r" b="b" t="t" l="l"/>
                <a:pathLst>
                  <a:path h="555872" w="1844847">
                    <a:moveTo>
                      <a:pt x="0" y="0"/>
                    </a:moveTo>
                    <a:lnTo>
                      <a:pt x="1844847" y="0"/>
                    </a:lnTo>
                    <a:lnTo>
                      <a:pt x="1844847" y="555872"/>
                    </a:lnTo>
                    <a:lnTo>
                      <a:pt x="0" y="555872"/>
                    </a:lnTo>
                    <a:close/>
                  </a:path>
                </a:pathLst>
              </a:custGeom>
              <a:solidFill>
                <a:srgbClr val="FFFFFF"/>
              </a:solidFill>
            </p:spPr>
          </p:sp>
        </p:grpSp>
        <p:sp>
          <p:nvSpPr>
            <p:cNvPr name="Freeform 5" id="5"/>
            <p:cNvSpPr/>
            <p:nvPr/>
          </p:nvSpPr>
          <p:spPr>
            <a:xfrm flipH="false" flipV="false" rot="0">
              <a:off x="0" y="0"/>
              <a:ext cx="19041306" cy="8239692"/>
            </a:xfrm>
            <a:custGeom>
              <a:avLst/>
              <a:gdLst/>
              <a:ahLst/>
              <a:cxnLst/>
              <a:rect r="r" b="b" t="t" l="l"/>
              <a:pathLst>
                <a:path h="8239692" w="19041306">
                  <a:moveTo>
                    <a:pt x="0" y="0"/>
                  </a:moveTo>
                  <a:lnTo>
                    <a:pt x="19041306" y="0"/>
                  </a:lnTo>
                  <a:lnTo>
                    <a:pt x="19041306" y="8239692"/>
                  </a:lnTo>
                  <a:lnTo>
                    <a:pt x="0" y="82396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6" id="6"/>
          <p:cNvSpPr/>
          <p:nvPr/>
        </p:nvSpPr>
        <p:spPr>
          <a:xfrm flipH="false" flipV="false" rot="900993">
            <a:off x="15422980" y="3739552"/>
            <a:ext cx="1496488" cy="2569078"/>
          </a:xfrm>
          <a:custGeom>
            <a:avLst/>
            <a:gdLst/>
            <a:ahLst/>
            <a:cxnLst/>
            <a:rect r="r" b="b" t="t" l="l"/>
            <a:pathLst>
              <a:path h="2569078" w="1496488">
                <a:moveTo>
                  <a:pt x="0" y="0"/>
                </a:moveTo>
                <a:lnTo>
                  <a:pt x="1496488" y="0"/>
                </a:lnTo>
                <a:lnTo>
                  <a:pt x="1496488" y="2569078"/>
                </a:lnTo>
                <a:lnTo>
                  <a:pt x="0" y="2569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61262" y="5627905"/>
            <a:ext cx="1819372" cy="1425726"/>
          </a:xfrm>
          <a:custGeom>
            <a:avLst/>
            <a:gdLst/>
            <a:ahLst/>
            <a:cxnLst/>
            <a:rect r="r" b="b" t="t" l="l"/>
            <a:pathLst>
              <a:path h="1425726" w="1819372">
                <a:moveTo>
                  <a:pt x="0" y="0"/>
                </a:moveTo>
                <a:lnTo>
                  <a:pt x="1819372" y="0"/>
                </a:lnTo>
                <a:lnTo>
                  <a:pt x="1819372" y="1425727"/>
                </a:lnTo>
                <a:lnTo>
                  <a:pt x="0" y="14257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4125270" y="4597008"/>
            <a:ext cx="10603322" cy="1562100"/>
          </a:xfrm>
          <a:prstGeom prst="rect">
            <a:avLst/>
          </a:prstGeom>
        </p:spPr>
        <p:txBody>
          <a:bodyPr anchor="t" rtlCol="false" tIns="0" lIns="0" bIns="0" rIns="0">
            <a:spAutoFit/>
          </a:bodyPr>
          <a:lstStyle/>
          <a:p>
            <a:pPr algn="ctr">
              <a:lnSpc>
                <a:spcPts val="12330"/>
              </a:lnSpc>
              <a:spcBef>
                <a:spcPct val="0"/>
              </a:spcBef>
            </a:pPr>
            <a:r>
              <a:rPr lang="en-US" b="true" sz="10275">
                <a:solidFill>
                  <a:srgbClr val="E5645E"/>
                </a:solidFill>
                <a:latin typeface="Saira Bold"/>
                <a:ea typeface="Saira Bold"/>
                <a:cs typeface="Saira Bold"/>
                <a:sym typeface="Saira Bold"/>
              </a:rPr>
              <a:t>4. Demo</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ECC9"/>
        </a:solidFill>
      </p:bgPr>
    </p:bg>
    <p:spTree>
      <p:nvGrpSpPr>
        <p:cNvPr id="1" name=""/>
        <p:cNvGrpSpPr/>
        <p:nvPr/>
      </p:nvGrpSpPr>
      <p:grpSpPr>
        <a:xfrm>
          <a:off x="0" y="0"/>
          <a:ext cx="0" cy="0"/>
          <a:chOff x="0" y="0"/>
          <a:chExt cx="0" cy="0"/>
        </a:xfrm>
      </p:grpSpPr>
      <p:grpSp>
        <p:nvGrpSpPr>
          <p:cNvPr name="Group 2" id="2"/>
          <p:cNvGrpSpPr/>
          <p:nvPr/>
        </p:nvGrpSpPr>
        <p:grpSpPr>
          <a:xfrm rot="0">
            <a:off x="1970948" y="1542493"/>
            <a:ext cx="14280979" cy="6179769"/>
            <a:chOff x="0" y="0"/>
            <a:chExt cx="19041306" cy="8239692"/>
          </a:xfrm>
        </p:grpSpPr>
        <p:grpSp>
          <p:nvGrpSpPr>
            <p:cNvPr name="Group 3" id="3"/>
            <p:cNvGrpSpPr/>
            <p:nvPr/>
          </p:nvGrpSpPr>
          <p:grpSpPr>
            <a:xfrm rot="0">
              <a:off x="148027" y="2347862"/>
              <a:ext cx="18760682" cy="5652794"/>
              <a:chOff x="0" y="0"/>
              <a:chExt cx="1844847" cy="555872"/>
            </a:xfrm>
          </p:grpSpPr>
          <p:sp>
            <p:nvSpPr>
              <p:cNvPr name="Freeform 4" id="4"/>
              <p:cNvSpPr/>
              <p:nvPr/>
            </p:nvSpPr>
            <p:spPr>
              <a:xfrm flipH="false" flipV="false" rot="0">
                <a:off x="0" y="0"/>
                <a:ext cx="1844847" cy="555872"/>
              </a:xfrm>
              <a:custGeom>
                <a:avLst/>
                <a:gdLst/>
                <a:ahLst/>
                <a:cxnLst/>
                <a:rect r="r" b="b" t="t" l="l"/>
                <a:pathLst>
                  <a:path h="555872" w="1844847">
                    <a:moveTo>
                      <a:pt x="0" y="0"/>
                    </a:moveTo>
                    <a:lnTo>
                      <a:pt x="1844847" y="0"/>
                    </a:lnTo>
                    <a:lnTo>
                      <a:pt x="1844847" y="555872"/>
                    </a:lnTo>
                    <a:lnTo>
                      <a:pt x="0" y="555872"/>
                    </a:lnTo>
                    <a:close/>
                  </a:path>
                </a:pathLst>
              </a:custGeom>
              <a:solidFill>
                <a:srgbClr val="FFFFFF"/>
              </a:solidFill>
            </p:spPr>
          </p:sp>
        </p:grpSp>
        <p:sp>
          <p:nvSpPr>
            <p:cNvPr name="Freeform 5" id="5"/>
            <p:cNvSpPr/>
            <p:nvPr/>
          </p:nvSpPr>
          <p:spPr>
            <a:xfrm flipH="false" flipV="false" rot="0">
              <a:off x="0" y="0"/>
              <a:ext cx="19041306" cy="8239692"/>
            </a:xfrm>
            <a:custGeom>
              <a:avLst/>
              <a:gdLst/>
              <a:ahLst/>
              <a:cxnLst/>
              <a:rect r="r" b="b" t="t" l="l"/>
              <a:pathLst>
                <a:path h="8239692" w="19041306">
                  <a:moveTo>
                    <a:pt x="0" y="0"/>
                  </a:moveTo>
                  <a:lnTo>
                    <a:pt x="19041306" y="0"/>
                  </a:lnTo>
                  <a:lnTo>
                    <a:pt x="19041306" y="8239692"/>
                  </a:lnTo>
                  <a:lnTo>
                    <a:pt x="0" y="82396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6" id="6"/>
          <p:cNvSpPr/>
          <p:nvPr/>
        </p:nvSpPr>
        <p:spPr>
          <a:xfrm flipH="false" flipV="false" rot="900993">
            <a:off x="15422980" y="3739552"/>
            <a:ext cx="1496488" cy="2569078"/>
          </a:xfrm>
          <a:custGeom>
            <a:avLst/>
            <a:gdLst/>
            <a:ahLst/>
            <a:cxnLst/>
            <a:rect r="r" b="b" t="t" l="l"/>
            <a:pathLst>
              <a:path h="2569078" w="1496488">
                <a:moveTo>
                  <a:pt x="0" y="0"/>
                </a:moveTo>
                <a:lnTo>
                  <a:pt x="1496488" y="0"/>
                </a:lnTo>
                <a:lnTo>
                  <a:pt x="1496488" y="2569078"/>
                </a:lnTo>
                <a:lnTo>
                  <a:pt x="0" y="2569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61262" y="5627905"/>
            <a:ext cx="1819372" cy="1425726"/>
          </a:xfrm>
          <a:custGeom>
            <a:avLst/>
            <a:gdLst/>
            <a:ahLst/>
            <a:cxnLst/>
            <a:rect r="r" b="b" t="t" l="l"/>
            <a:pathLst>
              <a:path h="1425726" w="1819372">
                <a:moveTo>
                  <a:pt x="0" y="0"/>
                </a:moveTo>
                <a:lnTo>
                  <a:pt x="1819372" y="0"/>
                </a:lnTo>
                <a:lnTo>
                  <a:pt x="1819372" y="1425727"/>
                </a:lnTo>
                <a:lnTo>
                  <a:pt x="0" y="14257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4125270" y="3815958"/>
            <a:ext cx="10603322" cy="3124200"/>
          </a:xfrm>
          <a:prstGeom prst="rect">
            <a:avLst/>
          </a:prstGeom>
        </p:spPr>
        <p:txBody>
          <a:bodyPr anchor="t" rtlCol="false" tIns="0" lIns="0" bIns="0" rIns="0">
            <a:spAutoFit/>
          </a:bodyPr>
          <a:lstStyle/>
          <a:p>
            <a:pPr algn="ctr">
              <a:lnSpc>
                <a:spcPts val="12330"/>
              </a:lnSpc>
              <a:spcBef>
                <a:spcPct val="0"/>
              </a:spcBef>
            </a:pPr>
            <a:r>
              <a:rPr lang="en-US" b="true" sz="10275">
                <a:solidFill>
                  <a:srgbClr val="E5645E"/>
                </a:solidFill>
                <a:latin typeface="Saira Bold"/>
                <a:ea typeface="Saira Bold"/>
                <a:cs typeface="Saira Bold"/>
                <a:sym typeface="Saira Bold"/>
              </a:rPr>
              <a:t>5. Kết luận và hướng phát triển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7" id="7"/>
          <p:cNvSpPr txBox="true"/>
          <p:nvPr/>
        </p:nvSpPr>
        <p:spPr>
          <a:xfrm rot="0">
            <a:off x="3474956" y="1937603"/>
            <a:ext cx="11597964" cy="2362200"/>
          </a:xfrm>
          <a:prstGeom prst="rect">
            <a:avLst/>
          </a:prstGeom>
        </p:spPr>
        <p:txBody>
          <a:bodyPr anchor="t" rtlCol="false" tIns="0" lIns="0" bIns="0" rIns="0">
            <a:spAutoFit/>
          </a:bodyPr>
          <a:lstStyle/>
          <a:p>
            <a:pPr algn="ctr">
              <a:lnSpc>
                <a:spcPts val="9360"/>
              </a:lnSpc>
              <a:spcBef>
                <a:spcPct val="0"/>
              </a:spcBef>
            </a:pPr>
            <a:r>
              <a:rPr lang="en-US" b="true" sz="7800">
                <a:solidFill>
                  <a:srgbClr val="E5645E"/>
                </a:solidFill>
                <a:latin typeface="Saira Bold"/>
                <a:ea typeface="Saira Bold"/>
                <a:cs typeface="Saira Bold"/>
                <a:sym typeface="Saira Bold"/>
              </a:rPr>
              <a:t>Kết luận và hướng phát triển</a:t>
            </a:r>
          </a:p>
        </p:txBody>
      </p:sp>
      <p:sp>
        <p:nvSpPr>
          <p:cNvPr name="TextBox 8" id="8"/>
          <p:cNvSpPr txBox="true"/>
          <p:nvPr/>
        </p:nvSpPr>
        <p:spPr>
          <a:xfrm rot="0">
            <a:off x="3474956" y="4441741"/>
            <a:ext cx="9264342" cy="1584788"/>
          </a:xfrm>
          <a:prstGeom prst="rect">
            <a:avLst/>
          </a:prstGeom>
        </p:spPr>
        <p:txBody>
          <a:bodyPr anchor="t" rtlCol="false" tIns="0" lIns="0" bIns="0" rIns="0">
            <a:spAutoFit/>
          </a:bodyPr>
          <a:lstStyle/>
          <a:p>
            <a:pPr algn="l" marL="0" indent="0" lvl="0">
              <a:lnSpc>
                <a:spcPts val="3144"/>
              </a:lnSpc>
              <a:spcBef>
                <a:spcPct val="0"/>
              </a:spcBef>
            </a:pPr>
            <a:r>
              <a:rPr lang="en-US" b="true" sz="2246">
                <a:solidFill>
                  <a:srgbClr val="E5645E"/>
                </a:solidFill>
                <a:latin typeface="Asap Medium"/>
                <a:ea typeface="Asap Medium"/>
                <a:cs typeface="Asap Medium"/>
                <a:sym typeface="Asap Medium"/>
              </a:rPr>
              <a:t>Qua quá trình nghiên cứu và phát triển đề tài "Website Quản lý Nhà hàng Châu Âu", nhóm chúng tôi đã xây dựng được một hệ thống quản lý nhà hàng hiện đại, hỗ trợ các nghiệp vụ cốt lõi như: đặt bàn trực tuyến, quản lý thực đơn, đơn hàng, khách hàng, nhân viên và thống kê doanh thu.</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7" id="7"/>
          <p:cNvSpPr txBox="true"/>
          <p:nvPr/>
        </p:nvSpPr>
        <p:spPr>
          <a:xfrm rot="0">
            <a:off x="3474956" y="1937603"/>
            <a:ext cx="11597964" cy="2362200"/>
          </a:xfrm>
          <a:prstGeom prst="rect">
            <a:avLst/>
          </a:prstGeom>
        </p:spPr>
        <p:txBody>
          <a:bodyPr anchor="t" rtlCol="false" tIns="0" lIns="0" bIns="0" rIns="0">
            <a:spAutoFit/>
          </a:bodyPr>
          <a:lstStyle/>
          <a:p>
            <a:pPr algn="ctr">
              <a:lnSpc>
                <a:spcPts val="9360"/>
              </a:lnSpc>
              <a:spcBef>
                <a:spcPct val="0"/>
              </a:spcBef>
            </a:pPr>
            <a:r>
              <a:rPr lang="en-US" b="true" sz="7800">
                <a:solidFill>
                  <a:srgbClr val="E5645E"/>
                </a:solidFill>
                <a:latin typeface="Saira Bold"/>
                <a:ea typeface="Saira Bold"/>
                <a:cs typeface="Saira Bold"/>
                <a:sym typeface="Saira Bold"/>
              </a:rPr>
              <a:t>Kết luận và hướng phát triển</a:t>
            </a:r>
          </a:p>
        </p:txBody>
      </p:sp>
      <p:sp>
        <p:nvSpPr>
          <p:cNvPr name="TextBox 8" id="8"/>
          <p:cNvSpPr txBox="true"/>
          <p:nvPr/>
        </p:nvSpPr>
        <p:spPr>
          <a:xfrm rot="0">
            <a:off x="3790520" y="4360113"/>
            <a:ext cx="9264342" cy="4357989"/>
          </a:xfrm>
          <a:prstGeom prst="rect">
            <a:avLst/>
          </a:prstGeom>
        </p:spPr>
        <p:txBody>
          <a:bodyPr anchor="t" rtlCol="false" tIns="0" lIns="0" bIns="0" rIns="0">
            <a:spAutoFit/>
          </a:bodyPr>
          <a:lstStyle/>
          <a:p>
            <a:pPr algn="l" marL="484917" indent="-242458" lvl="1">
              <a:lnSpc>
                <a:spcPts val="3144"/>
              </a:lnSpc>
              <a:buFont typeface="Arial"/>
              <a:buChar char="•"/>
            </a:pPr>
            <a:r>
              <a:rPr lang="en-US" b="true" sz="2246">
                <a:solidFill>
                  <a:srgbClr val="E5645E"/>
                </a:solidFill>
                <a:latin typeface="Asap Medium"/>
                <a:ea typeface="Asap Medium"/>
                <a:cs typeface="Asap Medium"/>
                <a:sym typeface="Asap Medium"/>
              </a:rPr>
              <a:t>Tối ưu trải nghiệm di động: Xây dựng ứng dụng mobile (iOS, Android) giúp người dùng thao tác nhanh chóng và tiện lợi hơn.</a:t>
            </a:r>
          </a:p>
          <a:p>
            <a:pPr algn="l" marL="484917" indent="-242458" lvl="1">
              <a:lnSpc>
                <a:spcPts val="3144"/>
              </a:lnSpc>
              <a:buFont typeface="Arial"/>
              <a:buChar char="•"/>
            </a:pPr>
            <a:r>
              <a:rPr lang="en-US" b="true" sz="2246">
                <a:solidFill>
                  <a:srgbClr val="E5645E"/>
                </a:solidFill>
                <a:latin typeface="Asap Medium"/>
                <a:ea typeface="Asap Medium"/>
                <a:cs typeface="Asap Medium"/>
                <a:sym typeface="Asap Medium"/>
              </a:rPr>
              <a:t>Hệ thống đánh giá &amp; phản hồi: Cho phép khách hàng đánh giá món ăn, chất lượng phục vụ và góp ý để nhà hàng cải tiến dịch vụ.</a:t>
            </a:r>
          </a:p>
          <a:p>
            <a:pPr algn="l" marL="484917" indent="-242458" lvl="1">
              <a:lnSpc>
                <a:spcPts val="3144"/>
              </a:lnSpc>
              <a:buFont typeface="Arial"/>
              <a:buChar char="•"/>
            </a:pPr>
            <a:r>
              <a:rPr lang="en-US" b="true" sz="2246">
                <a:solidFill>
                  <a:srgbClr val="E5645E"/>
                </a:solidFill>
                <a:latin typeface="Asap Medium"/>
                <a:ea typeface="Asap Medium"/>
                <a:cs typeface="Asap Medium"/>
                <a:sym typeface="Asap Medium"/>
              </a:rPr>
              <a:t>Quản lý tồn kho &amp; nguyên vật liệu: Hỗ trợ bộ phận bếp và quản lý kho kiểm soát nguyên liệu sử dụng hằng ngày.</a:t>
            </a:r>
          </a:p>
          <a:p>
            <a:pPr algn="l" marL="484917" indent="-242458" lvl="1">
              <a:lnSpc>
                <a:spcPts val="3144"/>
              </a:lnSpc>
              <a:buFont typeface="Arial"/>
              <a:buChar char="•"/>
            </a:pPr>
            <a:r>
              <a:rPr lang="en-US" b="true" sz="2246">
                <a:solidFill>
                  <a:srgbClr val="E5645E"/>
                </a:solidFill>
                <a:latin typeface="Asap Medium"/>
                <a:ea typeface="Asap Medium"/>
                <a:cs typeface="Asap Medium"/>
                <a:sym typeface="Asap Medium"/>
              </a:rPr>
              <a:t>Ứng dụng AI &amp; phân tích dữ liệu: Dự đoán xu hướng tiêu dùng, đề xuất món ăn phổ biến, tối ưu hóa menu và thời gian phục vụ.</a:t>
            </a:r>
          </a:p>
          <a:p>
            <a:pPr algn="l" marL="484917" indent="-242458" lvl="1">
              <a:lnSpc>
                <a:spcPts val="3144"/>
              </a:lnSpc>
              <a:spcBef>
                <a:spcPct val="0"/>
              </a:spcBef>
              <a:buFont typeface="Arial"/>
              <a:buChar char="•"/>
            </a:pPr>
            <a:r>
              <a:rPr lang="en-US" b="true" sz="2246">
                <a:solidFill>
                  <a:srgbClr val="E5645E"/>
                </a:solidFill>
                <a:latin typeface="Asap Medium"/>
                <a:ea typeface="Asap Medium"/>
                <a:cs typeface="Asap Medium"/>
                <a:sym typeface="Asap Medium"/>
              </a:rPr>
              <a:t>Tích hợp đa ngôn ngữ: Hỗ trợ nhiều ngôn ngữ để phục vụ khách quốc tế tốt hơn.</a:t>
            </a:r>
          </a:p>
          <a:p>
            <a:pPr algn="l" marL="0" indent="0" lvl="0">
              <a:lnSpc>
                <a:spcPts val="3144"/>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ECC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7" id="7"/>
          <p:cNvGrpSpPr/>
          <p:nvPr/>
        </p:nvGrpSpPr>
        <p:grpSpPr>
          <a:xfrm rot="0">
            <a:off x="3200431" y="3858430"/>
            <a:ext cx="3502660" cy="2391534"/>
            <a:chOff x="0" y="0"/>
            <a:chExt cx="4670214" cy="3188711"/>
          </a:xfrm>
        </p:grpSpPr>
        <p:sp>
          <p:nvSpPr>
            <p:cNvPr name="Freeform 8" id="8"/>
            <p:cNvSpPr/>
            <p:nvPr/>
          </p:nvSpPr>
          <p:spPr>
            <a:xfrm flipH="false" flipV="false" rot="0">
              <a:off x="0" y="0"/>
              <a:ext cx="4670214" cy="3188711"/>
            </a:xfrm>
            <a:custGeom>
              <a:avLst/>
              <a:gdLst/>
              <a:ahLst/>
              <a:cxnLst/>
              <a:rect r="r" b="b" t="t" l="l"/>
              <a:pathLst>
                <a:path h="3188711" w="4670214">
                  <a:moveTo>
                    <a:pt x="0" y="0"/>
                  </a:moveTo>
                  <a:lnTo>
                    <a:pt x="4670214" y="0"/>
                  </a:lnTo>
                  <a:lnTo>
                    <a:pt x="4670214" y="3188711"/>
                  </a:lnTo>
                  <a:lnTo>
                    <a:pt x="0" y="3188711"/>
                  </a:lnTo>
                  <a:lnTo>
                    <a:pt x="0" y="0"/>
                  </a:lnTo>
                  <a:close/>
                </a:path>
              </a:pathLst>
            </a:custGeom>
            <a:blipFill>
              <a:blip r:embed="rId6">
                <a:extLst>
                  <a:ext uri="{96DAC541-7B7A-43D3-8B79-37D633B846F1}">
                    <asvg:svgBlip xmlns:asvg="http://schemas.microsoft.com/office/drawing/2016/SVG/main" r:embed="rId7"/>
                  </a:ext>
                </a:extLst>
              </a:blip>
              <a:stretch>
                <a:fillRect l="0" t="-4057" r="0" b="-4057"/>
              </a:stretch>
            </a:blipFill>
          </p:spPr>
        </p:sp>
        <p:sp>
          <p:nvSpPr>
            <p:cNvPr name="TextBox 9" id="9"/>
            <p:cNvSpPr txBox="true"/>
            <p:nvPr/>
          </p:nvSpPr>
          <p:spPr>
            <a:xfrm rot="0">
              <a:off x="944660" y="947926"/>
              <a:ext cx="2464095" cy="1235710"/>
            </a:xfrm>
            <a:prstGeom prst="rect">
              <a:avLst/>
            </a:prstGeom>
          </p:spPr>
          <p:txBody>
            <a:bodyPr anchor="t" rtlCol="false" tIns="0" lIns="0" bIns="0" rIns="0">
              <a:spAutoFit/>
            </a:bodyPr>
            <a:lstStyle/>
            <a:p>
              <a:pPr algn="ctr">
                <a:lnSpc>
                  <a:spcPts val="3779"/>
                </a:lnSpc>
              </a:pPr>
              <a:r>
                <a:rPr lang="en-US" sz="2699">
                  <a:solidFill>
                    <a:srgbClr val="E5645E"/>
                  </a:solidFill>
                  <a:latin typeface="Asap"/>
                  <a:ea typeface="Asap"/>
                  <a:cs typeface="Asap"/>
                  <a:sym typeface="Asap"/>
                </a:rPr>
                <a:t>1 . Giới thiệu đề tài </a:t>
              </a:r>
            </a:p>
          </p:txBody>
        </p:sp>
      </p:grpSp>
      <p:sp>
        <p:nvSpPr>
          <p:cNvPr name="TextBox 10" id="10"/>
          <p:cNvSpPr txBox="true"/>
          <p:nvPr/>
        </p:nvSpPr>
        <p:spPr>
          <a:xfrm rot="0">
            <a:off x="3329957" y="2334597"/>
            <a:ext cx="11671385" cy="1181100"/>
          </a:xfrm>
          <a:prstGeom prst="rect">
            <a:avLst/>
          </a:prstGeom>
        </p:spPr>
        <p:txBody>
          <a:bodyPr anchor="t" rtlCol="false" tIns="0" lIns="0" bIns="0" rIns="0">
            <a:spAutoFit/>
          </a:bodyPr>
          <a:lstStyle/>
          <a:p>
            <a:pPr algn="ctr" marL="0" indent="0" lvl="0">
              <a:lnSpc>
                <a:spcPts val="9360"/>
              </a:lnSpc>
              <a:spcBef>
                <a:spcPct val="0"/>
              </a:spcBef>
            </a:pPr>
            <a:r>
              <a:rPr lang="en-US" b="true" sz="7800">
                <a:solidFill>
                  <a:srgbClr val="E5645E"/>
                </a:solidFill>
                <a:latin typeface="Saira Bold"/>
                <a:ea typeface="Saira Bold"/>
                <a:cs typeface="Saira Bold"/>
                <a:sym typeface="Saira Bold"/>
              </a:rPr>
              <a:t>Nội dung báo cáo</a:t>
            </a:r>
          </a:p>
        </p:txBody>
      </p:sp>
      <p:grpSp>
        <p:nvGrpSpPr>
          <p:cNvPr name="Group 11" id="11"/>
          <p:cNvGrpSpPr/>
          <p:nvPr/>
        </p:nvGrpSpPr>
        <p:grpSpPr>
          <a:xfrm rot="0">
            <a:off x="7181111" y="3641453"/>
            <a:ext cx="3655627" cy="2623308"/>
            <a:chOff x="0" y="0"/>
            <a:chExt cx="4874169" cy="3497744"/>
          </a:xfrm>
        </p:grpSpPr>
        <p:sp>
          <p:nvSpPr>
            <p:cNvPr name="Freeform 12" id="12"/>
            <p:cNvSpPr/>
            <p:nvPr/>
          </p:nvSpPr>
          <p:spPr>
            <a:xfrm flipH="false" flipV="false" rot="0">
              <a:off x="0" y="0"/>
              <a:ext cx="4874169" cy="3497744"/>
            </a:xfrm>
            <a:custGeom>
              <a:avLst/>
              <a:gdLst/>
              <a:ahLst/>
              <a:cxnLst/>
              <a:rect r="r" b="b" t="t" l="l"/>
              <a:pathLst>
                <a:path h="3497744" w="4874169">
                  <a:moveTo>
                    <a:pt x="0" y="0"/>
                  </a:moveTo>
                  <a:lnTo>
                    <a:pt x="4874169" y="0"/>
                  </a:lnTo>
                  <a:lnTo>
                    <a:pt x="4874169" y="3497744"/>
                  </a:lnTo>
                  <a:lnTo>
                    <a:pt x="0" y="3497744"/>
                  </a:lnTo>
                  <a:lnTo>
                    <a:pt x="0" y="0"/>
                  </a:lnTo>
                  <a:close/>
                </a:path>
              </a:pathLst>
            </a:custGeom>
            <a:blipFill>
              <a:blip r:embed="rId6">
                <a:extLst>
                  <a:ext uri="{96DAC541-7B7A-43D3-8B79-37D633B846F1}">
                    <asvg:svgBlip xmlns:asvg="http://schemas.microsoft.com/office/drawing/2016/SVG/main" r:embed="rId7"/>
                  </a:ext>
                </a:extLst>
              </a:blip>
              <a:stretch>
                <a:fillRect l="0" t="-1433" r="0" b="-1433"/>
              </a:stretch>
            </a:blipFill>
          </p:spPr>
        </p:sp>
        <p:sp>
          <p:nvSpPr>
            <p:cNvPr name="TextBox 13" id="13"/>
            <p:cNvSpPr txBox="true"/>
            <p:nvPr/>
          </p:nvSpPr>
          <p:spPr>
            <a:xfrm rot="0">
              <a:off x="985915" y="957451"/>
              <a:ext cx="2571706" cy="1535218"/>
            </a:xfrm>
            <a:prstGeom prst="rect">
              <a:avLst/>
            </a:prstGeom>
          </p:spPr>
          <p:txBody>
            <a:bodyPr anchor="t" rtlCol="false" tIns="0" lIns="0" bIns="0" rIns="0">
              <a:spAutoFit/>
            </a:bodyPr>
            <a:lstStyle/>
            <a:p>
              <a:pPr algn="ctr">
                <a:lnSpc>
                  <a:spcPts val="3080"/>
                </a:lnSpc>
              </a:pPr>
              <a:r>
                <a:rPr lang="en-US" sz="2200">
                  <a:solidFill>
                    <a:srgbClr val="E5645E"/>
                  </a:solidFill>
                  <a:latin typeface="Asap"/>
                  <a:ea typeface="Asap"/>
                  <a:cs typeface="Asap"/>
                  <a:sym typeface="Asap"/>
                </a:rPr>
                <a:t>2. Phân tích thiết kế hệ thống</a:t>
              </a:r>
            </a:p>
          </p:txBody>
        </p:sp>
      </p:grpSp>
      <p:grpSp>
        <p:nvGrpSpPr>
          <p:cNvPr name="Group 14" id="14"/>
          <p:cNvGrpSpPr/>
          <p:nvPr/>
        </p:nvGrpSpPr>
        <p:grpSpPr>
          <a:xfrm rot="0">
            <a:off x="11312988" y="3641453"/>
            <a:ext cx="4210130" cy="2649343"/>
            <a:chOff x="0" y="0"/>
            <a:chExt cx="5613507" cy="3532458"/>
          </a:xfrm>
        </p:grpSpPr>
        <p:sp>
          <p:nvSpPr>
            <p:cNvPr name="Freeform 15" id="15"/>
            <p:cNvSpPr/>
            <p:nvPr/>
          </p:nvSpPr>
          <p:spPr>
            <a:xfrm flipH="false" flipV="false" rot="0">
              <a:off x="0" y="0"/>
              <a:ext cx="5613507" cy="3532458"/>
            </a:xfrm>
            <a:custGeom>
              <a:avLst/>
              <a:gdLst/>
              <a:ahLst/>
              <a:cxnLst/>
              <a:rect r="r" b="b" t="t" l="l"/>
              <a:pathLst>
                <a:path h="3532458" w="5613507">
                  <a:moveTo>
                    <a:pt x="0" y="0"/>
                  </a:moveTo>
                  <a:lnTo>
                    <a:pt x="5613507" y="0"/>
                  </a:lnTo>
                  <a:lnTo>
                    <a:pt x="5613507" y="3532458"/>
                  </a:lnTo>
                  <a:lnTo>
                    <a:pt x="0" y="3532458"/>
                  </a:lnTo>
                  <a:lnTo>
                    <a:pt x="0" y="0"/>
                  </a:lnTo>
                  <a:close/>
                </a:path>
              </a:pathLst>
            </a:custGeom>
            <a:blipFill>
              <a:blip r:embed="rId6">
                <a:extLst>
                  <a:ext uri="{96DAC541-7B7A-43D3-8B79-37D633B846F1}">
                    <asvg:svgBlip xmlns:asvg="http://schemas.microsoft.com/office/drawing/2016/SVG/main" r:embed="rId7"/>
                  </a:ext>
                </a:extLst>
              </a:blip>
              <a:stretch>
                <a:fillRect l="0" t="-8653" r="0" b="-8653"/>
              </a:stretch>
            </a:blipFill>
          </p:spPr>
        </p:sp>
        <p:sp>
          <p:nvSpPr>
            <p:cNvPr name="TextBox 16" id="16"/>
            <p:cNvSpPr txBox="true"/>
            <p:nvPr/>
          </p:nvSpPr>
          <p:spPr>
            <a:xfrm rot="0">
              <a:off x="1135463" y="947926"/>
              <a:ext cx="2961795" cy="1579457"/>
            </a:xfrm>
            <a:prstGeom prst="rect">
              <a:avLst/>
            </a:prstGeom>
          </p:spPr>
          <p:txBody>
            <a:bodyPr anchor="t" rtlCol="false" tIns="0" lIns="0" bIns="0" rIns="0">
              <a:spAutoFit/>
            </a:bodyPr>
            <a:lstStyle/>
            <a:p>
              <a:pPr algn="ctr">
                <a:lnSpc>
                  <a:spcPts val="3220"/>
                </a:lnSpc>
              </a:pPr>
              <a:r>
                <a:rPr lang="en-US" sz="2300">
                  <a:solidFill>
                    <a:srgbClr val="E5645E"/>
                  </a:solidFill>
                  <a:latin typeface="Asap"/>
                  <a:ea typeface="Asap"/>
                  <a:cs typeface="Asap"/>
                  <a:sym typeface="Asap"/>
                </a:rPr>
                <a:t>3. Công cụ và công nghệ sử dụng</a:t>
              </a:r>
            </a:p>
          </p:txBody>
        </p:sp>
      </p:grpSp>
      <p:grpSp>
        <p:nvGrpSpPr>
          <p:cNvPr name="Group 17" id="17"/>
          <p:cNvGrpSpPr/>
          <p:nvPr/>
        </p:nvGrpSpPr>
        <p:grpSpPr>
          <a:xfrm rot="0">
            <a:off x="5662989" y="6768976"/>
            <a:ext cx="3502660" cy="2110864"/>
            <a:chOff x="0" y="0"/>
            <a:chExt cx="4670214" cy="2814486"/>
          </a:xfrm>
        </p:grpSpPr>
        <p:sp>
          <p:nvSpPr>
            <p:cNvPr name="Freeform 18" id="18"/>
            <p:cNvSpPr/>
            <p:nvPr/>
          </p:nvSpPr>
          <p:spPr>
            <a:xfrm flipH="false" flipV="false" rot="0">
              <a:off x="0" y="0"/>
              <a:ext cx="4670214" cy="2814486"/>
            </a:xfrm>
            <a:custGeom>
              <a:avLst/>
              <a:gdLst/>
              <a:ahLst/>
              <a:cxnLst/>
              <a:rect r="r" b="b" t="t" l="l"/>
              <a:pathLst>
                <a:path h="2814486" w="4670214">
                  <a:moveTo>
                    <a:pt x="0" y="0"/>
                  </a:moveTo>
                  <a:lnTo>
                    <a:pt x="4670214" y="0"/>
                  </a:lnTo>
                  <a:lnTo>
                    <a:pt x="4670214" y="2814486"/>
                  </a:lnTo>
                  <a:lnTo>
                    <a:pt x="0" y="2814486"/>
                  </a:lnTo>
                  <a:lnTo>
                    <a:pt x="0" y="0"/>
                  </a:lnTo>
                  <a:close/>
                </a:path>
              </a:pathLst>
            </a:custGeom>
            <a:blipFill>
              <a:blip r:embed="rId6">
                <a:extLst>
                  <a:ext uri="{96DAC541-7B7A-43D3-8B79-37D633B846F1}">
                    <asvg:svgBlip xmlns:asvg="http://schemas.microsoft.com/office/drawing/2016/SVG/main" r:embed="rId7"/>
                  </a:ext>
                </a:extLst>
              </a:blip>
              <a:stretch>
                <a:fillRect l="0" t="-11245" r="0" b="-11245"/>
              </a:stretch>
            </a:blipFill>
          </p:spPr>
        </p:sp>
        <p:sp>
          <p:nvSpPr>
            <p:cNvPr name="TextBox 19" id="19"/>
            <p:cNvSpPr txBox="true"/>
            <p:nvPr/>
          </p:nvSpPr>
          <p:spPr>
            <a:xfrm rot="0">
              <a:off x="944660" y="928876"/>
              <a:ext cx="2464095" cy="880535"/>
            </a:xfrm>
            <a:prstGeom prst="rect">
              <a:avLst/>
            </a:prstGeom>
          </p:spPr>
          <p:txBody>
            <a:bodyPr anchor="t" rtlCol="false" tIns="0" lIns="0" bIns="0" rIns="0">
              <a:spAutoFit/>
            </a:bodyPr>
            <a:lstStyle/>
            <a:p>
              <a:pPr algn="ctr">
                <a:lnSpc>
                  <a:spcPts val="5599"/>
                </a:lnSpc>
              </a:pPr>
              <a:r>
                <a:rPr lang="en-US" sz="3999">
                  <a:solidFill>
                    <a:srgbClr val="E5645E"/>
                  </a:solidFill>
                  <a:latin typeface="Asap"/>
                  <a:ea typeface="Asap"/>
                  <a:cs typeface="Asap"/>
                  <a:sym typeface="Asap"/>
                </a:rPr>
                <a:t>4. Demo</a:t>
              </a:r>
            </a:p>
          </p:txBody>
        </p:sp>
      </p:grpSp>
      <p:grpSp>
        <p:nvGrpSpPr>
          <p:cNvPr name="Group 20" id="20"/>
          <p:cNvGrpSpPr/>
          <p:nvPr/>
        </p:nvGrpSpPr>
        <p:grpSpPr>
          <a:xfrm rot="0">
            <a:off x="9915393" y="6567364"/>
            <a:ext cx="3502660" cy="2514088"/>
            <a:chOff x="0" y="0"/>
            <a:chExt cx="4670214" cy="3352118"/>
          </a:xfrm>
        </p:grpSpPr>
        <p:sp>
          <p:nvSpPr>
            <p:cNvPr name="Freeform 21" id="21"/>
            <p:cNvSpPr/>
            <p:nvPr/>
          </p:nvSpPr>
          <p:spPr>
            <a:xfrm flipH="false" flipV="false" rot="0">
              <a:off x="0" y="0"/>
              <a:ext cx="4670214" cy="3352118"/>
            </a:xfrm>
            <a:custGeom>
              <a:avLst/>
              <a:gdLst/>
              <a:ahLst/>
              <a:cxnLst/>
              <a:rect r="r" b="b" t="t" l="l"/>
              <a:pathLst>
                <a:path h="3352118" w="4670214">
                  <a:moveTo>
                    <a:pt x="0" y="0"/>
                  </a:moveTo>
                  <a:lnTo>
                    <a:pt x="4670214" y="0"/>
                  </a:lnTo>
                  <a:lnTo>
                    <a:pt x="4670214" y="3352118"/>
                  </a:lnTo>
                  <a:lnTo>
                    <a:pt x="0" y="3352118"/>
                  </a:lnTo>
                  <a:lnTo>
                    <a:pt x="0" y="0"/>
                  </a:lnTo>
                  <a:close/>
                </a:path>
              </a:pathLst>
            </a:custGeom>
            <a:blipFill>
              <a:blip r:embed="rId6">
                <a:extLst>
                  <a:ext uri="{96DAC541-7B7A-43D3-8B79-37D633B846F1}">
                    <asvg:svgBlip xmlns:asvg="http://schemas.microsoft.com/office/drawing/2016/SVG/main" r:embed="rId7"/>
                  </a:ext>
                </a:extLst>
              </a:blip>
              <a:stretch>
                <a:fillRect l="0" t="-1422" r="0" b="-1422"/>
              </a:stretch>
            </a:blipFill>
          </p:spPr>
        </p:sp>
        <p:sp>
          <p:nvSpPr>
            <p:cNvPr name="TextBox 22" id="22"/>
            <p:cNvSpPr txBox="true"/>
            <p:nvPr/>
          </p:nvSpPr>
          <p:spPr>
            <a:xfrm rot="0">
              <a:off x="944660" y="957451"/>
              <a:ext cx="2464095" cy="1389591"/>
            </a:xfrm>
            <a:prstGeom prst="rect">
              <a:avLst/>
            </a:prstGeom>
          </p:spPr>
          <p:txBody>
            <a:bodyPr anchor="t" rtlCol="false" tIns="0" lIns="0" bIns="0" rIns="0">
              <a:spAutoFit/>
            </a:bodyPr>
            <a:lstStyle/>
            <a:p>
              <a:pPr algn="ctr">
                <a:lnSpc>
                  <a:spcPts val="2800"/>
                </a:lnSpc>
              </a:pPr>
              <a:r>
                <a:rPr lang="en-US" b="true" sz="2000" u="sng">
                  <a:solidFill>
                    <a:srgbClr val="E5645E"/>
                  </a:solidFill>
                  <a:latin typeface="Asap Medium"/>
                  <a:ea typeface="Asap Medium"/>
                  <a:cs typeface="Asap Medium"/>
                  <a:sym typeface="Asap Medium"/>
                </a:rPr>
                <a:t>6. Kết luận và hường phát triển </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ECC9"/>
        </a:solidFill>
      </p:bgPr>
    </p:bg>
    <p:spTree>
      <p:nvGrpSpPr>
        <p:cNvPr id="1" name=""/>
        <p:cNvGrpSpPr/>
        <p:nvPr/>
      </p:nvGrpSpPr>
      <p:grpSpPr>
        <a:xfrm>
          <a:off x="0" y="0"/>
          <a:ext cx="0" cy="0"/>
          <a:chOff x="0" y="0"/>
          <a:chExt cx="0" cy="0"/>
        </a:xfrm>
      </p:grpSpPr>
      <p:grpSp>
        <p:nvGrpSpPr>
          <p:cNvPr name="Group 2" id="2"/>
          <p:cNvGrpSpPr/>
          <p:nvPr/>
        </p:nvGrpSpPr>
        <p:grpSpPr>
          <a:xfrm rot="0">
            <a:off x="1970948" y="1542493"/>
            <a:ext cx="14280979" cy="6179769"/>
            <a:chOff x="0" y="0"/>
            <a:chExt cx="19041306" cy="8239692"/>
          </a:xfrm>
        </p:grpSpPr>
        <p:grpSp>
          <p:nvGrpSpPr>
            <p:cNvPr name="Group 3" id="3"/>
            <p:cNvGrpSpPr/>
            <p:nvPr/>
          </p:nvGrpSpPr>
          <p:grpSpPr>
            <a:xfrm rot="0">
              <a:off x="148027" y="2347862"/>
              <a:ext cx="18760682" cy="5652794"/>
              <a:chOff x="0" y="0"/>
              <a:chExt cx="1844847" cy="555872"/>
            </a:xfrm>
          </p:grpSpPr>
          <p:sp>
            <p:nvSpPr>
              <p:cNvPr name="Freeform 4" id="4"/>
              <p:cNvSpPr/>
              <p:nvPr/>
            </p:nvSpPr>
            <p:spPr>
              <a:xfrm flipH="false" flipV="false" rot="0">
                <a:off x="0" y="0"/>
                <a:ext cx="1844847" cy="555872"/>
              </a:xfrm>
              <a:custGeom>
                <a:avLst/>
                <a:gdLst/>
                <a:ahLst/>
                <a:cxnLst/>
                <a:rect r="r" b="b" t="t" l="l"/>
                <a:pathLst>
                  <a:path h="555872" w="1844847">
                    <a:moveTo>
                      <a:pt x="0" y="0"/>
                    </a:moveTo>
                    <a:lnTo>
                      <a:pt x="1844847" y="0"/>
                    </a:lnTo>
                    <a:lnTo>
                      <a:pt x="1844847" y="555872"/>
                    </a:lnTo>
                    <a:lnTo>
                      <a:pt x="0" y="555872"/>
                    </a:lnTo>
                    <a:close/>
                  </a:path>
                </a:pathLst>
              </a:custGeom>
              <a:solidFill>
                <a:srgbClr val="FFFFFF"/>
              </a:solidFill>
            </p:spPr>
          </p:sp>
        </p:grpSp>
        <p:sp>
          <p:nvSpPr>
            <p:cNvPr name="Freeform 5" id="5"/>
            <p:cNvSpPr/>
            <p:nvPr/>
          </p:nvSpPr>
          <p:spPr>
            <a:xfrm flipH="false" flipV="false" rot="0">
              <a:off x="0" y="0"/>
              <a:ext cx="19041306" cy="8239692"/>
            </a:xfrm>
            <a:custGeom>
              <a:avLst/>
              <a:gdLst/>
              <a:ahLst/>
              <a:cxnLst/>
              <a:rect r="r" b="b" t="t" l="l"/>
              <a:pathLst>
                <a:path h="8239692" w="19041306">
                  <a:moveTo>
                    <a:pt x="0" y="0"/>
                  </a:moveTo>
                  <a:lnTo>
                    <a:pt x="19041306" y="0"/>
                  </a:lnTo>
                  <a:lnTo>
                    <a:pt x="19041306" y="8239692"/>
                  </a:lnTo>
                  <a:lnTo>
                    <a:pt x="0" y="82396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6" id="6"/>
          <p:cNvSpPr/>
          <p:nvPr/>
        </p:nvSpPr>
        <p:spPr>
          <a:xfrm flipH="false" flipV="false" rot="900993">
            <a:off x="15422980" y="3739552"/>
            <a:ext cx="1496488" cy="2569078"/>
          </a:xfrm>
          <a:custGeom>
            <a:avLst/>
            <a:gdLst/>
            <a:ahLst/>
            <a:cxnLst/>
            <a:rect r="r" b="b" t="t" l="l"/>
            <a:pathLst>
              <a:path h="2569078" w="1496488">
                <a:moveTo>
                  <a:pt x="0" y="0"/>
                </a:moveTo>
                <a:lnTo>
                  <a:pt x="1496488" y="0"/>
                </a:lnTo>
                <a:lnTo>
                  <a:pt x="1496488" y="2569078"/>
                </a:lnTo>
                <a:lnTo>
                  <a:pt x="0" y="2569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125270" y="3815958"/>
            <a:ext cx="9972335" cy="3124200"/>
          </a:xfrm>
          <a:prstGeom prst="rect">
            <a:avLst/>
          </a:prstGeom>
        </p:spPr>
        <p:txBody>
          <a:bodyPr anchor="t" rtlCol="false" tIns="0" lIns="0" bIns="0" rIns="0">
            <a:spAutoFit/>
          </a:bodyPr>
          <a:lstStyle/>
          <a:p>
            <a:pPr algn="ctr" marL="2218421" indent="-1109211" lvl="1">
              <a:lnSpc>
                <a:spcPts val="12330"/>
              </a:lnSpc>
              <a:spcBef>
                <a:spcPct val="0"/>
              </a:spcBef>
              <a:buAutoNum type="arabicPeriod" startAt="1"/>
            </a:pPr>
            <a:r>
              <a:rPr lang="en-US" b="true" sz="10275">
                <a:solidFill>
                  <a:srgbClr val="E5645E"/>
                </a:solidFill>
                <a:latin typeface="Saira Bold"/>
                <a:ea typeface="Saira Bold"/>
                <a:cs typeface="Saira Bold"/>
                <a:sym typeface="Saira Bold"/>
              </a:rPr>
              <a:t>Giới thiệu đề tài</a:t>
            </a:r>
          </a:p>
        </p:txBody>
      </p:sp>
      <p:sp>
        <p:nvSpPr>
          <p:cNvPr name="Freeform 8" id="8"/>
          <p:cNvSpPr/>
          <p:nvPr/>
        </p:nvSpPr>
        <p:spPr>
          <a:xfrm flipH="false" flipV="false" rot="0">
            <a:off x="1061262" y="5627905"/>
            <a:ext cx="1819372" cy="1425726"/>
          </a:xfrm>
          <a:custGeom>
            <a:avLst/>
            <a:gdLst/>
            <a:ahLst/>
            <a:cxnLst/>
            <a:rect r="r" b="b" t="t" l="l"/>
            <a:pathLst>
              <a:path h="1425726" w="1819372">
                <a:moveTo>
                  <a:pt x="0" y="0"/>
                </a:moveTo>
                <a:lnTo>
                  <a:pt x="1819372" y="0"/>
                </a:lnTo>
                <a:lnTo>
                  <a:pt x="1819372" y="1425727"/>
                </a:lnTo>
                <a:lnTo>
                  <a:pt x="0" y="14257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ECC9"/>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380537" y="1887973"/>
            <a:ext cx="5438549" cy="6399799"/>
            <a:chOff x="0" y="0"/>
            <a:chExt cx="5396230" cy="6350000"/>
          </a:xfrm>
        </p:grpSpPr>
        <p:sp>
          <p:nvSpPr>
            <p:cNvPr name="Freeform 3" id="3"/>
            <p:cNvSpPr/>
            <p:nvPr/>
          </p:nvSpPr>
          <p:spPr>
            <a:xfrm flipH="false" flipV="false" rot="0">
              <a:off x="11430" y="11430"/>
              <a:ext cx="5373370" cy="6327140"/>
            </a:xfrm>
            <a:custGeom>
              <a:avLst/>
              <a:gdLst/>
              <a:ahLst/>
              <a:cxnLst/>
              <a:rect r="r" b="b" t="t" l="l"/>
              <a:pathLst>
                <a:path h="6327140" w="5373370">
                  <a:moveTo>
                    <a:pt x="5372100" y="661670"/>
                  </a:moveTo>
                  <a:lnTo>
                    <a:pt x="5372100" y="890270"/>
                  </a:lnTo>
                  <a:moveTo>
                    <a:pt x="5372100" y="890270"/>
                  </a:moveTo>
                  <a:lnTo>
                    <a:pt x="5372100" y="6327140"/>
                  </a:lnTo>
                  <a:lnTo>
                    <a:pt x="5373370" y="6327140"/>
                  </a:lnTo>
                  <a:lnTo>
                    <a:pt x="0" y="6327140"/>
                  </a:lnTo>
                  <a:lnTo>
                    <a:pt x="0" y="0"/>
                  </a:lnTo>
                  <a:lnTo>
                    <a:pt x="5372100" y="0"/>
                  </a:lnTo>
                  <a:lnTo>
                    <a:pt x="5372100" y="661670"/>
                  </a:lnTo>
                </a:path>
              </a:pathLst>
            </a:custGeom>
            <a:blipFill>
              <a:blip r:embed="rId2"/>
              <a:stretch>
                <a:fillRect l="0" t="-6157" r="0" b="0"/>
              </a:stretch>
            </a:blipFill>
          </p:spPr>
        </p:sp>
        <p:sp>
          <p:nvSpPr>
            <p:cNvPr name="Freeform 4" id="4"/>
            <p:cNvSpPr/>
            <p:nvPr/>
          </p:nvSpPr>
          <p:spPr>
            <a:xfrm flipH="false" flipV="false" rot="0">
              <a:off x="11430" y="6102350"/>
              <a:ext cx="5373370" cy="236220"/>
            </a:xfrm>
            <a:custGeom>
              <a:avLst/>
              <a:gdLst/>
              <a:ahLst/>
              <a:cxnLst/>
              <a:rect r="r" b="b" t="t" l="l"/>
              <a:pathLst>
                <a:path h="236220" w="5373370">
                  <a:moveTo>
                    <a:pt x="4269740" y="0"/>
                  </a:moveTo>
                  <a:lnTo>
                    <a:pt x="5372100" y="0"/>
                  </a:lnTo>
                  <a:lnTo>
                    <a:pt x="5372100" y="236220"/>
                  </a:lnTo>
                  <a:lnTo>
                    <a:pt x="5373370" y="236220"/>
                  </a:lnTo>
                  <a:lnTo>
                    <a:pt x="0" y="236220"/>
                  </a:lnTo>
                  <a:lnTo>
                    <a:pt x="0" y="0"/>
                  </a:lnTo>
                  <a:lnTo>
                    <a:pt x="4206240" y="0"/>
                  </a:lnTo>
                  <a:moveTo>
                    <a:pt x="4206240" y="0"/>
                  </a:moveTo>
                  <a:lnTo>
                    <a:pt x="4268470" y="0"/>
                  </a:lnTo>
                </a:path>
              </a:pathLst>
            </a:custGeom>
            <a:solidFill>
              <a:srgbClr val="FFECC9"/>
            </a:solidFill>
          </p:spPr>
        </p:sp>
        <p:sp>
          <p:nvSpPr>
            <p:cNvPr name="Freeform 5" id="5"/>
            <p:cNvSpPr/>
            <p:nvPr/>
          </p:nvSpPr>
          <p:spPr>
            <a:xfrm flipH="false" flipV="false" rot="0">
              <a:off x="11430" y="11430"/>
              <a:ext cx="5373370" cy="6327140"/>
            </a:xfrm>
            <a:custGeom>
              <a:avLst/>
              <a:gdLst/>
              <a:ahLst/>
              <a:cxnLst/>
              <a:rect r="r" b="b" t="t" l="l"/>
              <a:pathLst>
                <a:path h="6327140" w="5373370">
                  <a:moveTo>
                    <a:pt x="1908810" y="6327140"/>
                  </a:moveTo>
                  <a:lnTo>
                    <a:pt x="346710" y="6327140"/>
                  </a:lnTo>
                  <a:lnTo>
                    <a:pt x="346710" y="6090920"/>
                  </a:lnTo>
                  <a:lnTo>
                    <a:pt x="1908810" y="6090920"/>
                  </a:lnTo>
                  <a:lnTo>
                    <a:pt x="1908810" y="6327140"/>
                  </a:lnTo>
                  <a:close/>
                  <a:moveTo>
                    <a:pt x="5373370" y="0"/>
                  </a:moveTo>
                  <a:lnTo>
                    <a:pt x="0" y="0"/>
                  </a:lnTo>
                  <a:lnTo>
                    <a:pt x="0" y="459740"/>
                  </a:lnTo>
                  <a:lnTo>
                    <a:pt x="5372100" y="459740"/>
                  </a:lnTo>
                  <a:lnTo>
                    <a:pt x="5372100" y="0"/>
                  </a:lnTo>
                  <a:lnTo>
                    <a:pt x="5373370" y="0"/>
                  </a:lnTo>
                  <a:close/>
                </a:path>
              </a:pathLst>
            </a:custGeom>
            <a:solidFill>
              <a:srgbClr val="F6BBB7"/>
            </a:solidFill>
          </p:spPr>
        </p:sp>
        <p:sp>
          <p:nvSpPr>
            <p:cNvPr name="Freeform 6" id="6"/>
            <p:cNvSpPr/>
            <p:nvPr/>
          </p:nvSpPr>
          <p:spPr>
            <a:xfrm flipH="false" flipV="false" rot="0">
              <a:off x="198120" y="160020"/>
              <a:ext cx="650240" cy="162560"/>
            </a:xfrm>
            <a:custGeom>
              <a:avLst/>
              <a:gdLst/>
              <a:ahLst/>
              <a:cxnLst/>
              <a:rect r="r" b="b" t="t" l="l"/>
              <a:pathLst>
                <a:path h="162560" w="650240">
                  <a:moveTo>
                    <a:pt x="162560" y="81280"/>
                  </a:moveTo>
                  <a:cubicBezTo>
                    <a:pt x="162560" y="125730"/>
                    <a:pt x="125730" y="162560"/>
                    <a:pt x="81280" y="162560"/>
                  </a:cubicBezTo>
                  <a:cubicBezTo>
                    <a:pt x="36830" y="162560"/>
                    <a:pt x="0" y="125730"/>
                    <a:pt x="0" y="81280"/>
                  </a:cubicBezTo>
                  <a:cubicBezTo>
                    <a:pt x="0" y="36830"/>
                    <a:pt x="36830" y="0"/>
                    <a:pt x="81280" y="0"/>
                  </a:cubicBezTo>
                  <a:cubicBezTo>
                    <a:pt x="125730" y="0"/>
                    <a:pt x="162560" y="36830"/>
                    <a:pt x="162560" y="81280"/>
                  </a:cubicBezTo>
                  <a:close/>
                  <a:moveTo>
                    <a:pt x="650240" y="81280"/>
                  </a:moveTo>
                  <a:cubicBezTo>
                    <a:pt x="650240" y="125730"/>
                    <a:pt x="613410" y="162560"/>
                    <a:pt x="568960" y="162560"/>
                  </a:cubicBezTo>
                  <a:cubicBezTo>
                    <a:pt x="524510" y="162560"/>
                    <a:pt x="487680" y="125730"/>
                    <a:pt x="487680" y="81280"/>
                  </a:cubicBezTo>
                  <a:cubicBezTo>
                    <a:pt x="487680" y="36830"/>
                    <a:pt x="524510" y="0"/>
                    <a:pt x="568960" y="0"/>
                  </a:cubicBezTo>
                  <a:cubicBezTo>
                    <a:pt x="614680" y="0"/>
                    <a:pt x="650240" y="36830"/>
                    <a:pt x="650240" y="81280"/>
                  </a:cubicBezTo>
                  <a:close/>
                  <a:moveTo>
                    <a:pt x="406400" y="81280"/>
                  </a:moveTo>
                  <a:cubicBezTo>
                    <a:pt x="406400" y="125730"/>
                    <a:pt x="369570" y="162560"/>
                    <a:pt x="325120" y="162560"/>
                  </a:cubicBezTo>
                  <a:cubicBezTo>
                    <a:pt x="280670" y="162560"/>
                    <a:pt x="243840" y="125730"/>
                    <a:pt x="243840" y="81280"/>
                  </a:cubicBezTo>
                  <a:cubicBezTo>
                    <a:pt x="243840" y="36830"/>
                    <a:pt x="280670" y="0"/>
                    <a:pt x="325120" y="0"/>
                  </a:cubicBezTo>
                  <a:cubicBezTo>
                    <a:pt x="369570" y="0"/>
                    <a:pt x="406400" y="36830"/>
                    <a:pt x="406400" y="81280"/>
                  </a:cubicBezTo>
                  <a:close/>
                </a:path>
              </a:pathLst>
            </a:custGeom>
            <a:solidFill>
              <a:srgbClr val="FFECC9"/>
            </a:solidFill>
          </p:spPr>
        </p:sp>
        <p:sp>
          <p:nvSpPr>
            <p:cNvPr name="Freeform 7" id="7"/>
            <p:cNvSpPr/>
            <p:nvPr/>
          </p:nvSpPr>
          <p:spPr>
            <a:xfrm flipH="false" flipV="false" rot="0">
              <a:off x="71120" y="6151880"/>
              <a:ext cx="5253990" cy="134620"/>
            </a:xfrm>
            <a:custGeom>
              <a:avLst/>
              <a:gdLst/>
              <a:ahLst/>
              <a:cxnLst/>
              <a:rect r="r" b="b" t="t" l="l"/>
              <a:pathLst>
                <a:path h="134620" w="5253990">
                  <a:moveTo>
                    <a:pt x="116840" y="0"/>
                  </a:moveTo>
                  <a:lnTo>
                    <a:pt x="116840" y="134620"/>
                  </a:lnTo>
                  <a:lnTo>
                    <a:pt x="0" y="67310"/>
                  </a:lnTo>
                  <a:lnTo>
                    <a:pt x="116840" y="0"/>
                  </a:lnTo>
                  <a:close/>
                  <a:moveTo>
                    <a:pt x="5137150" y="0"/>
                  </a:moveTo>
                  <a:lnTo>
                    <a:pt x="5137150" y="134620"/>
                  </a:lnTo>
                  <a:lnTo>
                    <a:pt x="5253990" y="67310"/>
                  </a:lnTo>
                  <a:lnTo>
                    <a:pt x="5137150" y="0"/>
                  </a:lnTo>
                  <a:close/>
                </a:path>
              </a:pathLst>
            </a:custGeom>
            <a:solidFill>
              <a:srgbClr val="E5645E"/>
            </a:solidFill>
          </p:spPr>
        </p:sp>
        <p:sp>
          <p:nvSpPr>
            <p:cNvPr name="Freeform 8" id="8"/>
            <p:cNvSpPr/>
            <p:nvPr/>
          </p:nvSpPr>
          <p:spPr>
            <a:xfrm flipH="false" flipV="false" rot="0">
              <a:off x="0" y="0"/>
              <a:ext cx="5396230" cy="6348730"/>
            </a:xfrm>
            <a:custGeom>
              <a:avLst/>
              <a:gdLst/>
              <a:ahLst/>
              <a:cxnLst/>
              <a:rect r="r" b="b" t="t" l="l"/>
              <a:pathLst>
                <a:path h="6348730" w="5396230">
                  <a:moveTo>
                    <a:pt x="5384800" y="0"/>
                  </a:moveTo>
                  <a:lnTo>
                    <a:pt x="11430" y="0"/>
                  </a:lnTo>
                  <a:cubicBezTo>
                    <a:pt x="5080" y="0"/>
                    <a:pt x="0" y="5080"/>
                    <a:pt x="0" y="11430"/>
                  </a:cubicBezTo>
                  <a:lnTo>
                    <a:pt x="0" y="471170"/>
                  </a:lnTo>
                  <a:lnTo>
                    <a:pt x="0" y="6101080"/>
                  </a:lnTo>
                  <a:lnTo>
                    <a:pt x="0" y="6337300"/>
                  </a:lnTo>
                  <a:cubicBezTo>
                    <a:pt x="0" y="6343650"/>
                    <a:pt x="5080" y="6348730"/>
                    <a:pt x="11430" y="6348730"/>
                  </a:cubicBezTo>
                  <a:lnTo>
                    <a:pt x="247650" y="6348730"/>
                  </a:lnTo>
                  <a:lnTo>
                    <a:pt x="356870" y="6348730"/>
                  </a:lnTo>
                  <a:lnTo>
                    <a:pt x="1918970" y="6348730"/>
                  </a:lnTo>
                  <a:lnTo>
                    <a:pt x="5146040" y="6348730"/>
                  </a:lnTo>
                  <a:lnTo>
                    <a:pt x="5384800" y="6348730"/>
                  </a:lnTo>
                  <a:cubicBezTo>
                    <a:pt x="5391150" y="6348730"/>
                    <a:pt x="5396230" y="6343650"/>
                    <a:pt x="5396230" y="6337300"/>
                  </a:cubicBezTo>
                  <a:lnTo>
                    <a:pt x="5396230" y="6101080"/>
                  </a:lnTo>
                  <a:lnTo>
                    <a:pt x="5396230" y="471170"/>
                  </a:lnTo>
                  <a:lnTo>
                    <a:pt x="5396230" y="11430"/>
                  </a:lnTo>
                  <a:cubicBezTo>
                    <a:pt x="5396230" y="5080"/>
                    <a:pt x="5391150" y="0"/>
                    <a:pt x="5384800" y="0"/>
                  </a:cubicBezTo>
                  <a:close/>
                  <a:moveTo>
                    <a:pt x="5135880" y="6113780"/>
                  </a:moveTo>
                  <a:lnTo>
                    <a:pt x="5135880" y="6327140"/>
                  </a:lnTo>
                  <a:lnTo>
                    <a:pt x="1931670" y="6327140"/>
                  </a:lnTo>
                  <a:lnTo>
                    <a:pt x="1931670" y="6113780"/>
                  </a:lnTo>
                  <a:lnTo>
                    <a:pt x="5135880" y="6113780"/>
                  </a:lnTo>
                  <a:close/>
                  <a:moveTo>
                    <a:pt x="1920240" y="6089650"/>
                  </a:moveTo>
                  <a:lnTo>
                    <a:pt x="358140" y="6089650"/>
                  </a:lnTo>
                  <a:lnTo>
                    <a:pt x="248920" y="6089650"/>
                  </a:lnTo>
                  <a:lnTo>
                    <a:pt x="22860" y="6089650"/>
                  </a:lnTo>
                  <a:lnTo>
                    <a:pt x="22860" y="482600"/>
                  </a:lnTo>
                  <a:lnTo>
                    <a:pt x="5372100" y="482600"/>
                  </a:lnTo>
                  <a:lnTo>
                    <a:pt x="5372100" y="6089650"/>
                  </a:lnTo>
                  <a:lnTo>
                    <a:pt x="5147310" y="6089650"/>
                  </a:lnTo>
                  <a:lnTo>
                    <a:pt x="1920240" y="6089650"/>
                  </a:lnTo>
                  <a:close/>
                  <a:moveTo>
                    <a:pt x="346710" y="6113780"/>
                  </a:moveTo>
                  <a:lnTo>
                    <a:pt x="346710" y="6327140"/>
                  </a:lnTo>
                  <a:lnTo>
                    <a:pt x="260350" y="6327140"/>
                  </a:lnTo>
                  <a:lnTo>
                    <a:pt x="260350" y="6113780"/>
                  </a:lnTo>
                  <a:lnTo>
                    <a:pt x="346710" y="6113780"/>
                  </a:lnTo>
                  <a:close/>
                  <a:moveTo>
                    <a:pt x="22860" y="22860"/>
                  </a:moveTo>
                  <a:lnTo>
                    <a:pt x="5372100" y="22860"/>
                  </a:lnTo>
                  <a:lnTo>
                    <a:pt x="5372100" y="458470"/>
                  </a:lnTo>
                  <a:lnTo>
                    <a:pt x="22860" y="458470"/>
                  </a:lnTo>
                  <a:lnTo>
                    <a:pt x="22860" y="22860"/>
                  </a:lnTo>
                  <a:close/>
                  <a:moveTo>
                    <a:pt x="22860" y="6327140"/>
                  </a:moveTo>
                  <a:lnTo>
                    <a:pt x="22860" y="6113780"/>
                  </a:lnTo>
                  <a:lnTo>
                    <a:pt x="236220" y="6113780"/>
                  </a:lnTo>
                  <a:lnTo>
                    <a:pt x="236220" y="6327140"/>
                  </a:lnTo>
                  <a:lnTo>
                    <a:pt x="22860" y="6327140"/>
                  </a:lnTo>
                  <a:close/>
                  <a:moveTo>
                    <a:pt x="369570" y="6327140"/>
                  </a:moveTo>
                  <a:lnTo>
                    <a:pt x="369570" y="6113780"/>
                  </a:lnTo>
                  <a:lnTo>
                    <a:pt x="1908810" y="6113780"/>
                  </a:lnTo>
                  <a:lnTo>
                    <a:pt x="1908810" y="6327140"/>
                  </a:lnTo>
                  <a:lnTo>
                    <a:pt x="369570" y="6327140"/>
                  </a:lnTo>
                  <a:close/>
                  <a:moveTo>
                    <a:pt x="5372100" y="6327140"/>
                  </a:moveTo>
                  <a:lnTo>
                    <a:pt x="5158740" y="6327140"/>
                  </a:lnTo>
                  <a:lnTo>
                    <a:pt x="5158740" y="6113780"/>
                  </a:lnTo>
                  <a:lnTo>
                    <a:pt x="5372100" y="6113780"/>
                  </a:lnTo>
                  <a:lnTo>
                    <a:pt x="5372100" y="6327140"/>
                  </a:lnTo>
                  <a:close/>
                  <a:moveTo>
                    <a:pt x="279400" y="148590"/>
                  </a:moveTo>
                  <a:cubicBezTo>
                    <a:pt x="228600" y="148590"/>
                    <a:pt x="186690" y="190500"/>
                    <a:pt x="186690" y="241300"/>
                  </a:cubicBezTo>
                  <a:cubicBezTo>
                    <a:pt x="186690" y="292100"/>
                    <a:pt x="228600" y="334010"/>
                    <a:pt x="279400" y="334010"/>
                  </a:cubicBezTo>
                  <a:cubicBezTo>
                    <a:pt x="330200" y="334010"/>
                    <a:pt x="372110" y="292100"/>
                    <a:pt x="372110" y="241300"/>
                  </a:cubicBezTo>
                  <a:cubicBezTo>
                    <a:pt x="372110" y="190500"/>
                    <a:pt x="330200" y="148590"/>
                    <a:pt x="279400" y="148590"/>
                  </a:cubicBezTo>
                  <a:close/>
                  <a:moveTo>
                    <a:pt x="279400" y="311150"/>
                  </a:moveTo>
                  <a:cubicBezTo>
                    <a:pt x="241300" y="311150"/>
                    <a:pt x="209550" y="280670"/>
                    <a:pt x="209550" y="241300"/>
                  </a:cubicBezTo>
                  <a:cubicBezTo>
                    <a:pt x="209550" y="201930"/>
                    <a:pt x="240030" y="171450"/>
                    <a:pt x="279400" y="171450"/>
                  </a:cubicBezTo>
                  <a:cubicBezTo>
                    <a:pt x="318770" y="171450"/>
                    <a:pt x="349250" y="201930"/>
                    <a:pt x="349250" y="241300"/>
                  </a:cubicBezTo>
                  <a:cubicBezTo>
                    <a:pt x="349250" y="280670"/>
                    <a:pt x="317500" y="311150"/>
                    <a:pt x="279400" y="311150"/>
                  </a:cubicBezTo>
                  <a:close/>
                  <a:moveTo>
                    <a:pt x="523240" y="148590"/>
                  </a:moveTo>
                  <a:cubicBezTo>
                    <a:pt x="472440" y="148590"/>
                    <a:pt x="430530" y="190500"/>
                    <a:pt x="430530" y="241300"/>
                  </a:cubicBezTo>
                  <a:cubicBezTo>
                    <a:pt x="430530" y="292100"/>
                    <a:pt x="472440" y="334010"/>
                    <a:pt x="523240" y="334010"/>
                  </a:cubicBezTo>
                  <a:cubicBezTo>
                    <a:pt x="574040" y="334010"/>
                    <a:pt x="615950" y="292100"/>
                    <a:pt x="615950" y="241300"/>
                  </a:cubicBezTo>
                  <a:cubicBezTo>
                    <a:pt x="615950" y="190500"/>
                    <a:pt x="574040" y="148590"/>
                    <a:pt x="523240" y="148590"/>
                  </a:cubicBezTo>
                  <a:close/>
                  <a:moveTo>
                    <a:pt x="523240" y="311150"/>
                  </a:moveTo>
                  <a:cubicBezTo>
                    <a:pt x="485140" y="311150"/>
                    <a:pt x="453390" y="280670"/>
                    <a:pt x="453390" y="241300"/>
                  </a:cubicBezTo>
                  <a:cubicBezTo>
                    <a:pt x="453390" y="201930"/>
                    <a:pt x="483870" y="171450"/>
                    <a:pt x="523240" y="171450"/>
                  </a:cubicBezTo>
                  <a:cubicBezTo>
                    <a:pt x="562610" y="171450"/>
                    <a:pt x="593090" y="201930"/>
                    <a:pt x="593090" y="241300"/>
                  </a:cubicBezTo>
                  <a:cubicBezTo>
                    <a:pt x="593090" y="280670"/>
                    <a:pt x="561340" y="311150"/>
                    <a:pt x="523240" y="311150"/>
                  </a:cubicBezTo>
                  <a:close/>
                  <a:moveTo>
                    <a:pt x="767080" y="148590"/>
                  </a:moveTo>
                  <a:cubicBezTo>
                    <a:pt x="716280" y="148590"/>
                    <a:pt x="674370" y="190500"/>
                    <a:pt x="674370" y="241300"/>
                  </a:cubicBezTo>
                  <a:cubicBezTo>
                    <a:pt x="674370" y="292100"/>
                    <a:pt x="716280" y="334010"/>
                    <a:pt x="767080" y="334010"/>
                  </a:cubicBezTo>
                  <a:cubicBezTo>
                    <a:pt x="817880" y="334010"/>
                    <a:pt x="859790" y="292100"/>
                    <a:pt x="859790" y="241300"/>
                  </a:cubicBezTo>
                  <a:cubicBezTo>
                    <a:pt x="859790" y="190500"/>
                    <a:pt x="819150" y="148590"/>
                    <a:pt x="767080" y="148590"/>
                  </a:cubicBezTo>
                  <a:close/>
                  <a:moveTo>
                    <a:pt x="767080" y="311150"/>
                  </a:moveTo>
                  <a:cubicBezTo>
                    <a:pt x="728980" y="311150"/>
                    <a:pt x="697230" y="280670"/>
                    <a:pt x="697230" y="241300"/>
                  </a:cubicBezTo>
                  <a:cubicBezTo>
                    <a:pt x="697230" y="201930"/>
                    <a:pt x="727710" y="171450"/>
                    <a:pt x="767080" y="171450"/>
                  </a:cubicBezTo>
                  <a:cubicBezTo>
                    <a:pt x="805180" y="171450"/>
                    <a:pt x="836930" y="201930"/>
                    <a:pt x="836930" y="241300"/>
                  </a:cubicBezTo>
                  <a:cubicBezTo>
                    <a:pt x="836930" y="280670"/>
                    <a:pt x="806450" y="311150"/>
                    <a:pt x="767080" y="311150"/>
                  </a:cubicBezTo>
                  <a:close/>
                </a:path>
              </a:pathLst>
            </a:custGeom>
            <a:solidFill>
              <a:srgbClr val="E5645E"/>
            </a:solidFill>
          </p:spPr>
        </p:sp>
      </p:grpSp>
      <p:sp>
        <p:nvSpPr>
          <p:cNvPr name="Freeform 9" id="9"/>
          <p:cNvSpPr/>
          <p:nvPr/>
        </p:nvSpPr>
        <p:spPr>
          <a:xfrm flipH="false" flipV="false" rot="0">
            <a:off x="5177239" y="1418419"/>
            <a:ext cx="2018812" cy="1655426"/>
          </a:xfrm>
          <a:custGeom>
            <a:avLst/>
            <a:gdLst/>
            <a:ahLst/>
            <a:cxnLst/>
            <a:rect r="r" b="b" t="t" l="l"/>
            <a:pathLst>
              <a:path h="1655426" w="2018812">
                <a:moveTo>
                  <a:pt x="0" y="0"/>
                </a:moveTo>
                <a:lnTo>
                  <a:pt x="2018812" y="0"/>
                </a:lnTo>
                <a:lnTo>
                  <a:pt x="2018812" y="1655425"/>
                </a:lnTo>
                <a:lnTo>
                  <a:pt x="0" y="16554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810896" y="6471718"/>
            <a:ext cx="1775533" cy="1204134"/>
          </a:xfrm>
          <a:custGeom>
            <a:avLst/>
            <a:gdLst/>
            <a:ahLst/>
            <a:cxnLst/>
            <a:rect r="r" b="b" t="t" l="l"/>
            <a:pathLst>
              <a:path h="1204134" w="1775533">
                <a:moveTo>
                  <a:pt x="0" y="0"/>
                </a:moveTo>
                <a:lnTo>
                  <a:pt x="1775534" y="0"/>
                </a:lnTo>
                <a:lnTo>
                  <a:pt x="1775534" y="1204134"/>
                </a:lnTo>
                <a:lnTo>
                  <a:pt x="0" y="120413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1" id="11"/>
          <p:cNvGrpSpPr/>
          <p:nvPr/>
        </p:nvGrpSpPr>
        <p:grpSpPr>
          <a:xfrm rot="0">
            <a:off x="8026104" y="1887973"/>
            <a:ext cx="9503441" cy="5901012"/>
            <a:chOff x="0" y="0"/>
            <a:chExt cx="12671255" cy="7868016"/>
          </a:xfrm>
        </p:grpSpPr>
        <p:sp>
          <p:nvSpPr>
            <p:cNvPr name="TextBox 12" id="12"/>
            <p:cNvSpPr txBox="true"/>
            <p:nvPr/>
          </p:nvSpPr>
          <p:spPr>
            <a:xfrm rot="0">
              <a:off x="0" y="0"/>
              <a:ext cx="12671255" cy="1574800"/>
            </a:xfrm>
            <a:prstGeom prst="rect">
              <a:avLst/>
            </a:prstGeom>
          </p:spPr>
          <p:txBody>
            <a:bodyPr anchor="t" rtlCol="false" tIns="0" lIns="0" bIns="0" rIns="0">
              <a:spAutoFit/>
            </a:bodyPr>
            <a:lstStyle/>
            <a:p>
              <a:pPr algn="l" marL="0" indent="0" lvl="0">
                <a:lnSpc>
                  <a:spcPts val="9360"/>
                </a:lnSpc>
                <a:spcBef>
                  <a:spcPct val="0"/>
                </a:spcBef>
              </a:pPr>
              <a:r>
                <a:rPr lang="en-US" b="true" sz="7800">
                  <a:solidFill>
                    <a:srgbClr val="E5645E"/>
                  </a:solidFill>
                  <a:latin typeface="Saira Bold"/>
                  <a:ea typeface="Saira Bold"/>
                  <a:cs typeface="Saira Bold"/>
                  <a:sym typeface="Saira Bold"/>
                </a:rPr>
                <a:t>Lý do chọn đề tài</a:t>
              </a:r>
            </a:p>
          </p:txBody>
        </p:sp>
        <p:sp>
          <p:nvSpPr>
            <p:cNvPr name="TextBox 13" id="13"/>
            <p:cNvSpPr txBox="true"/>
            <p:nvPr/>
          </p:nvSpPr>
          <p:spPr>
            <a:xfrm rot="0">
              <a:off x="0" y="2187306"/>
              <a:ext cx="12671255" cy="5680709"/>
            </a:xfrm>
            <a:prstGeom prst="rect">
              <a:avLst/>
            </a:prstGeom>
          </p:spPr>
          <p:txBody>
            <a:bodyPr anchor="t" rtlCol="false" tIns="0" lIns="0" bIns="0" rIns="0">
              <a:spAutoFit/>
            </a:bodyPr>
            <a:lstStyle/>
            <a:p>
              <a:pPr algn="l" marL="0" indent="0" lvl="0">
                <a:lnSpc>
                  <a:spcPts val="3780"/>
                </a:lnSpc>
                <a:spcBef>
                  <a:spcPct val="0"/>
                </a:spcBef>
              </a:pPr>
              <a:r>
                <a:rPr lang="en-US" b="true" sz="2700">
                  <a:solidFill>
                    <a:srgbClr val="E5645E"/>
                  </a:solidFill>
                  <a:latin typeface="Asap Medium"/>
                  <a:ea typeface="Asap Medium"/>
                  <a:cs typeface="Asap Medium"/>
                  <a:sym typeface="Asap Medium"/>
                </a:rPr>
                <a:t>Trong thời đại công nghệ 4.0, việc ứng dụng công nghệ thông</a:t>
              </a:r>
              <a:r>
                <a:rPr lang="en-US" b="true" sz="2700">
                  <a:solidFill>
                    <a:srgbClr val="E5645E"/>
                  </a:solidFill>
                  <a:latin typeface="Asap Medium"/>
                  <a:ea typeface="Asap Medium"/>
                  <a:cs typeface="Asap Medium"/>
                  <a:sym typeface="Asap Medium"/>
                </a:rPr>
                <a:t> tin vào ngành dịch vụ ăn uống đã trở thành xu hướng tất yếu, đặc biệt là với các nhà hàng cao cấp mang phong cách ẩm thực Châu Âu. Các nhà hàng hiện nay không chỉ quan tâm đến chất lượng món ăn mà còn cần một hệ thống quản lý chuyên nghiệp, hiện đại để tối ưu hóa quy trình đặt bàn, gọi món, quản lý thực đơn, doanh thu và nâng cao trải nghiệm khách hàng. Xuất phát từ nhu cầu thực tế đó, nhóm chúng tôi lựa chọn đề tài: "Xây dựng website quản lý nhà hàng Châu Âu".</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ECC9"/>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380537" y="1887973"/>
            <a:ext cx="5438549" cy="6399799"/>
            <a:chOff x="0" y="0"/>
            <a:chExt cx="5396230" cy="6350000"/>
          </a:xfrm>
        </p:grpSpPr>
        <p:sp>
          <p:nvSpPr>
            <p:cNvPr name="Freeform 3" id="3"/>
            <p:cNvSpPr/>
            <p:nvPr/>
          </p:nvSpPr>
          <p:spPr>
            <a:xfrm flipH="false" flipV="false" rot="0">
              <a:off x="11430" y="11430"/>
              <a:ext cx="5373370" cy="6327140"/>
            </a:xfrm>
            <a:custGeom>
              <a:avLst/>
              <a:gdLst/>
              <a:ahLst/>
              <a:cxnLst/>
              <a:rect r="r" b="b" t="t" l="l"/>
              <a:pathLst>
                <a:path h="6327140" w="5373370">
                  <a:moveTo>
                    <a:pt x="5372100" y="661670"/>
                  </a:moveTo>
                  <a:lnTo>
                    <a:pt x="5372100" y="890270"/>
                  </a:lnTo>
                  <a:moveTo>
                    <a:pt x="5372100" y="890270"/>
                  </a:moveTo>
                  <a:lnTo>
                    <a:pt x="5372100" y="6327140"/>
                  </a:lnTo>
                  <a:lnTo>
                    <a:pt x="5373370" y="6327140"/>
                  </a:lnTo>
                  <a:lnTo>
                    <a:pt x="0" y="6327140"/>
                  </a:lnTo>
                  <a:lnTo>
                    <a:pt x="0" y="0"/>
                  </a:lnTo>
                  <a:lnTo>
                    <a:pt x="5372100" y="0"/>
                  </a:lnTo>
                  <a:lnTo>
                    <a:pt x="5372100" y="661670"/>
                  </a:lnTo>
                </a:path>
              </a:pathLst>
            </a:custGeom>
            <a:blipFill>
              <a:blip r:embed="rId2"/>
              <a:stretch>
                <a:fillRect l="0" t="-6157" r="0" b="0"/>
              </a:stretch>
            </a:blipFill>
          </p:spPr>
        </p:sp>
        <p:sp>
          <p:nvSpPr>
            <p:cNvPr name="Freeform 4" id="4"/>
            <p:cNvSpPr/>
            <p:nvPr/>
          </p:nvSpPr>
          <p:spPr>
            <a:xfrm flipH="false" flipV="false" rot="0">
              <a:off x="11430" y="6102350"/>
              <a:ext cx="5373370" cy="236220"/>
            </a:xfrm>
            <a:custGeom>
              <a:avLst/>
              <a:gdLst/>
              <a:ahLst/>
              <a:cxnLst/>
              <a:rect r="r" b="b" t="t" l="l"/>
              <a:pathLst>
                <a:path h="236220" w="5373370">
                  <a:moveTo>
                    <a:pt x="4269740" y="0"/>
                  </a:moveTo>
                  <a:lnTo>
                    <a:pt x="5372100" y="0"/>
                  </a:lnTo>
                  <a:lnTo>
                    <a:pt x="5372100" y="236220"/>
                  </a:lnTo>
                  <a:lnTo>
                    <a:pt x="5373370" y="236220"/>
                  </a:lnTo>
                  <a:lnTo>
                    <a:pt x="0" y="236220"/>
                  </a:lnTo>
                  <a:lnTo>
                    <a:pt x="0" y="0"/>
                  </a:lnTo>
                  <a:lnTo>
                    <a:pt x="4206240" y="0"/>
                  </a:lnTo>
                  <a:moveTo>
                    <a:pt x="4206240" y="0"/>
                  </a:moveTo>
                  <a:lnTo>
                    <a:pt x="4268470" y="0"/>
                  </a:lnTo>
                </a:path>
              </a:pathLst>
            </a:custGeom>
            <a:solidFill>
              <a:srgbClr val="FFECC9"/>
            </a:solidFill>
          </p:spPr>
        </p:sp>
        <p:sp>
          <p:nvSpPr>
            <p:cNvPr name="Freeform 5" id="5"/>
            <p:cNvSpPr/>
            <p:nvPr/>
          </p:nvSpPr>
          <p:spPr>
            <a:xfrm flipH="false" flipV="false" rot="0">
              <a:off x="11430" y="11430"/>
              <a:ext cx="5373370" cy="6327140"/>
            </a:xfrm>
            <a:custGeom>
              <a:avLst/>
              <a:gdLst/>
              <a:ahLst/>
              <a:cxnLst/>
              <a:rect r="r" b="b" t="t" l="l"/>
              <a:pathLst>
                <a:path h="6327140" w="5373370">
                  <a:moveTo>
                    <a:pt x="1908810" y="6327140"/>
                  </a:moveTo>
                  <a:lnTo>
                    <a:pt x="346710" y="6327140"/>
                  </a:lnTo>
                  <a:lnTo>
                    <a:pt x="346710" y="6090920"/>
                  </a:lnTo>
                  <a:lnTo>
                    <a:pt x="1908810" y="6090920"/>
                  </a:lnTo>
                  <a:lnTo>
                    <a:pt x="1908810" y="6327140"/>
                  </a:lnTo>
                  <a:close/>
                  <a:moveTo>
                    <a:pt x="5373370" y="0"/>
                  </a:moveTo>
                  <a:lnTo>
                    <a:pt x="0" y="0"/>
                  </a:lnTo>
                  <a:lnTo>
                    <a:pt x="0" y="459740"/>
                  </a:lnTo>
                  <a:lnTo>
                    <a:pt x="5372100" y="459740"/>
                  </a:lnTo>
                  <a:lnTo>
                    <a:pt x="5372100" y="0"/>
                  </a:lnTo>
                  <a:lnTo>
                    <a:pt x="5373370" y="0"/>
                  </a:lnTo>
                  <a:close/>
                </a:path>
              </a:pathLst>
            </a:custGeom>
            <a:solidFill>
              <a:srgbClr val="F6BBB7"/>
            </a:solidFill>
          </p:spPr>
        </p:sp>
        <p:sp>
          <p:nvSpPr>
            <p:cNvPr name="Freeform 6" id="6"/>
            <p:cNvSpPr/>
            <p:nvPr/>
          </p:nvSpPr>
          <p:spPr>
            <a:xfrm flipH="false" flipV="false" rot="0">
              <a:off x="198120" y="160020"/>
              <a:ext cx="650240" cy="162560"/>
            </a:xfrm>
            <a:custGeom>
              <a:avLst/>
              <a:gdLst/>
              <a:ahLst/>
              <a:cxnLst/>
              <a:rect r="r" b="b" t="t" l="l"/>
              <a:pathLst>
                <a:path h="162560" w="650240">
                  <a:moveTo>
                    <a:pt x="162560" y="81280"/>
                  </a:moveTo>
                  <a:cubicBezTo>
                    <a:pt x="162560" y="125730"/>
                    <a:pt x="125730" y="162560"/>
                    <a:pt x="81280" y="162560"/>
                  </a:cubicBezTo>
                  <a:cubicBezTo>
                    <a:pt x="36830" y="162560"/>
                    <a:pt x="0" y="125730"/>
                    <a:pt x="0" y="81280"/>
                  </a:cubicBezTo>
                  <a:cubicBezTo>
                    <a:pt x="0" y="36830"/>
                    <a:pt x="36830" y="0"/>
                    <a:pt x="81280" y="0"/>
                  </a:cubicBezTo>
                  <a:cubicBezTo>
                    <a:pt x="125730" y="0"/>
                    <a:pt x="162560" y="36830"/>
                    <a:pt x="162560" y="81280"/>
                  </a:cubicBezTo>
                  <a:close/>
                  <a:moveTo>
                    <a:pt x="650240" y="81280"/>
                  </a:moveTo>
                  <a:cubicBezTo>
                    <a:pt x="650240" y="125730"/>
                    <a:pt x="613410" y="162560"/>
                    <a:pt x="568960" y="162560"/>
                  </a:cubicBezTo>
                  <a:cubicBezTo>
                    <a:pt x="524510" y="162560"/>
                    <a:pt x="487680" y="125730"/>
                    <a:pt x="487680" y="81280"/>
                  </a:cubicBezTo>
                  <a:cubicBezTo>
                    <a:pt x="487680" y="36830"/>
                    <a:pt x="524510" y="0"/>
                    <a:pt x="568960" y="0"/>
                  </a:cubicBezTo>
                  <a:cubicBezTo>
                    <a:pt x="614680" y="0"/>
                    <a:pt x="650240" y="36830"/>
                    <a:pt x="650240" y="81280"/>
                  </a:cubicBezTo>
                  <a:close/>
                  <a:moveTo>
                    <a:pt x="406400" y="81280"/>
                  </a:moveTo>
                  <a:cubicBezTo>
                    <a:pt x="406400" y="125730"/>
                    <a:pt x="369570" y="162560"/>
                    <a:pt x="325120" y="162560"/>
                  </a:cubicBezTo>
                  <a:cubicBezTo>
                    <a:pt x="280670" y="162560"/>
                    <a:pt x="243840" y="125730"/>
                    <a:pt x="243840" y="81280"/>
                  </a:cubicBezTo>
                  <a:cubicBezTo>
                    <a:pt x="243840" y="36830"/>
                    <a:pt x="280670" y="0"/>
                    <a:pt x="325120" y="0"/>
                  </a:cubicBezTo>
                  <a:cubicBezTo>
                    <a:pt x="369570" y="0"/>
                    <a:pt x="406400" y="36830"/>
                    <a:pt x="406400" y="81280"/>
                  </a:cubicBezTo>
                  <a:close/>
                </a:path>
              </a:pathLst>
            </a:custGeom>
            <a:solidFill>
              <a:srgbClr val="FFECC9"/>
            </a:solidFill>
          </p:spPr>
        </p:sp>
        <p:sp>
          <p:nvSpPr>
            <p:cNvPr name="Freeform 7" id="7"/>
            <p:cNvSpPr/>
            <p:nvPr/>
          </p:nvSpPr>
          <p:spPr>
            <a:xfrm flipH="false" flipV="false" rot="0">
              <a:off x="71120" y="6151880"/>
              <a:ext cx="5253990" cy="134620"/>
            </a:xfrm>
            <a:custGeom>
              <a:avLst/>
              <a:gdLst/>
              <a:ahLst/>
              <a:cxnLst/>
              <a:rect r="r" b="b" t="t" l="l"/>
              <a:pathLst>
                <a:path h="134620" w="5253990">
                  <a:moveTo>
                    <a:pt x="116840" y="0"/>
                  </a:moveTo>
                  <a:lnTo>
                    <a:pt x="116840" y="134620"/>
                  </a:lnTo>
                  <a:lnTo>
                    <a:pt x="0" y="67310"/>
                  </a:lnTo>
                  <a:lnTo>
                    <a:pt x="116840" y="0"/>
                  </a:lnTo>
                  <a:close/>
                  <a:moveTo>
                    <a:pt x="5137150" y="0"/>
                  </a:moveTo>
                  <a:lnTo>
                    <a:pt x="5137150" y="134620"/>
                  </a:lnTo>
                  <a:lnTo>
                    <a:pt x="5253990" y="67310"/>
                  </a:lnTo>
                  <a:lnTo>
                    <a:pt x="5137150" y="0"/>
                  </a:lnTo>
                  <a:close/>
                </a:path>
              </a:pathLst>
            </a:custGeom>
            <a:solidFill>
              <a:srgbClr val="E5645E"/>
            </a:solidFill>
          </p:spPr>
        </p:sp>
        <p:sp>
          <p:nvSpPr>
            <p:cNvPr name="Freeform 8" id="8"/>
            <p:cNvSpPr/>
            <p:nvPr/>
          </p:nvSpPr>
          <p:spPr>
            <a:xfrm flipH="false" flipV="false" rot="0">
              <a:off x="0" y="0"/>
              <a:ext cx="5396230" cy="6348730"/>
            </a:xfrm>
            <a:custGeom>
              <a:avLst/>
              <a:gdLst/>
              <a:ahLst/>
              <a:cxnLst/>
              <a:rect r="r" b="b" t="t" l="l"/>
              <a:pathLst>
                <a:path h="6348730" w="5396230">
                  <a:moveTo>
                    <a:pt x="5384800" y="0"/>
                  </a:moveTo>
                  <a:lnTo>
                    <a:pt x="11430" y="0"/>
                  </a:lnTo>
                  <a:cubicBezTo>
                    <a:pt x="5080" y="0"/>
                    <a:pt x="0" y="5080"/>
                    <a:pt x="0" y="11430"/>
                  </a:cubicBezTo>
                  <a:lnTo>
                    <a:pt x="0" y="471170"/>
                  </a:lnTo>
                  <a:lnTo>
                    <a:pt x="0" y="6101080"/>
                  </a:lnTo>
                  <a:lnTo>
                    <a:pt x="0" y="6337300"/>
                  </a:lnTo>
                  <a:cubicBezTo>
                    <a:pt x="0" y="6343650"/>
                    <a:pt x="5080" y="6348730"/>
                    <a:pt x="11430" y="6348730"/>
                  </a:cubicBezTo>
                  <a:lnTo>
                    <a:pt x="247650" y="6348730"/>
                  </a:lnTo>
                  <a:lnTo>
                    <a:pt x="356870" y="6348730"/>
                  </a:lnTo>
                  <a:lnTo>
                    <a:pt x="1918970" y="6348730"/>
                  </a:lnTo>
                  <a:lnTo>
                    <a:pt x="5146040" y="6348730"/>
                  </a:lnTo>
                  <a:lnTo>
                    <a:pt x="5384800" y="6348730"/>
                  </a:lnTo>
                  <a:cubicBezTo>
                    <a:pt x="5391150" y="6348730"/>
                    <a:pt x="5396230" y="6343650"/>
                    <a:pt x="5396230" y="6337300"/>
                  </a:cubicBezTo>
                  <a:lnTo>
                    <a:pt x="5396230" y="6101080"/>
                  </a:lnTo>
                  <a:lnTo>
                    <a:pt x="5396230" y="471170"/>
                  </a:lnTo>
                  <a:lnTo>
                    <a:pt x="5396230" y="11430"/>
                  </a:lnTo>
                  <a:cubicBezTo>
                    <a:pt x="5396230" y="5080"/>
                    <a:pt x="5391150" y="0"/>
                    <a:pt x="5384800" y="0"/>
                  </a:cubicBezTo>
                  <a:close/>
                  <a:moveTo>
                    <a:pt x="5135880" y="6113780"/>
                  </a:moveTo>
                  <a:lnTo>
                    <a:pt x="5135880" y="6327140"/>
                  </a:lnTo>
                  <a:lnTo>
                    <a:pt x="1931670" y="6327140"/>
                  </a:lnTo>
                  <a:lnTo>
                    <a:pt x="1931670" y="6113780"/>
                  </a:lnTo>
                  <a:lnTo>
                    <a:pt x="5135880" y="6113780"/>
                  </a:lnTo>
                  <a:close/>
                  <a:moveTo>
                    <a:pt x="1920240" y="6089650"/>
                  </a:moveTo>
                  <a:lnTo>
                    <a:pt x="358140" y="6089650"/>
                  </a:lnTo>
                  <a:lnTo>
                    <a:pt x="248920" y="6089650"/>
                  </a:lnTo>
                  <a:lnTo>
                    <a:pt x="22860" y="6089650"/>
                  </a:lnTo>
                  <a:lnTo>
                    <a:pt x="22860" y="482600"/>
                  </a:lnTo>
                  <a:lnTo>
                    <a:pt x="5372100" y="482600"/>
                  </a:lnTo>
                  <a:lnTo>
                    <a:pt x="5372100" y="6089650"/>
                  </a:lnTo>
                  <a:lnTo>
                    <a:pt x="5147310" y="6089650"/>
                  </a:lnTo>
                  <a:lnTo>
                    <a:pt x="1920240" y="6089650"/>
                  </a:lnTo>
                  <a:close/>
                  <a:moveTo>
                    <a:pt x="346710" y="6113780"/>
                  </a:moveTo>
                  <a:lnTo>
                    <a:pt x="346710" y="6327140"/>
                  </a:lnTo>
                  <a:lnTo>
                    <a:pt x="260350" y="6327140"/>
                  </a:lnTo>
                  <a:lnTo>
                    <a:pt x="260350" y="6113780"/>
                  </a:lnTo>
                  <a:lnTo>
                    <a:pt x="346710" y="6113780"/>
                  </a:lnTo>
                  <a:close/>
                  <a:moveTo>
                    <a:pt x="22860" y="22860"/>
                  </a:moveTo>
                  <a:lnTo>
                    <a:pt x="5372100" y="22860"/>
                  </a:lnTo>
                  <a:lnTo>
                    <a:pt x="5372100" y="458470"/>
                  </a:lnTo>
                  <a:lnTo>
                    <a:pt x="22860" y="458470"/>
                  </a:lnTo>
                  <a:lnTo>
                    <a:pt x="22860" y="22860"/>
                  </a:lnTo>
                  <a:close/>
                  <a:moveTo>
                    <a:pt x="22860" y="6327140"/>
                  </a:moveTo>
                  <a:lnTo>
                    <a:pt x="22860" y="6113780"/>
                  </a:lnTo>
                  <a:lnTo>
                    <a:pt x="236220" y="6113780"/>
                  </a:lnTo>
                  <a:lnTo>
                    <a:pt x="236220" y="6327140"/>
                  </a:lnTo>
                  <a:lnTo>
                    <a:pt x="22860" y="6327140"/>
                  </a:lnTo>
                  <a:close/>
                  <a:moveTo>
                    <a:pt x="369570" y="6327140"/>
                  </a:moveTo>
                  <a:lnTo>
                    <a:pt x="369570" y="6113780"/>
                  </a:lnTo>
                  <a:lnTo>
                    <a:pt x="1908810" y="6113780"/>
                  </a:lnTo>
                  <a:lnTo>
                    <a:pt x="1908810" y="6327140"/>
                  </a:lnTo>
                  <a:lnTo>
                    <a:pt x="369570" y="6327140"/>
                  </a:lnTo>
                  <a:close/>
                  <a:moveTo>
                    <a:pt x="5372100" y="6327140"/>
                  </a:moveTo>
                  <a:lnTo>
                    <a:pt x="5158740" y="6327140"/>
                  </a:lnTo>
                  <a:lnTo>
                    <a:pt x="5158740" y="6113780"/>
                  </a:lnTo>
                  <a:lnTo>
                    <a:pt x="5372100" y="6113780"/>
                  </a:lnTo>
                  <a:lnTo>
                    <a:pt x="5372100" y="6327140"/>
                  </a:lnTo>
                  <a:close/>
                  <a:moveTo>
                    <a:pt x="279400" y="148590"/>
                  </a:moveTo>
                  <a:cubicBezTo>
                    <a:pt x="228600" y="148590"/>
                    <a:pt x="186690" y="190500"/>
                    <a:pt x="186690" y="241300"/>
                  </a:cubicBezTo>
                  <a:cubicBezTo>
                    <a:pt x="186690" y="292100"/>
                    <a:pt x="228600" y="334010"/>
                    <a:pt x="279400" y="334010"/>
                  </a:cubicBezTo>
                  <a:cubicBezTo>
                    <a:pt x="330200" y="334010"/>
                    <a:pt x="372110" y="292100"/>
                    <a:pt x="372110" y="241300"/>
                  </a:cubicBezTo>
                  <a:cubicBezTo>
                    <a:pt x="372110" y="190500"/>
                    <a:pt x="330200" y="148590"/>
                    <a:pt x="279400" y="148590"/>
                  </a:cubicBezTo>
                  <a:close/>
                  <a:moveTo>
                    <a:pt x="279400" y="311150"/>
                  </a:moveTo>
                  <a:cubicBezTo>
                    <a:pt x="241300" y="311150"/>
                    <a:pt x="209550" y="280670"/>
                    <a:pt x="209550" y="241300"/>
                  </a:cubicBezTo>
                  <a:cubicBezTo>
                    <a:pt x="209550" y="201930"/>
                    <a:pt x="240030" y="171450"/>
                    <a:pt x="279400" y="171450"/>
                  </a:cubicBezTo>
                  <a:cubicBezTo>
                    <a:pt x="318770" y="171450"/>
                    <a:pt x="349250" y="201930"/>
                    <a:pt x="349250" y="241300"/>
                  </a:cubicBezTo>
                  <a:cubicBezTo>
                    <a:pt x="349250" y="280670"/>
                    <a:pt x="317500" y="311150"/>
                    <a:pt x="279400" y="311150"/>
                  </a:cubicBezTo>
                  <a:close/>
                  <a:moveTo>
                    <a:pt x="523240" y="148590"/>
                  </a:moveTo>
                  <a:cubicBezTo>
                    <a:pt x="472440" y="148590"/>
                    <a:pt x="430530" y="190500"/>
                    <a:pt x="430530" y="241300"/>
                  </a:cubicBezTo>
                  <a:cubicBezTo>
                    <a:pt x="430530" y="292100"/>
                    <a:pt x="472440" y="334010"/>
                    <a:pt x="523240" y="334010"/>
                  </a:cubicBezTo>
                  <a:cubicBezTo>
                    <a:pt x="574040" y="334010"/>
                    <a:pt x="615950" y="292100"/>
                    <a:pt x="615950" y="241300"/>
                  </a:cubicBezTo>
                  <a:cubicBezTo>
                    <a:pt x="615950" y="190500"/>
                    <a:pt x="574040" y="148590"/>
                    <a:pt x="523240" y="148590"/>
                  </a:cubicBezTo>
                  <a:close/>
                  <a:moveTo>
                    <a:pt x="523240" y="311150"/>
                  </a:moveTo>
                  <a:cubicBezTo>
                    <a:pt x="485140" y="311150"/>
                    <a:pt x="453390" y="280670"/>
                    <a:pt x="453390" y="241300"/>
                  </a:cubicBezTo>
                  <a:cubicBezTo>
                    <a:pt x="453390" y="201930"/>
                    <a:pt x="483870" y="171450"/>
                    <a:pt x="523240" y="171450"/>
                  </a:cubicBezTo>
                  <a:cubicBezTo>
                    <a:pt x="562610" y="171450"/>
                    <a:pt x="593090" y="201930"/>
                    <a:pt x="593090" y="241300"/>
                  </a:cubicBezTo>
                  <a:cubicBezTo>
                    <a:pt x="593090" y="280670"/>
                    <a:pt x="561340" y="311150"/>
                    <a:pt x="523240" y="311150"/>
                  </a:cubicBezTo>
                  <a:close/>
                  <a:moveTo>
                    <a:pt x="767080" y="148590"/>
                  </a:moveTo>
                  <a:cubicBezTo>
                    <a:pt x="716280" y="148590"/>
                    <a:pt x="674370" y="190500"/>
                    <a:pt x="674370" y="241300"/>
                  </a:cubicBezTo>
                  <a:cubicBezTo>
                    <a:pt x="674370" y="292100"/>
                    <a:pt x="716280" y="334010"/>
                    <a:pt x="767080" y="334010"/>
                  </a:cubicBezTo>
                  <a:cubicBezTo>
                    <a:pt x="817880" y="334010"/>
                    <a:pt x="859790" y="292100"/>
                    <a:pt x="859790" y="241300"/>
                  </a:cubicBezTo>
                  <a:cubicBezTo>
                    <a:pt x="859790" y="190500"/>
                    <a:pt x="819150" y="148590"/>
                    <a:pt x="767080" y="148590"/>
                  </a:cubicBezTo>
                  <a:close/>
                  <a:moveTo>
                    <a:pt x="767080" y="311150"/>
                  </a:moveTo>
                  <a:cubicBezTo>
                    <a:pt x="728980" y="311150"/>
                    <a:pt x="697230" y="280670"/>
                    <a:pt x="697230" y="241300"/>
                  </a:cubicBezTo>
                  <a:cubicBezTo>
                    <a:pt x="697230" y="201930"/>
                    <a:pt x="727710" y="171450"/>
                    <a:pt x="767080" y="171450"/>
                  </a:cubicBezTo>
                  <a:cubicBezTo>
                    <a:pt x="805180" y="171450"/>
                    <a:pt x="836930" y="201930"/>
                    <a:pt x="836930" y="241300"/>
                  </a:cubicBezTo>
                  <a:cubicBezTo>
                    <a:pt x="836930" y="280670"/>
                    <a:pt x="806450" y="311150"/>
                    <a:pt x="767080" y="311150"/>
                  </a:cubicBezTo>
                  <a:close/>
                </a:path>
              </a:pathLst>
            </a:custGeom>
            <a:solidFill>
              <a:srgbClr val="E5645E"/>
            </a:solidFill>
          </p:spPr>
        </p:sp>
      </p:grpSp>
      <p:sp>
        <p:nvSpPr>
          <p:cNvPr name="Freeform 9" id="9"/>
          <p:cNvSpPr/>
          <p:nvPr/>
        </p:nvSpPr>
        <p:spPr>
          <a:xfrm flipH="false" flipV="false" rot="0">
            <a:off x="5177239" y="1418419"/>
            <a:ext cx="2018812" cy="1655426"/>
          </a:xfrm>
          <a:custGeom>
            <a:avLst/>
            <a:gdLst/>
            <a:ahLst/>
            <a:cxnLst/>
            <a:rect r="r" b="b" t="t" l="l"/>
            <a:pathLst>
              <a:path h="1655426" w="2018812">
                <a:moveTo>
                  <a:pt x="0" y="0"/>
                </a:moveTo>
                <a:lnTo>
                  <a:pt x="2018812" y="0"/>
                </a:lnTo>
                <a:lnTo>
                  <a:pt x="2018812" y="1655425"/>
                </a:lnTo>
                <a:lnTo>
                  <a:pt x="0" y="16554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810896" y="6471718"/>
            <a:ext cx="1775533" cy="1204134"/>
          </a:xfrm>
          <a:custGeom>
            <a:avLst/>
            <a:gdLst/>
            <a:ahLst/>
            <a:cxnLst/>
            <a:rect r="r" b="b" t="t" l="l"/>
            <a:pathLst>
              <a:path h="1204134" w="1775533">
                <a:moveTo>
                  <a:pt x="0" y="0"/>
                </a:moveTo>
                <a:lnTo>
                  <a:pt x="1775534" y="0"/>
                </a:lnTo>
                <a:lnTo>
                  <a:pt x="1775534" y="1204134"/>
                </a:lnTo>
                <a:lnTo>
                  <a:pt x="0" y="120413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1" id="11"/>
          <p:cNvGrpSpPr/>
          <p:nvPr/>
        </p:nvGrpSpPr>
        <p:grpSpPr>
          <a:xfrm rot="0">
            <a:off x="8026104" y="1411723"/>
            <a:ext cx="9503441" cy="6377262"/>
            <a:chOff x="0" y="0"/>
            <a:chExt cx="12671255" cy="8503016"/>
          </a:xfrm>
        </p:grpSpPr>
        <p:sp>
          <p:nvSpPr>
            <p:cNvPr name="TextBox 12" id="12"/>
            <p:cNvSpPr txBox="true"/>
            <p:nvPr/>
          </p:nvSpPr>
          <p:spPr>
            <a:xfrm rot="0">
              <a:off x="0" y="0"/>
              <a:ext cx="12671255" cy="1574800"/>
            </a:xfrm>
            <a:prstGeom prst="rect">
              <a:avLst/>
            </a:prstGeom>
          </p:spPr>
          <p:txBody>
            <a:bodyPr anchor="t" rtlCol="false" tIns="0" lIns="0" bIns="0" rIns="0">
              <a:spAutoFit/>
            </a:bodyPr>
            <a:lstStyle/>
            <a:p>
              <a:pPr algn="l" marL="0" indent="0" lvl="0">
                <a:lnSpc>
                  <a:spcPts val="9360"/>
                </a:lnSpc>
                <a:spcBef>
                  <a:spcPct val="0"/>
                </a:spcBef>
              </a:pPr>
              <a:r>
                <a:rPr lang="en-US" b="true" sz="7800">
                  <a:solidFill>
                    <a:srgbClr val="E5645E"/>
                  </a:solidFill>
                  <a:latin typeface="Saira Bold"/>
                  <a:ea typeface="Saira Bold"/>
                  <a:cs typeface="Saira Bold"/>
                  <a:sym typeface="Saira Bold"/>
                </a:rPr>
                <a:t> Mục tiêu đề tài</a:t>
              </a:r>
            </a:p>
          </p:txBody>
        </p:sp>
        <p:sp>
          <p:nvSpPr>
            <p:cNvPr name="TextBox 13" id="13"/>
            <p:cNvSpPr txBox="true"/>
            <p:nvPr/>
          </p:nvSpPr>
          <p:spPr>
            <a:xfrm rot="0">
              <a:off x="0" y="2187306"/>
              <a:ext cx="12671255" cy="6315709"/>
            </a:xfrm>
            <a:prstGeom prst="rect">
              <a:avLst/>
            </a:prstGeom>
          </p:spPr>
          <p:txBody>
            <a:bodyPr anchor="t" rtlCol="false" tIns="0" lIns="0" bIns="0" rIns="0">
              <a:spAutoFit/>
            </a:bodyPr>
            <a:lstStyle/>
            <a:p>
              <a:pPr algn="l" marL="582933" indent="-291467" lvl="1">
                <a:lnSpc>
                  <a:spcPts val="3780"/>
                </a:lnSpc>
                <a:spcBef>
                  <a:spcPct val="0"/>
                </a:spcBef>
                <a:buFont typeface="Arial"/>
                <a:buChar char="•"/>
              </a:pPr>
              <a:r>
                <a:rPr lang="en-US" b="true" sz="2700">
                  <a:solidFill>
                    <a:srgbClr val="E5645E"/>
                  </a:solidFill>
                  <a:latin typeface="Asap Medium"/>
                  <a:ea typeface="Asap Medium"/>
                  <a:cs typeface="Asap Medium"/>
                  <a:sym typeface="Asap Medium"/>
                </a:rPr>
                <a:t>Xây dựng một hệ thống website quản lý toàn</a:t>
              </a:r>
              <a:r>
                <a:rPr lang="en-US" b="true" sz="2700">
                  <a:solidFill>
                    <a:srgbClr val="E5645E"/>
                  </a:solidFill>
                  <a:latin typeface="Asap Medium"/>
                  <a:ea typeface="Asap Medium"/>
                  <a:cs typeface="Asap Medium"/>
                  <a:sym typeface="Asap Medium"/>
                </a:rPr>
                <a:t> diện cho nhà hàng Châu Âu bao gồm: đặt bàn, quản lý thực đơn, theo dõi đơn hàng, quản lý chi nhánh, bàn ăn, khách hàng và nhân sự.</a:t>
              </a:r>
            </a:p>
            <a:p>
              <a:pPr algn="l" marL="582933" indent="-291467" lvl="1">
                <a:lnSpc>
                  <a:spcPts val="3780"/>
                </a:lnSpc>
                <a:spcBef>
                  <a:spcPct val="0"/>
                </a:spcBef>
                <a:buFont typeface="Arial"/>
                <a:buChar char="•"/>
              </a:pPr>
              <a:r>
                <a:rPr lang="en-US" b="true" sz="2700">
                  <a:solidFill>
                    <a:srgbClr val="E5645E"/>
                  </a:solidFill>
                  <a:latin typeface="Asap Medium"/>
                  <a:ea typeface="Asap Medium"/>
                  <a:cs typeface="Asap Medium"/>
                  <a:sym typeface="Asap Medium"/>
                </a:rPr>
                <a:t>Giúp khách hàng dễ dàng đặt bàn trực tuyến, xem thực đơn, chọn món ăn và theo dõi trạng thái đơn hàng.</a:t>
              </a:r>
            </a:p>
            <a:p>
              <a:pPr algn="l" marL="582933" indent="-291467" lvl="1">
                <a:lnSpc>
                  <a:spcPts val="3780"/>
                </a:lnSpc>
                <a:spcBef>
                  <a:spcPct val="0"/>
                </a:spcBef>
                <a:buFont typeface="Arial"/>
                <a:buChar char="•"/>
              </a:pPr>
              <a:r>
                <a:rPr lang="en-US" b="true" sz="2700">
                  <a:solidFill>
                    <a:srgbClr val="E5645E"/>
                  </a:solidFill>
                  <a:latin typeface="Asap Medium"/>
                  <a:ea typeface="Asap Medium"/>
                  <a:cs typeface="Asap Medium"/>
                  <a:sym typeface="Asap Medium"/>
                </a:rPr>
                <a:t>Hỗ trợ quản trị viên nhà hàng theo dõi hoạt động kinh doanh, cập nhật menu, quản lý nhân viên, doanh thu và các chi nhánh một cách trực quan, hiệu quả.</a:t>
              </a:r>
            </a:p>
            <a:p>
              <a:pPr algn="l" marL="0" indent="0" lvl="0">
                <a:lnSpc>
                  <a:spcPts val="3780"/>
                </a:lnSpc>
                <a:spcBef>
                  <a:spcPct val="0"/>
                </a:spcBef>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ECC9"/>
        </a:solidFill>
      </p:bgPr>
    </p:bg>
    <p:spTree>
      <p:nvGrpSpPr>
        <p:cNvPr id="1" name=""/>
        <p:cNvGrpSpPr/>
        <p:nvPr/>
      </p:nvGrpSpPr>
      <p:grpSpPr>
        <a:xfrm>
          <a:off x="0" y="0"/>
          <a:ext cx="0" cy="0"/>
          <a:chOff x="0" y="0"/>
          <a:chExt cx="0" cy="0"/>
        </a:xfrm>
      </p:grpSpPr>
      <p:grpSp>
        <p:nvGrpSpPr>
          <p:cNvPr name="Group 2" id="2"/>
          <p:cNvGrpSpPr/>
          <p:nvPr/>
        </p:nvGrpSpPr>
        <p:grpSpPr>
          <a:xfrm rot="0">
            <a:off x="1970948" y="1542493"/>
            <a:ext cx="14280979" cy="6179769"/>
            <a:chOff x="0" y="0"/>
            <a:chExt cx="19041306" cy="8239692"/>
          </a:xfrm>
        </p:grpSpPr>
        <p:grpSp>
          <p:nvGrpSpPr>
            <p:cNvPr name="Group 3" id="3"/>
            <p:cNvGrpSpPr/>
            <p:nvPr/>
          </p:nvGrpSpPr>
          <p:grpSpPr>
            <a:xfrm rot="0">
              <a:off x="148027" y="2347862"/>
              <a:ext cx="18760682" cy="5652794"/>
              <a:chOff x="0" y="0"/>
              <a:chExt cx="1844847" cy="555872"/>
            </a:xfrm>
          </p:grpSpPr>
          <p:sp>
            <p:nvSpPr>
              <p:cNvPr name="Freeform 4" id="4"/>
              <p:cNvSpPr/>
              <p:nvPr/>
            </p:nvSpPr>
            <p:spPr>
              <a:xfrm flipH="false" flipV="false" rot="0">
                <a:off x="0" y="0"/>
                <a:ext cx="1844847" cy="555872"/>
              </a:xfrm>
              <a:custGeom>
                <a:avLst/>
                <a:gdLst/>
                <a:ahLst/>
                <a:cxnLst/>
                <a:rect r="r" b="b" t="t" l="l"/>
                <a:pathLst>
                  <a:path h="555872" w="1844847">
                    <a:moveTo>
                      <a:pt x="0" y="0"/>
                    </a:moveTo>
                    <a:lnTo>
                      <a:pt x="1844847" y="0"/>
                    </a:lnTo>
                    <a:lnTo>
                      <a:pt x="1844847" y="555872"/>
                    </a:lnTo>
                    <a:lnTo>
                      <a:pt x="0" y="555872"/>
                    </a:lnTo>
                    <a:close/>
                  </a:path>
                </a:pathLst>
              </a:custGeom>
              <a:solidFill>
                <a:srgbClr val="FFFFFF"/>
              </a:solidFill>
            </p:spPr>
          </p:sp>
        </p:grpSp>
        <p:sp>
          <p:nvSpPr>
            <p:cNvPr name="Freeform 5" id="5"/>
            <p:cNvSpPr/>
            <p:nvPr/>
          </p:nvSpPr>
          <p:spPr>
            <a:xfrm flipH="false" flipV="false" rot="0">
              <a:off x="0" y="0"/>
              <a:ext cx="19041306" cy="8239692"/>
            </a:xfrm>
            <a:custGeom>
              <a:avLst/>
              <a:gdLst/>
              <a:ahLst/>
              <a:cxnLst/>
              <a:rect r="r" b="b" t="t" l="l"/>
              <a:pathLst>
                <a:path h="8239692" w="19041306">
                  <a:moveTo>
                    <a:pt x="0" y="0"/>
                  </a:moveTo>
                  <a:lnTo>
                    <a:pt x="19041306" y="0"/>
                  </a:lnTo>
                  <a:lnTo>
                    <a:pt x="19041306" y="8239692"/>
                  </a:lnTo>
                  <a:lnTo>
                    <a:pt x="0" y="82396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6" id="6"/>
          <p:cNvSpPr/>
          <p:nvPr/>
        </p:nvSpPr>
        <p:spPr>
          <a:xfrm flipH="false" flipV="false" rot="900993">
            <a:off x="15422980" y="3739552"/>
            <a:ext cx="1496488" cy="2569078"/>
          </a:xfrm>
          <a:custGeom>
            <a:avLst/>
            <a:gdLst/>
            <a:ahLst/>
            <a:cxnLst/>
            <a:rect r="r" b="b" t="t" l="l"/>
            <a:pathLst>
              <a:path h="2569078" w="1496488">
                <a:moveTo>
                  <a:pt x="0" y="0"/>
                </a:moveTo>
                <a:lnTo>
                  <a:pt x="1496488" y="0"/>
                </a:lnTo>
                <a:lnTo>
                  <a:pt x="1496488" y="2569078"/>
                </a:lnTo>
                <a:lnTo>
                  <a:pt x="0" y="2569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61262" y="5627905"/>
            <a:ext cx="1819372" cy="1425726"/>
          </a:xfrm>
          <a:custGeom>
            <a:avLst/>
            <a:gdLst/>
            <a:ahLst/>
            <a:cxnLst/>
            <a:rect r="r" b="b" t="t" l="l"/>
            <a:pathLst>
              <a:path h="1425726" w="1819372">
                <a:moveTo>
                  <a:pt x="0" y="0"/>
                </a:moveTo>
                <a:lnTo>
                  <a:pt x="1819372" y="0"/>
                </a:lnTo>
                <a:lnTo>
                  <a:pt x="1819372" y="1425727"/>
                </a:lnTo>
                <a:lnTo>
                  <a:pt x="0" y="14257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4125270" y="3815958"/>
            <a:ext cx="10603322" cy="3124200"/>
          </a:xfrm>
          <a:prstGeom prst="rect">
            <a:avLst/>
          </a:prstGeom>
        </p:spPr>
        <p:txBody>
          <a:bodyPr anchor="t" rtlCol="false" tIns="0" lIns="0" bIns="0" rIns="0">
            <a:spAutoFit/>
          </a:bodyPr>
          <a:lstStyle/>
          <a:p>
            <a:pPr algn="ctr">
              <a:lnSpc>
                <a:spcPts val="12330"/>
              </a:lnSpc>
              <a:spcBef>
                <a:spcPct val="0"/>
              </a:spcBef>
            </a:pPr>
            <a:r>
              <a:rPr lang="en-US" b="true" sz="10275">
                <a:solidFill>
                  <a:srgbClr val="E5645E"/>
                </a:solidFill>
                <a:latin typeface="Saira Bold"/>
                <a:ea typeface="Saira Bold"/>
                <a:cs typeface="Saira Bold"/>
                <a:sym typeface="Saira Bold"/>
              </a:rPr>
              <a:t>2. Phân tích thiết kế hệ thống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795081" y="3596119"/>
            <a:ext cx="6421779" cy="4969839"/>
          </a:xfrm>
          <a:custGeom>
            <a:avLst/>
            <a:gdLst/>
            <a:ahLst/>
            <a:cxnLst/>
            <a:rect r="r" b="b" t="t" l="l"/>
            <a:pathLst>
              <a:path h="4969839" w="6421779">
                <a:moveTo>
                  <a:pt x="0" y="0"/>
                </a:moveTo>
                <a:lnTo>
                  <a:pt x="6421779" y="0"/>
                </a:lnTo>
                <a:lnTo>
                  <a:pt x="6421779" y="4969840"/>
                </a:lnTo>
                <a:lnTo>
                  <a:pt x="0" y="4969840"/>
                </a:lnTo>
                <a:lnTo>
                  <a:pt x="0" y="0"/>
                </a:lnTo>
                <a:close/>
              </a:path>
            </a:pathLst>
          </a:custGeom>
          <a:blipFill>
            <a:blip r:embed="rId8"/>
            <a:stretch>
              <a:fillRect l="0" t="0" r="-893" b="-1302"/>
            </a:stretch>
          </a:blipFill>
        </p:spPr>
      </p:sp>
      <p:grpSp>
        <p:nvGrpSpPr>
          <p:cNvPr name="Group 9" id="9"/>
          <p:cNvGrpSpPr/>
          <p:nvPr/>
        </p:nvGrpSpPr>
        <p:grpSpPr>
          <a:xfrm rot="0">
            <a:off x="2563528" y="1976319"/>
            <a:ext cx="8878626" cy="1924104"/>
            <a:chOff x="0" y="0"/>
            <a:chExt cx="11838168" cy="2565472"/>
          </a:xfrm>
        </p:grpSpPr>
        <p:sp>
          <p:nvSpPr>
            <p:cNvPr name="TextBox 10" id="10"/>
            <p:cNvSpPr txBox="true"/>
            <p:nvPr/>
          </p:nvSpPr>
          <p:spPr>
            <a:xfrm rot="0">
              <a:off x="0" y="2009829"/>
              <a:ext cx="11838168" cy="555625"/>
            </a:xfrm>
            <a:prstGeom prst="rect">
              <a:avLst/>
            </a:prstGeom>
          </p:spPr>
          <p:txBody>
            <a:bodyPr anchor="t" rtlCol="false" tIns="0" lIns="0" bIns="0" rIns="0">
              <a:spAutoFit/>
            </a:bodyPr>
            <a:lstStyle/>
            <a:p>
              <a:pPr algn="l" marL="0" indent="0" lvl="0">
                <a:lnSpc>
                  <a:spcPts val="3240"/>
                </a:lnSpc>
                <a:spcBef>
                  <a:spcPct val="0"/>
                </a:spcBef>
              </a:pPr>
              <a:r>
                <a:rPr lang="en-US" b="true" sz="2700">
                  <a:solidFill>
                    <a:srgbClr val="E5645E"/>
                  </a:solidFill>
                  <a:latin typeface="Asap Medium"/>
                  <a:ea typeface="Asap Medium"/>
                  <a:cs typeface="Asap Medium"/>
                  <a:sym typeface="Asap Medium"/>
                </a:rPr>
                <a:t>Trang Khách hàng</a:t>
              </a:r>
            </a:p>
          </p:txBody>
        </p:sp>
        <p:sp>
          <p:nvSpPr>
            <p:cNvPr name="TextBox 11" id="11"/>
            <p:cNvSpPr txBox="true"/>
            <p:nvPr/>
          </p:nvSpPr>
          <p:spPr>
            <a:xfrm rot="0">
              <a:off x="0" y="18"/>
              <a:ext cx="11838168" cy="1574800"/>
            </a:xfrm>
            <a:prstGeom prst="rect">
              <a:avLst/>
            </a:prstGeom>
          </p:spPr>
          <p:txBody>
            <a:bodyPr anchor="t" rtlCol="false" tIns="0" lIns="0" bIns="0" rIns="0">
              <a:spAutoFit/>
            </a:bodyPr>
            <a:lstStyle/>
            <a:p>
              <a:pPr algn="l">
                <a:lnSpc>
                  <a:spcPts val="9360"/>
                </a:lnSpc>
                <a:spcBef>
                  <a:spcPct val="0"/>
                </a:spcBef>
              </a:pPr>
              <a:r>
                <a:rPr lang="en-US" sz="7800">
                  <a:solidFill>
                    <a:srgbClr val="E5645E"/>
                  </a:solidFill>
                  <a:latin typeface="Saira"/>
                  <a:ea typeface="Saira"/>
                  <a:cs typeface="Saira"/>
                  <a:sym typeface="Saira"/>
                </a:rPr>
                <a:t>Use Case</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800501" y="2938371"/>
            <a:ext cx="5826561" cy="6177979"/>
          </a:xfrm>
          <a:custGeom>
            <a:avLst/>
            <a:gdLst/>
            <a:ahLst/>
            <a:cxnLst/>
            <a:rect r="r" b="b" t="t" l="l"/>
            <a:pathLst>
              <a:path h="6177979" w="5826561">
                <a:moveTo>
                  <a:pt x="0" y="0"/>
                </a:moveTo>
                <a:lnTo>
                  <a:pt x="5826561" y="0"/>
                </a:lnTo>
                <a:lnTo>
                  <a:pt x="5826561" y="6177979"/>
                </a:lnTo>
                <a:lnTo>
                  <a:pt x="0" y="6177979"/>
                </a:lnTo>
                <a:lnTo>
                  <a:pt x="0" y="0"/>
                </a:lnTo>
                <a:close/>
              </a:path>
            </a:pathLst>
          </a:custGeom>
          <a:blipFill>
            <a:blip r:embed="rId8"/>
            <a:stretch>
              <a:fillRect l="0" t="0" r="-5578" b="0"/>
            </a:stretch>
          </a:blipFill>
        </p:spPr>
      </p:sp>
      <p:sp>
        <p:nvSpPr>
          <p:cNvPr name="Freeform 9" id="9"/>
          <p:cNvSpPr/>
          <p:nvPr/>
        </p:nvSpPr>
        <p:spPr>
          <a:xfrm flipH="false" flipV="false" rot="0">
            <a:off x="8458295" y="2130085"/>
            <a:ext cx="7689735" cy="6026830"/>
          </a:xfrm>
          <a:custGeom>
            <a:avLst/>
            <a:gdLst/>
            <a:ahLst/>
            <a:cxnLst/>
            <a:rect r="r" b="b" t="t" l="l"/>
            <a:pathLst>
              <a:path h="6026830" w="7689735">
                <a:moveTo>
                  <a:pt x="0" y="0"/>
                </a:moveTo>
                <a:lnTo>
                  <a:pt x="7689735" y="0"/>
                </a:lnTo>
                <a:lnTo>
                  <a:pt x="7689735" y="6026830"/>
                </a:lnTo>
                <a:lnTo>
                  <a:pt x="0" y="6026830"/>
                </a:lnTo>
                <a:lnTo>
                  <a:pt x="0" y="0"/>
                </a:lnTo>
                <a:close/>
              </a:path>
            </a:pathLst>
          </a:custGeom>
          <a:blipFill>
            <a:blip r:embed="rId9"/>
            <a:stretch>
              <a:fillRect l="0" t="0" r="0" b="0"/>
            </a:stretch>
          </a:blipFill>
        </p:spPr>
      </p:sp>
      <p:grpSp>
        <p:nvGrpSpPr>
          <p:cNvPr name="Group 10" id="10"/>
          <p:cNvGrpSpPr/>
          <p:nvPr/>
        </p:nvGrpSpPr>
        <p:grpSpPr>
          <a:xfrm rot="0">
            <a:off x="2563528" y="1976319"/>
            <a:ext cx="8878626" cy="1924104"/>
            <a:chOff x="0" y="0"/>
            <a:chExt cx="11838168" cy="2565472"/>
          </a:xfrm>
        </p:grpSpPr>
        <p:sp>
          <p:nvSpPr>
            <p:cNvPr name="TextBox 11" id="11"/>
            <p:cNvSpPr txBox="true"/>
            <p:nvPr/>
          </p:nvSpPr>
          <p:spPr>
            <a:xfrm rot="0">
              <a:off x="0" y="2009829"/>
              <a:ext cx="11838168" cy="555625"/>
            </a:xfrm>
            <a:prstGeom prst="rect">
              <a:avLst/>
            </a:prstGeom>
          </p:spPr>
          <p:txBody>
            <a:bodyPr anchor="t" rtlCol="false" tIns="0" lIns="0" bIns="0" rIns="0">
              <a:spAutoFit/>
            </a:bodyPr>
            <a:lstStyle/>
            <a:p>
              <a:pPr algn="l" marL="0" indent="0" lvl="0">
                <a:lnSpc>
                  <a:spcPts val="3240"/>
                </a:lnSpc>
                <a:spcBef>
                  <a:spcPct val="0"/>
                </a:spcBef>
              </a:pPr>
              <a:r>
                <a:rPr lang="en-US" b="true" sz="2700">
                  <a:solidFill>
                    <a:srgbClr val="E5645E"/>
                  </a:solidFill>
                  <a:latin typeface="Asap Medium"/>
                  <a:ea typeface="Asap Medium"/>
                  <a:cs typeface="Asap Medium"/>
                  <a:sym typeface="Asap Medium"/>
                </a:rPr>
                <a:t>Trang quản lý</a:t>
              </a:r>
            </a:p>
          </p:txBody>
        </p:sp>
        <p:sp>
          <p:nvSpPr>
            <p:cNvPr name="TextBox 12" id="12"/>
            <p:cNvSpPr txBox="true"/>
            <p:nvPr/>
          </p:nvSpPr>
          <p:spPr>
            <a:xfrm rot="0">
              <a:off x="0" y="18"/>
              <a:ext cx="11838168" cy="1574800"/>
            </a:xfrm>
            <a:prstGeom prst="rect">
              <a:avLst/>
            </a:prstGeom>
          </p:spPr>
          <p:txBody>
            <a:bodyPr anchor="t" rtlCol="false" tIns="0" lIns="0" bIns="0" rIns="0">
              <a:spAutoFit/>
            </a:bodyPr>
            <a:lstStyle/>
            <a:p>
              <a:pPr algn="l">
                <a:lnSpc>
                  <a:spcPts val="9360"/>
                </a:lnSpc>
                <a:spcBef>
                  <a:spcPct val="0"/>
                </a:spcBef>
              </a:pPr>
              <a:r>
                <a:rPr lang="en-US" sz="7800">
                  <a:solidFill>
                    <a:srgbClr val="E5645E"/>
                  </a:solidFill>
                  <a:latin typeface="Saira"/>
                  <a:ea typeface="Saira"/>
                  <a:cs typeface="Saira"/>
                  <a:sym typeface="Saira"/>
                </a:rPr>
                <a:t>Use Case</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876984" y="2976072"/>
            <a:ext cx="7689735" cy="6026830"/>
          </a:xfrm>
          <a:custGeom>
            <a:avLst/>
            <a:gdLst/>
            <a:ahLst/>
            <a:cxnLst/>
            <a:rect r="r" b="b" t="t" l="l"/>
            <a:pathLst>
              <a:path h="6026830" w="7689735">
                <a:moveTo>
                  <a:pt x="0" y="0"/>
                </a:moveTo>
                <a:lnTo>
                  <a:pt x="7689735" y="0"/>
                </a:lnTo>
                <a:lnTo>
                  <a:pt x="7689735" y="6026830"/>
                </a:lnTo>
                <a:lnTo>
                  <a:pt x="0" y="6026830"/>
                </a:lnTo>
                <a:lnTo>
                  <a:pt x="0" y="0"/>
                </a:lnTo>
                <a:close/>
              </a:path>
            </a:pathLst>
          </a:custGeom>
          <a:blipFill>
            <a:blip r:embed="rId8"/>
            <a:stretch>
              <a:fillRect l="0" t="0" r="0" b="0"/>
            </a:stretch>
          </a:blipFill>
        </p:spPr>
      </p:sp>
      <p:sp>
        <p:nvSpPr>
          <p:cNvPr name="TextBox 9" id="9"/>
          <p:cNvSpPr txBox="true"/>
          <p:nvPr/>
        </p:nvSpPr>
        <p:spPr>
          <a:xfrm rot="0">
            <a:off x="2563528" y="1976333"/>
            <a:ext cx="8878626" cy="1181100"/>
          </a:xfrm>
          <a:prstGeom prst="rect">
            <a:avLst/>
          </a:prstGeom>
        </p:spPr>
        <p:txBody>
          <a:bodyPr anchor="t" rtlCol="false" tIns="0" lIns="0" bIns="0" rIns="0">
            <a:spAutoFit/>
          </a:bodyPr>
          <a:lstStyle/>
          <a:p>
            <a:pPr algn="l">
              <a:lnSpc>
                <a:spcPts val="9360"/>
              </a:lnSpc>
              <a:spcBef>
                <a:spcPct val="0"/>
              </a:spcBef>
            </a:pPr>
            <a:r>
              <a:rPr lang="en-US" sz="7800">
                <a:solidFill>
                  <a:srgbClr val="E5645E"/>
                </a:solidFill>
                <a:latin typeface="Saira"/>
                <a:ea typeface="Saira"/>
                <a:cs typeface="Saira"/>
                <a:sym typeface="Saira"/>
              </a:rPr>
              <a:t>Diagram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DAGnDGWoC1c</dc:identifier>
  <dcterms:modified xsi:type="dcterms:W3CDTF">2011-08-01T06:04:30Z</dcterms:modified>
  <cp:revision>1</cp:revision>
  <dc:title>Tiêu đề ở đây</dc:title>
</cp:coreProperties>
</file>