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3" r:id="rId2"/>
    <p:sldId id="301" r:id="rId3"/>
    <p:sldId id="315" r:id="rId4"/>
    <p:sldId id="302" r:id="rId5"/>
    <p:sldId id="303" r:id="rId6"/>
    <p:sldId id="306" r:id="rId7"/>
    <p:sldId id="304" r:id="rId8"/>
    <p:sldId id="310" r:id="rId9"/>
    <p:sldId id="312" r:id="rId10"/>
    <p:sldId id="311" r:id="rId11"/>
    <p:sldId id="320" r:id="rId12"/>
    <p:sldId id="322" r:id="rId13"/>
    <p:sldId id="321" r:id="rId14"/>
    <p:sldId id="313" r:id="rId15"/>
    <p:sldId id="309" r:id="rId16"/>
    <p:sldId id="283" r:id="rId17"/>
    <p:sldId id="324" r:id="rId18"/>
    <p:sldId id="282" r:id="rId19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9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500" autoAdjust="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136" tIns="44568" rIns="89136" bIns="44568" numCol="1" anchor="t" anchorCtr="0" compatLnSpc="1">
            <a:prstTxWarp prst="textNoShape">
              <a:avLst/>
            </a:prstTxWarp>
          </a:bodyPr>
          <a:lstStyle>
            <a:lvl1pPr defTabSz="890588" eaLnBrk="0" hangingPunct="0">
              <a:defRPr sz="1200"/>
            </a:lvl1pPr>
          </a:lstStyle>
          <a:p>
            <a:r>
              <a:rPr lang="en-US" smtClean="0"/>
              <a:t>Green Chemistry and Engineering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136" tIns="44568" rIns="89136" bIns="44568" numCol="1" anchor="t" anchorCtr="0" compatLnSpc="1">
            <a:prstTxWarp prst="textNoShape">
              <a:avLst/>
            </a:prstTxWarp>
          </a:bodyPr>
          <a:lstStyle>
            <a:lvl1pPr algn="r" defTabSz="890588" eaLnBrk="0" hangingPunct="0">
              <a:defRPr sz="1200"/>
            </a:lvl1pPr>
          </a:lstStyle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136" tIns="44568" rIns="89136" bIns="44568" numCol="1" anchor="b" anchorCtr="0" compatLnSpc="1">
            <a:prstTxWarp prst="textNoShape">
              <a:avLst/>
            </a:prstTxWarp>
          </a:bodyPr>
          <a:lstStyle>
            <a:lvl1pPr defTabSz="890588" eaLnBrk="0" hangingPunct="0">
              <a:defRPr sz="1200"/>
            </a:lvl1pPr>
          </a:lstStyle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136" tIns="44568" rIns="89136" bIns="44568" numCol="1" anchor="b" anchorCtr="0" compatLnSpc="1">
            <a:prstTxWarp prst="textNoShape">
              <a:avLst/>
            </a:prstTxWarp>
          </a:bodyPr>
          <a:lstStyle>
            <a:lvl1pPr algn="r" defTabSz="890588" eaLnBrk="0" hangingPunct="0">
              <a:defRPr sz="1200"/>
            </a:lvl1pPr>
          </a:lstStyle>
          <a:p>
            <a:fld id="{2665EFB2-F3AA-474E-A564-F465F01E2C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136" tIns="44568" rIns="89136" bIns="44568" numCol="1" anchor="t" anchorCtr="0" compatLnSpc="1">
            <a:prstTxWarp prst="textNoShape">
              <a:avLst/>
            </a:prstTxWarp>
          </a:bodyPr>
          <a:lstStyle>
            <a:lvl1pPr defTabSz="890588">
              <a:defRPr sz="1200">
                <a:latin typeface="Calibri" pitchFamily="34" charset="0"/>
              </a:defRPr>
            </a:lvl1pPr>
          </a:lstStyle>
          <a:p>
            <a:r>
              <a:rPr lang="en-AU" smtClean="0"/>
              <a:t>Green Chemistry and Engineering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136" tIns="44568" rIns="89136" bIns="44568" numCol="1" anchor="t" anchorCtr="0" compatLnSpc="1">
            <a:prstTxWarp prst="textNoShape">
              <a:avLst/>
            </a:prstTxWarp>
          </a:bodyPr>
          <a:lstStyle>
            <a:lvl1pPr algn="r" defTabSz="890588">
              <a:defRPr sz="1200">
                <a:latin typeface="Calibri" pitchFamily="34" charset="0"/>
              </a:defRPr>
            </a:lvl1pPr>
          </a:lstStyle>
          <a:p>
            <a:r>
              <a:rPr lang="en-US" smtClean="0"/>
              <a:t>5 September 2013</a:t>
            </a:r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3263"/>
            <a:ext cx="4694237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459288"/>
            <a:ext cx="568007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136" tIns="44568" rIns="89136" bIns="445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136" tIns="44568" rIns="89136" bIns="44568" numCol="1" anchor="b" anchorCtr="0" compatLnSpc="1">
            <a:prstTxWarp prst="textNoShape">
              <a:avLst/>
            </a:prstTxWarp>
          </a:bodyPr>
          <a:lstStyle>
            <a:lvl1pPr defTabSz="890588">
              <a:defRPr sz="1200">
                <a:latin typeface="Calibri" pitchFamily="34" charset="0"/>
              </a:defRPr>
            </a:lvl1pPr>
          </a:lstStyle>
          <a:p>
            <a:r>
              <a:rPr lang="en-AU" smtClean="0"/>
              <a:t>3rd RECP Networking Conference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136" tIns="44568" rIns="89136" bIns="44568" numCol="1" anchor="b" anchorCtr="0" compatLnSpc="1">
            <a:prstTxWarp prst="textNoShape">
              <a:avLst/>
            </a:prstTxWarp>
          </a:bodyPr>
          <a:lstStyle>
            <a:lvl1pPr algn="r" defTabSz="890588">
              <a:defRPr sz="1200">
                <a:latin typeface="Calibri" pitchFamily="34" charset="0"/>
              </a:defRPr>
            </a:lvl1pPr>
          </a:lstStyle>
          <a:p>
            <a:fld id="{429331C2-B69A-49D3-B97F-D5E093298417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Header Placeholder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>
                <a:cs typeface="Arial" pitchFamily="34" charset="0"/>
              </a:rPr>
              <a:t>Green Chemistry and Engineering</a:t>
            </a:r>
          </a:p>
        </p:txBody>
      </p:sp>
      <p:sp>
        <p:nvSpPr>
          <p:cNvPr id="11267" name="Date Placeholder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pitchFamily="34" charset="0"/>
              </a:rPr>
              <a:t>5 September 2013</a:t>
            </a:r>
            <a:endParaRPr lang="en-AU">
              <a:cs typeface="Arial" pitchFamily="34" charset="0"/>
            </a:endParaRPr>
          </a:p>
        </p:txBody>
      </p:sp>
      <p:sp>
        <p:nvSpPr>
          <p:cNvPr id="11268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>
                <a:cs typeface="Arial" pitchFamily="34" charset="0"/>
              </a:rPr>
              <a:t>3rd RECP Networking Conference</a:t>
            </a:r>
          </a:p>
        </p:txBody>
      </p:sp>
      <p:sp>
        <p:nvSpPr>
          <p:cNvPr id="11269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8F00E-4212-478D-8AB3-D6B8CE98A3A0}" type="slidenum">
              <a:rPr lang="en-AU">
                <a:cs typeface="Arial" pitchFamily="34" charset="0"/>
              </a:rPr>
              <a:pPr/>
              <a:t>1</a:t>
            </a:fld>
            <a:endParaRPr lang="en-AU">
              <a:cs typeface="Arial" pitchFamily="34" charset="0"/>
            </a:endParaRPr>
          </a:p>
        </p:txBody>
      </p:sp>
      <p:sp>
        <p:nvSpPr>
          <p:cNvPr id="112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  <p:sp>
        <p:nvSpPr>
          <p:cNvPr id="11272" name="Slide Number Placeholder 3"/>
          <p:cNvSpPr txBox="1">
            <a:spLocks noGrp="1"/>
          </p:cNvSpPr>
          <p:nvPr/>
        </p:nvSpPr>
        <p:spPr bwMode="auto">
          <a:xfrm>
            <a:off x="4022726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90" tIns="43445" rIns="86890" bIns="43445" anchor="b"/>
          <a:lstStyle/>
          <a:p>
            <a:pPr algn="r" defTabSz="868145"/>
            <a:fld id="{0B9A7A23-3536-48E1-B707-0876B002FF30}" type="slidenum">
              <a:rPr lang="en-AU" sz="1200">
                <a:latin typeface="Calibri" pitchFamily="34" charset="0"/>
              </a:rPr>
              <a:pPr algn="r" defTabSz="868145"/>
              <a:t>1</a:t>
            </a:fld>
            <a:endParaRPr lang="en-AU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19459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Green Chemistry and Engineering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5 September 2013</a:t>
            </a:r>
            <a:endParaRPr lang="en-AU"/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AU" smtClean="0"/>
              <a:t>3rd RECP Networking Conference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56AF-6702-4BEB-8A24-C251CE174F36}" type="slidenum">
              <a:rPr lang="en-AU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ckground Green Industry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8991FF-35B1-44FD-A002-ADB5FB427953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3rd RECP Networking Conference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20138" y="6500813"/>
            <a:ext cx="423862" cy="357187"/>
          </a:xfrm>
        </p:spPr>
        <p:txBody>
          <a:bodyPr/>
          <a:lstStyle>
            <a:lvl1pPr>
              <a:defRPr/>
            </a:lvl1pPr>
          </a:lstStyle>
          <a:p>
            <a:fld id="{C777D3E8-D8A0-4D70-968B-484E993FCA0C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3rd RECP Networking Conference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225DAD-B37C-43D4-BD57-B2B8250EAC59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3rd RECP Networking Conference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5FFE01-DAEA-42BA-BC33-A5FF88CDFB99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3rd RECP Networking Conference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FDD281-0575-4F2D-A146-461D7A977E21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3rd RECP Networking Conference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ackground Green Industry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92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28688"/>
            <a:ext cx="82296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748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8700" y="6572250"/>
            <a:ext cx="423863" cy="3571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EDE4A9B-42C3-4E79-A686-6AA5F1E261ED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63938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 pitchFamily="34" charset="0"/>
              </a:defRPr>
            </a:lvl1pPr>
          </a:lstStyle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Calibri" pitchFamily="34" charset="0"/>
              </a:defRPr>
            </a:lvl1pPr>
          </a:lstStyle>
          <a:p>
            <a:r>
              <a:rPr lang="en-US" smtClean="0"/>
              <a:t>3rd RECP Networking Conference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1" r:id="rId3"/>
    <p:sldLayoutId id="2147483652" r:id="rId4"/>
    <p:sldLayoutId id="2147483653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92D05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2D05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2D05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2D05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2D05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92D05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92D05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92D05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92D05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xscientific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biomimicryinstitute.org/" TargetMode="External"/><Relationship Id="rId5" Type="http://schemas.openxmlformats.org/officeDocument/2006/relationships/hyperlink" Target="http://www.stocorp.com/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do.org/cp" TargetMode="External"/><Relationship Id="rId2" Type="http://schemas.openxmlformats.org/officeDocument/2006/relationships/hyperlink" Target="mailto:r.vanberkel@unido.or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0BF9F3-3B42-42B6-B309-141E3F6585A1}" type="slidenum">
              <a:rPr lang="en-AU">
                <a:cs typeface="Arial" pitchFamily="34" charset="0"/>
              </a:rPr>
              <a:pPr/>
              <a:t>1</a:t>
            </a:fld>
            <a:endParaRPr lang="en-AU">
              <a:cs typeface="Arial" pitchFamily="34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pitchFamily="34" charset="0"/>
              </a:rPr>
              <a:t>5 September 2013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pitchFamily="34" charset="0"/>
              </a:rPr>
              <a:t>3rd RECP Networking Conference</a:t>
            </a:r>
          </a:p>
        </p:txBody>
      </p:sp>
      <p:sp>
        <p:nvSpPr>
          <p:cNvPr id="410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AU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  <a:t>Green Chemistry and Engineering</a:t>
            </a:r>
            <a:br>
              <a:rPr lang="en-AU" dirty="0" smtClean="0">
                <a:solidFill>
                  <a:srgbClr val="92D050"/>
                </a:solidFill>
                <a:latin typeface="Calibri" pitchFamily="34" charset="0"/>
                <a:cs typeface="Calibri" pitchFamily="34" charset="0"/>
              </a:rPr>
            </a:br>
            <a:r>
              <a:rPr lang="en-AU" sz="2400" b="0" dirty="0" smtClean="0">
                <a:solidFill>
                  <a:srgbClr val="3378CB"/>
                </a:solidFill>
                <a:latin typeface="Calibri" pitchFamily="34" charset="0"/>
                <a:cs typeface="Calibri" pitchFamily="34" charset="0"/>
              </a:rPr>
              <a:t>platform for innovation in chemical products and processes</a:t>
            </a:r>
            <a:endParaRPr lang="en-AU" sz="2800" b="0" dirty="0" smtClean="0">
              <a:solidFill>
                <a:srgbClr val="3378CB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0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sz="22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Rene VAN BERKEL</a:t>
            </a:r>
          </a:p>
          <a:p>
            <a:pPr eaLnBrk="1" hangingPunct="1">
              <a:lnSpc>
                <a:spcPct val="80000"/>
              </a:lnSpc>
            </a:pPr>
            <a:endParaRPr lang="en-AU" sz="2200" dirty="0" smtClean="0">
              <a:solidFill>
                <a:srgbClr val="898989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AU" sz="1600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Chief, Cleaner and Sustainable Production Unit</a:t>
            </a:r>
          </a:p>
          <a:p>
            <a:pPr eaLnBrk="1" hangingPunct="1">
              <a:lnSpc>
                <a:spcPct val="80000"/>
              </a:lnSpc>
            </a:pPr>
            <a:r>
              <a:rPr lang="en-AU" sz="1600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United Nations Industrial Development Organization</a:t>
            </a:r>
          </a:p>
          <a:p>
            <a:pPr eaLnBrk="1" hangingPunct="1">
              <a:lnSpc>
                <a:spcPct val="80000"/>
              </a:lnSpc>
            </a:pPr>
            <a:r>
              <a:rPr lang="en-AU" sz="1600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Vienna, Austria</a:t>
            </a:r>
          </a:p>
        </p:txBody>
      </p:sp>
      <p:pic>
        <p:nvPicPr>
          <p:cNvPr id="4103" name="Picture 4"/>
          <p:cNvPicPr>
            <a:picLocks noChangeAspect="1" noChangeArrowheads="1"/>
          </p:cNvPicPr>
          <p:nvPr/>
        </p:nvPicPr>
        <p:blipFill>
          <a:blip r:embed="rId3"/>
          <a:srcRect l="-365" t="-822" r="-365" b="-822"/>
          <a:stretch>
            <a:fillRect/>
          </a:stretch>
        </p:blipFill>
        <p:spPr bwMode="auto">
          <a:xfrm>
            <a:off x="285720" y="4357694"/>
            <a:ext cx="1500168" cy="136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7AFF1-DDFF-4F47-A285-BDCDE50C4072}" type="slidenum">
              <a:rPr lang="en-AU"/>
              <a:pPr/>
              <a:t>10</a:t>
            </a:fld>
            <a:endParaRPr lang="en-A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Novel Reactors: Microwaves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Microwave Technology</a:t>
            </a:r>
          </a:p>
          <a:p>
            <a:pPr lvl="2"/>
            <a:r>
              <a:rPr lang="en-AU" sz="2000" dirty="0" smtClean="0"/>
              <a:t>Modern microwave equipment allows precise and safe control of power both in batch and continuous reactions. It enables more energy efficient heating as well as faster and cleaner chemical reactions.</a:t>
            </a:r>
          </a:p>
          <a:p>
            <a:pPr lvl="2"/>
            <a:r>
              <a:rPr lang="en-AU" sz="2000" dirty="0" smtClean="0"/>
              <a:t>Microwaves also promote novel reaction pathways and can greatly accelerate reaction rates as a result of specific interactions. </a:t>
            </a:r>
          </a:p>
          <a:p>
            <a:pPr lvl="2"/>
            <a:r>
              <a:rPr lang="en-AU" sz="2000" dirty="0" smtClean="0"/>
              <a:t>Applications</a:t>
            </a:r>
          </a:p>
          <a:p>
            <a:pPr lvl="3"/>
            <a:r>
              <a:rPr lang="en-AU" sz="1600" dirty="0" smtClean="0"/>
              <a:t>Selective production and/or extraction of valuable chemicals from biomass prior to use of bulk for bio-fuel</a:t>
            </a:r>
          </a:p>
          <a:p>
            <a:pPr lvl="3"/>
            <a:r>
              <a:rPr lang="en-AU" sz="1600" dirty="0" smtClean="0"/>
              <a:t>Widespread use in chemical discovery in pharmaceutical and </a:t>
            </a:r>
            <a:r>
              <a:rPr lang="en-AU" sz="1600" smtClean="0"/>
              <a:t>related industries</a:t>
            </a:r>
            <a:endParaRPr lang="en-A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B628E-33F5-4D81-B2EF-BA1DCB49EC80}" type="slidenum">
              <a:rPr lang="en-AU"/>
              <a:pPr/>
              <a:t>11</a:t>
            </a:fld>
            <a:endParaRPr lang="en-A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smtClean="0"/>
              <a:t>Hydrogen Peroxide to Propylene Oxide (HPPO)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9891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Innovative process for production of P0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PO is top 30 chemical intermediate – used in variety of applications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Traditional process uses organic peroxides and produces organic byproducts, requiring disposal or recycling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New process uses hydrogen peroxide and produces water as byproduct</a:t>
            </a:r>
          </a:p>
          <a:p>
            <a:pPr lvl="2">
              <a:lnSpc>
                <a:spcPct val="80000"/>
              </a:lnSpc>
            </a:pPr>
            <a:r>
              <a:rPr lang="en-US" sz="2000" smtClean="0"/>
              <a:t>High selectivity and efficiency</a:t>
            </a:r>
          </a:p>
          <a:p>
            <a:pPr lvl="4">
              <a:lnSpc>
                <a:spcPct val="80000"/>
              </a:lnSpc>
            </a:pPr>
            <a:r>
              <a:rPr lang="en-US" sz="1800" smtClean="0"/>
              <a:t>25% lower capital expenditure – no waste treatment facility required</a:t>
            </a:r>
          </a:p>
          <a:p>
            <a:pPr lvl="4">
              <a:lnSpc>
                <a:spcPct val="80000"/>
              </a:lnSpc>
            </a:pPr>
            <a:r>
              <a:rPr lang="en-US" sz="1800" smtClean="0"/>
              <a:t>70-80 reduction of waste water</a:t>
            </a:r>
          </a:p>
          <a:p>
            <a:pPr lvl="4">
              <a:lnSpc>
                <a:spcPct val="80000"/>
              </a:lnSpc>
            </a:pPr>
            <a:r>
              <a:rPr lang="en-US" sz="1800" smtClean="0"/>
              <a:t>35% reduction of energy</a:t>
            </a:r>
          </a:p>
          <a:p>
            <a:pPr lvl="3">
              <a:lnSpc>
                <a:spcPct val="80000"/>
              </a:lnSpc>
            </a:pPr>
            <a:r>
              <a:rPr lang="en-US" sz="1800" smtClean="0"/>
              <a:t>Developed and commercialized by Dow-BASF</a:t>
            </a:r>
          </a:p>
          <a:p>
            <a:pPr lvl="4">
              <a:lnSpc>
                <a:spcPct val="80000"/>
              </a:lnSpc>
            </a:pPr>
            <a:r>
              <a:rPr lang="en-US" sz="1800" smtClean="0"/>
              <a:t>First commercial plant in 2008 in Belgium</a:t>
            </a:r>
          </a:p>
          <a:p>
            <a:pPr lvl="4">
              <a:lnSpc>
                <a:spcPct val="80000"/>
              </a:lnSpc>
            </a:pPr>
            <a:r>
              <a:rPr lang="en-US" sz="1800" smtClean="0"/>
              <a:t>Second commercial plant in 2011 in Thailand</a:t>
            </a:r>
          </a:p>
          <a:p>
            <a:pPr lvl="4">
              <a:lnSpc>
                <a:spcPct val="80000"/>
              </a:lnSpc>
            </a:pPr>
            <a:endParaRPr lang="en-US" sz="1800" smtClean="0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0" y="6237288"/>
            <a:ext cx="4106863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2010 Winner Presidential Green Chemistry Award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0" y="3284538"/>
            <a:ext cx="458788" cy="24669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Industrial success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35098-A311-4399-B32F-14AAFCA3A167}" type="slidenum">
              <a:rPr lang="en-AU"/>
              <a:pPr/>
              <a:t>12</a:t>
            </a:fld>
            <a:endParaRPr lang="en-A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Process Intensification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smtClean="0"/>
              <a:t>Is a engineering design strategy to adapt the process to the chemical reaction</a:t>
            </a:r>
          </a:p>
          <a:p>
            <a:pPr lvl="1"/>
            <a:r>
              <a:rPr lang="en-US" sz="2400" smtClean="0"/>
              <a:t>Doing More With Less</a:t>
            </a:r>
          </a:p>
          <a:p>
            <a:pPr lvl="3"/>
            <a:r>
              <a:rPr lang="en-US" sz="1800" smtClean="0"/>
              <a:t>Adapting size of equipment to the reaction</a:t>
            </a:r>
          </a:p>
          <a:p>
            <a:pPr lvl="3"/>
            <a:r>
              <a:rPr lang="en-US" sz="1800" smtClean="0"/>
              <a:t>Replacing large, expensive and inefficient equipment by smaller, more efficient and cheaper equipment</a:t>
            </a:r>
          </a:p>
          <a:p>
            <a:pPr lvl="3"/>
            <a:r>
              <a:rPr lang="en-US" sz="1800" smtClean="0"/>
              <a:t>Choosing the technology that best suits each process step</a:t>
            </a:r>
          </a:p>
          <a:p>
            <a:pPr lvl="3"/>
            <a:r>
              <a:rPr lang="en-US" sz="1800" smtClean="0"/>
              <a:t>Sometimes combining multiple operations in fewer aparatuses </a:t>
            </a:r>
          </a:p>
          <a:p>
            <a:pPr lvl="2"/>
            <a:r>
              <a:rPr lang="en-US" sz="2000" smtClean="0"/>
              <a:t>Multiple benefits:</a:t>
            </a:r>
          </a:p>
          <a:p>
            <a:pPr lvl="3"/>
            <a:r>
              <a:rPr lang="en-US" sz="1800" smtClean="0"/>
              <a:t>Better resource productivity and environmental performance</a:t>
            </a:r>
          </a:p>
          <a:p>
            <a:pPr lvl="3"/>
            <a:r>
              <a:rPr lang="en-US" sz="1800" smtClean="0"/>
              <a:t>Smaller, more versatile plants with lower costs</a:t>
            </a:r>
          </a:p>
          <a:p>
            <a:pPr lvl="3"/>
            <a:r>
              <a:rPr lang="en-US" sz="1800" smtClean="0"/>
              <a:t>Safer plants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DC970-8A41-4886-B84E-23DAD2AEFC01}" type="slidenum">
              <a:rPr lang="en-AU"/>
              <a:pPr/>
              <a:t>13</a:t>
            </a:fld>
            <a:endParaRPr lang="en-A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smtClean="0"/>
              <a:t>Eco-Efficient Plant Design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773238"/>
            <a:ext cx="8229600" cy="4727575"/>
          </a:xfrm>
        </p:spPr>
        <p:txBody>
          <a:bodyPr/>
          <a:lstStyle/>
          <a:p>
            <a:r>
              <a:rPr lang="en-AU" smtClean="0"/>
              <a:t>Alcoa Pinjarra Alumina Refinery Upgrade</a:t>
            </a:r>
          </a:p>
          <a:p>
            <a:pPr lvl="3"/>
            <a:r>
              <a:rPr lang="en-AU" smtClean="0"/>
              <a:t>Additional capacity of 600 ktpa to 4.2 Mtpa – no absolute increase in GHG emissions</a:t>
            </a:r>
          </a:p>
          <a:p>
            <a:pPr lvl="2"/>
            <a:r>
              <a:rPr lang="en-AU" smtClean="0"/>
              <a:t>Process and Utility Flow-sheet</a:t>
            </a:r>
          </a:p>
          <a:p>
            <a:pPr lvl="3"/>
            <a:r>
              <a:rPr lang="en-AU" smtClean="0"/>
              <a:t>Maximising energy recovery, e.g. from digestion to causticiser </a:t>
            </a:r>
          </a:p>
          <a:p>
            <a:pPr lvl="2"/>
            <a:r>
              <a:rPr lang="en-AU" smtClean="0"/>
              <a:t>Novel Unit Operations</a:t>
            </a:r>
          </a:p>
          <a:p>
            <a:pPr lvl="3"/>
            <a:r>
              <a:rPr lang="en-AU" smtClean="0"/>
              <a:t>Seed precipitation to enhance precipitation </a:t>
            </a:r>
          </a:p>
          <a:p>
            <a:pPr lvl="3"/>
            <a:r>
              <a:rPr lang="en-AU" smtClean="0"/>
              <a:t>Energy efficient new calciner (~ 5%)</a:t>
            </a:r>
          </a:p>
          <a:p>
            <a:pPr lvl="3"/>
            <a:r>
              <a:rPr lang="en-AU" smtClean="0"/>
              <a:t>Regenerative Thermal Oxidisers (2*)</a:t>
            </a:r>
          </a:p>
          <a:p>
            <a:pPr lvl="2"/>
            <a:r>
              <a:rPr lang="en-AU" smtClean="0"/>
              <a:t>Engineering Design</a:t>
            </a:r>
          </a:p>
          <a:p>
            <a:pPr lvl="3"/>
            <a:r>
              <a:rPr lang="en-AU" smtClean="0"/>
              <a:t>Enhancements in pumping and process controls</a:t>
            </a:r>
          </a:p>
          <a:p>
            <a:pPr lvl="3"/>
            <a:r>
              <a:rPr lang="en-AU" smtClean="0"/>
              <a:t>Re-engineering of bauxite mill</a:t>
            </a:r>
          </a:p>
        </p:txBody>
      </p:sp>
      <p:sp>
        <p:nvSpPr>
          <p:cNvPr id="80900" name="Rectangle 12"/>
          <p:cNvSpPr>
            <a:spLocks noChangeArrowheads="1"/>
          </p:cNvSpPr>
          <p:nvPr/>
        </p:nvSpPr>
        <p:spPr bwMode="auto">
          <a:xfrm>
            <a:off x="0" y="6548438"/>
            <a:ext cx="4065588" cy="4095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AU" sz="1000">
                <a:solidFill>
                  <a:srgbClr val="FF0000"/>
                </a:solidFill>
              </a:rPr>
              <a:t>Van Berkel (2005), </a:t>
            </a:r>
            <a:r>
              <a:rPr lang="en-AU" sz="1000" i="1">
                <a:solidFill>
                  <a:srgbClr val="FF0000"/>
                </a:solidFill>
              </a:rPr>
              <a:t>Eco-Efficiency for Design and Operation of </a:t>
            </a:r>
            <a:br>
              <a:rPr lang="en-AU" sz="1000" i="1">
                <a:solidFill>
                  <a:srgbClr val="FF0000"/>
                </a:solidFill>
              </a:rPr>
            </a:br>
            <a:r>
              <a:rPr lang="en-AU" sz="1000" i="1">
                <a:solidFill>
                  <a:srgbClr val="FF0000"/>
                </a:solidFill>
              </a:rPr>
              <a:t>Minerals Processing Plants</a:t>
            </a:r>
            <a:r>
              <a:rPr lang="en-AU" sz="1000">
                <a:solidFill>
                  <a:srgbClr val="FF0000"/>
                </a:solidFill>
              </a:rPr>
              <a:t>, Proceedings Chemeca 2005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0" y="3284538"/>
            <a:ext cx="458788" cy="24669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Industrial success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1B4E9-1C49-426E-9A98-663BC2EC64E8}" type="slidenum">
              <a:rPr lang="en-AU"/>
              <a:pPr/>
              <a:t>14</a:t>
            </a:fld>
            <a:endParaRPr lang="en-A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Biomimicry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smtClean="0"/>
              <a:t>Innovation Inspired by Nature</a:t>
            </a:r>
          </a:p>
          <a:p>
            <a:endParaRPr lang="en-AU" i="1" smtClean="0"/>
          </a:p>
          <a:p>
            <a:r>
              <a:rPr lang="en-AU" sz="2400" b="1" smtClean="0"/>
              <a:t>Biomimicry</a:t>
            </a:r>
            <a:r>
              <a:rPr lang="en-AU" sz="2400" smtClean="0"/>
              <a:t> or </a:t>
            </a:r>
            <a:r>
              <a:rPr lang="en-AU" sz="2400" b="1" smtClean="0"/>
              <a:t>biomimetics</a:t>
            </a:r>
            <a:r>
              <a:rPr lang="en-AU" sz="2400" smtClean="0"/>
              <a:t> is the examination of nature, its models, systems, processes, and elements to emulate or take inspiration from in order to solve human problems</a:t>
            </a:r>
            <a:r>
              <a:rPr lang="en-AU" smtClean="0"/>
              <a:t>.</a:t>
            </a:r>
            <a:endParaRPr lang="en-AU" i="1" smtClean="0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720138" y="6500813"/>
            <a:ext cx="423862" cy="357187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fld id="{E077F26D-9A49-4E46-A5A7-B7B1F02FCD14}" type="slidenum">
              <a:rPr lang="en-AU" sz="1000">
                <a:solidFill>
                  <a:srgbClr val="898989"/>
                </a:solidFill>
                <a:latin typeface="Calibri" pitchFamily="34" charset="0"/>
              </a:rPr>
              <a:pPr algn="ctr"/>
              <a:t>14</a:t>
            </a:fld>
            <a:endParaRPr lang="en-AU" sz="10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696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488" y="4652963"/>
            <a:ext cx="194945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8400B-1C39-4E31-9A69-E2EC3801A037}" type="slidenum">
              <a:rPr lang="en-AU"/>
              <a:pPr/>
              <a:t>15</a:t>
            </a:fld>
            <a:endParaRPr lang="en-A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Biomimicry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3" y="4508500"/>
            <a:ext cx="37020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24300" y="4365625"/>
            <a:ext cx="495935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/>
              <a:t>Nature moves water and air using a logarithmic</a:t>
            </a:r>
            <a:br>
              <a:rPr lang="en-AU"/>
            </a:br>
            <a:r>
              <a:rPr lang="en-AU"/>
              <a:t>or exponentially growing  spiral as seen in a</a:t>
            </a:r>
            <a:br>
              <a:rPr lang="en-AU"/>
            </a:br>
            <a:r>
              <a:rPr lang="en-AU"/>
              <a:t>seashell. Applying this fundamental geometry </a:t>
            </a:r>
            <a:br>
              <a:rPr lang="en-AU"/>
            </a:br>
            <a:r>
              <a:rPr lang="en-AU"/>
              <a:t>to the design of human-made rotors, reduces</a:t>
            </a:r>
            <a:br>
              <a:rPr lang="en-AU"/>
            </a:br>
            <a:r>
              <a:rPr lang="en-AU"/>
              <a:t>energy consumption by 10-85% and noise by</a:t>
            </a:r>
            <a:br>
              <a:rPr lang="en-AU"/>
            </a:br>
            <a:r>
              <a:rPr lang="en-AU"/>
              <a:t>up to 75%, in fans, mixers, pumps, turbines.</a:t>
            </a:r>
          </a:p>
          <a:p>
            <a:r>
              <a:rPr lang="en-AU" sz="1400"/>
              <a:t>e.g. </a:t>
            </a:r>
            <a:r>
              <a:rPr lang="en-AU" sz="1400">
                <a:hlinkClick r:id="rId3"/>
              </a:rPr>
              <a:t> www.paxscientific.com</a:t>
            </a:r>
            <a:r>
              <a:rPr lang="en-AU" sz="1400"/>
              <a:t> </a:t>
            </a:r>
          </a:p>
          <a:p>
            <a:endParaRPr lang="en-AU"/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1989138"/>
            <a:ext cx="3640138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95738" y="1916113"/>
            <a:ext cx="4865687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/>
              <a:t>The lotus has a microscopically rough leaf</a:t>
            </a:r>
            <a:br>
              <a:rPr lang="en-AU"/>
            </a:br>
            <a:r>
              <a:rPr lang="en-AU"/>
              <a:t>surface that causes moisture to roll off taking </a:t>
            </a:r>
            <a:br>
              <a:rPr lang="en-AU"/>
            </a:br>
            <a:r>
              <a:rPr lang="en-AU"/>
              <a:t>attached dirt particles with it. Now microscopi-</a:t>
            </a:r>
            <a:br>
              <a:rPr lang="en-AU"/>
            </a:br>
            <a:r>
              <a:rPr lang="en-AU"/>
              <a:t>cally rough additives are added to new gene-</a:t>
            </a:r>
            <a:br>
              <a:rPr lang="en-AU"/>
            </a:br>
            <a:r>
              <a:rPr lang="en-AU"/>
              <a:t>ration paint, glass and fabric finishes, greatly</a:t>
            </a:r>
            <a:br>
              <a:rPr lang="en-AU"/>
            </a:br>
            <a:r>
              <a:rPr lang="en-AU"/>
              <a:t>reducing the need for chemical or laborious</a:t>
            </a:r>
            <a:br>
              <a:rPr lang="en-AU"/>
            </a:br>
            <a:r>
              <a:rPr lang="en-AU"/>
              <a:t>cleaning.</a:t>
            </a:r>
          </a:p>
          <a:p>
            <a:r>
              <a:rPr lang="en-AU" sz="1400"/>
              <a:t>e.g. </a:t>
            </a:r>
            <a:r>
              <a:rPr lang="en-AU" sz="1400">
                <a:hlinkClick r:id="rId5"/>
              </a:rPr>
              <a:t>www.stocorp.com</a:t>
            </a:r>
            <a:r>
              <a:rPr lang="en-AU" sz="1400"/>
              <a:t> </a:t>
            </a:r>
          </a:p>
          <a:p>
            <a:endParaRPr lang="en-AU"/>
          </a:p>
          <a:p>
            <a:endParaRPr lang="en-AU"/>
          </a:p>
        </p:txBody>
      </p:sp>
      <p:sp>
        <p:nvSpPr>
          <p:cNvPr id="70665" name="TextBox 12"/>
          <p:cNvSpPr txBox="1">
            <a:spLocks noChangeArrowheads="1"/>
          </p:cNvSpPr>
          <p:nvPr/>
        </p:nvSpPr>
        <p:spPr bwMode="auto">
          <a:xfrm>
            <a:off x="684213" y="6488113"/>
            <a:ext cx="3095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hlinkClick r:id="rId6"/>
              </a:rPr>
              <a:t>www.biomimicryinstitute.org</a:t>
            </a:r>
            <a:r>
              <a:rPr lang="en-AU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1DAF7-6A63-4597-A5EA-BF0FE395E2AB}" type="slidenum">
              <a:rPr lang="en-AU"/>
              <a:pPr/>
              <a:t>16</a:t>
            </a:fld>
            <a:endParaRPr lang="en-AU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13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Concluding Remark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3038475"/>
          </a:xfrm>
        </p:spPr>
        <p:txBody>
          <a:bodyPr/>
          <a:lstStyle/>
          <a:p>
            <a:pPr eaLnBrk="1" hangingPunct="1"/>
            <a:r>
              <a:rPr lang="en-AU" dirty="0" smtClean="0"/>
              <a:t>Green Chemistry and Engineering</a:t>
            </a:r>
          </a:p>
          <a:p>
            <a:pPr lvl="1" eaLnBrk="1" hangingPunct="1"/>
            <a:r>
              <a:rPr lang="en-AU" dirty="0" smtClean="0"/>
              <a:t>Proven sustainable industrial development and innovation strategy</a:t>
            </a:r>
          </a:p>
          <a:p>
            <a:pPr lvl="1" eaLnBrk="1" hangingPunct="1"/>
            <a:r>
              <a:rPr lang="en-AU" dirty="0" smtClean="0"/>
              <a:t>The </a:t>
            </a:r>
            <a:r>
              <a:rPr lang="en-AU" i="1" dirty="0" smtClean="0"/>
              <a:t>desirable</a:t>
            </a:r>
            <a:r>
              <a:rPr lang="en-AU" dirty="0" smtClean="0"/>
              <a:t>, but not exclusive, aim for innovation in chemical industry</a:t>
            </a:r>
          </a:p>
          <a:p>
            <a:pPr lvl="2" eaLnBrk="1" hangingPunct="1"/>
            <a:r>
              <a:rPr lang="en-AU" dirty="0" smtClean="0"/>
              <a:t>Important avenue for greening of industry and creating new green industries</a:t>
            </a:r>
          </a:p>
          <a:p>
            <a:pPr eaLnBrk="1" hangingPunct="1"/>
            <a:r>
              <a:rPr lang="en-AU" dirty="0" smtClean="0"/>
              <a:t>Complementary nature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757238" y="580548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Control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836738" y="58054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2268538" y="5805488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Efficiency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3708400" y="58054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+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4211638" y="5805488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Innovation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5868988" y="58054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=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6551613" y="5641975"/>
            <a:ext cx="180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Green Industry</a:t>
            </a:r>
            <a:br>
              <a:rPr lang="en-US" b="1">
                <a:solidFill>
                  <a:schemeClr val="hlink"/>
                </a:solidFill>
              </a:rPr>
            </a:br>
            <a:r>
              <a:rPr lang="en-US" b="1">
                <a:solidFill>
                  <a:schemeClr val="hlink"/>
                </a:solidFill>
              </a:rPr>
              <a:t>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/>
      <p:bldP spid="74760" grpId="0"/>
      <p:bldP spid="74761" grpId="0"/>
      <p:bldP spid="74762" grpId="0"/>
      <p:bldP spid="74763" grpId="0"/>
      <p:bldP spid="74764" grpId="0"/>
      <p:bldP spid="747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Term Possibilities for </a:t>
            </a:r>
            <a:r>
              <a:rPr lang="en-US" dirty="0" err="1" smtClean="0"/>
              <a:t>RECP</a:t>
            </a:r>
            <a:r>
              <a:rPr lang="en-US" i="1" dirty="0" err="1" smtClean="0"/>
              <a:t>net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Bio-plastics and bio-ethanol</a:t>
            </a:r>
          </a:p>
          <a:p>
            <a:pPr lvl="2"/>
            <a:r>
              <a:rPr lang="en-US" dirty="0" smtClean="0"/>
              <a:t>Starting from waste agricultural biomass</a:t>
            </a:r>
          </a:p>
          <a:p>
            <a:r>
              <a:rPr lang="en-US" dirty="0" smtClean="0"/>
              <a:t>Supercritical Extraction with CO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/>
            <a:r>
              <a:rPr lang="en-US" dirty="0" smtClean="0"/>
              <a:t>Extraction of active ingredients (</a:t>
            </a:r>
            <a:r>
              <a:rPr lang="en-US" dirty="0" err="1" smtClean="0"/>
              <a:t>pharma</a:t>
            </a:r>
            <a:r>
              <a:rPr lang="en-US" dirty="0" smtClean="0"/>
              <a:t>, dyes, etc) from plant materials</a:t>
            </a:r>
          </a:p>
          <a:p>
            <a:r>
              <a:rPr lang="en-US" dirty="0" smtClean="0"/>
              <a:t>Enzyme-technology</a:t>
            </a:r>
          </a:p>
          <a:p>
            <a:pPr lvl="2"/>
            <a:r>
              <a:rPr lang="en-US" dirty="0" smtClean="0"/>
              <a:t>Widespread opportunities for example in textile processing industry</a:t>
            </a:r>
          </a:p>
          <a:p>
            <a:pPr lvl="2"/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7D3E8-D8A0-4D70-968B-484E993FCA0C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10366-35B4-4F27-84DB-BF069079AB9D}" type="slidenum">
              <a:rPr lang="en-AU"/>
              <a:pPr/>
              <a:t>18</a:t>
            </a:fld>
            <a:endParaRPr lang="en-A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Thank You</a:t>
            </a:r>
          </a:p>
        </p:txBody>
      </p:sp>
      <p:sp>
        <p:nvSpPr>
          <p:cNvPr id="75779" name="TextBox 3"/>
          <p:cNvSpPr txBox="1">
            <a:spLocks noChangeArrowheads="1"/>
          </p:cNvSpPr>
          <p:nvPr/>
        </p:nvSpPr>
        <p:spPr bwMode="auto">
          <a:xfrm>
            <a:off x="3736975" y="4857750"/>
            <a:ext cx="5019675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AU">
                <a:latin typeface="Calibri" pitchFamily="34" charset="0"/>
              </a:rPr>
              <a:t>René VAN BERKEL</a:t>
            </a:r>
          </a:p>
          <a:p>
            <a:pPr algn="ctr"/>
            <a:r>
              <a:rPr lang="en-AU" sz="2000">
                <a:latin typeface="Calibri" pitchFamily="34" charset="0"/>
              </a:rPr>
              <a:t>Chief, Cleaner and Sustainable Production Unit</a:t>
            </a:r>
          </a:p>
          <a:p>
            <a:pPr algn="ctr"/>
            <a:r>
              <a:rPr lang="en-AU" sz="2000">
                <a:latin typeface="Calibri" pitchFamily="34" charset="0"/>
                <a:hlinkClick r:id="rId2"/>
              </a:rPr>
              <a:t>r.vanberkel(at)unido.org</a:t>
            </a:r>
            <a:endParaRPr lang="en-AU" sz="2000">
              <a:latin typeface="Calibri" pitchFamily="34" charset="0"/>
            </a:endParaRPr>
          </a:p>
          <a:p>
            <a:pPr algn="ctr"/>
            <a:r>
              <a:rPr lang="en-AU" sz="2000">
                <a:latin typeface="Calibri" pitchFamily="34" charset="0"/>
                <a:hlinkClick r:id="rId3"/>
              </a:rPr>
              <a:t>www.unido.org/cp</a:t>
            </a:r>
            <a:r>
              <a:rPr lang="en-AU" sz="2000">
                <a:latin typeface="Calibri" pitchFamily="34" charset="0"/>
              </a:rPr>
              <a:t> </a:t>
            </a:r>
          </a:p>
        </p:txBody>
      </p:sp>
      <p:pic>
        <p:nvPicPr>
          <p:cNvPr id="75780" name="Picture 4" descr="glob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1643063"/>
            <a:ext cx="3205162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1" name="Picture 13"/>
          <p:cNvPicPr>
            <a:picLocks noChangeAspect="1" noChangeArrowheads="1"/>
          </p:cNvPicPr>
          <p:nvPr/>
        </p:nvPicPr>
        <p:blipFill>
          <a:blip r:embed="rId5"/>
          <a:srcRect l="2243" r="2243" b="3532"/>
          <a:stretch>
            <a:fillRect/>
          </a:stretch>
        </p:blipFill>
        <p:spPr bwMode="auto">
          <a:xfrm>
            <a:off x="5076825" y="2109788"/>
            <a:ext cx="3067050" cy="19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6101C-2890-4F4E-A18B-A1AFB06046BA}" type="slidenum">
              <a:rPr lang="en-AU"/>
              <a:pPr/>
              <a:t>2</a:t>
            </a:fld>
            <a:endParaRPr lang="en-AU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1331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Developments in Chemicals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350" y="4868863"/>
            <a:ext cx="1584325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/>
              <a:t>Chemicals Management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03350" y="5949950"/>
            <a:ext cx="1609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Occupational</a:t>
            </a:r>
            <a:br>
              <a:rPr lang="en-AU" sz="1600"/>
            </a:br>
            <a:r>
              <a:rPr lang="en-AU" sz="1600"/>
              <a:t>Health &amp; Safety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03575" y="5949950"/>
            <a:ext cx="17700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600"/>
              <a:t>Community &amp; </a:t>
            </a:r>
            <a:br>
              <a:rPr lang="en-AU" sz="1600"/>
            </a:br>
            <a:r>
              <a:rPr lang="en-AU" sz="1600"/>
              <a:t>Consumer Safety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48263" y="5949950"/>
            <a:ext cx="14811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Environmental</a:t>
            </a:r>
            <a:br>
              <a:rPr lang="en-AU" sz="1600"/>
            </a:br>
            <a:r>
              <a:rPr lang="en-AU" sz="1600"/>
              <a:t>Protection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092950" y="5949950"/>
            <a:ext cx="1390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Sustainable </a:t>
            </a:r>
            <a:br>
              <a:rPr lang="en-AU" sz="1600"/>
            </a:br>
            <a:r>
              <a:rPr lang="en-AU" sz="1600"/>
              <a:t>Development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03350" y="5949950"/>
            <a:ext cx="6985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-827881" y="3933031"/>
            <a:ext cx="403225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0" y="2205038"/>
            <a:ext cx="1249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solidFill>
                  <a:srgbClr val="00B050"/>
                </a:solidFill>
              </a:rPr>
              <a:t>Innovation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0" y="3429000"/>
            <a:ext cx="116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solidFill>
                  <a:srgbClr val="00B050"/>
                </a:solidFill>
              </a:rPr>
              <a:t>Efficiency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5825" y="5300663"/>
            <a:ext cx="9366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2400" i="1" dirty="0">
                <a:solidFill>
                  <a:schemeClr val="accent1">
                    <a:lumMod val="75000"/>
                  </a:schemeClr>
                </a:solidFill>
              </a:rPr>
              <a:t>AIMS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3350" y="1773238"/>
            <a:ext cx="1819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2400" i="1">
                <a:solidFill>
                  <a:srgbClr val="00B050"/>
                </a:solidFill>
              </a:rPr>
              <a:t>STRATEGY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0" y="47244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059113" y="4724400"/>
            <a:ext cx="3529012" cy="115252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/>
              <a:t>New Management Frameworks</a:t>
            </a:r>
          </a:p>
          <a:p>
            <a:pPr algn="ctr">
              <a:defRPr/>
            </a:pPr>
            <a:r>
              <a:rPr lang="en-AU" dirty="0"/>
              <a:t>(SAICM, REACH, etc.)</a:t>
            </a:r>
          </a:p>
        </p:txBody>
      </p:sp>
      <p:sp>
        <p:nvSpPr>
          <p:cNvPr id="28" name="Right Arrow 27"/>
          <p:cNvSpPr/>
          <p:nvPr/>
        </p:nvSpPr>
        <p:spPr>
          <a:xfrm rot="16200000">
            <a:off x="1277144" y="3267869"/>
            <a:ext cx="1981200" cy="115093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/>
              <a:t>New Business Models (</a:t>
            </a:r>
            <a:r>
              <a:rPr lang="en-AU" dirty="0" err="1"/>
              <a:t>ChL</a:t>
            </a:r>
            <a:r>
              <a:rPr lang="en-AU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5AABC-E6A7-433A-ABAC-F0F911B92729}" type="slidenum">
              <a:rPr lang="en-AU"/>
              <a:pPr/>
              <a:t>3</a:t>
            </a:fld>
            <a:endParaRPr lang="en-AU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20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1740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Developments in Chemicals Management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350" y="4868863"/>
            <a:ext cx="1584325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/>
              <a:t>Chemicals Management</a:t>
            </a:r>
          </a:p>
        </p:txBody>
      </p:sp>
      <p:sp>
        <p:nvSpPr>
          <p:cNvPr id="17412" name="TextBox 8"/>
          <p:cNvSpPr txBox="1">
            <a:spLocks noChangeArrowheads="1"/>
          </p:cNvSpPr>
          <p:nvPr/>
        </p:nvSpPr>
        <p:spPr bwMode="auto">
          <a:xfrm>
            <a:off x="1403350" y="5949950"/>
            <a:ext cx="1609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Occupational</a:t>
            </a:r>
            <a:br>
              <a:rPr lang="en-AU" sz="1600"/>
            </a:br>
            <a:r>
              <a:rPr lang="en-AU" sz="1600"/>
              <a:t>Health &amp; Safety</a:t>
            </a:r>
          </a:p>
        </p:txBody>
      </p:sp>
      <p:sp>
        <p:nvSpPr>
          <p:cNvPr id="17413" name="TextBox 9"/>
          <p:cNvSpPr txBox="1">
            <a:spLocks noChangeArrowheads="1"/>
          </p:cNvSpPr>
          <p:nvPr/>
        </p:nvSpPr>
        <p:spPr bwMode="auto">
          <a:xfrm>
            <a:off x="3203575" y="6021388"/>
            <a:ext cx="17700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Community &amp; </a:t>
            </a:r>
            <a:br>
              <a:rPr lang="en-AU" sz="1600"/>
            </a:br>
            <a:r>
              <a:rPr lang="en-AU" sz="1600"/>
              <a:t>Consumer Safety</a:t>
            </a:r>
          </a:p>
        </p:txBody>
      </p:sp>
      <p:sp>
        <p:nvSpPr>
          <p:cNvPr id="17414" name="TextBox 10"/>
          <p:cNvSpPr txBox="1">
            <a:spLocks noChangeArrowheads="1"/>
          </p:cNvSpPr>
          <p:nvPr/>
        </p:nvSpPr>
        <p:spPr bwMode="auto">
          <a:xfrm>
            <a:off x="5148263" y="6021388"/>
            <a:ext cx="14938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Environmental</a:t>
            </a:r>
            <a:br>
              <a:rPr lang="en-AU" sz="1600"/>
            </a:br>
            <a:r>
              <a:rPr lang="en-AU" sz="1600"/>
              <a:t>Protection</a:t>
            </a:r>
          </a:p>
        </p:txBody>
      </p:sp>
      <p:sp>
        <p:nvSpPr>
          <p:cNvPr id="17415" name="TextBox 11"/>
          <p:cNvSpPr txBox="1">
            <a:spLocks noChangeArrowheads="1"/>
          </p:cNvSpPr>
          <p:nvPr/>
        </p:nvSpPr>
        <p:spPr bwMode="auto">
          <a:xfrm>
            <a:off x="7092950" y="5949950"/>
            <a:ext cx="1390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600"/>
              <a:t>Sustainable </a:t>
            </a:r>
            <a:br>
              <a:rPr lang="en-AU" sz="1600"/>
            </a:br>
            <a:r>
              <a:rPr lang="en-AU" sz="1600"/>
              <a:t>Development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03350" y="5949950"/>
            <a:ext cx="6985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-827881" y="3933031"/>
            <a:ext cx="403225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21"/>
          <p:cNvSpPr txBox="1">
            <a:spLocks noChangeArrowheads="1"/>
          </p:cNvSpPr>
          <p:nvPr/>
        </p:nvSpPr>
        <p:spPr bwMode="auto">
          <a:xfrm>
            <a:off x="0" y="2205038"/>
            <a:ext cx="1249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solidFill>
                  <a:srgbClr val="00B050"/>
                </a:solidFill>
              </a:rPr>
              <a:t>Innovation</a:t>
            </a:r>
          </a:p>
        </p:txBody>
      </p:sp>
      <p:sp>
        <p:nvSpPr>
          <p:cNvPr id="17419" name="TextBox 22"/>
          <p:cNvSpPr txBox="1">
            <a:spLocks noChangeArrowheads="1"/>
          </p:cNvSpPr>
          <p:nvPr/>
        </p:nvSpPr>
        <p:spPr bwMode="auto">
          <a:xfrm>
            <a:off x="0" y="3429000"/>
            <a:ext cx="116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solidFill>
                  <a:srgbClr val="00B050"/>
                </a:solidFill>
              </a:rPr>
              <a:t>Efficiency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5825" y="5300663"/>
            <a:ext cx="9366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2400" i="1" dirty="0">
                <a:solidFill>
                  <a:schemeClr val="accent1">
                    <a:lumMod val="75000"/>
                  </a:schemeClr>
                </a:solidFill>
              </a:rPr>
              <a:t>AIMS</a:t>
            </a:r>
          </a:p>
        </p:txBody>
      </p:sp>
      <p:sp>
        <p:nvSpPr>
          <p:cNvPr id="17421" name="TextBox 24"/>
          <p:cNvSpPr txBox="1">
            <a:spLocks noChangeArrowheads="1"/>
          </p:cNvSpPr>
          <p:nvPr/>
        </p:nvSpPr>
        <p:spPr bwMode="auto">
          <a:xfrm>
            <a:off x="1403350" y="1773238"/>
            <a:ext cx="1819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2400" i="1">
                <a:solidFill>
                  <a:srgbClr val="00B050"/>
                </a:solidFill>
              </a:rPr>
              <a:t>STRATEGY</a:t>
            </a:r>
          </a:p>
        </p:txBody>
      </p:sp>
      <p:sp>
        <p:nvSpPr>
          <p:cNvPr id="17422" name="TextBox 25"/>
          <p:cNvSpPr txBox="1">
            <a:spLocks noChangeArrowheads="1"/>
          </p:cNvSpPr>
          <p:nvPr/>
        </p:nvSpPr>
        <p:spPr bwMode="auto">
          <a:xfrm>
            <a:off x="0" y="47244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31" name="Oval 30"/>
          <p:cNvSpPr/>
          <p:nvPr/>
        </p:nvSpPr>
        <p:spPr>
          <a:xfrm>
            <a:off x="5003800" y="2205038"/>
            <a:ext cx="1871663" cy="93662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/>
              <a:t>Green Chemistry</a:t>
            </a:r>
          </a:p>
        </p:txBody>
      </p:sp>
      <p:sp>
        <p:nvSpPr>
          <p:cNvPr id="32" name="Oval 31"/>
          <p:cNvSpPr/>
          <p:nvPr/>
        </p:nvSpPr>
        <p:spPr>
          <a:xfrm>
            <a:off x="6443663" y="2205038"/>
            <a:ext cx="2008187" cy="87153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/>
              <a:t>Green Engineering</a:t>
            </a:r>
          </a:p>
        </p:txBody>
      </p:sp>
      <p:sp>
        <p:nvSpPr>
          <p:cNvPr id="33" name="Oval 32"/>
          <p:cNvSpPr/>
          <p:nvPr/>
        </p:nvSpPr>
        <p:spPr>
          <a:xfrm>
            <a:off x="5795963" y="1700213"/>
            <a:ext cx="1800225" cy="7921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 err="1"/>
              <a:t>Biomimicry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AF820-859C-4D6C-9E46-A675DC729D57}" type="slidenum">
              <a:rPr lang="en-AU"/>
              <a:pPr/>
              <a:t>4</a:t>
            </a:fld>
            <a:endParaRPr lang="en-AU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Green Chemistry and Engineering</a:t>
            </a:r>
          </a:p>
        </p:txBody>
      </p:sp>
      <p:sp>
        <p:nvSpPr>
          <p:cNvPr id="18435" name="Oval 4"/>
          <p:cNvSpPr>
            <a:spLocks noChangeArrowheads="1"/>
          </p:cNvSpPr>
          <p:nvPr/>
        </p:nvSpPr>
        <p:spPr bwMode="auto">
          <a:xfrm>
            <a:off x="2590800" y="3673475"/>
            <a:ext cx="41148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2514600" y="1844675"/>
            <a:ext cx="41148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2743200" y="1920875"/>
            <a:ext cx="350043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AU" sz="2800">
                <a:solidFill>
                  <a:srgbClr val="663300"/>
                </a:solidFill>
                <a:latin typeface="Verdana" pitchFamily="34" charset="0"/>
              </a:rPr>
              <a:t>Green Engineering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48000" y="3825875"/>
            <a:ext cx="3429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AU" sz="2800">
                <a:solidFill>
                  <a:srgbClr val="663300"/>
                </a:solidFill>
                <a:latin typeface="Verdana" pitchFamily="34" charset="0"/>
              </a:rPr>
              <a:t>Green Chemistry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2667000" y="2578100"/>
            <a:ext cx="4114800" cy="1169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AU" sz="1400">
                <a:solidFill>
                  <a:srgbClr val="003399"/>
                </a:solidFill>
                <a:latin typeface="Verdana" pitchFamily="34" charset="0"/>
              </a:rPr>
              <a:t>Aims to achieve sustainability through the application of science and technology in engineering design leading to efficient, safe and environmentally compatible industrial plants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2286000" y="4435475"/>
            <a:ext cx="5105400" cy="730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AU" sz="1400">
                <a:solidFill>
                  <a:srgbClr val="003399"/>
                </a:solidFill>
                <a:latin typeface="Verdana" pitchFamily="34" charset="0"/>
              </a:rPr>
              <a:t>Design, development and implementation of chemical products and processes to reduce or eliminate the use and generation of hazardous substances</a:t>
            </a:r>
          </a:p>
        </p:txBody>
      </p:sp>
      <p:sp>
        <p:nvSpPr>
          <p:cNvPr id="148490" name="AutoShape 10"/>
          <p:cNvSpPr>
            <a:spLocks noChangeArrowheads="1"/>
          </p:cNvSpPr>
          <p:nvPr/>
        </p:nvSpPr>
        <p:spPr bwMode="auto">
          <a:xfrm>
            <a:off x="6705600" y="2149475"/>
            <a:ext cx="1676400" cy="2133600"/>
          </a:xfrm>
          <a:prstGeom prst="curvedLeftArrow">
            <a:avLst>
              <a:gd name="adj1" fmla="val 25455"/>
              <a:gd name="adj2" fmla="val 5090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48491" name="AutoShape 11"/>
          <p:cNvSpPr>
            <a:spLocks noChangeArrowheads="1"/>
          </p:cNvSpPr>
          <p:nvPr/>
        </p:nvSpPr>
        <p:spPr bwMode="auto">
          <a:xfrm rot="10800000">
            <a:off x="381000" y="1920875"/>
            <a:ext cx="1981200" cy="2133600"/>
          </a:xfrm>
          <a:prstGeom prst="curvedLeftArrow">
            <a:avLst>
              <a:gd name="adj1" fmla="val 21538"/>
              <a:gd name="adj2" fmla="val 4307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0" y="6475413"/>
            <a:ext cx="5364163" cy="4095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AU" sz="1000">
                <a:solidFill>
                  <a:srgbClr val="FF0000"/>
                </a:solidFill>
              </a:rPr>
              <a:t>Van Berkel  et al (2005), </a:t>
            </a:r>
            <a:r>
              <a:rPr lang="en-AU" sz="1000" i="1">
                <a:solidFill>
                  <a:srgbClr val="FF0000"/>
                </a:solidFill>
              </a:rPr>
              <a:t>Eco-Efficiency for Design and Operation of </a:t>
            </a:r>
            <a:br>
              <a:rPr lang="en-AU" sz="1000" i="1">
                <a:solidFill>
                  <a:srgbClr val="FF0000"/>
                </a:solidFill>
              </a:rPr>
            </a:br>
            <a:r>
              <a:rPr lang="en-AU" sz="1000" i="1">
                <a:solidFill>
                  <a:srgbClr val="FF0000"/>
                </a:solidFill>
              </a:rPr>
              <a:t>Minerals Processing Plants</a:t>
            </a:r>
            <a:r>
              <a:rPr lang="en-AU" sz="1000">
                <a:solidFill>
                  <a:srgbClr val="FF0000"/>
                </a:solidFill>
              </a:rPr>
              <a:t>, Proceedings Chemeca 2005, Brisbane, Australia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71550" y="5373688"/>
            <a:ext cx="75612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>
                <a:solidFill>
                  <a:srgbClr val="008000"/>
                </a:solidFill>
                <a:latin typeface="Verdana" pitchFamily="34" charset="0"/>
              </a:rPr>
              <a:t>Development of Green Engineering and Green Chemistry is</a:t>
            </a:r>
            <a:br>
              <a:rPr lang="en-AU">
                <a:solidFill>
                  <a:srgbClr val="008000"/>
                </a:solidFill>
                <a:latin typeface="Verdana" pitchFamily="34" charset="0"/>
              </a:rPr>
            </a:br>
            <a:r>
              <a:rPr lang="en-AU">
                <a:solidFill>
                  <a:srgbClr val="008000"/>
                </a:solidFill>
                <a:latin typeface="Verdana" pitchFamily="34" charset="0"/>
              </a:rPr>
              <a:t>driven by parallel sets of 12 normative sustainability principles, </a:t>
            </a:r>
          </a:p>
          <a:p>
            <a:pPr algn="ctr"/>
            <a:r>
              <a:rPr lang="en-AU">
                <a:solidFill>
                  <a:srgbClr val="008000"/>
                </a:solidFill>
                <a:latin typeface="Verdana" pitchFamily="34" charset="0"/>
              </a:rPr>
              <a:t>which could be interpreted as high level design heuristics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8" grpId="0"/>
      <p:bldP spid="148489" grpId="0"/>
      <p:bldP spid="148490" grpId="0" animBg="1"/>
      <p:bldP spid="14849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9C545-24F3-45E8-9447-A5A6EF84F4E7}" type="slidenum">
              <a:rPr lang="en-AU"/>
              <a:pPr/>
              <a:t>5</a:t>
            </a:fld>
            <a:endParaRPr lang="en-A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pic>
        <p:nvPicPr>
          <p:cNvPr id="62467" name="Picture 6" descr="GreenChemistryBanner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3213100"/>
            <a:ext cx="3455988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Rectangle 7"/>
          <p:cNvSpPr>
            <a:spLocks noChangeArrowheads="1"/>
          </p:cNvSpPr>
          <p:nvPr/>
        </p:nvSpPr>
        <p:spPr bwMode="auto">
          <a:xfrm>
            <a:off x="0" y="6381750"/>
            <a:ext cx="3851275" cy="476250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sz="1000">
                <a:solidFill>
                  <a:srgbClr val="FF0000"/>
                </a:solidFill>
              </a:rPr>
              <a:t>Anastas P. (1998), </a:t>
            </a:r>
            <a:r>
              <a:rPr lang="en-AU" sz="1000" i="1">
                <a:solidFill>
                  <a:srgbClr val="FF0000"/>
                </a:solidFill>
              </a:rPr>
              <a:t>Green Chemistry: theory and practice</a:t>
            </a:r>
            <a:r>
              <a:rPr lang="en-AU" sz="1000">
                <a:solidFill>
                  <a:srgbClr val="FF0000"/>
                </a:solidFill>
              </a:rPr>
              <a:t>, </a:t>
            </a:r>
            <a:br>
              <a:rPr lang="en-AU" sz="1000">
                <a:solidFill>
                  <a:srgbClr val="FF0000"/>
                </a:solidFill>
              </a:rPr>
            </a:br>
            <a:r>
              <a:rPr lang="en-AU" sz="1000">
                <a:solidFill>
                  <a:srgbClr val="FF0000"/>
                </a:solidFill>
              </a:rPr>
              <a:t>Oxford University Press, Oxford UK</a:t>
            </a:r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381000" y="685800"/>
          <a:ext cx="7993063" cy="5545138"/>
        </p:xfrm>
        <a:graphic>
          <a:graphicData uri="http://schemas.openxmlformats.org/presentationml/2006/ole">
            <p:oleObj spid="_x0000_s62466" name="Visio" r:id="rId4" imgW="7993582" imgH="5544496" progId="">
              <p:embed/>
            </p:oleObj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F3010-6932-4EBC-B07E-0FAB3112FA71}" type="slidenum">
              <a:rPr lang="en-AU"/>
              <a:pPr/>
              <a:t>6</a:t>
            </a:fld>
            <a:endParaRPr lang="en-A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Design Heuristics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388" y="1916113"/>
          <a:ext cx="8785225" cy="4419600"/>
        </p:xfrm>
        <a:graphic>
          <a:graphicData uri="http://schemas.openxmlformats.org/drawingml/2006/table">
            <a:tbl>
              <a:tblPr/>
              <a:tblGrid>
                <a:gridCol w="4392612"/>
                <a:gridCol w="4392613"/>
              </a:tblGrid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Green Chemistry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Green Engineering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Waste Prevention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Inherently Non-Hazardous Material and Energy Inputs and Outputs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Atom Efficiency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Waste Prevention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Less Hazardous Chemical Synthesis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Separation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of Safer Chemicals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Maximum Energy, Space and Time Efficiency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Safer Solvents and Auxiliaries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“Output-Pulled” versus “Input-Pushed”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Energy Efficiency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Conservation of Complexity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Use of Renewable Feedstocks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Durability Not Immortality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to Reduce Derivatives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to Meet Need and Minimise Excess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Catalysis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Minimal Material Diversity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Product Degradation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Process Integration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Real Time Analysis and Control for Pollution Prevention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Performance in a Commercial After Life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Inherently Safer Chemistry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228600" algn="l"/>
                        </a:tabLst>
                      </a:pPr>
                      <a:r>
                        <a:rPr kumimoji="0" lang="en-A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Design for Renewable Material and Energy Inputs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35" name="Rectangle 12"/>
          <p:cNvSpPr>
            <a:spLocks noChangeArrowheads="1"/>
          </p:cNvSpPr>
          <p:nvPr/>
        </p:nvSpPr>
        <p:spPr bwMode="auto">
          <a:xfrm>
            <a:off x="0" y="6448425"/>
            <a:ext cx="4065588" cy="40957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AU" sz="1000">
                <a:solidFill>
                  <a:srgbClr val="FF0000"/>
                </a:solidFill>
              </a:rPr>
              <a:t>Van Berkel (2005), </a:t>
            </a:r>
            <a:r>
              <a:rPr lang="en-AU" sz="1000" i="1">
                <a:solidFill>
                  <a:srgbClr val="FF0000"/>
                </a:solidFill>
              </a:rPr>
              <a:t>Eco-Efficiency for Design and Operation of </a:t>
            </a:r>
            <a:br>
              <a:rPr lang="en-AU" sz="1000" i="1">
                <a:solidFill>
                  <a:srgbClr val="FF0000"/>
                </a:solidFill>
              </a:rPr>
            </a:br>
            <a:r>
              <a:rPr lang="en-AU" sz="1000" i="1">
                <a:solidFill>
                  <a:srgbClr val="FF0000"/>
                </a:solidFill>
              </a:rPr>
              <a:t>Minerals Processing Plants</a:t>
            </a:r>
            <a:r>
              <a:rPr lang="en-AU" sz="1000">
                <a:solidFill>
                  <a:srgbClr val="FF0000"/>
                </a:solidFill>
              </a:rPr>
              <a:t>, Proceedings Chemeca 2005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844675"/>
            <a:ext cx="4643438" cy="460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A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00563" y="1844675"/>
            <a:ext cx="4643437" cy="46085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AU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F9974-6BBB-422D-8C19-1445758BDCF0}" type="slidenum">
              <a:rPr lang="en-AU"/>
              <a:pPr/>
              <a:t>7</a:t>
            </a:fld>
            <a:endParaRPr lang="en-AU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Atom Efficiency </a:t>
            </a:r>
            <a:br>
              <a:rPr lang="en-AU" smtClean="0"/>
            </a:br>
            <a:r>
              <a:rPr lang="en-AU" smtClean="0"/>
              <a:t>Illustrated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4149725"/>
            <a:ext cx="4267200" cy="1900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221163"/>
            <a:ext cx="4484687" cy="1768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563" y="1052513"/>
            <a:ext cx="1520825" cy="30956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15053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1125538"/>
            <a:ext cx="2336800" cy="299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4521" name="Rectangle 7"/>
          <p:cNvSpPr>
            <a:spLocks noChangeArrowheads="1"/>
          </p:cNvSpPr>
          <p:nvPr/>
        </p:nvSpPr>
        <p:spPr bwMode="auto">
          <a:xfrm>
            <a:off x="0" y="6453188"/>
            <a:ext cx="3600450" cy="404812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sz="1000">
                <a:solidFill>
                  <a:srgbClr val="FF0000"/>
                </a:solidFill>
                <a:latin typeface="Tahoma" pitchFamily="34" charset="0"/>
              </a:rPr>
              <a:t>Cann, M et al (2000), </a:t>
            </a:r>
            <a:r>
              <a:rPr lang="en-AU" sz="1000" i="1">
                <a:solidFill>
                  <a:srgbClr val="FF0000"/>
                </a:solidFill>
                <a:latin typeface="Tahoma" pitchFamily="34" charset="0"/>
              </a:rPr>
              <a:t>Real World Cases in Green Chemistry</a:t>
            </a:r>
            <a:r>
              <a:rPr lang="en-AU" sz="1000">
                <a:solidFill>
                  <a:srgbClr val="FF0000"/>
                </a:solidFill>
                <a:latin typeface="Tahoma" pitchFamily="34" charset="0"/>
              </a:rPr>
              <a:t>, </a:t>
            </a:r>
            <a:br>
              <a:rPr lang="en-AU" sz="1000">
                <a:solidFill>
                  <a:srgbClr val="FF0000"/>
                </a:solidFill>
                <a:latin typeface="Tahoma" pitchFamily="34" charset="0"/>
              </a:rPr>
            </a:br>
            <a:r>
              <a:rPr lang="en-AU" sz="1000">
                <a:solidFill>
                  <a:srgbClr val="FF0000"/>
                </a:solidFill>
                <a:latin typeface="Tahoma" pitchFamily="34" charset="0"/>
              </a:rPr>
              <a:t>American Chemical Society, Washington 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1525" y="2924175"/>
            <a:ext cx="5559425" cy="11080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en-AU" sz="1600">
                <a:solidFill>
                  <a:srgbClr val="E46C0A"/>
                </a:solidFill>
              </a:rPr>
              <a:t>Atom efficiency increased from 40 to 77%</a:t>
            </a:r>
          </a:p>
          <a:p>
            <a:pPr algn="ctr"/>
            <a:r>
              <a:rPr lang="en-AU" sz="1600">
                <a:solidFill>
                  <a:srgbClr val="E46C0A"/>
                </a:solidFill>
              </a:rPr>
              <a:t>Reaction level process waste reduced from 148 to 29%</a:t>
            </a:r>
          </a:p>
          <a:p>
            <a:pPr algn="ctr"/>
            <a:r>
              <a:rPr lang="en-AU" sz="1600">
                <a:solidFill>
                  <a:srgbClr val="E46C0A"/>
                </a:solidFill>
              </a:rPr>
              <a:t>(i.e. by 80%)</a:t>
            </a:r>
          </a:p>
          <a:p>
            <a:endParaRPr lang="en-AU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0" y="6165850"/>
            <a:ext cx="4106863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1997 Winner Presidential Green Chemistry Award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148263" y="6237288"/>
            <a:ext cx="36718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Developed and commercialized by BHC, now BASF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0" y="3284538"/>
            <a:ext cx="458788" cy="2466975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Industrial success story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F65E5-27C6-4E3D-890A-4435CD0BF671}" type="slidenum">
              <a:rPr lang="en-AU"/>
              <a:pPr/>
              <a:t>8</a:t>
            </a:fld>
            <a:endParaRPr lang="en-A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Novel Solvents: Supercritical CO</a:t>
            </a:r>
            <a:r>
              <a:rPr lang="en-AU" baseline="-25000" smtClean="0"/>
              <a:t>2</a:t>
            </a:r>
          </a:p>
        </p:txBody>
      </p:sp>
      <p:sp>
        <p:nvSpPr>
          <p:cNvPr id="6553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smtClean="0"/>
              <a:t>Supercritical carbon dioxide exhibits properties which are intermediate between those of gases and liquids, which make it ideal as a solvent that can easily be ‘</a:t>
            </a:r>
            <a:r>
              <a:rPr lang="en-AU" sz="2400" i="1" smtClean="0"/>
              <a:t>vented off</a:t>
            </a:r>
            <a:r>
              <a:rPr lang="en-AU" sz="2400" smtClean="0"/>
              <a:t>’  without evaporation or distillation and  without leaving residues</a:t>
            </a:r>
          </a:p>
          <a:p>
            <a:r>
              <a:rPr lang="en-AU" sz="2400" smtClean="0"/>
              <a:t>The supercritical conditions are readily achievable </a:t>
            </a:r>
            <a:br>
              <a:rPr lang="en-AU" sz="2400" smtClean="0"/>
            </a:br>
            <a:r>
              <a:rPr lang="en-AU" sz="2400" smtClean="0"/>
              <a:t>(&gt;31.6</a:t>
            </a:r>
            <a:r>
              <a:rPr lang="en-AU" sz="2400" baseline="30000" smtClean="0"/>
              <a:t>o</a:t>
            </a:r>
            <a:r>
              <a:rPr lang="en-AU" sz="2400" smtClean="0"/>
              <a:t>C, &gt;73 atmosphere) </a:t>
            </a:r>
          </a:p>
          <a:p>
            <a:r>
              <a:rPr lang="en-AU" sz="2400" smtClean="0"/>
              <a:t>Now increasingly being used on commercial scale for </a:t>
            </a:r>
          </a:p>
          <a:p>
            <a:pPr lvl="1"/>
            <a:r>
              <a:rPr lang="en-AU" sz="1800" smtClean="0"/>
              <a:t>Extraction and purification of speciality chemicals and useful natural products (pharmaceuticals, caffeine etc.)</a:t>
            </a:r>
          </a:p>
          <a:p>
            <a:pPr lvl="1"/>
            <a:r>
              <a:rPr lang="en-AU" sz="1800" smtClean="0"/>
              <a:t>Alternative solvent in coatings industry</a:t>
            </a:r>
          </a:p>
          <a:p>
            <a:pPr lvl="1"/>
            <a:r>
              <a:rPr lang="en-AU" sz="1800" smtClean="0"/>
              <a:t>Degreasing and dry-cleaning</a:t>
            </a:r>
          </a:p>
          <a:p>
            <a:pPr lvl="1"/>
            <a:r>
              <a:rPr lang="en-AU" sz="1800" smtClean="0"/>
              <a:t>Solvent for synthetic industrial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531F9-2247-45C4-BAC4-4555E613CD2A}" type="slidenum">
              <a:rPr lang="en-AU"/>
              <a:pPr/>
              <a:t>9</a:t>
            </a:fld>
            <a:endParaRPr lang="en-A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5 September 2013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3rd RECP Networking Conference</a:t>
            </a:r>
            <a:endParaRPr lang="en-US"/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70550"/>
            <a:ext cx="19796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New Reactions: Catalysis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Catalysts increase reaction yield and specificity and reduce its energy requirement and waste generation</a:t>
            </a:r>
          </a:p>
          <a:p>
            <a:pPr lvl="2"/>
            <a:r>
              <a:rPr lang="en-AU" smtClean="0"/>
              <a:t>Nano-technology provides new possibility to design and construct effective catalysts</a:t>
            </a:r>
          </a:p>
          <a:p>
            <a:pPr lvl="3"/>
            <a:r>
              <a:rPr lang="en-AU" smtClean="0"/>
              <a:t>For example:  Fisher Tops synthesis of liquid fuels from synthesis gas produced from biomass</a:t>
            </a:r>
          </a:p>
          <a:p>
            <a:pPr lvl="2"/>
            <a:r>
              <a:rPr lang="en-AU" smtClean="0"/>
              <a:t>Bio-catalysis is based on use of enzymes to catalyse reactions</a:t>
            </a:r>
          </a:p>
          <a:p>
            <a:pPr lvl="3"/>
            <a:r>
              <a:rPr lang="en-AU" smtClean="0"/>
              <a:t>For example: cellulase enzymes to break down woody biomass as source for bio-ethanol production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1161</Words>
  <Application>Microsoft Office PowerPoint</Application>
  <PresentationFormat>On-screen Show (4:3)</PresentationFormat>
  <Paragraphs>238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Visio</vt:lpstr>
      <vt:lpstr>Green Chemistry and Engineering platform for innovation in chemical products and processes</vt:lpstr>
      <vt:lpstr>Developments in Chemicals Management</vt:lpstr>
      <vt:lpstr>Developments in Chemicals Management</vt:lpstr>
      <vt:lpstr>Green Chemistry and Engineering</vt:lpstr>
      <vt:lpstr>Slide 5</vt:lpstr>
      <vt:lpstr>Design Heuristics</vt:lpstr>
      <vt:lpstr>Atom Efficiency  Illustrated</vt:lpstr>
      <vt:lpstr>Novel Solvents: Supercritical CO2</vt:lpstr>
      <vt:lpstr>New Reactions: Catalysis</vt:lpstr>
      <vt:lpstr>Novel Reactors: Microwaves</vt:lpstr>
      <vt:lpstr>Hydrogen Peroxide to Propylene Oxide (HPPO)</vt:lpstr>
      <vt:lpstr>Process Intensification</vt:lpstr>
      <vt:lpstr>Eco-Efficient Plant Design</vt:lpstr>
      <vt:lpstr>Biomimicry</vt:lpstr>
      <vt:lpstr>Biomimicry</vt:lpstr>
      <vt:lpstr>Concluding Remark</vt:lpstr>
      <vt:lpstr>Near Term Possibilities for RECPnet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Perspectives on  Concepts, Practices and Applications of  Eco-Industrial Parks</dc:title>
  <dc:creator>Rene Van Berkel</dc:creator>
  <cp:lastModifiedBy>mission</cp:lastModifiedBy>
  <cp:revision>73</cp:revision>
  <dcterms:created xsi:type="dcterms:W3CDTF">2010-05-22T14:27:27Z</dcterms:created>
  <dcterms:modified xsi:type="dcterms:W3CDTF">2013-09-04T13:23:24Z</dcterms:modified>
</cp:coreProperties>
</file>