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701" r:id="rId1"/>
    <p:sldMasterId id="2147483716" r:id="rId2"/>
  </p:sldMasterIdLst>
  <p:notesMasterIdLst>
    <p:notesMasterId r:id="rId21"/>
  </p:notesMasterIdLst>
  <p:handoutMasterIdLst>
    <p:handoutMasterId r:id="rId22"/>
  </p:handoutMasterIdLst>
  <p:sldIdLst>
    <p:sldId id="1020" r:id="rId3"/>
    <p:sldId id="1018" r:id="rId4"/>
    <p:sldId id="1103" r:id="rId5"/>
    <p:sldId id="1104" r:id="rId6"/>
    <p:sldId id="1105" r:id="rId7"/>
    <p:sldId id="1006" r:id="rId8"/>
    <p:sldId id="1106" r:id="rId9"/>
    <p:sldId id="1085" r:id="rId10"/>
    <p:sldId id="1107" r:id="rId11"/>
    <p:sldId id="1108" r:id="rId12"/>
    <p:sldId id="1101" r:id="rId13"/>
    <p:sldId id="1098" r:id="rId14"/>
    <p:sldId id="1109" r:id="rId15"/>
    <p:sldId id="1080" r:id="rId16"/>
    <p:sldId id="1088" r:id="rId17"/>
    <p:sldId id="1084" r:id="rId18"/>
    <p:sldId id="1099" r:id="rId19"/>
    <p:sldId id="1100" r:id="rId20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1B6"/>
    <a:srgbClr val="FF0000"/>
    <a:srgbClr val="009900"/>
    <a:srgbClr val="FF6600"/>
    <a:srgbClr val="1205BB"/>
    <a:srgbClr val="003300"/>
    <a:srgbClr val="FFFF99"/>
    <a:srgbClr val="FEACAC"/>
    <a:srgbClr val="FF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6203" autoAdjust="0"/>
  </p:normalViewPr>
  <p:slideViewPr>
    <p:cSldViewPr>
      <p:cViewPr varScale="1">
        <p:scale>
          <a:sx n="110" d="100"/>
          <a:sy n="110" d="100"/>
        </p:scale>
        <p:origin x="1818" y="102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2028" y="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1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NOTE : la classe Thread implémente par défaut Runnable.</a:t>
            </a:r>
          </a:p>
        </p:txBody>
      </p:sp>
    </p:spTree>
    <p:extLst>
      <p:ext uri="{BB962C8B-B14F-4D97-AF65-F5344CB8AC3E}">
        <p14:creationId xmlns:p14="http://schemas.microsoft.com/office/powerpoint/2010/main" val="12380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026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0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16358-59D7-47D9-A570-6D8E39C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F598-20ED-4753-B4B4-A37558948683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DEF52-3E8A-4262-8674-2887452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D5D8-9E26-4842-AC88-AF0D3A2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18F3-2E42-415B-B9BF-3983DF467F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8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8392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6813158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26444311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6">
            <a:extLst>
              <a:ext uri="{FF2B5EF4-FFF2-40B4-BE49-F238E27FC236}">
                <a16:creationId xmlns:a16="http://schemas.microsoft.com/office/drawing/2014/main" id="{AEA57764-A6D2-4DE7-8E00-976A8C5A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JAVA NIO 2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C0AD845-DA2E-4A89-BCF6-B9FB62B20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E2C75F-5C2F-44E5-B033-A4BDCA1EA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2888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0"/>
            <a:ext cx="766762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Image présentation PPT 2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0"/>
            <a:ext cx="15113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48675" y="5516563"/>
            <a:ext cx="695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67625" y="5629275"/>
            <a:ext cx="660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547813" y="6510338"/>
            <a:ext cx="4608512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fr-FR" sz="1400">
                <a:latin typeface="Arial" charset="0"/>
              </a:rPr>
              <a:t>DGF/DSI/Filière PRSI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911975" cy="1470025"/>
          </a:xfrm>
        </p:spPr>
        <p:txBody>
          <a:bodyPr/>
          <a:lstStyle>
            <a:lvl1pPr>
              <a:defRPr u="sng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437063"/>
            <a:ext cx="7596187" cy="1201737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755599462"/>
      </p:ext>
    </p:extLst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90138130"/>
      </p:ext>
    </p:extLst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836613"/>
            <a:ext cx="3451225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836613"/>
            <a:ext cx="3452812" cy="56880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02475850"/>
      </p:ext>
    </p:extLst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17142829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1">
            <a:extLst>
              <a:ext uri="{FF2B5EF4-FFF2-40B4-BE49-F238E27FC236}">
                <a16:creationId xmlns:a16="http://schemas.microsoft.com/office/drawing/2014/main" id="{95C01845-1615-4CF5-9517-5804F3FF65D4}"/>
              </a:ext>
            </a:extLst>
          </p:cNvPr>
          <p:cNvSpPr/>
          <p:nvPr/>
        </p:nvSpPr>
        <p:spPr bwMode="auto">
          <a:xfrm>
            <a:off x="5364163" y="1257300"/>
            <a:ext cx="2879725" cy="863600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FB3E-DA88-44F8-A2EC-C810B12F7CC2}"/>
              </a:ext>
            </a:extLst>
          </p:cNvPr>
          <p:cNvSpPr/>
          <p:nvPr/>
        </p:nvSpPr>
        <p:spPr bwMode="auto">
          <a:xfrm>
            <a:off x="674688" y="0"/>
            <a:ext cx="8469312" cy="1057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7CB1E9-E9A0-45BC-A3F1-8701733829E7}"/>
              </a:ext>
            </a:extLst>
          </p:cNvPr>
          <p:cNvSpPr txBox="1">
            <a:spLocks/>
          </p:cNvSpPr>
          <p:nvPr/>
        </p:nvSpPr>
        <p:spPr bwMode="auto">
          <a:xfrm>
            <a:off x="1692275" y="349250"/>
            <a:ext cx="6696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0">
                <a:solidFill>
                  <a:srgbClr val="FFFFFF"/>
                </a:solidFill>
                <a:latin typeface="Trebuchet MS" panose="020B0603020202020204" pitchFamily="34" charset="0"/>
              </a:rPr>
              <a:t>Objectifs du cours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B3AA-2D92-4F22-B235-2F4D9662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47788"/>
            <a:ext cx="1857375" cy="355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1400" dirty="0">
                <a:solidFill>
                  <a:prstClr val="black"/>
                </a:solidFill>
                <a:latin typeface="Arial" charset="0"/>
              </a:rPr>
              <a:t>Niveau technique</a:t>
            </a:r>
          </a:p>
        </p:txBody>
      </p:sp>
      <p:sp>
        <p:nvSpPr>
          <p:cNvPr id="6" name="Arrondir un rectangle avec un coin diagonal 15">
            <a:extLst>
              <a:ext uri="{FF2B5EF4-FFF2-40B4-BE49-F238E27FC236}">
                <a16:creationId xmlns:a16="http://schemas.microsoft.com/office/drawing/2014/main" id="{1DDCB93D-7ED3-4D98-9F23-264975144463}"/>
              </a:ext>
            </a:extLst>
          </p:cNvPr>
          <p:cNvSpPr/>
          <p:nvPr/>
        </p:nvSpPr>
        <p:spPr bwMode="auto">
          <a:xfrm>
            <a:off x="1258888" y="1247775"/>
            <a:ext cx="2857500" cy="29845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solidFill>
                  <a:srgbClr val="4F81BD">
                    <a:lumMod val="25000"/>
                  </a:srgbClr>
                </a:solidFill>
              </a:rPr>
              <a:t>Sensibilisation</a:t>
            </a:r>
          </a:p>
        </p:txBody>
      </p:sp>
      <p:sp>
        <p:nvSpPr>
          <p:cNvPr id="7" name="Arrondir un rectangle avec un coin diagonal 16">
            <a:extLst>
              <a:ext uri="{FF2B5EF4-FFF2-40B4-BE49-F238E27FC236}">
                <a16:creationId xmlns:a16="http://schemas.microsoft.com/office/drawing/2014/main" id="{E8B4B99D-14E7-4E66-BAE6-E84E6328E002}"/>
              </a:ext>
            </a:extLst>
          </p:cNvPr>
          <p:cNvSpPr/>
          <p:nvPr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Application</a:t>
            </a:r>
          </a:p>
        </p:txBody>
      </p:sp>
      <p:sp>
        <p:nvSpPr>
          <p:cNvPr id="8" name="Arrondir un rectangle avec un coin diagonal 17">
            <a:extLst>
              <a:ext uri="{FF2B5EF4-FFF2-40B4-BE49-F238E27FC236}">
                <a16:creationId xmlns:a16="http://schemas.microsoft.com/office/drawing/2014/main" id="{475D4920-CE67-4286-A8ED-C318F818D6D0}"/>
              </a:ext>
            </a:extLst>
          </p:cNvPr>
          <p:cNvSpPr/>
          <p:nvPr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Maîtrise</a:t>
            </a:r>
          </a:p>
        </p:txBody>
      </p:sp>
      <p:sp>
        <p:nvSpPr>
          <p:cNvPr id="9" name="Arrondir un rectangle avec un coin diagonal 18">
            <a:extLst>
              <a:ext uri="{FF2B5EF4-FFF2-40B4-BE49-F238E27FC236}">
                <a16:creationId xmlns:a16="http://schemas.microsoft.com/office/drawing/2014/main" id="{ACB0A925-2143-42FF-9914-4C7726C8F7AB}"/>
              </a:ext>
            </a:extLst>
          </p:cNvPr>
          <p:cNvSpPr/>
          <p:nvPr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Expertise</a:t>
            </a:r>
          </a:p>
        </p:txBody>
      </p:sp>
      <p:sp>
        <p:nvSpPr>
          <p:cNvPr id="10" name="Étoile à 5 branches 19">
            <a:extLst>
              <a:ext uri="{FF2B5EF4-FFF2-40B4-BE49-F238E27FC236}">
                <a16:creationId xmlns:a16="http://schemas.microsoft.com/office/drawing/2014/main" id="{5E6BE5D8-6EA0-4C2E-9C04-E6289D314AA6}"/>
              </a:ext>
            </a:extLst>
          </p:cNvPr>
          <p:cNvSpPr/>
          <p:nvPr/>
        </p:nvSpPr>
        <p:spPr bwMode="auto">
          <a:xfrm>
            <a:off x="608012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Étoile à 5 branches 20">
            <a:extLst>
              <a:ext uri="{FF2B5EF4-FFF2-40B4-BE49-F238E27FC236}">
                <a16:creationId xmlns:a16="http://schemas.microsoft.com/office/drawing/2014/main" id="{BECD99AA-2E2E-4EA7-A6AC-5F43132C109A}"/>
              </a:ext>
            </a:extLst>
          </p:cNvPr>
          <p:cNvSpPr/>
          <p:nvPr/>
        </p:nvSpPr>
        <p:spPr bwMode="auto">
          <a:xfrm>
            <a:off x="6365875" y="1703388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Étoile à 5 branches 13">
            <a:extLst>
              <a:ext uri="{FF2B5EF4-FFF2-40B4-BE49-F238E27FC236}">
                <a16:creationId xmlns:a16="http://schemas.microsoft.com/office/drawing/2014/main" id="{62167997-4C5F-4892-8037-F000611A7E04}"/>
              </a:ext>
            </a:extLst>
          </p:cNvPr>
          <p:cNvSpPr>
            <a:spLocks/>
          </p:cNvSpPr>
          <p:nvPr/>
        </p:nvSpPr>
        <p:spPr bwMode="auto">
          <a:xfrm>
            <a:off x="6651625" y="1703388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Étoile à 5 branches 22">
            <a:extLst>
              <a:ext uri="{FF2B5EF4-FFF2-40B4-BE49-F238E27FC236}">
                <a16:creationId xmlns:a16="http://schemas.microsoft.com/office/drawing/2014/main" id="{004097D5-51D2-4D99-8492-E2EA9FAF0489}"/>
              </a:ext>
            </a:extLst>
          </p:cNvPr>
          <p:cNvSpPr/>
          <p:nvPr/>
        </p:nvSpPr>
        <p:spPr bwMode="auto">
          <a:xfrm>
            <a:off x="693737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Étoile à 5 branches 23">
            <a:extLst>
              <a:ext uri="{FF2B5EF4-FFF2-40B4-BE49-F238E27FC236}">
                <a16:creationId xmlns:a16="http://schemas.microsoft.com/office/drawing/2014/main" id="{B8964FAE-0243-4720-B883-9F2DFC51931D}"/>
              </a:ext>
            </a:extLst>
          </p:cNvPr>
          <p:cNvSpPr/>
          <p:nvPr/>
        </p:nvSpPr>
        <p:spPr bwMode="auto">
          <a:xfrm>
            <a:off x="7223125" y="1703388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C68516F6-E9A0-496E-A2B4-534AA161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206625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 altLang="fr-FR" sz="2800">
                <a:solidFill>
                  <a:srgbClr val="C0504D"/>
                </a:solidFill>
                <a:latin typeface="Calibri" panose="020F0502020204030204" pitchFamily="34" charset="0"/>
              </a:rPr>
              <a:t>74</a:t>
            </a: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 heure.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A05EF83B-E214-4986-B987-AB2B87169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3286125"/>
            <a:ext cx="7145337" cy="1041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Connaître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la syntaxe du langage et le concept de programmation objet,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CB3C66E-1088-4CB6-93C2-658D32D53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4529138"/>
            <a:ext cx="70024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Savoir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utiliser </a:t>
            </a:r>
            <a:r>
              <a:rPr lang="fr-FR" sz="2800" dirty="0">
                <a:solidFill>
                  <a:srgbClr val="C00000"/>
                </a:solidFill>
                <a:latin typeface="Calibri"/>
              </a:rPr>
              <a:t>l’environnement de développement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Eclipse.</a:t>
            </a:r>
          </a:p>
        </p:txBody>
      </p:sp>
      <p:sp>
        <p:nvSpPr>
          <p:cNvPr id="18" name="Étoile à 5 branches 28">
            <a:extLst>
              <a:ext uri="{FF2B5EF4-FFF2-40B4-BE49-F238E27FC236}">
                <a16:creationId xmlns:a16="http://schemas.microsoft.com/office/drawing/2014/main" id="{51DB0159-0E3B-48A4-9B49-AE30CBDCEBF1}"/>
              </a:ext>
            </a:extLst>
          </p:cNvPr>
          <p:cNvSpPr/>
          <p:nvPr/>
        </p:nvSpPr>
        <p:spPr bwMode="auto">
          <a:xfrm>
            <a:off x="1258888" y="36179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Étoile à 5 branches 29">
            <a:extLst>
              <a:ext uri="{FF2B5EF4-FFF2-40B4-BE49-F238E27FC236}">
                <a16:creationId xmlns:a16="http://schemas.microsoft.com/office/drawing/2014/main" id="{A244E735-299C-4C12-B5C5-E8076648F205}"/>
              </a:ext>
            </a:extLst>
          </p:cNvPr>
          <p:cNvSpPr/>
          <p:nvPr/>
        </p:nvSpPr>
        <p:spPr bwMode="auto">
          <a:xfrm>
            <a:off x="1258888" y="46212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0" name="Picture 2" descr="F:\02 - Pédago\20160522-StagePedagoRochefort\04-Présentation Com Visuelle\src\images (1).png">
            <a:extLst>
              <a:ext uri="{FF2B5EF4-FFF2-40B4-BE49-F238E27FC236}">
                <a16:creationId xmlns:a16="http://schemas.microsoft.com/office/drawing/2014/main" id="{B40B24DB-0CE6-4BAF-86B7-FF3AE7E21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4938"/>
            <a:ext cx="787400" cy="78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0D49F2AB-D00B-49A7-8E75-DA8C8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F236-9154-4903-8505-A100114131E6}" type="datetimeFigureOut">
              <a:rPr lang="fr-FR"/>
              <a:pPr>
                <a:defRPr/>
              </a:pPr>
              <a:t>31/08/2022</a:t>
            </a:fld>
            <a:endParaRPr lang="fr-FR"/>
          </a:p>
        </p:txBody>
      </p:sp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FE87A1B5-C5E9-4319-B744-D36A61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JAVA : Les bases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71B35911-6F87-472B-AEC8-A9450C0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36EC-353D-47D2-8D3C-6F1ACB8CA4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9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101919"/>
      </p:ext>
    </p:extLst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1660" y="233645"/>
            <a:ext cx="7623662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1511659" y="818710"/>
            <a:ext cx="7515836" cy="58056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noProof="0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6624719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2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0AEA69-465C-4D52-B9FA-0BEF319E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45B-3FAB-4D25-B8FB-D3CE4CC29DAE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B74FD9D-E345-4FFA-9D33-FDB7914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631696A-2D6D-47E2-9617-BA6AF82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3781-C1E5-4ABE-9897-A67CBEF83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50B7DC7-A78F-4BD6-842D-F676DA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CA09-AE1B-465B-868A-59A58DD746A4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D7C1F08-682A-4CC9-B740-C40BC045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FC3EB2-7D8D-4CB0-A958-1D9590E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4AB9-F3C8-4172-A61F-D1C649181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0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0E0557B-5474-4E6E-BE08-3DA9991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CA61-2D14-492B-9D41-3D3240A5838C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87D6B28-2549-4B85-B11D-D5F29B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70F0F86-10FC-412B-BE5A-AFD9E67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A12E-1F29-4BF7-95CF-D49FD8404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88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7CEB9D-9CD9-45E5-BB55-9D86CE6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9789-5A56-4892-892D-DE36DA80E3FA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1D6706-D4F3-4DE8-9149-391106E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F926537-1B99-45A7-83C1-EE7F760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44F2-9515-4CF0-818D-3A0124CCC2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1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30680F0-F475-4535-957E-6DD13B6D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9AB9-24CF-4454-BF30-A4A43E85134A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2FA89A4-FA9B-403E-80D1-ACBE837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4959B06-75B1-42CB-85CE-958AE33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63A-6B12-4D23-B56C-4F582F398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79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DB19D5BB-49FE-4BEC-861E-5A0C9D55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6151563"/>
            <a:ext cx="6207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05D6EC-A8C2-4504-8E9B-2DCDB25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88A8-1CB2-4715-9AC2-595087DEC387}" type="datetimeFigureOut">
              <a:rPr lang="fr-FR"/>
              <a:pPr>
                <a:defRPr/>
              </a:pPr>
              <a:t>31/08/2022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10B1D3-8880-482C-AD53-58B9B85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A011F9-3098-460A-A26D-42F759C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1B23-04AF-45AC-AA44-929E82CC7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217A91A1-95D7-4569-86D2-ED16775BC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0704" y="2141424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EE114091-64AA-4C68-8605-9ADF67592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9592" y="4005064"/>
            <a:ext cx="8291512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CE67-F662-4651-BE08-46C46FF8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188" y="6405563"/>
            <a:ext cx="163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2993E-B742-4F37-BED3-3BCA442E3005}" type="datetimeFigureOut">
              <a:rPr lang="fr-FR"/>
              <a:pPr>
                <a:defRPr/>
              </a:pPr>
              <a:t>31/08/2022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DD93-03B5-4D26-B81D-E311FE9B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35725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5F284-0E18-4BB6-8366-23FDB0F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34138"/>
            <a:ext cx="64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F2737-9727-4CC2-9DCC-36391FD53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0651-E07F-40C0-84F2-8B351EFE54CA}"/>
              </a:ext>
            </a:extLst>
          </p:cNvPr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32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5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30" r:id="rId15"/>
  </p:sldLayoutIdLst>
  <p:transition>
    <p:strips dir="r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Image présentation PPT 20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1588" y="0"/>
            <a:ext cx="15113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0564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836613"/>
            <a:ext cx="7056437" cy="56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547813" y="687388"/>
            <a:ext cx="6407150" cy="4762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  <a:defRPr/>
            </a:pPr>
            <a:endParaRPr lang="fr-FR"/>
          </a:p>
        </p:txBody>
      </p:sp>
      <p:pic>
        <p:nvPicPr>
          <p:cNvPr id="1030" name="Picture 7" descr="stylo-plum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2900" y="115888"/>
            <a:ext cx="11461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2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ransition>
    <p:strips dir="r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7842315A-EA6B-4000-AE18-AD0844C7A95A}"/>
              </a:ext>
            </a:extLst>
          </p:cNvPr>
          <p:cNvSpPr txBox="1">
            <a:spLocks/>
          </p:cNvSpPr>
          <p:nvPr/>
        </p:nvSpPr>
        <p:spPr bwMode="auto">
          <a:xfrm>
            <a:off x="626354" y="2477049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7200" dirty="0"/>
              <a:t>Les threads</a:t>
            </a:r>
            <a:br>
              <a:rPr lang="fr-FR" sz="7200" dirty="0"/>
            </a:br>
            <a:endParaRPr lang="fr-FR" sz="7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9ACB27-C809-47AD-BBBF-94A23798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10403"/>
            <a:ext cx="2951038" cy="2374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002213"/>
          </a:xfrm>
        </p:spPr>
        <p:txBody>
          <a:bodyPr/>
          <a:lstStyle/>
          <a:p>
            <a:pPr marL="0" indent="0">
              <a:buNone/>
            </a:pPr>
            <a:endParaRPr lang="fr-FR" altLang="fr-FR" sz="1400" dirty="0">
              <a:solidFill>
                <a:srgbClr val="006600"/>
              </a:solidFill>
              <a:latin typeface="DejaVu Sans Mono" panose="020B0609030804020204" pitchFamily="49" charset="0"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AF5366-ED93-4D77-A117-D118E77D7CD1}"/>
              </a:ext>
            </a:extLst>
          </p:cNvPr>
          <p:cNvSpPr txBox="1"/>
          <p:nvPr/>
        </p:nvSpPr>
        <p:spPr>
          <a:xfrm>
            <a:off x="1115430" y="1772816"/>
            <a:ext cx="7560840" cy="3108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endParaRPr lang="fr-FR" altLang="fr-FR" sz="1200" dirty="0">
              <a:solidFill>
                <a:srgbClr val="006600"/>
              </a:solidFill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	/* instanciation du nouveau fil d’exécution */</a:t>
            </a:r>
          </a:p>
          <a:p>
            <a:pPr marL="0" indent="0">
              <a:buNone/>
            </a:pPr>
            <a:r>
              <a:rPr lang="fr-FR" altLang="fr-FR" sz="1200" dirty="0">
                <a:latin typeface="DejaVu Sans Mono" panose="020B0609030804020204" pitchFamily="49" charset="0"/>
              </a:rPr>
              <a:t>	</a:t>
            </a:r>
            <a:r>
              <a:rPr lang="fr-FR" altLang="fr-FR" sz="1200" dirty="0" err="1" smtClean="0">
                <a:solidFill>
                  <a:schemeClr val="tx2"/>
                </a:solidFill>
                <a:latin typeface="DejaVu Sans Mono" panose="020B0609030804020204" pitchFamily="49" charset="0"/>
              </a:rPr>
              <a:t>MonThread</a:t>
            </a:r>
            <a:r>
              <a:rPr lang="fr-FR" altLang="fr-FR" sz="1200" dirty="0" smtClean="0">
                <a:solidFill>
                  <a:schemeClr val="tx2"/>
                </a:solidFill>
                <a:latin typeface="DejaVu Sans Mono" panose="020B0609030804020204" pitchFamily="49" charset="0"/>
              </a:rPr>
              <a:t> </a:t>
            </a:r>
            <a:r>
              <a:rPr lang="fr-FR" altLang="fr-FR" sz="1200" dirty="0" err="1">
                <a:solidFill>
                  <a:schemeClr val="tx2"/>
                </a:solidFill>
                <a:latin typeface="DejaVu Sans Mono" panose="020B0609030804020204" pitchFamily="49" charset="0"/>
              </a:rPr>
              <a:t>filExecution</a:t>
            </a: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 = new </a:t>
            </a:r>
            <a:r>
              <a:rPr lang="fr-FR" altLang="fr-FR" sz="1200" dirty="0" err="1">
                <a:solidFill>
                  <a:schemeClr val="tx2"/>
                </a:solidFill>
                <a:latin typeface="DejaVu Sans Mono" panose="020B0609030804020204" pitchFamily="49" charset="0"/>
              </a:rPr>
              <a:t>MonThread</a:t>
            </a: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();</a:t>
            </a:r>
          </a:p>
          <a:p>
            <a:endParaRPr lang="fr-FR" altLang="fr-FR" sz="1200" dirty="0"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	/* lance le nouveau fil (instructions codées dans la méthodes </a:t>
            </a:r>
            <a:r>
              <a:rPr lang="fr-FR" altLang="fr-FR" sz="1200" dirty="0" err="1">
                <a:solidFill>
                  <a:srgbClr val="006600"/>
                </a:solidFill>
                <a:latin typeface="DejaVu Sans Mono" panose="020B0609030804020204" pitchFamily="49" charset="0"/>
              </a:rPr>
              <a:t>run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 	   </a:t>
            </a:r>
            <a:r>
              <a:rPr lang="fr-FR" altLang="fr-FR" sz="1200" dirty="0" smtClean="0">
                <a:solidFill>
                  <a:srgbClr val="006600"/>
                </a:solidFill>
                <a:latin typeface="DejaVu Sans Mono" panose="020B0609030804020204" pitchFamily="49" charset="0"/>
              </a:rPr>
              <a:t>	(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et </a:t>
            </a:r>
            <a:r>
              <a:rPr lang="fr-FR" altLang="fr-FR" sz="1200" dirty="0" err="1">
                <a:solidFill>
                  <a:srgbClr val="006600"/>
                </a:solidFill>
                <a:latin typeface="DejaVu Sans Mono" panose="020B0609030804020204" pitchFamily="49" charset="0"/>
              </a:rPr>
              <a:t>sous-appels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 de méthodes)) */</a:t>
            </a:r>
          </a:p>
          <a:p>
            <a:pPr marL="0" indent="0">
              <a:buNone/>
            </a:pP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	</a:t>
            </a:r>
            <a:r>
              <a:rPr lang="fr-FR" altLang="fr-FR" sz="1200" dirty="0" err="1" smtClean="0">
                <a:solidFill>
                  <a:schemeClr val="tx2"/>
                </a:solidFill>
                <a:latin typeface="DejaVu Sans Mono" panose="020B0609030804020204" pitchFamily="49" charset="0"/>
              </a:rPr>
              <a:t>filExecution.start</a:t>
            </a: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();</a:t>
            </a:r>
          </a:p>
          <a:p>
            <a:endParaRPr lang="fr-FR" altLang="fr-FR" sz="1200" dirty="0"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altLang="fr-FR" sz="12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	// Ici le fil d’exécution « parent » continue ...</a:t>
            </a:r>
          </a:p>
          <a:p>
            <a:pPr marL="0" indent="0">
              <a:buNone/>
            </a:pPr>
            <a:endParaRPr lang="fr-FR" altLang="fr-FR" sz="1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	/* utilisation de la méthode "</a:t>
            </a:r>
            <a:r>
              <a:rPr lang="fr-FR" altLang="fr-FR" sz="1200" dirty="0" err="1">
                <a:solidFill>
                  <a:srgbClr val="006600"/>
                </a:solidFill>
                <a:latin typeface="DejaVu Sans Mono" panose="020B0609030804020204" pitchFamily="49" charset="0"/>
              </a:rPr>
              <a:t>join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()". Attention cette méthode est 	   </a:t>
            </a:r>
            <a:r>
              <a:rPr lang="fr-FR" altLang="fr-FR" sz="1200" dirty="0" smtClean="0">
                <a:solidFill>
                  <a:srgbClr val="006600"/>
                </a:solidFill>
                <a:latin typeface="DejaVu Sans Mono" panose="020B0609030804020204" pitchFamily="49" charset="0"/>
              </a:rPr>
              <a:t>	bloquante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, mais une exception peut être levée. */</a:t>
            </a:r>
          </a:p>
          <a:p>
            <a:pPr marL="0" indent="0">
              <a:buNone/>
            </a:pP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	</a:t>
            </a:r>
            <a:r>
              <a:rPr lang="fr-FR" altLang="fr-FR" sz="1200" dirty="0" err="1" smtClean="0">
                <a:solidFill>
                  <a:schemeClr val="tx2"/>
                </a:solidFill>
                <a:latin typeface="DejaVu Sans Mono" panose="020B0609030804020204" pitchFamily="49" charset="0"/>
              </a:rPr>
              <a:t>filExecution.join</a:t>
            </a:r>
            <a:r>
              <a:rPr lang="fr-FR" altLang="fr-FR" sz="1200" dirty="0">
                <a:solidFill>
                  <a:schemeClr val="tx2"/>
                </a:solidFill>
                <a:latin typeface="DejaVu Sans Mono" panose="020B0609030804020204" pitchFamily="49" charset="0"/>
              </a:rPr>
              <a:t>();</a:t>
            </a:r>
          </a:p>
          <a:p>
            <a:pPr marL="18900" indent="0">
              <a:buNone/>
            </a:pPr>
            <a:endParaRPr lang="fr-FR" sz="2000" b="0" dirty="0"/>
          </a:p>
          <a:p>
            <a:pPr marL="18900" indent="0">
              <a:buNone/>
            </a:pPr>
            <a:endParaRPr lang="fr-FR" sz="2000" b="0" dirty="0"/>
          </a:p>
        </p:txBody>
      </p:sp>
    </p:spTree>
    <p:extLst>
      <p:ext uri="{BB962C8B-B14F-4D97-AF65-F5344CB8AC3E}">
        <p14:creationId xmlns:p14="http://schemas.microsoft.com/office/powerpoint/2010/main" val="393979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002213"/>
          </a:xfrm>
        </p:spPr>
        <p:txBody>
          <a:bodyPr/>
          <a:lstStyle/>
          <a:p>
            <a:r>
              <a:rPr lang="fr-FR" sz="2400" b="0" dirty="0">
                <a:effectLst/>
              </a:rPr>
              <a:t>Attention a bien appeler start() et non run(): </a:t>
            </a:r>
          </a:p>
          <a:p>
            <a:pPr lvl="1"/>
            <a:r>
              <a:rPr lang="fr-FR" sz="2000" b="0" dirty="0">
                <a:effectLst/>
              </a:rPr>
              <a:t>dans ce cas run() est bien exécuté, mais comme un simple appel de méthode dans le thread courant : aucun nouveau thread n'est lancé ! 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Une fois lancé, un thread "vit" jusqu'à ce qu'il ait fini d'exécuter le code de sa méthode run(). Après quoi, il est considéré comme "mort" ("</a:t>
            </a:r>
            <a:r>
              <a:rPr lang="fr-FR" sz="2400" b="0" dirty="0" err="1">
                <a:effectLst/>
              </a:rPr>
              <a:t>terminated</a:t>
            </a:r>
            <a:r>
              <a:rPr lang="fr-FR" sz="2400" b="0" dirty="0">
                <a:effectLst/>
              </a:rPr>
              <a:t>") et ne peut plus être redémarré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solidFill>
                  <a:srgbClr val="3971B6"/>
                </a:solidFill>
              </a:rPr>
              <a:t>Les</a:t>
            </a:r>
            <a:r>
              <a:rPr lang="fr-FR" sz="2400" dirty="0"/>
              <a:t>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299670"/>
          </a:xfrm>
        </p:spPr>
        <p:txBody>
          <a:bodyPr/>
          <a:lstStyle/>
          <a:p>
            <a:r>
              <a:rPr lang="fr-FR" sz="2400" b="0" dirty="0">
                <a:effectLst/>
              </a:rPr>
              <a:t>Ne jamais utiliser la méthode stop()</a:t>
            </a:r>
          </a:p>
          <a:p>
            <a:r>
              <a:rPr lang="fr-FR" sz="2400" b="0" dirty="0">
                <a:effectLst/>
              </a:rPr>
              <a:t>Les états d’un Thread: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12</a:t>
            </a:fld>
            <a:endParaRPr lang="fr-FR"/>
          </a:p>
        </p:txBody>
      </p:sp>
      <p:pic>
        <p:nvPicPr>
          <p:cNvPr id="6" name="Picture 43" descr="Multithread_Thread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9038"/>
            <a:ext cx="7276144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3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650" y="980728"/>
            <a:ext cx="8388350" cy="5544591"/>
          </a:xfrm>
        </p:spPr>
        <p:txBody>
          <a:bodyPr/>
          <a:lstStyle/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Les threads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 smtClean="0">
                <a:solidFill>
                  <a:schemeClr val="tx1"/>
                </a:solidFill>
                <a:latin typeface="+mn-lt"/>
                <a:cs typeface="+mn-cs"/>
              </a:rPr>
              <a:t>Les Runnable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 smtClean="0">
                <a:solidFill>
                  <a:schemeClr val="tx1"/>
                </a:solidFill>
                <a:latin typeface="+mn-lt"/>
                <a:cs typeface="+mn-cs"/>
              </a:rPr>
              <a:t>Les accès concurrents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 smtClean="0">
                <a:solidFill>
                  <a:schemeClr val="tx1"/>
                </a:solidFill>
                <a:latin typeface="+mn-lt"/>
                <a:cs typeface="+mn-cs"/>
              </a:rPr>
              <a:t>Le </a:t>
            </a:r>
            <a:r>
              <a:rPr lang="fr-FR" sz="3200" kern="1200" dirty="0" err="1" smtClean="0">
                <a:solidFill>
                  <a:schemeClr val="tx1"/>
                </a:solidFill>
                <a:latin typeface="+mn-lt"/>
                <a:cs typeface="+mn-cs"/>
              </a:rPr>
              <a:t>framework</a:t>
            </a:r>
            <a:r>
              <a:rPr lang="fr-FR" sz="3200" kern="1200" dirty="0" smtClean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3200" kern="1200" dirty="0" err="1" smtClean="0">
                <a:solidFill>
                  <a:schemeClr val="tx1"/>
                </a:solidFill>
                <a:latin typeface="+mn-lt"/>
                <a:cs typeface="+mn-cs"/>
              </a:rPr>
              <a:t>Executor</a:t>
            </a:r>
            <a:endParaRPr lang="fr-FR" sz="3200" kern="1200" dirty="0" smtClean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 smtClean="0">
                <a:solidFill>
                  <a:schemeClr val="tx1"/>
                </a:solidFill>
                <a:latin typeface="+mn-lt"/>
                <a:cs typeface="+mn-cs"/>
              </a:rPr>
              <a:t>Conclusions</a:t>
            </a:r>
          </a:p>
          <a:p>
            <a:pPr marL="108000" indent="0">
              <a:buNone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 txBox="1">
            <a:spLocks/>
          </p:cNvSpPr>
          <p:nvPr/>
        </p:nvSpPr>
        <p:spPr>
          <a:xfrm>
            <a:off x="755650" y="115888"/>
            <a:ext cx="8280400" cy="7794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0"/>
              <a:t>Plan de la séance</a:t>
            </a:r>
            <a:br>
              <a:rPr lang="fr-FR" altLang="fr-FR" b="0"/>
            </a:b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5569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solidFill>
                  <a:srgbClr val="3971B6"/>
                </a:solidFill>
              </a:rPr>
              <a:t>Les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3971B6"/>
                </a:solidFill>
              </a:rPr>
              <a:t>Runnable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002213"/>
          </a:xfrm>
        </p:spPr>
        <p:txBody>
          <a:bodyPr/>
          <a:lstStyle/>
          <a:p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Un thread une fois terminé ne peut être </a:t>
            </a:r>
            <a:r>
              <a:rPr lang="fr-FR" sz="2400" b="0" dirty="0" smtClean="0">
                <a:effectLst/>
              </a:rPr>
              <a:t>relancé</a:t>
            </a: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De plus, pas d’héritage multiple en Java</a:t>
            </a:r>
          </a:p>
          <a:p>
            <a:pPr marL="18900" indent="0">
              <a:buNone/>
            </a:pPr>
            <a:endParaRPr lang="fr-FR" sz="2400" b="0" i="1" dirty="0">
              <a:solidFill>
                <a:srgbClr val="FF0000"/>
              </a:solidFill>
              <a:effectLst/>
            </a:endParaRPr>
          </a:p>
          <a:p>
            <a:r>
              <a:rPr lang="fr-FR" sz="2400" b="0" dirty="0">
                <a:effectLst/>
              </a:rPr>
              <a:t>Un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Runnable</a:t>
            </a:r>
            <a:r>
              <a:rPr lang="fr-FR" sz="2400" b="0" dirty="0">
                <a:effectLst/>
              </a:rPr>
              <a:t> </a:t>
            </a:r>
            <a:r>
              <a:rPr lang="fr-FR" sz="2400" b="0" dirty="0" smtClean="0">
                <a:effectLst/>
              </a:rPr>
              <a:t>encapsule un </a:t>
            </a:r>
            <a:r>
              <a:rPr lang="fr-FR" sz="2400" b="0" dirty="0">
                <a:effectLst/>
              </a:rPr>
              <a:t>traitement sous la forme d'un composant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autonome</a:t>
            </a:r>
            <a:r>
              <a:rPr lang="fr-FR" sz="2400" b="0" dirty="0">
                <a:effectLst/>
              </a:rPr>
              <a:t> et </a:t>
            </a:r>
            <a:r>
              <a:rPr lang="fr-FR" sz="2400" b="0" dirty="0" smtClean="0">
                <a:solidFill>
                  <a:srgbClr val="FF0000"/>
                </a:solidFill>
                <a:effectLst/>
              </a:rPr>
              <a:t>réutilisable</a:t>
            </a: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Un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Runnable</a:t>
            </a:r>
            <a:r>
              <a:rPr lang="fr-FR" sz="2400" b="0" dirty="0">
                <a:effectLst/>
              </a:rPr>
              <a:t> doit être passé en paramètre à un </a:t>
            </a:r>
            <a:r>
              <a:rPr lang="fr-FR" sz="2400" b="0" dirty="0">
                <a:solidFill>
                  <a:srgbClr val="FF0000"/>
                </a:solidFill>
                <a:effectLst/>
              </a:rPr>
              <a:t>Thread</a:t>
            </a:r>
            <a:r>
              <a:rPr lang="fr-FR" sz="2400" b="0" dirty="0">
                <a:effectLst/>
              </a:rPr>
              <a:t> ou un </a:t>
            </a:r>
            <a:r>
              <a:rPr lang="fr-FR" sz="2400" b="0" dirty="0" err="1">
                <a:effectLst/>
              </a:rPr>
              <a:t>ExecutorService</a:t>
            </a:r>
            <a:r>
              <a:rPr lang="fr-FR" sz="2400" b="0" dirty="0">
                <a:effectLst/>
              </a:rPr>
              <a:t> (voir plus loin)</a:t>
            </a:r>
          </a:p>
          <a:p>
            <a:pPr marL="0" indent="0" algn="just">
              <a:spcBef>
                <a:spcPts val="0"/>
              </a:spcBef>
              <a:buNone/>
            </a:pPr>
            <a:endParaRPr lang="fr-FR" sz="2400" b="0" dirty="0">
              <a:effectLst/>
            </a:endParaRPr>
          </a:p>
          <a:p>
            <a:pPr marL="418950" lvl="1" indent="0">
              <a:buNone/>
            </a:pPr>
            <a:endParaRPr lang="fr-FR" dirty="0">
              <a:effectLst/>
            </a:endParaRPr>
          </a:p>
          <a:p>
            <a:pPr marL="418950" lvl="1" indent="0">
              <a:buNone/>
            </a:pPr>
            <a:endParaRPr lang="fr-FR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73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solidFill>
                  <a:prstClr val="black"/>
                </a:solidFill>
              </a:rPr>
              <a:t>Les accès concurrents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002213"/>
          </a:xfrm>
        </p:spPr>
        <p:txBody>
          <a:bodyPr/>
          <a:lstStyle/>
          <a:p>
            <a:r>
              <a:rPr lang="fr-FR" sz="2400" b="0" dirty="0">
                <a:effectLst/>
              </a:rPr>
              <a:t>Deux fils d’instructions peuvent lire / écrire des informations (champs) et déclencher « en même temps » des méthodes d’autres classes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Il faut parfois protéger ces accès concurrents par des verrous quand des données « partagées » sont accédées par différents threads:</a:t>
            </a:r>
          </a:p>
          <a:p>
            <a:pPr lvl="1"/>
            <a:r>
              <a:rPr lang="fr-FR" sz="1600" dirty="0"/>
              <a:t>Synchronisation complète:</a:t>
            </a:r>
          </a:p>
          <a:p>
            <a:pPr lvl="1"/>
            <a:endParaRPr lang="fr-FR" sz="1200" b="0" dirty="0"/>
          </a:p>
          <a:p>
            <a:pPr lvl="1"/>
            <a:endParaRPr lang="fr-FR" sz="1200" dirty="0">
              <a:effectLst/>
            </a:endParaRPr>
          </a:p>
          <a:p>
            <a:pPr marL="457200" lvl="1" indent="0">
              <a:buNone/>
            </a:pPr>
            <a:endParaRPr lang="fr-FR" sz="1200" dirty="0">
              <a:effectLst/>
            </a:endParaRPr>
          </a:p>
          <a:p>
            <a:pPr lvl="1"/>
            <a:r>
              <a:rPr lang="fr-FR" sz="1600" b="0" dirty="0">
                <a:effectLst/>
              </a:rPr>
              <a:t>Synchronisation partielle:</a:t>
            </a:r>
          </a:p>
          <a:p>
            <a:pPr marL="1276200" lvl="3" indent="0">
              <a:buNone/>
            </a:pPr>
            <a:endParaRPr lang="fr-FR" sz="1600" b="0" dirty="0">
              <a:effectLst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73016"/>
            <a:ext cx="5256584" cy="79208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653136"/>
            <a:ext cx="4968552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fr-FR" sz="2400" dirty="0" err="1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dirty="0" err="1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Executor</a:t>
            </a:r>
            <a:endParaRPr lang="fr-FR" sz="2400" dirty="0">
              <a:latin typeface="Agency FB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692696"/>
            <a:ext cx="8352854" cy="5832647"/>
          </a:xfrm>
        </p:spPr>
        <p:txBody>
          <a:bodyPr/>
          <a:lstStyle/>
          <a:p>
            <a:r>
              <a:rPr lang="fr-FR" sz="2400" b="0" dirty="0">
                <a:effectLst/>
              </a:rPr>
              <a:t>Apparu avec JAVA 5</a:t>
            </a: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solidFill>
                  <a:srgbClr val="FF0000"/>
                </a:solidFill>
                <a:effectLst/>
              </a:rPr>
              <a:t>Simplifie la problématique de gestion des Threads </a:t>
            </a:r>
            <a:r>
              <a:rPr lang="fr-FR" sz="2400" b="0" dirty="0">
                <a:effectLst/>
              </a:rPr>
              <a:t>et du résultat de traitements simultanés</a:t>
            </a: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Autre façon de lancer des « Runnable »</a:t>
            </a: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solidFill>
                  <a:srgbClr val="FF0000"/>
                </a:solidFill>
                <a:effectLst/>
              </a:rPr>
              <a:t>Gère la création de Threads </a:t>
            </a:r>
            <a:r>
              <a:rPr lang="fr-FR" sz="2400" b="0" dirty="0">
                <a:effectLst/>
              </a:rPr>
              <a:t>(et fixe des limites)</a:t>
            </a:r>
          </a:p>
          <a:p>
            <a:pPr marL="18900" indent="0">
              <a:buNone/>
            </a:pPr>
            <a:r>
              <a:rPr lang="fr-FR" dirty="0">
                <a:effectLst/>
              </a:rPr>
              <a:t>	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fr-FR" sz="2400" dirty="0" err="1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2400" dirty="0" err="1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Executor</a:t>
            </a:r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fr-FR" altLang="fr-FR" sz="2400" dirty="0" err="1"/>
              <a:t>Callable</a:t>
            </a:r>
            <a:r>
              <a:rPr lang="fr-FR" altLang="fr-FR" sz="2400" dirty="0"/>
              <a:t> &lt;V&gt; et Future &lt;V&gt;</a:t>
            </a:r>
            <a:endParaRPr lang="fr-FR" sz="2400" dirty="0">
              <a:latin typeface="Agency FB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692696"/>
            <a:ext cx="8352854" cy="5832647"/>
          </a:xfrm>
        </p:spPr>
        <p:txBody>
          <a:bodyPr/>
          <a:lstStyle/>
          <a:p>
            <a:r>
              <a:rPr lang="fr-FR" sz="2400" b="0" dirty="0">
                <a:effectLst/>
              </a:rPr>
              <a:t>Runnable, ne </a:t>
            </a:r>
            <a:r>
              <a:rPr lang="fr-FR" sz="2400" b="0" dirty="0" smtClean="0">
                <a:effectLst/>
              </a:rPr>
              <a:t>renvoie pas de </a:t>
            </a:r>
            <a:r>
              <a:rPr lang="fr-FR" sz="2400" b="0" dirty="0">
                <a:effectLst/>
              </a:rPr>
              <a:t>résultat </a:t>
            </a:r>
            <a:r>
              <a:rPr lang="fr-FR" sz="2400" b="0" dirty="0" smtClean="0">
                <a:effectLst/>
              </a:rPr>
              <a:t>(</a:t>
            </a:r>
            <a:r>
              <a:rPr lang="fr-FR" sz="2400" b="0" dirty="0" err="1">
                <a:solidFill>
                  <a:srgbClr val="FF0000"/>
                </a:solidFill>
                <a:effectLst/>
              </a:rPr>
              <a:t>void</a:t>
            </a:r>
            <a:r>
              <a:rPr lang="fr-FR" sz="2400" b="0" dirty="0">
                <a:effectLst/>
              </a:rPr>
              <a:t> run()), et ne permets pas la levée d’exceptions</a:t>
            </a:r>
          </a:p>
          <a:p>
            <a:endParaRPr lang="fr-FR" sz="2400" b="0" dirty="0" smtClean="0">
              <a:effectLst/>
            </a:endParaRPr>
          </a:p>
          <a:p>
            <a:endParaRPr lang="fr-FR" sz="2400" b="0" dirty="0" smtClean="0">
              <a:effectLst/>
            </a:endParaRPr>
          </a:p>
          <a:p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Java </a:t>
            </a:r>
            <a:r>
              <a:rPr lang="fr-FR" sz="2400" b="0" dirty="0" err="1">
                <a:effectLst/>
              </a:rPr>
              <a:t>Concurrency</a:t>
            </a:r>
            <a:r>
              <a:rPr lang="fr-FR" sz="2400" b="0" dirty="0">
                <a:effectLst/>
              </a:rPr>
              <a:t> apporte la solution avec </a:t>
            </a:r>
            <a:r>
              <a:rPr lang="fr-FR" sz="2400" b="0" dirty="0" err="1">
                <a:effectLst/>
              </a:rPr>
              <a:t>Callable</a:t>
            </a:r>
            <a:r>
              <a:rPr lang="fr-FR" sz="2400" b="0" dirty="0">
                <a:effectLst/>
              </a:rPr>
              <a:t> &lt;V&gt; et Future &lt;V&gt; : étendent les fonctionnalités des </a:t>
            </a:r>
            <a:r>
              <a:rPr lang="fr-FR" sz="2400" b="0" dirty="0" err="1">
                <a:effectLst/>
              </a:rPr>
              <a:t>Runnables</a:t>
            </a:r>
            <a:r>
              <a:rPr lang="fr-FR" sz="2400" b="0" dirty="0">
                <a:effectLst/>
              </a:rPr>
              <a:t>:</a:t>
            </a:r>
          </a:p>
          <a:p>
            <a:pPr lvl="3"/>
            <a:endParaRPr lang="fr-FR" sz="1800" b="0" dirty="0" smtClean="0">
              <a:effectLst/>
            </a:endParaRPr>
          </a:p>
          <a:p>
            <a:pPr lvl="3"/>
            <a:r>
              <a:rPr lang="fr-FR" sz="1800" b="0" dirty="0" err="1" smtClean="0">
                <a:effectLst/>
              </a:rPr>
              <a:t>Callable</a:t>
            </a:r>
            <a:r>
              <a:rPr lang="fr-FR" sz="1800" b="0" dirty="0" smtClean="0">
                <a:effectLst/>
              </a:rPr>
              <a:t> </a:t>
            </a:r>
            <a:r>
              <a:rPr lang="fr-FR" sz="1800" b="0" dirty="0">
                <a:effectLst/>
              </a:rPr>
              <a:t>&lt;V&gt; </a:t>
            </a:r>
            <a:r>
              <a:rPr lang="fr-FR" sz="1800" b="0" dirty="0" smtClean="0">
                <a:effectLst/>
              </a:rPr>
              <a:t>équivalent </a:t>
            </a:r>
            <a:r>
              <a:rPr lang="fr-FR" sz="1800" b="0" dirty="0">
                <a:effectLst/>
              </a:rPr>
              <a:t>de Runnable, mais </a:t>
            </a:r>
            <a:r>
              <a:rPr lang="fr-FR" sz="1800" b="0" dirty="0" smtClean="0">
                <a:effectLst/>
              </a:rPr>
              <a:t>retourne </a:t>
            </a:r>
            <a:r>
              <a:rPr lang="fr-FR" sz="1800" b="0" dirty="0">
                <a:effectLst/>
              </a:rPr>
              <a:t>une valeur. Méthode : V call()</a:t>
            </a:r>
            <a:endParaRPr lang="fr-FR" b="0" dirty="0">
              <a:effectLst/>
            </a:endParaRPr>
          </a:p>
          <a:p>
            <a:pPr lvl="3"/>
            <a:r>
              <a:rPr lang="fr-FR" sz="1800" b="0" dirty="0">
                <a:effectLst/>
              </a:rPr>
              <a:t>Future &lt;V&gt; est un « </a:t>
            </a:r>
            <a:r>
              <a:rPr lang="fr-FR" sz="1800" b="0" dirty="0" err="1">
                <a:effectLst/>
              </a:rPr>
              <a:t>encapsuleur</a:t>
            </a:r>
            <a:r>
              <a:rPr lang="fr-FR" sz="1800" b="0" dirty="0">
                <a:effectLst/>
              </a:rPr>
              <a:t> » de la réponse (</a:t>
            </a:r>
            <a:r>
              <a:rPr lang="fr-FR" sz="1800" b="0" dirty="0" err="1">
                <a:effectLst/>
              </a:rPr>
              <a:t>wrapper</a:t>
            </a:r>
            <a:r>
              <a:rPr lang="fr-FR" sz="1800" b="0" dirty="0">
                <a:effectLst/>
              </a:rPr>
              <a:t>)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r>
              <a:rPr lang="fr-FR" sz="2400" b="0" dirty="0">
                <a:effectLst/>
              </a:rPr>
              <a:t>La méthode « V </a:t>
            </a:r>
            <a:r>
              <a:rPr lang="fr-FR" sz="2400" b="0" dirty="0" err="1">
                <a:effectLst/>
              </a:rPr>
              <a:t>get</a:t>
            </a:r>
            <a:r>
              <a:rPr lang="fr-FR" sz="2400" b="0" dirty="0">
                <a:effectLst/>
              </a:rPr>
              <a:t>() » sur un Future &lt;V&gt; est bloquante, tant que l’appel à call() » du </a:t>
            </a:r>
            <a:r>
              <a:rPr lang="fr-FR" sz="2400" b="0" dirty="0" err="1">
                <a:effectLst/>
              </a:rPr>
              <a:t>Callable</a:t>
            </a:r>
            <a:r>
              <a:rPr lang="fr-FR" sz="2400" b="0" dirty="0">
                <a:effectLst/>
              </a:rPr>
              <a:t> &lt;V&gt; n’a pas effectué son return</a:t>
            </a:r>
            <a:r>
              <a:rPr lang="fr-FR" dirty="0">
                <a:effectLst/>
              </a:rPr>
              <a:t>	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6D9D503-5048-453E-A40A-4EDF320B8285}"/>
              </a:ext>
            </a:extLst>
          </p:cNvPr>
          <p:cNvGrpSpPr/>
          <p:nvPr/>
        </p:nvGrpSpPr>
        <p:grpSpPr>
          <a:xfrm>
            <a:off x="3131840" y="1544166"/>
            <a:ext cx="2655168" cy="1164754"/>
            <a:chOff x="4355976" y="3175570"/>
            <a:chExt cx="2655168" cy="1333550"/>
          </a:xfrm>
        </p:grpSpPr>
        <p:sp>
          <p:nvSpPr>
            <p:cNvPr id="7" name="Flèche : bas 1">
              <a:extLst>
                <a:ext uri="{FF2B5EF4-FFF2-40B4-BE49-F238E27FC236}">
                  <a16:creationId xmlns:a16="http://schemas.microsoft.com/office/drawing/2014/main" id="{278593DD-4EAA-413A-9444-49513CC116F6}"/>
                </a:ext>
              </a:extLst>
            </p:cNvPr>
            <p:cNvSpPr/>
            <p:nvPr/>
          </p:nvSpPr>
          <p:spPr>
            <a:xfrm>
              <a:off x="4355976" y="3212976"/>
              <a:ext cx="792088" cy="12961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D39AFEE-1979-48D9-8A01-EAA0E2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3175570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7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>
                <a:latin typeface="Agency FB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fr-FR" sz="2400" dirty="0">
              <a:latin typeface="Agency FB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692696"/>
            <a:ext cx="8352854" cy="5832647"/>
          </a:xfrm>
        </p:spPr>
        <p:txBody>
          <a:bodyPr/>
          <a:lstStyle/>
          <a:p>
            <a:r>
              <a:rPr lang="fr-FR" sz="2400" b="0" dirty="0">
                <a:effectLst/>
              </a:rPr>
              <a:t>Les Threads (ou dérivés) seront utilisés partout:</a:t>
            </a:r>
          </a:p>
          <a:p>
            <a:pPr lvl="1"/>
            <a:r>
              <a:rPr lang="fr-FR" b="0" dirty="0">
                <a:effectLst/>
              </a:rPr>
              <a:t>JAVA FX: au moins 3 Threads </a:t>
            </a:r>
          </a:p>
          <a:p>
            <a:pPr lvl="3"/>
            <a:r>
              <a:rPr lang="fr-FR" sz="2400" b="0" dirty="0">
                <a:effectLst/>
              </a:rPr>
              <a:t>Le thread du point d’entrée de l’application</a:t>
            </a:r>
          </a:p>
          <a:p>
            <a:pPr lvl="3"/>
            <a:r>
              <a:rPr lang="fr-FR" sz="2400" b="0" dirty="0">
                <a:effectLst/>
              </a:rPr>
              <a:t>Le thread JAVA FX application thread</a:t>
            </a:r>
          </a:p>
          <a:p>
            <a:pPr lvl="3"/>
            <a:r>
              <a:rPr lang="fr-FR" sz="2400" b="0" dirty="0">
                <a:effectLst/>
              </a:rPr>
              <a:t>Les threads des tâches « longues »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lvl="1"/>
            <a:r>
              <a:rPr lang="fr-FR" b="0" dirty="0">
                <a:effectLst/>
              </a:rPr>
              <a:t>JAVA WEB :</a:t>
            </a:r>
          </a:p>
          <a:p>
            <a:pPr lvl="3"/>
            <a:r>
              <a:rPr lang="fr-FR" sz="2400" b="0" dirty="0">
                <a:effectLst/>
              </a:rPr>
              <a:t>Chaque requête HTTP du navigateur sera traitée par un Thread spécifique</a:t>
            </a:r>
          </a:p>
          <a:p>
            <a:pPr lvl="3"/>
            <a:r>
              <a:rPr lang="fr-FR" sz="2400" b="0" dirty="0">
                <a:effectLst/>
              </a:rPr>
              <a:t>Le nombre de Threads sera contrôlé par le serveur d’applications (</a:t>
            </a:r>
            <a:r>
              <a:rPr lang="fr-FR" sz="2400" b="0" dirty="0" err="1">
                <a:effectLst/>
              </a:rPr>
              <a:t>Tomcat</a:t>
            </a:r>
            <a:r>
              <a:rPr lang="fr-FR" sz="2400" b="0" dirty="0">
                <a:effectLst/>
              </a:rPr>
              <a:t>, </a:t>
            </a:r>
            <a:r>
              <a:rPr lang="fr-FR" sz="2400" b="0" dirty="0" err="1">
                <a:effectLst/>
              </a:rPr>
              <a:t>GlassFish</a:t>
            </a:r>
            <a:r>
              <a:rPr lang="fr-FR" sz="2400" b="0" dirty="0">
                <a:effectLst/>
              </a:rPr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9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2000">
                <a:latin typeface="Tahoma" pitchFamily="34" charset="0"/>
              </a:rPr>
              <a:t>Suivi qualité du document</a:t>
            </a:r>
            <a:r>
              <a:rPr lang="fr-FR" sz="2400">
                <a:latin typeface="Tahoma" pitchFamily="34" charset="0"/>
              </a:rPr>
              <a:t>.</a:t>
            </a:r>
          </a:p>
        </p:txBody>
      </p:sp>
      <p:graphicFrame>
        <p:nvGraphicFramePr>
          <p:cNvPr id="27696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04790"/>
              </p:ext>
            </p:extLst>
          </p:nvPr>
        </p:nvGraphicFramePr>
        <p:xfrm>
          <a:off x="1692275" y="1557338"/>
          <a:ext cx="7272338" cy="2950846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Modifications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Auteur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Validation chef de cours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7E8B8C"/>
                        </a:gs>
                        <a:gs pos="50000">
                          <a:srgbClr val="B6C8CA"/>
                        </a:gs>
                        <a:gs pos="100000">
                          <a:srgbClr val="D8EEF1"/>
                        </a:gs>
                      </a:gsLst>
                      <a:lin ang="162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04/2016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Création du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SGC MAGNIEZ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fr-F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650" y="115888"/>
            <a:ext cx="8280400" cy="7794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000" b="0" dirty="0"/>
              <a:t>Thread ?</a:t>
            </a:r>
          </a:p>
        </p:txBody>
      </p:sp>
      <p:sp>
        <p:nvSpPr>
          <p:cNvPr id="5" name="Espace réservé du contenu 1"/>
          <p:cNvSpPr>
            <a:spLocks noGrp="1"/>
          </p:cNvSpPr>
          <p:nvPr>
            <p:ph idx="1"/>
          </p:nvPr>
        </p:nvSpPr>
        <p:spPr>
          <a:xfrm>
            <a:off x="755650" y="1052736"/>
            <a:ext cx="8388350" cy="5688632"/>
          </a:xfrm>
        </p:spPr>
        <p:txBody>
          <a:bodyPr/>
          <a:lstStyle/>
          <a:p>
            <a:endParaRPr 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endParaRPr 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fr-FR" alt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thread</a:t>
            </a:r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 = fil d’instructions </a:t>
            </a:r>
            <a:r>
              <a:rPr lang="fr-FR" alt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séquentielles</a:t>
            </a:r>
          </a:p>
          <a:p>
            <a:endParaRPr lang="fr-FR" altLang="fr-FR" sz="2400" b="1" kern="12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108000" indent="0">
              <a:buNone/>
            </a:pPr>
            <a:endParaRPr lang="fr-FR" altLang="fr-FR" sz="2400" b="1" kern="1200" dirty="0">
              <a:solidFill>
                <a:srgbClr val="FF0000"/>
              </a:solidFill>
              <a:latin typeface="+mn-lt"/>
              <a:cs typeface="+mn-cs"/>
            </a:endParaRPr>
          </a:p>
          <a:p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autonome par rapport aux autres fils d’instructions</a:t>
            </a:r>
          </a:p>
          <a:p>
            <a:pPr marL="108000" indent="0">
              <a:buNone/>
            </a:pPr>
            <a:endParaRPr lang="fr-FR" alt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4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650" y="115888"/>
            <a:ext cx="8280400" cy="7794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b="0" dirty="0"/>
              <a:t>Thread ?</a:t>
            </a:r>
          </a:p>
        </p:txBody>
      </p:sp>
      <p:sp>
        <p:nvSpPr>
          <p:cNvPr id="5" name="Espace réservé du contenu 1"/>
          <p:cNvSpPr>
            <a:spLocks noGrp="1"/>
          </p:cNvSpPr>
          <p:nvPr>
            <p:ph idx="1"/>
          </p:nvPr>
        </p:nvSpPr>
        <p:spPr>
          <a:xfrm>
            <a:off x="755650" y="1340768"/>
            <a:ext cx="8388350" cy="5400600"/>
          </a:xfrm>
        </p:spPr>
        <p:txBody>
          <a:bodyPr/>
          <a:lstStyle/>
          <a:p>
            <a:r>
              <a:rPr lang="fr-FR" sz="2400" kern="1200" dirty="0">
                <a:solidFill>
                  <a:schemeClr val="tx1"/>
                </a:solidFill>
                <a:latin typeface="+mn-lt"/>
                <a:cs typeface="+mn-cs"/>
              </a:rPr>
              <a:t>un </a:t>
            </a:r>
            <a:r>
              <a:rPr 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thread</a:t>
            </a:r>
            <a:r>
              <a:rPr lang="fr-FR" sz="2400" kern="1200" dirty="0">
                <a:solidFill>
                  <a:schemeClr val="tx1"/>
                </a:solidFill>
                <a:latin typeface="+mn-lt"/>
                <a:cs typeface="+mn-cs"/>
              </a:rPr>
              <a:t> initial est créé par le </a:t>
            </a:r>
            <a:r>
              <a:rPr lang="fr-FR" sz="2400" b="1" i="1" kern="1200" dirty="0">
                <a:solidFill>
                  <a:schemeClr val="tx1"/>
                </a:solidFill>
                <a:latin typeface="+mn-lt"/>
                <a:cs typeface="+mn-cs"/>
              </a:rPr>
              <a:t>main</a:t>
            </a:r>
            <a:r>
              <a:rPr lang="fr-FR" sz="2400" kern="1200" dirty="0">
                <a:solidFill>
                  <a:schemeClr val="tx1"/>
                </a:solidFill>
                <a:latin typeface="+mn-lt"/>
                <a:cs typeface="+mn-cs"/>
              </a:rPr>
              <a:t> : le thread "</a:t>
            </a:r>
            <a:r>
              <a:rPr 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main</a:t>
            </a:r>
            <a:r>
              <a:rPr lang="fr-FR" sz="2400" kern="1200" dirty="0">
                <a:solidFill>
                  <a:schemeClr val="tx1"/>
                </a:solidFill>
                <a:latin typeface="+mn-lt"/>
                <a:cs typeface="+mn-cs"/>
              </a:rPr>
              <a:t>" :</a:t>
            </a:r>
          </a:p>
          <a:p>
            <a:pPr marL="742950" lvl="1" indent="-285750"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fr-FR" kern="1200" dirty="0">
                <a:solidFill>
                  <a:schemeClr val="tx1"/>
                </a:solidFill>
                <a:latin typeface="+mn-lt"/>
                <a:cs typeface="+mn-cs"/>
              </a:rPr>
              <a:t>exécute les instructions de manière </a:t>
            </a:r>
            <a:r>
              <a:rPr lang="fr-FR" b="1" kern="1200" dirty="0">
                <a:solidFill>
                  <a:srgbClr val="FF0000"/>
                </a:solidFill>
                <a:latin typeface="+mn-lt"/>
                <a:cs typeface="+mn-cs"/>
              </a:rPr>
              <a:t>séquentielle </a:t>
            </a:r>
            <a:endParaRPr lang="fr-FR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fr-FR" kern="1200" dirty="0">
                <a:solidFill>
                  <a:schemeClr val="tx1"/>
                </a:solidFill>
                <a:latin typeface="+mn-lt"/>
                <a:cs typeface="+mn-cs"/>
              </a:rPr>
              <a:t>une instruction trop longue </a:t>
            </a:r>
            <a:r>
              <a:rPr lang="fr-FR" b="1" kern="1200" dirty="0">
                <a:solidFill>
                  <a:srgbClr val="FF0000"/>
                </a:solidFill>
              </a:rPr>
              <a:t>paralyse</a:t>
            </a:r>
            <a:r>
              <a:rPr lang="fr-FR" kern="1200" dirty="0">
                <a:solidFill>
                  <a:schemeClr val="tx1"/>
                </a:solidFill>
                <a:latin typeface="+mn-lt"/>
                <a:cs typeface="+mn-cs"/>
              </a:rPr>
              <a:t> l'application</a:t>
            </a:r>
            <a:endParaRPr lang="fr-FR" b="1" kern="12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6D9D503-5048-453E-A40A-4EDF320B8285}"/>
              </a:ext>
            </a:extLst>
          </p:cNvPr>
          <p:cNvGrpSpPr/>
          <p:nvPr/>
        </p:nvGrpSpPr>
        <p:grpSpPr>
          <a:xfrm>
            <a:off x="4355976" y="3175570"/>
            <a:ext cx="2655168" cy="1333550"/>
            <a:chOff x="4355976" y="3175570"/>
            <a:chExt cx="2655168" cy="133355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278593DD-4EAA-413A-9444-49513CC116F6}"/>
                </a:ext>
              </a:extLst>
            </p:cNvPr>
            <p:cNvSpPr/>
            <p:nvPr/>
          </p:nvSpPr>
          <p:spPr>
            <a:xfrm>
              <a:off x="4355976" y="3212976"/>
              <a:ext cx="792088" cy="12961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D39AFEE-1979-48D9-8A01-EAA0E2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144" y="3175570"/>
              <a:ext cx="1143000" cy="114300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F826FE0-B7D4-45E0-8FA4-DC54F5A10D78}"/>
              </a:ext>
            </a:extLst>
          </p:cNvPr>
          <p:cNvGrpSpPr/>
          <p:nvPr/>
        </p:nvGrpSpPr>
        <p:grpSpPr>
          <a:xfrm>
            <a:off x="1716453" y="4797152"/>
            <a:ext cx="7195004" cy="1200329"/>
            <a:chOff x="1716453" y="4797152"/>
            <a:chExt cx="7195004" cy="1200329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ADAF5366-ED93-4D77-A117-D118E77D7CD1}"/>
                </a:ext>
              </a:extLst>
            </p:cNvPr>
            <p:cNvSpPr txBox="1"/>
            <p:nvPr/>
          </p:nvSpPr>
          <p:spPr>
            <a:xfrm>
              <a:off x="1716453" y="4797152"/>
              <a:ext cx="6071133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FR" sz="2000" b="0" dirty="0"/>
                <a:t>Confier l’exécution de l’instruction à un autre thread </a:t>
              </a:r>
            </a:p>
            <a:p>
              <a:pPr algn="ctr"/>
              <a:endParaRPr lang="fr-FR" sz="2000" b="0" dirty="0"/>
            </a:p>
            <a:p>
              <a:pPr algn="ctr"/>
              <a:r>
                <a:rPr lang="fr-FR" sz="2000" b="0" dirty="0"/>
                <a:t>(le thread principal continue l'exécution de l'application)</a:t>
              </a:r>
            </a:p>
            <a:p>
              <a:pPr algn="ctr"/>
              <a:endParaRPr lang="fr-FR" sz="1200" b="0" dirty="0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3B6B36B-84DE-4F4A-BAE8-1DACD4F1A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0128" y="4946672"/>
              <a:ext cx="891329" cy="901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650" y="115888"/>
            <a:ext cx="8280400" cy="7794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000" b="0" dirty="0"/>
              <a:t>Thread ?</a:t>
            </a:r>
          </a:p>
        </p:txBody>
      </p:sp>
      <p:sp>
        <p:nvSpPr>
          <p:cNvPr id="5" name="Espace réservé du contenu 1"/>
          <p:cNvSpPr>
            <a:spLocks noGrp="1"/>
          </p:cNvSpPr>
          <p:nvPr>
            <p:ph idx="1"/>
          </p:nvPr>
        </p:nvSpPr>
        <p:spPr>
          <a:xfrm>
            <a:off x="755650" y="1340768"/>
            <a:ext cx="8388350" cy="5400600"/>
          </a:xfrm>
        </p:spPr>
        <p:txBody>
          <a:bodyPr/>
          <a:lstStyle/>
          <a:p>
            <a:pPr marL="108000" indent="0">
              <a:buNone/>
            </a:pPr>
            <a:endParaRPr lang="fr-FR" alt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En lançant plusieurs Thread, on peut donc lancer </a:t>
            </a:r>
            <a:r>
              <a:rPr lang="fr-FR" alt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plusieurs traitements « simultanément ».</a:t>
            </a:r>
          </a:p>
          <a:p>
            <a:endParaRPr lang="fr-FR" alt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Chaque Thread a accès à la mémoire de la JVM de la même manière que les autres. (la mémoire est </a:t>
            </a:r>
            <a:r>
              <a:rPr lang="fr-FR" alt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partagée</a:t>
            </a:r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</a:p>
          <a:p>
            <a:endParaRPr lang="fr-FR" altLang="fr-FR" sz="24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r>
              <a:rPr lang="fr-FR" altLang="fr-FR" sz="2400" b="1" kern="1200" dirty="0">
                <a:solidFill>
                  <a:srgbClr val="FF0000"/>
                </a:solidFill>
                <a:latin typeface="+mn-lt"/>
                <a:cs typeface="+mn-cs"/>
              </a:rPr>
              <a:t>Attention aux accès concurrents</a:t>
            </a:r>
            <a:r>
              <a:rPr lang="fr-FR" altLang="fr-FR" sz="2400" kern="1200" dirty="0">
                <a:solidFill>
                  <a:schemeClr val="tx1"/>
                </a:solidFill>
                <a:latin typeface="+mn-lt"/>
                <a:cs typeface="+mn-cs"/>
              </a:rPr>
              <a:t>, inter blocages, verrous, synchronisations, etc.</a:t>
            </a:r>
          </a:p>
        </p:txBody>
      </p:sp>
    </p:spTree>
    <p:extLst>
      <p:ext uri="{BB962C8B-B14F-4D97-AF65-F5344CB8AC3E}">
        <p14:creationId xmlns:p14="http://schemas.microsoft.com/office/powerpoint/2010/main" val="77228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650" y="980728"/>
            <a:ext cx="8388350" cy="5544591"/>
          </a:xfrm>
        </p:spPr>
        <p:txBody>
          <a:bodyPr/>
          <a:lstStyle/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Les threads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Les Runnable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Les accès concurrents</a:t>
            </a: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Le </a:t>
            </a:r>
            <a:r>
              <a:rPr lang="fr-FR" sz="3200" kern="1200" dirty="0" err="1">
                <a:solidFill>
                  <a:schemeClr val="tx1"/>
                </a:solidFill>
                <a:latin typeface="+mn-lt"/>
                <a:cs typeface="+mn-cs"/>
              </a:rPr>
              <a:t>framework</a:t>
            </a: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fr-FR" sz="3200" kern="1200" dirty="0" err="1">
                <a:solidFill>
                  <a:schemeClr val="tx1"/>
                </a:solidFill>
                <a:latin typeface="+mn-lt"/>
                <a:cs typeface="+mn-cs"/>
              </a:rPr>
              <a:t>Executor</a:t>
            </a:r>
            <a:endParaRPr lang="fr-FR" sz="3200" kern="12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342900" defTabSz="762000" eaLnBrk="0" hangingPunct="0">
              <a:buFont typeface="Wingdings" panose="05000000000000000000" pitchFamily="2" charset="2"/>
              <a:buChar char="§"/>
            </a:pPr>
            <a:r>
              <a:rPr lang="fr-FR" sz="3200" kern="1200" dirty="0">
                <a:solidFill>
                  <a:schemeClr val="tx1"/>
                </a:solidFill>
                <a:latin typeface="+mn-lt"/>
                <a:cs typeface="+mn-cs"/>
              </a:rPr>
              <a:t>Conclusions</a:t>
            </a:r>
          </a:p>
          <a:p>
            <a:pPr marL="108000" indent="0">
              <a:buNone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 txBox="1">
            <a:spLocks/>
          </p:cNvSpPr>
          <p:nvPr/>
        </p:nvSpPr>
        <p:spPr>
          <a:xfrm>
            <a:off x="755650" y="115888"/>
            <a:ext cx="8280400" cy="77946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altLang="fr-FR" b="0"/>
              <a:t>Plan de la séance</a:t>
            </a:r>
            <a:br>
              <a:rPr lang="fr-FR" altLang="fr-FR" b="0"/>
            </a:br>
            <a:endParaRPr lang="fr-F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1" y="836613"/>
            <a:ext cx="8280400" cy="5688012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fr-FR" altLang="fr-FR" sz="2400" b="1" u="sng" dirty="0">
                <a:solidFill>
                  <a:srgbClr val="006600"/>
                </a:solidFill>
              </a:rPr>
              <a:t>Il existe 2 façons principales de créer un Thread</a:t>
            </a:r>
          </a:p>
          <a:p>
            <a:pPr algn="ctr" eaLnBrk="1" hangingPunct="1"/>
            <a:endParaRPr lang="fr-FR" altLang="fr-FR" sz="1800" b="1" u="sng" dirty="0">
              <a:solidFill>
                <a:srgbClr val="00B050"/>
              </a:solidFill>
            </a:endParaRPr>
          </a:p>
          <a:p>
            <a:pPr eaLnBrk="1" hangingPunct="1"/>
            <a:r>
              <a:rPr lang="fr-FR" altLang="fr-FR" sz="2800" dirty="0"/>
              <a:t>1ère façon - </a:t>
            </a:r>
            <a:r>
              <a:rPr lang="fr-FR" altLang="fr-FR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Etendre la classe Thread</a:t>
            </a:r>
            <a:endParaRPr lang="fr-FR" altLang="fr-FR" sz="2800" dirty="0"/>
          </a:p>
          <a:p>
            <a:pPr lvl="1" eaLnBrk="1" hangingPunct="1">
              <a:buFontTx/>
              <a:buNone/>
            </a:pPr>
            <a:r>
              <a:rPr lang="fr-FR" altLang="fr-FR" sz="1200" b="1" dirty="0">
                <a:solidFill>
                  <a:schemeClr val="tx1"/>
                </a:solidFill>
                <a:latin typeface="DejaVu Sans Mono" panose="020B0609030804020204" pitchFamily="49" charset="0"/>
              </a:rPr>
              <a:t>	</a:t>
            </a:r>
            <a:endParaRPr lang="fr-FR" altLang="fr-FR" sz="1200" b="1" dirty="0"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endParaRPr lang="fr-FR" altLang="fr-FR" sz="1200" dirty="0" smtClean="0"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endParaRPr lang="fr-FR" altLang="fr-FR" sz="1200" dirty="0"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endParaRPr lang="fr-FR" altLang="fr-FR" sz="1200" dirty="0" smtClean="0"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endParaRPr lang="fr-FR" altLang="fr-FR" sz="1200" dirty="0"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endParaRPr lang="fr-FR" altLang="fr-FR" sz="1200" dirty="0">
              <a:latin typeface="DejaVu Sans Mono" panose="020B0609030804020204" pitchFamily="49" charset="0"/>
            </a:endParaRPr>
          </a:p>
          <a:p>
            <a:pPr eaLnBrk="1" hangingPunct="1"/>
            <a:r>
              <a:rPr lang="fr-FR" altLang="fr-FR" sz="2800" dirty="0"/>
              <a:t>2</a:t>
            </a:r>
            <a:r>
              <a:rPr lang="fr-FR" altLang="fr-FR" sz="2800" baseline="30000" dirty="0"/>
              <a:t>ème</a:t>
            </a:r>
            <a:r>
              <a:rPr lang="fr-FR" altLang="fr-FR" sz="2800" dirty="0"/>
              <a:t> façon - </a:t>
            </a:r>
            <a:r>
              <a:rPr lang="fr-FR" altLang="fr-FR" sz="28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Implémenter l’interface Runnable</a:t>
            </a:r>
            <a:r>
              <a:rPr lang="fr-FR" altLang="fr-FR" sz="2800" dirty="0"/>
              <a:t> et instancier cette classe en la décorant avec la classe Thread</a:t>
            </a:r>
          </a:p>
          <a:p>
            <a:pPr lvl="1" eaLnBrk="1" hangingPunct="1">
              <a:buFontTx/>
              <a:buNone/>
            </a:pPr>
            <a:r>
              <a:rPr lang="fr-FR" altLang="fr-FR" sz="1200" b="1" dirty="0">
                <a:solidFill>
                  <a:schemeClr val="tx1"/>
                </a:solidFill>
                <a:latin typeface="DejaVu Sans Mono" panose="020B0609030804020204" pitchFamily="49" charset="0"/>
              </a:rPr>
              <a:t>	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55650" y="115888"/>
            <a:ext cx="8280400" cy="779462"/>
          </a:xfrm>
        </p:spPr>
        <p:txBody>
          <a:bodyPr/>
          <a:lstStyle/>
          <a:p>
            <a:r>
              <a:rPr lang="fr-FR" sz="2400" dirty="0"/>
              <a:t>Les Threads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AF5366-ED93-4D77-A117-D118E77D7CD1}"/>
              </a:ext>
            </a:extLst>
          </p:cNvPr>
          <p:cNvSpPr txBox="1"/>
          <p:nvPr/>
        </p:nvSpPr>
        <p:spPr>
          <a:xfrm>
            <a:off x="1475656" y="2186493"/>
            <a:ext cx="6071133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class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MonThread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 </a:t>
            </a:r>
            <a:r>
              <a:rPr lang="fr-FR" altLang="fr-FR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extends</a:t>
            </a:r>
            <a:r>
              <a:rPr lang="fr-FR" altLang="fr-FR" sz="1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 Thread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   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// nous verrons ici plus tard ce dont nous disposons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AF5366-ED93-4D77-A117-D118E77D7CD1}"/>
              </a:ext>
            </a:extLst>
          </p:cNvPr>
          <p:cNvSpPr txBox="1"/>
          <p:nvPr/>
        </p:nvSpPr>
        <p:spPr>
          <a:xfrm>
            <a:off x="1463463" y="4869160"/>
            <a:ext cx="6071133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class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MonCodeParallele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 </a:t>
            </a:r>
            <a:r>
              <a:rPr lang="fr-FR" altLang="fr-FR" sz="1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implements Runnable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   </a:t>
            </a:r>
            <a:r>
              <a:rPr lang="fr-FR" altLang="fr-FR" sz="1200" dirty="0">
                <a:solidFill>
                  <a:srgbClr val="006600"/>
                </a:solidFill>
                <a:latin typeface="DejaVu Sans Mono" panose="020B0609030804020204" pitchFamily="49" charset="0"/>
              </a:rPr>
              <a:t>// nous verrons ici plus tard les méthodes à coder</a:t>
            </a: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endParaRPr lang="fr-FR" altLang="fr-FR" sz="1200" dirty="0">
              <a:solidFill>
                <a:schemeClr val="tx1"/>
              </a:solidFill>
              <a:latin typeface="DejaVu Sans Mono" panose="020B0609030804020204" pitchFamily="49" charset="0"/>
            </a:endParaRPr>
          </a:p>
          <a:p>
            <a:pPr lvl="1" eaLnBrk="1" hangingPunct="1">
              <a:buFontTx/>
              <a:buNone/>
            </a:pPr>
            <a:r>
              <a:rPr lang="fr-FR" altLang="fr-FR" sz="12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	Thread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 </a:t>
            </a:r>
            <a:r>
              <a:rPr lang="fr-FR" altLang="fr-FR" sz="1200" dirty="0" err="1">
                <a:solidFill>
                  <a:schemeClr val="tx1"/>
                </a:solidFill>
                <a:latin typeface="DejaVu Sans Mono" panose="020B0609030804020204" pitchFamily="49" charset="0"/>
              </a:rPr>
              <a:t>nouveauThread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 = new </a:t>
            </a:r>
            <a:r>
              <a:rPr lang="fr-FR" altLang="fr-FR" sz="12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ejaVu Sans Mono" panose="020B0609030804020204" pitchFamily="49" charset="0"/>
              </a:rPr>
              <a:t>Thread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(new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MonCodeParallele</a:t>
            </a:r>
            <a:r>
              <a:rPr lang="fr-FR" altLang="fr-FR" sz="1200" dirty="0">
                <a:solidFill>
                  <a:schemeClr val="tx1"/>
                </a:solidFill>
                <a:latin typeface="DejaVu Sans Mono" panose="020B060903080402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227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431925"/>
            <a:ext cx="8280400" cy="5002213"/>
          </a:xfrm>
        </p:spPr>
        <p:txBody>
          <a:bodyPr/>
          <a:lstStyle/>
          <a:p>
            <a:endParaRPr lang="fr-FR" sz="2400" b="0" dirty="0" smtClean="0">
              <a:effectLst/>
            </a:endParaRPr>
          </a:p>
          <a:p>
            <a:pPr marL="0" indent="0">
              <a:buNone/>
            </a:pPr>
            <a:r>
              <a:rPr lang="fr-FR" sz="2400" b="0" dirty="0" smtClean="0">
                <a:effectLst/>
              </a:rPr>
              <a:t>En </a:t>
            </a:r>
            <a:r>
              <a:rPr lang="fr-FR" sz="2400" b="0" dirty="0">
                <a:effectLst/>
              </a:rPr>
              <a:t>Java, un thread </a:t>
            </a:r>
            <a:r>
              <a:rPr lang="fr-FR" sz="2400" b="0" dirty="0" smtClean="0">
                <a:effectLst/>
              </a:rPr>
              <a:t>:</a:t>
            </a:r>
          </a:p>
          <a:p>
            <a:pPr marL="0" indent="0">
              <a:buNone/>
            </a:pPr>
            <a:endParaRPr lang="fr-FR" sz="2400" b="0" dirty="0" smtClean="0">
              <a:effectLst/>
            </a:endParaRPr>
          </a:p>
          <a:p>
            <a:r>
              <a:rPr lang="fr-FR" sz="2400" b="0" dirty="0" smtClean="0">
                <a:effectLst/>
              </a:rPr>
              <a:t>= </a:t>
            </a:r>
            <a:r>
              <a:rPr lang="fr-FR" sz="2400" b="0" dirty="0">
                <a:effectLst/>
              </a:rPr>
              <a:t>une instance de la classe </a:t>
            </a:r>
            <a:r>
              <a:rPr lang="fr-FR" sz="2400" b="0" dirty="0" err="1" smtClean="0">
                <a:effectLst/>
              </a:rPr>
              <a:t>java.lang.Thread</a:t>
            </a:r>
            <a:endParaRPr lang="fr-FR" sz="2400" b="0" dirty="0" smtClean="0">
              <a:effectLst/>
            </a:endParaRPr>
          </a:p>
          <a:p>
            <a:endParaRPr lang="fr-FR" sz="2400" b="0" dirty="0">
              <a:effectLst/>
            </a:endParaRPr>
          </a:p>
          <a:p>
            <a:r>
              <a:rPr lang="fr-FR" sz="2400" b="0" dirty="0" smtClean="0">
                <a:effectLst/>
              </a:rPr>
              <a:t>méthode </a:t>
            </a:r>
            <a:r>
              <a:rPr lang="fr-FR" sz="2400" b="0" dirty="0" err="1">
                <a:effectLst/>
              </a:rPr>
              <a:t>run</a:t>
            </a:r>
            <a:r>
              <a:rPr lang="fr-FR" sz="2400" dirty="0"/>
              <a:t>() </a:t>
            </a:r>
            <a:r>
              <a:rPr lang="fr-FR" sz="2400" dirty="0" smtClean="0"/>
              <a:t>contient </a:t>
            </a:r>
            <a:r>
              <a:rPr lang="fr-FR" sz="2400" dirty="0"/>
              <a:t>Le code </a:t>
            </a:r>
            <a:r>
              <a:rPr lang="fr-FR" sz="2400" dirty="0" smtClean="0"/>
              <a:t>à exécuter</a:t>
            </a:r>
            <a:endParaRPr lang="fr-FR" sz="2400" b="0" dirty="0" smtClean="0">
              <a:effectLst/>
            </a:endParaRPr>
          </a:p>
          <a:p>
            <a:endParaRPr lang="fr-FR" sz="2400" b="0" dirty="0">
              <a:effectLst/>
            </a:endParaRPr>
          </a:p>
          <a:p>
            <a:r>
              <a:rPr lang="fr-FR" sz="2400" b="0" dirty="0" smtClean="0">
                <a:effectLst/>
              </a:rPr>
              <a:t>méthode </a:t>
            </a:r>
            <a:r>
              <a:rPr lang="fr-FR" sz="2400" b="0" dirty="0">
                <a:effectLst/>
              </a:rPr>
              <a:t>start() </a:t>
            </a:r>
            <a:r>
              <a:rPr lang="fr-FR" sz="2400" b="0" dirty="0" smtClean="0">
                <a:effectLst/>
              </a:rPr>
              <a:t>pour </a:t>
            </a:r>
            <a:r>
              <a:rPr lang="fr-FR" sz="2400" b="0" dirty="0">
                <a:effectLst/>
              </a:rPr>
              <a:t>le démarrer</a:t>
            </a:r>
          </a:p>
          <a:p>
            <a:pPr marL="0" indent="0">
              <a:buNone/>
            </a:pPr>
            <a:r>
              <a:rPr lang="fr-FR" altLang="fr-FR" sz="1400" dirty="0">
                <a:solidFill>
                  <a:srgbClr val="006600"/>
                </a:solidFill>
                <a:latin typeface="DejaVu Sans Mono" panose="020B0609030804020204" pitchFamily="49" charset="0"/>
              </a:rPr>
              <a:t>	</a:t>
            </a: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Les Threads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650" y="1009650"/>
            <a:ext cx="8280400" cy="5002213"/>
          </a:xfrm>
        </p:spPr>
        <p:txBody>
          <a:bodyPr/>
          <a:lstStyle/>
          <a:p>
            <a:pPr marL="0" indent="0">
              <a:buNone/>
            </a:pPr>
            <a:endParaRPr lang="fr-FR" altLang="fr-FR" sz="1400" dirty="0">
              <a:solidFill>
                <a:srgbClr val="006600"/>
              </a:solidFill>
              <a:latin typeface="DejaVu Sans Mono" panose="020B0609030804020204" pitchFamily="49" charset="0"/>
            </a:endParaRPr>
          </a:p>
          <a:p>
            <a:pPr lvl="0">
              <a:buClrTx/>
              <a:buSzTx/>
              <a:buFontTx/>
              <a:buChar char="•"/>
            </a:pPr>
            <a:r>
              <a:rPr lang="fr-FR" altLang="fr-FR" sz="2400" dirty="0"/>
              <a:t>Le point d’entrée du Thread (ou Runnable) </a:t>
            </a:r>
            <a:r>
              <a:rPr lang="fr-FR" altLang="fr-FR" sz="2400" dirty="0" smtClean="0"/>
              <a:t>= «</a:t>
            </a:r>
            <a:r>
              <a:rPr lang="fr-FR" altLang="fr-FR" sz="2400" dirty="0"/>
              <a:t> </a:t>
            </a:r>
            <a:r>
              <a:rPr lang="fr-FR" altLang="fr-FR" sz="2000" b="1" kern="0" dirty="0">
                <a:solidFill>
                  <a:srgbClr val="C00000"/>
                </a:solidFill>
                <a:latin typeface="+mj-lt"/>
              </a:rPr>
              <a:t>public </a:t>
            </a:r>
            <a:r>
              <a:rPr lang="fr-FR" altLang="fr-FR" sz="2000" b="1" kern="0" dirty="0" err="1">
                <a:solidFill>
                  <a:srgbClr val="C00000"/>
                </a:solidFill>
                <a:latin typeface="+mj-lt"/>
              </a:rPr>
              <a:t>void</a:t>
            </a:r>
            <a:r>
              <a:rPr lang="fr-FR" altLang="fr-FR" sz="2000" b="1" kern="0" dirty="0">
                <a:solidFill>
                  <a:srgbClr val="C00000"/>
                </a:solidFill>
                <a:latin typeface="+mj-lt"/>
              </a:rPr>
              <a:t> run()</a:t>
            </a:r>
            <a:r>
              <a:rPr lang="fr-FR" altLang="fr-FR" sz="2400" dirty="0">
                <a:latin typeface="+mj-lt"/>
              </a:rPr>
              <a:t> </a:t>
            </a:r>
            <a:r>
              <a:rPr lang="fr-FR" altLang="fr-FR" sz="2400" dirty="0"/>
              <a:t>»</a:t>
            </a:r>
            <a:r>
              <a:rPr lang="fr-FR" altLang="fr-FR" sz="2000" kern="0" dirty="0">
                <a:solidFill>
                  <a:srgbClr val="333399"/>
                </a:solidFill>
                <a:latin typeface="Trebuchet MS"/>
              </a:rPr>
              <a:t> </a:t>
            </a:r>
          </a:p>
          <a:p>
            <a:pPr lvl="0">
              <a:buClrTx/>
              <a:buSzTx/>
              <a:buFontTx/>
              <a:buChar char="•"/>
            </a:pPr>
            <a:endParaRPr lang="fr-FR" altLang="fr-FR" sz="1400" kern="0" dirty="0">
              <a:solidFill>
                <a:srgbClr val="333399"/>
              </a:solidFill>
              <a:latin typeface="Trebuchet MS"/>
            </a:endParaRPr>
          </a:p>
          <a:p>
            <a:pPr lvl="0">
              <a:buClrTx/>
              <a:buSzTx/>
              <a:buFontTx/>
              <a:buChar char="•"/>
            </a:pPr>
            <a:r>
              <a:rPr lang="fr-FR" altLang="fr-FR" sz="2400" dirty="0" smtClean="0"/>
              <a:t>Même </a:t>
            </a:r>
            <a:r>
              <a:rPr lang="fr-FR" altLang="fr-FR" sz="2400" dirty="0"/>
              <a:t>concept que « </a:t>
            </a:r>
            <a:r>
              <a:rPr lang="fr-FR" altLang="fr-FR" sz="2400" dirty="0" err="1"/>
              <a:t>static</a:t>
            </a:r>
            <a:r>
              <a:rPr lang="fr-FR" altLang="fr-FR" sz="2400" dirty="0"/>
              <a:t> </a:t>
            </a:r>
            <a:r>
              <a:rPr lang="fr-FR" altLang="fr-FR" sz="2400" dirty="0" err="1"/>
              <a:t>void</a:t>
            </a:r>
            <a:r>
              <a:rPr lang="fr-FR" altLang="fr-FR" sz="2400" dirty="0"/>
              <a:t> main(String…) » : </a:t>
            </a:r>
            <a:r>
              <a:rPr lang="fr-FR" altLang="fr-FR" sz="2000" b="1" kern="0" dirty="0">
                <a:solidFill>
                  <a:srgbClr val="C00000"/>
                </a:solidFill>
              </a:rPr>
              <a:t>le début d’exécution des instructions du Thread</a:t>
            </a:r>
            <a:r>
              <a:rPr lang="fr-FR" altLang="fr-FR" sz="2000" kern="0" dirty="0">
                <a:solidFill>
                  <a:srgbClr val="333399"/>
                </a:solidFill>
                <a:latin typeface="Trebuchet MS"/>
              </a:rPr>
              <a:t>.</a:t>
            </a:r>
          </a:p>
          <a:p>
            <a:pPr lvl="0">
              <a:buClrTx/>
              <a:buSzTx/>
              <a:buFontTx/>
              <a:buChar char="•"/>
            </a:pPr>
            <a:endParaRPr lang="fr-FR" altLang="fr-FR" sz="1400" kern="0" dirty="0">
              <a:solidFill>
                <a:srgbClr val="333399"/>
              </a:solidFill>
              <a:latin typeface="Trebuchet MS"/>
            </a:endParaRPr>
          </a:p>
          <a:p>
            <a:pPr lvl="0">
              <a:buClrTx/>
              <a:buSzTx/>
              <a:buFontTx/>
              <a:buChar char="•"/>
            </a:pPr>
            <a:r>
              <a:rPr lang="fr-FR" altLang="fr-FR" sz="2400" dirty="0"/>
              <a:t>Exemple :</a:t>
            </a:r>
          </a:p>
          <a:p>
            <a:pPr lvl="0">
              <a:buClrTx/>
              <a:buSzTx/>
              <a:buFontTx/>
              <a:buChar char="•"/>
            </a:pPr>
            <a:endParaRPr lang="fr-FR" altLang="fr-FR" sz="1400" kern="0" dirty="0">
              <a:solidFill>
                <a:srgbClr val="333399"/>
              </a:solidFill>
              <a:latin typeface="Trebuchet MS"/>
            </a:endParaRPr>
          </a:p>
          <a:p>
            <a:pPr lvl="0">
              <a:buClrTx/>
              <a:buSzTx/>
              <a:buNone/>
            </a:pPr>
            <a:r>
              <a:rPr lang="fr-FR" altLang="fr-FR" sz="1200" b="1" dirty="0">
                <a:latin typeface="DejaVu Sans Mono" panose="020B0609030804020204" pitchFamily="49" charset="0"/>
              </a:rPr>
              <a:t>		</a:t>
            </a:r>
            <a:endParaRPr lang="fr-FR" altLang="fr-FR" sz="1400" b="1" dirty="0">
              <a:solidFill>
                <a:schemeClr val="tx2"/>
              </a:solidFill>
              <a:latin typeface="DejaVu Sans Mono" panose="020B0609030804020204" pitchFamily="49" charset="0"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AF5366-ED93-4D77-A117-D118E77D7CD1}"/>
              </a:ext>
            </a:extLst>
          </p:cNvPr>
          <p:cNvSpPr txBox="1"/>
          <p:nvPr/>
        </p:nvSpPr>
        <p:spPr>
          <a:xfrm>
            <a:off x="1187624" y="3510756"/>
            <a:ext cx="7560840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ClrTx/>
              <a:buSzTx/>
              <a:buNone/>
            </a:pPr>
            <a:r>
              <a:rPr lang="fr-FR" altLang="fr-FR" sz="1200" dirty="0">
                <a:latin typeface="DejaVu Sans Mono" panose="020B0609030804020204" pitchFamily="49" charset="0"/>
              </a:rPr>
              <a:t>class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MonThread</a:t>
            </a:r>
            <a:r>
              <a:rPr lang="fr-FR" altLang="fr-FR" sz="1200" dirty="0">
                <a:latin typeface="DejaVu Sans Mono" panose="020B0609030804020204" pitchFamily="49" charset="0"/>
              </a:rPr>
              <a:t>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extends</a:t>
            </a:r>
            <a:r>
              <a:rPr lang="fr-FR" altLang="fr-FR" sz="1200" dirty="0">
                <a:latin typeface="DejaVu Sans Mono" panose="020B0609030804020204" pitchFamily="49" charset="0"/>
              </a:rPr>
              <a:t> </a:t>
            </a:r>
            <a:r>
              <a:rPr lang="fr-FR" altLang="fr-FR" sz="1200" dirty="0" smtClean="0">
                <a:latin typeface="DejaVu Sans Mono" panose="020B0609030804020204" pitchFamily="49" charset="0"/>
              </a:rPr>
              <a:t>Thread {</a:t>
            </a:r>
            <a:endParaRPr lang="fr-FR" altLang="fr-FR" sz="1200" dirty="0">
              <a:latin typeface="DejaVu Sans Mono" panose="020B0609030804020204" pitchFamily="49" charset="0"/>
            </a:endParaRPr>
          </a:p>
          <a:p>
            <a:pPr lvl="0">
              <a:buClrTx/>
              <a:buSzTx/>
              <a:buNone/>
            </a:pPr>
            <a:r>
              <a:rPr lang="fr-FR" altLang="fr-FR" sz="1200" dirty="0" smtClean="0">
                <a:latin typeface="DejaVu Sans Mono" panose="020B0609030804020204" pitchFamily="49" charset="0"/>
              </a:rPr>
              <a:t>	public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void</a:t>
            </a:r>
            <a:r>
              <a:rPr lang="fr-FR" altLang="fr-FR" sz="1200" dirty="0">
                <a:latin typeface="DejaVu Sans Mono" panose="020B0609030804020204" pitchFamily="49" charset="0"/>
              </a:rPr>
              <a:t> </a:t>
            </a:r>
            <a:r>
              <a:rPr lang="fr-FR" altLang="fr-FR" sz="1200" dirty="0" err="1">
                <a:latin typeface="DejaVu Sans Mono" panose="020B0609030804020204" pitchFamily="49" charset="0"/>
              </a:rPr>
              <a:t>run</a:t>
            </a:r>
            <a:r>
              <a:rPr lang="fr-FR" altLang="fr-FR" sz="1200" dirty="0" smtClean="0">
                <a:latin typeface="DejaVu Sans Mono" panose="020B0609030804020204" pitchFamily="49" charset="0"/>
              </a:rPr>
              <a:t>() {</a:t>
            </a:r>
            <a:r>
              <a:rPr lang="fr-FR" altLang="fr-FR" sz="1200" dirty="0">
                <a:latin typeface="DejaVu Sans Mono" panose="020B0609030804020204" pitchFamily="49" charset="0"/>
              </a:rPr>
              <a:t>	</a:t>
            </a:r>
          </a:p>
          <a:p>
            <a:pPr lvl="0">
              <a:buClrTx/>
              <a:buSzTx/>
              <a:buNone/>
            </a:pPr>
            <a:r>
              <a:rPr lang="fr-FR" altLang="fr-FR" sz="1600" kern="0" dirty="0">
                <a:solidFill>
                  <a:srgbClr val="000000"/>
                </a:solidFill>
                <a:latin typeface="DejaVu Sans Mono" panose="020B0609030804020204" pitchFamily="49" charset="0"/>
              </a:rPr>
              <a:t>	</a:t>
            </a:r>
            <a:r>
              <a:rPr lang="fr-FR" altLang="fr-FR" sz="1600" kern="0" dirty="0" smtClean="0">
                <a:solidFill>
                  <a:srgbClr val="000000"/>
                </a:solidFill>
                <a:latin typeface="DejaVu Sans Mono" panose="020B0609030804020204" pitchFamily="49" charset="0"/>
              </a:rPr>
              <a:t>	</a:t>
            </a:r>
            <a:r>
              <a:rPr lang="fr-FR" altLang="fr-FR" sz="1200" kern="0" dirty="0" smtClean="0">
                <a:solidFill>
                  <a:srgbClr val="006600"/>
                </a:solidFill>
                <a:latin typeface="DejaVu Sans Mono" panose="020B0609030804020204" pitchFamily="49" charset="0"/>
              </a:rPr>
              <a:t>// </a:t>
            </a:r>
            <a:r>
              <a:rPr lang="fr-FR" altLang="fr-FR" sz="1200" kern="0" dirty="0">
                <a:solidFill>
                  <a:srgbClr val="006600"/>
                </a:solidFill>
                <a:latin typeface="DejaVu Sans Mono" panose="020B0609030804020204" pitchFamily="49" charset="0"/>
              </a:rPr>
              <a:t>affichage de l’instance du Thread courant			</a:t>
            </a:r>
            <a:r>
              <a:rPr lang="fr-FR" altLang="fr-FR" sz="1600" kern="0" dirty="0">
                <a:solidFill>
                  <a:srgbClr val="000000"/>
                </a:solidFill>
                <a:latin typeface="DejaVu Sans Mono" panose="020B0609030804020204" pitchFamily="49" charset="0"/>
              </a:rPr>
              <a:t>	</a:t>
            </a:r>
            <a:r>
              <a:rPr lang="fr-FR" altLang="fr-FR" sz="1200" dirty="0" err="1">
                <a:latin typeface="DejaVu Sans Mono" panose="020B0609030804020204" pitchFamily="49" charset="0"/>
              </a:rPr>
              <a:t>System.out.println</a:t>
            </a:r>
            <a:r>
              <a:rPr lang="fr-FR" altLang="fr-FR" sz="1200" dirty="0">
                <a:latin typeface="DejaVu Sans Mono" panose="020B0609030804020204" pitchFamily="49" charset="0"/>
              </a:rPr>
              <a:t>(</a:t>
            </a:r>
            <a:r>
              <a:rPr lang="fr-FR" altLang="fr-FR" sz="1200" dirty="0" err="1">
                <a:latin typeface="DejaVu Sans Mono" panose="020B0609030804020204" pitchFamily="49" charset="0"/>
              </a:rPr>
              <a:t>this.toString</a:t>
            </a:r>
            <a:r>
              <a:rPr lang="fr-FR" altLang="fr-FR" sz="1200" dirty="0">
                <a:latin typeface="DejaVu Sans Mono" panose="020B0609030804020204" pitchFamily="49" charset="0"/>
              </a:rPr>
              <a:t>());	</a:t>
            </a:r>
          </a:p>
          <a:p>
            <a:pPr>
              <a:buClrTx/>
              <a:buSzTx/>
              <a:buNone/>
            </a:pPr>
            <a:r>
              <a:rPr lang="fr-FR" altLang="fr-FR" sz="1200" dirty="0">
                <a:latin typeface="DejaVu Sans Mono" panose="020B0609030804020204" pitchFamily="49" charset="0"/>
              </a:rPr>
              <a:t>	}</a:t>
            </a:r>
          </a:p>
          <a:p>
            <a:pPr>
              <a:buClrTx/>
              <a:buSzTx/>
              <a:buNone/>
            </a:pPr>
            <a:r>
              <a:rPr lang="fr-FR" altLang="fr-FR" sz="1200" dirty="0" smtClean="0">
                <a:latin typeface="DejaVu Sans Mono" panose="020B0609030804020204" pitchFamily="49" charset="0"/>
              </a:rPr>
              <a:t>}</a:t>
            </a:r>
            <a:endParaRPr lang="fr-FR" altLang="fr-FR" sz="1200" dirty="0">
              <a:latin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hè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5D6A283A-331D-416C-95D8-55B46B9A82DE}" vid="{1D2F2EC2-011A-429C-8DB5-AF3EBC2DA0FB}"/>
    </a:ext>
  </a:extLst>
</a:theme>
</file>

<file path=ppt/theme/theme2.xml><?xml version="1.0" encoding="utf-8"?>
<a:theme xmlns:a="http://schemas.openxmlformats.org/drawingml/2006/main" name="2_Modele-Presentation">
  <a:themeElements>
    <a:clrScheme name="2_Modele-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Modele-Presentatio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Modele-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e-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e-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e-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e-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e-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e-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3118</TotalTime>
  <Pages>19</Pages>
  <Words>909</Words>
  <Application>Microsoft Office PowerPoint</Application>
  <PresentationFormat>Affichage à l'écran (4:3)</PresentationFormat>
  <Paragraphs>174</Paragraphs>
  <Slides>18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32" baseType="lpstr">
      <vt:lpstr>Agency FB</vt:lpstr>
      <vt:lpstr>Arial</vt:lpstr>
      <vt:lpstr>Arial Unicode MS</vt:lpstr>
      <vt:lpstr>Calibri</vt:lpstr>
      <vt:lpstr>DejaVu Sans Mono</vt:lpstr>
      <vt:lpstr>Estrangelo Edessa</vt:lpstr>
      <vt:lpstr>Tahoma</vt:lpstr>
      <vt:lpstr>Times New Roman</vt:lpstr>
      <vt:lpstr>Trebuchet MS</vt:lpstr>
      <vt:lpstr>Verdana</vt:lpstr>
      <vt:lpstr>Webdings</vt:lpstr>
      <vt:lpstr>Wingdings</vt:lpstr>
      <vt:lpstr>Thème1</vt:lpstr>
      <vt:lpstr>2_Modele-Presentation</vt:lpstr>
      <vt:lpstr>Présentation PowerPoint</vt:lpstr>
      <vt:lpstr>Suivi qualité du document.</vt:lpstr>
      <vt:lpstr>Présentation PowerPoint</vt:lpstr>
      <vt:lpstr>Présentation PowerPoint</vt:lpstr>
      <vt:lpstr>Présentation PowerPoint</vt:lpstr>
      <vt:lpstr>Présentation PowerPoint</vt:lpstr>
      <vt:lpstr>Les Threads</vt:lpstr>
      <vt:lpstr>Les Threads</vt:lpstr>
      <vt:lpstr>Les Threads</vt:lpstr>
      <vt:lpstr>Les Threads</vt:lpstr>
      <vt:lpstr>Les Threads</vt:lpstr>
      <vt:lpstr>Les Threads</vt:lpstr>
      <vt:lpstr>Présentation PowerPoint</vt:lpstr>
      <vt:lpstr>Les Runnable</vt:lpstr>
      <vt:lpstr>Les accès concurrents</vt:lpstr>
      <vt:lpstr>Le framework Executor</vt:lpstr>
      <vt:lpstr>Le framework Executor : Callable &lt;V&gt; et Future &lt;V&gt;</vt:lpstr>
      <vt:lpstr>Conclusion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environnement des applications WEB</dc:title>
  <dc:subject>Programmation orientée objet.</dc:subject>
  <dc:creator>CDT ROBIN F.X.</dc:creator>
  <cp:lastModifiedBy>Trawka Guillaume</cp:lastModifiedBy>
  <cp:revision>2766</cp:revision>
  <cp:lastPrinted>2002-11-12T07:11:49Z</cp:lastPrinted>
  <dcterms:created xsi:type="dcterms:W3CDTF">1998-09-08T18:17:20Z</dcterms:created>
  <dcterms:modified xsi:type="dcterms:W3CDTF">2022-08-31T09:40:45Z</dcterms:modified>
  <cp:category>Cours</cp:category>
</cp:coreProperties>
</file>