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733" r:id="rId1"/>
    <p:sldMasterId id="2147483742" r:id="rId2"/>
    <p:sldMasterId id="2147483752" r:id="rId3"/>
    <p:sldMasterId id="2147483764" r:id="rId4"/>
  </p:sldMasterIdLst>
  <p:notesMasterIdLst>
    <p:notesMasterId r:id="rId16"/>
  </p:notesMasterIdLst>
  <p:handoutMasterIdLst>
    <p:handoutMasterId r:id="rId17"/>
  </p:handoutMasterIdLst>
  <p:sldIdLst>
    <p:sldId id="1111" r:id="rId5"/>
    <p:sldId id="1112" r:id="rId6"/>
    <p:sldId id="1113" r:id="rId7"/>
    <p:sldId id="1114" r:id="rId8"/>
    <p:sldId id="1115" r:id="rId9"/>
    <p:sldId id="1117" r:id="rId10"/>
    <p:sldId id="1118" r:id="rId11"/>
    <p:sldId id="1119" r:id="rId12"/>
    <p:sldId id="1121" r:id="rId13"/>
    <p:sldId id="1120" r:id="rId14"/>
    <p:sldId id="1122" r:id="rId15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1205BB"/>
    <a:srgbClr val="FF0000"/>
    <a:srgbClr val="FF6600"/>
    <a:srgbClr val="003300"/>
    <a:srgbClr val="FFFF99"/>
    <a:srgbClr val="FEACAC"/>
    <a:srgbClr val="FF3300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203" autoAdjust="0"/>
  </p:normalViewPr>
  <p:slideViewPr>
    <p:cSldViewPr>
      <p:cViewPr varScale="1">
        <p:scale>
          <a:sx n="111" d="100"/>
          <a:sy n="111" d="100"/>
        </p:scale>
        <p:origin x="1572" y="114"/>
      </p:cViewPr>
      <p:guideLst>
        <p:guide orient="horz" pos="4065"/>
        <p:guide pos="5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/>
              <a:t>Page </a:t>
            </a:r>
            <a:fld id="{3CCAEFEE-BD46-49B4-B1A0-DEA940D2614D}" type="slidenum">
              <a:rPr lang="fr-FR" sz="1200" b="0"/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/>
          </a:p>
        </p:txBody>
      </p:sp>
    </p:spTree>
    <p:extLst>
      <p:ext uri="{BB962C8B-B14F-4D97-AF65-F5344CB8AC3E}">
        <p14:creationId xmlns:p14="http://schemas.microsoft.com/office/powerpoint/2010/main" val="398937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Corps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/>
              <a:t>Page </a:t>
            </a:r>
            <a:fld id="{2B9F92EE-A9D8-4021-ACCE-9634D6ED1939}" type="slidenum">
              <a:rPr lang="fr-FR" sz="1200" b="0"/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9542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7625" y="1701869"/>
            <a:ext cx="7704856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5" y="3284984"/>
            <a:ext cx="770485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291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C11D5-8415-46FB-BCFA-7AB2FB3BF2E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2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136904" cy="77809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14/12/2023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2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5A38A-A6AB-4FFB-99F1-40C3B48D7C5F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: Les bases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89886-3FC3-4EC3-A5BD-BDBFE16B1160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rondir un rectangle avec un coin diagonal 11"/>
          <p:cNvSpPr/>
          <p:nvPr userDrawn="1"/>
        </p:nvSpPr>
        <p:spPr bwMode="auto">
          <a:xfrm>
            <a:off x="5364088" y="1257083"/>
            <a:ext cx="2880320" cy="863201"/>
          </a:xfrm>
          <a:prstGeom prst="round2DiagRect">
            <a:avLst>
              <a:gd name="adj1" fmla="val 17536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74092" y="1"/>
            <a:ext cx="8469908" cy="10573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itre 1"/>
          <p:cNvSpPr txBox="1">
            <a:spLocks/>
          </p:cNvSpPr>
          <p:nvPr userDrawn="1"/>
        </p:nvSpPr>
        <p:spPr bwMode="auto">
          <a:xfrm>
            <a:off x="1691680" y="348733"/>
            <a:ext cx="6696744" cy="35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Objectifs du cours</a:t>
            </a: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5868144" y="1347045"/>
            <a:ext cx="1857375" cy="3565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Niveau technique</a:t>
            </a:r>
          </a:p>
        </p:txBody>
      </p:sp>
      <p:sp>
        <p:nvSpPr>
          <p:cNvPr id="16" name="Arrondir un rectangle avec un coin diagonal 15"/>
          <p:cNvSpPr/>
          <p:nvPr userDrawn="1"/>
        </p:nvSpPr>
        <p:spPr bwMode="auto">
          <a:xfrm>
            <a:off x="1259632" y="1248150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Sensibilisation</a:t>
            </a:r>
          </a:p>
        </p:txBody>
      </p:sp>
      <p:sp>
        <p:nvSpPr>
          <p:cNvPr id="17" name="Arrondir un rectangle avec un coin diagonal 16"/>
          <p:cNvSpPr/>
          <p:nvPr userDrawn="1"/>
        </p:nvSpPr>
        <p:spPr bwMode="auto">
          <a:xfrm>
            <a:off x="1259632" y="1605338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</a:p>
        </p:txBody>
      </p:sp>
      <p:sp>
        <p:nvSpPr>
          <p:cNvPr id="18" name="Arrondir un rectangle avec un coin diagonal 17"/>
          <p:cNvSpPr/>
          <p:nvPr userDrawn="1"/>
        </p:nvSpPr>
        <p:spPr bwMode="auto">
          <a:xfrm>
            <a:off x="1259632" y="1962525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Maîtrise</a:t>
            </a:r>
          </a:p>
        </p:txBody>
      </p:sp>
      <p:sp>
        <p:nvSpPr>
          <p:cNvPr id="19" name="Arrondir un rectangle avec un coin diagonal 18"/>
          <p:cNvSpPr/>
          <p:nvPr userDrawn="1"/>
        </p:nvSpPr>
        <p:spPr bwMode="auto">
          <a:xfrm>
            <a:off x="1259632" y="2319713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Expertise</a:t>
            </a:r>
          </a:p>
        </p:txBody>
      </p:sp>
      <p:sp>
        <p:nvSpPr>
          <p:cNvPr id="20" name="Étoile à 5 branches 19"/>
          <p:cNvSpPr/>
          <p:nvPr userDrawn="1"/>
        </p:nvSpPr>
        <p:spPr bwMode="auto">
          <a:xfrm>
            <a:off x="6080744" y="1703592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Étoile à 5 branches 20"/>
          <p:cNvSpPr/>
          <p:nvPr userDrawn="1"/>
        </p:nvSpPr>
        <p:spPr bwMode="auto">
          <a:xfrm>
            <a:off x="6366494" y="1703592"/>
            <a:ext cx="285750" cy="2381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Étoile à 5 branches 13"/>
          <p:cNvSpPr>
            <a:spLocks/>
          </p:cNvSpPr>
          <p:nvPr userDrawn="1"/>
        </p:nvSpPr>
        <p:spPr bwMode="auto">
          <a:xfrm>
            <a:off x="6652244" y="1703592"/>
            <a:ext cx="285750" cy="238125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Étoile à 5 branches 22"/>
          <p:cNvSpPr/>
          <p:nvPr userDrawn="1"/>
        </p:nvSpPr>
        <p:spPr bwMode="auto">
          <a:xfrm>
            <a:off x="6937994" y="1703592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Étoile à 5 branches 23"/>
          <p:cNvSpPr/>
          <p:nvPr userDrawn="1"/>
        </p:nvSpPr>
        <p:spPr bwMode="auto">
          <a:xfrm>
            <a:off x="7223744" y="1703592"/>
            <a:ext cx="285750" cy="238125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ZoneTexte 24"/>
          <p:cNvSpPr txBox="1"/>
          <p:nvPr userDrawn="1"/>
        </p:nvSpPr>
        <p:spPr>
          <a:xfrm>
            <a:off x="5364088" y="2206931"/>
            <a:ext cx="3312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Durée :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74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heure.</a:t>
            </a:r>
          </a:p>
        </p:txBody>
      </p:sp>
      <p:sp>
        <p:nvSpPr>
          <p:cNvPr id="26" name="Text Box 20"/>
          <p:cNvSpPr txBox="1">
            <a:spLocks noChangeArrowheads="1"/>
          </p:cNvSpPr>
          <p:nvPr userDrawn="1"/>
        </p:nvSpPr>
        <p:spPr bwMode="auto">
          <a:xfrm>
            <a:off x="1890791" y="3286453"/>
            <a:ext cx="7145705" cy="104028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Connaître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syntaxe du langage et le concept de programmation objet,</a:t>
            </a:r>
          </a:p>
        </p:txBody>
      </p:sp>
      <p:sp>
        <p:nvSpPr>
          <p:cNvPr id="28" name="Text Box 23"/>
          <p:cNvSpPr txBox="1">
            <a:spLocks noChangeArrowheads="1"/>
          </p:cNvSpPr>
          <p:nvPr userDrawn="1"/>
        </p:nvSpPr>
        <p:spPr bwMode="auto">
          <a:xfrm>
            <a:off x="1890793" y="4529152"/>
            <a:ext cx="700168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Savoir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utiliser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l’environnement de développement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Eclipse.</a:t>
            </a:r>
          </a:p>
        </p:txBody>
      </p:sp>
      <p:sp>
        <p:nvSpPr>
          <p:cNvPr id="29" name="Étoile à 5 branches 28"/>
          <p:cNvSpPr/>
          <p:nvPr userDrawn="1"/>
        </p:nvSpPr>
        <p:spPr bwMode="auto">
          <a:xfrm>
            <a:off x="1259632" y="3617574"/>
            <a:ext cx="377516" cy="338336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Étoile à 5 branches 29"/>
          <p:cNvSpPr/>
          <p:nvPr userDrawn="1"/>
        </p:nvSpPr>
        <p:spPr bwMode="auto">
          <a:xfrm>
            <a:off x="1259632" y="4621594"/>
            <a:ext cx="377516" cy="338336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F:\02 - Pédago\20160522-StagePedagoRochefort\04-Présentation Com Visuelle\src\images (1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88" y="134949"/>
            <a:ext cx="787400" cy="78740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8351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 animBg="1"/>
      <p:bldP spid="30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917C0-ADA3-4EA8-9BD7-5487BF580F50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C456-7A80-4302-A405-EE31D39CF0D8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347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980728"/>
            <a:ext cx="3816424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88024" y="980728"/>
            <a:ext cx="4258816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D29B56-4D12-47B8-96E0-EBB6973DE93D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C6B496-5A6F-4927-B9A5-CC527F18A9F3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015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E2B37-5F73-4819-AC4F-3FDFE0B4DDD4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2AD32-51C7-4174-8AC6-6DB1447500EF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604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6C037-204B-4911-86BF-AFD4694F634D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6B43C-D148-4E2E-8857-64ED4F43347E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75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116632"/>
            <a:ext cx="2880320" cy="454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24746" y="116632"/>
            <a:ext cx="5111750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7623" y="692696"/>
            <a:ext cx="2864297" cy="5433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233A0-B997-44AE-8CD3-7555ED178AB3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DC580-DD0C-4AB7-B138-95A117EC3FDF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398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792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3792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3792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95AD-25F2-42C4-93E8-BFB95860D225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15BFE-7A95-4E45-ACF6-374250B7EE17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67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162A-8FF2-4005-9B1E-CDCA243CFFDE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F10DC-7222-49F3-97F3-0AA9479418BD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4" y="6151646"/>
            <a:ext cx="620688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4867" y="908722"/>
            <a:ext cx="8021630" cy="521744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5928" y="797"/>
            <a:ext cx="64807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C11D5-8415-46FB-BCFA-7AB2FB3BF2E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8460432" y="6412253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728E8661-086F-4085-834A-C9E8328B3EA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68344" y="274638"/>
            <a:ext cx="1018456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43608" y="274638"/>
            <a:ext cx="6480720" cy="58515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ABEC3A-67F0-4D6A-8B46-87C4F0F93AC3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6B7B16-F1FD-4B83-B55A-738324D1566D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890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88007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28151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6499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93210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2903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64360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1382911"/>
            <a:ext cx="7560840" cy="1470025"/>
          </a:xfrm>
        </p:spPr>
        <p:txBody>
          <a:bodyPr/>
          <a:lstStyle>
            <a:lvl1pPr algn="ctr">
              <a:defRPr sz="4000">
                <a:solidFill>
                  <a:schemeClr val="accent6">
                    <a:lumMod val="50000"/>
                  </a:schemeClr>
                </a:solidFill>
                <a:latin typeface="Estrangelo Edessa" pitchFamily="66" charset="0"/>
                <a:cs typeface="Estrangelo Edessa" pitchFamily="66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2852936"/>
            <a:ext cx="7560840" cy="144016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0" hasCustomPrompt="1"/>
          </p:nvPr>
        </p:nvSpPr>
        <p:spPr>
          <a:xfrm>
            <a:off x="2771800" y="4797152"/>
            <a:ext cx="5184775" cy="792088"/>
          </a:xfrm>
        </p:spPr>
        <p:txBody>
          <a:bodyPr/>
          <a:lstStyle>
            <a:lvl1pPr algn="ctr">
              <a:defRPr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 Highway" pitchFamily="2" charset="0"/>
              </a:defRPr>
            </a:lvl1pPr>
          </a:lstStyle>
          <a:p>
            <a:pPr lvl="0"/>
            <a:r>
              <a:rPr lang="fr-FR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27993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 anchor="t"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410" y="6520904"/>
            <a:ext cx="7871958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391246" y="6492875"/>
            <a:ext cx="730424" cy="365125"/>
          </a:xfrm>
          <a:prstGeom prst="rect">
            <a:avLst/>
          </a:prstGeom>
        </p:spPr>
        <p:txBody>
          <a:bodyPr/>
          <a:lstStyle/>
          <a:p>
            <a:fld id="{43D88CF1-77D9-435D-84CF-AC6B06CD0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7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43608" y="908722"/>
            <a:ext cx="3672407" cy="5217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60032" y="908722"/>
            <a:ext cx="4176463" cy="5217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C11D5-8415-46FB-BCFA-7AB2FB3BF2E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36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1B5C-6D54-4DB0-A8BF-7BAAC2D795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013109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1B5C-6D54-4DB0-A8BF-7BAAC2D795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472183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1B5C-6D54-4DB0-A8BF-7BAAC2D795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603320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1B5C-6D54-4DB0-A8BF-7BAAC2D795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90967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9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71600" y="989041"/>
            <a:ext cx="3458892" cy="5320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32040" y="1000307"/>
            <a:ext cx="4104456" cy="5309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 bwMode="auto">
          <a:xfrm>
            <a:off x="4684468" y="980728"/>
            <a:ext cx="0" cy="5256584"/>
          </a:xfrm>
          <a:prstGeom prst="line">
            <a:avLst/>
          </a:prstGeom>
          <a:ln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11/05/2016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GN JAVA - 11 mai 2016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C11D5-8415-46FB-BCFA-7AB2FB3BF2E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02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28950" y="6430492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32539" y="6451945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DC11D5-8415-46FB-BCFA-7AB2FB3BF2E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4" y="5617069"/>
            <a:ext cx="399410" cy="9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534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85" y="5315554"/>
            <a:ext cx="576631" cy="13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293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344084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2900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20969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C11D5-8415-46FB-BCFA-7AB2FB3BF2E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9205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screen">
            <a:alphaModFix amt="22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999159" y="73820"/>
            <a:ext cx="8037338" cy="76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14867" y="1052513"/>
            <a:ext cx="802163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15616" y="6412253"/>
            <a:ext cx="1637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87824" y="6412253"/>
            <a:ext cx="52565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412253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C11D5-8415-46FB-BCFA-7AB2FB3BF2E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6" name="Imag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541" y="980728"/>
            <a:ext cx="433388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-2412407" y="3411376"/>
            <a:ext cx="6660000" cy="72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3000">
                <a:srgbClr val="182D45"/>
              </a:gs>
              <a:gs pos="68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glow>
              <a:schemeClr val="accent1"/>
            </a:glo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132" y="6237312"/>
            <a:ext cx="431796" cy="43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89" y="117376"/>
            <a:ext cx="471884" cy="7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41" r:id="rId4"/>
  </p:sldLayoutIdLst>
  <p:transition>
    <p:strips dir="rd"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149A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2068211" y="101514"/>
            <a:ext cx="7021728" cy="656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4061" y="64304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pic>
        <p:nvPicPr>
          <p:cNvPr id="8" name="Espace réservé du contenu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27"/>
          <a:stretch/>
        </p:blipFill>
        <p:spPr>
          <a:xfrm>
            <a:off x="0" y="0"/>
            <a:ext cx="9144006" cy="8896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802" y="42373"/>
            <a:ext cx="319486" cy="774649"/>
          </a:xfrm>
          <a:prstGeom prst="rect">
            <a:avLst/>
          </a:prstGeom>
        </p:spPr>
      </p:pic>
      <p:pic>
        <p:nvPicPr>
          <p:cNvPr id="6" name="Picture 2" descr="\\files-etrs.intradef.gouv.fr\mediatheque\@INSIGNES\COMSIC pla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" y="45765"/>
            <a:ext cx="422582" cy="7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</p:sldLayoutIdLst>
  <p:transition>
    <p:strips dir="rd"/>
  </p:transition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755576" y="116632"/>
            <a:ext cx="8280920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45232" y="1009700"/>
            <a:ext cx="8291264" cy="500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1560" y="6405593"/>
            <a:ext cx="1637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14/12/2023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31840" y="6435133"/>
            <a:ext cx="3175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434760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5" name="Image 6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17" y="815819"/>
            <a:ext cx="491665" cy="4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-2225246" y="2882571"/>
            <a:ext cx="5719331" cy="457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3000">
                <a:srgbClr val="182D45"/>
              </a:gs>
              <a:gs pos="68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glow>
              <a:schemeClr val="accent1"/>
            </a:glo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\\files-etrs.intradef.gouv.fr\mediatheque\@INSIGNES\COMSIC pla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" y="45765"/>
            <a:ext cx="422582" cy="7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149A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15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5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:\CEL-COM\06 - PRODUITS\04 - MASQUE POWER POINT\bandeau PPT - RVB PNG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51938" cy="1370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889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altLang="fr-FR"/>
              <a:t>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40067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transition/>
  <p:hf hdr="0" dt="0"/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61913" indent="-61913" algn="l" defTabSz="912813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96838" algn="l" defTabSz="91281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rgbClr val="000099"/>
          </a:solidFill>
          <a:latin typeface="+mj-lt"/>
        </a:defRPr>
      </a:lvl2pPr>
      <a:lvl3pPr marL="668338" indent="-127000" algn="l" defTabSz="912813" rtl="0" eaLnBrk="1" fontAlgn="base" hangingPunct="1">
        <a:spcBef>
          <a:spcPct val="20000"/>
        </a:spcBef>
        <a:spcAft>
          <a:spcPct val="0"/>
        </a:spcAft>
        <a:buChar char="&gt;"/>
        <a:defRPr>
          <a:solidFill>
            <a:schemeClr val="tx1"/>
          </a:solidFill>
          <a:latin typeface="+mj-lt"/>
        </a:defRPr>
      </a:lvl3pPr>
      <a:lvl4pPr marL="1692275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4pPr>
      <a:lvl5pPr marL="21129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5pPr>
      <a:lvl6pPr marL="25701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6pPr>
      <a:lvl7pPr marL="30273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7pPr>
      <a:lvl8pPr marL="34845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8pPr>
      <a:lvl9pPr marL="39417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19816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 </a:t>
            </a:r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Avancé :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Lombok</a:t>
            </a:r>
            <a:endParaRPr lang="fr-FR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Lombiok</a:t>
            </a:r>
            <a:r>
              <a:rPr lang="fr-FR" dirty="0" smtClean="0"/>
              <a:t> : Conclusion</a:t>
            </a:r>
            <a:endParaRPr lang="fr-FR" dirty="0"/>
          </a:p>
        </p:txBody>
      </p:sp>
      <p:sp>
        <p:nvSpPr>
          <p:cNvPr id="5" name="Espace réservé du contenu 1"/>
          <p:cNvSpPr>
            <a:spLocks noGrp="1"/>
          </p:cNvSpPr>
          <p:nvPr>
            <p:ph sz="half" idx="1"/>
          </p:nvPr>
        </p:nvSpPr>
        <p:spPr>
          <a:xfrm>
            <a:off x="971600" y="989041"/>
            <a:ext cx="3458892" cy="532027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b="1" u="sng" dirty="0" smtClean="0">
                <a:solidFill>
                  <a:srgbClr val="009900"/>
                </a:solidFill>
              </a:rPr>
              <a:t>Les avantages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Productivité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Lisibilité</a:t>
            </a:r>
          </a:p>
          <a:p>
            <a:endParaRPr lang="fr-FR" dirty="0" smtClean="0"/>
          </a:p>
          <a:p>
            <a:r>
              <a:rPr lang="fr-FR" dirty="0" smtClean="0"/>
              <a:t>Cohérence</a:t>
            </a:r>
          </a:p>
          <a:p>
            <a:endParaRPr lang="fr-FR" dirty="0" smtClean="0"/>
          </a:p>
          <a:p>
            <a:r>
              <a:rPr lang="fr-FR" dirty="0"/>
              <a:t>P</a:t>
            </a:r>
            <a:r>
              <a:rPr lang="fr-FR" dirty="0" smtClean="0"/>
              <a:t>édagogie (si bien amené)</a:t>
            </a:r>
          </a:p>
          <a:p>
            <a:endParaRPr lang="fr-FR" dirty="0" smtClean="0"/>
          </a:p>
          <a:p>
            <a:r>
              <a:rPr lang="fr-FR" dirty="0" smtClean="0"/>
              <a:t>Inspiré d’autres langages (.Net)</a:t>
            </a:r>
          </a:p>
          <a:p>
            <a:endParaRPr lang="fr-FR" dirty="0" smtClean="0"/>
          </a:p>
          <a:p>
            <a:r>
              <a:rPr lang="fr-FR" dirty="0" smtClean="0"/>
              <a:t>Evite le code technique /dupliqué</a:t>
            </a:r>
          </a:p>
          <a:p>
            <a:endParaRPr lang="fr-FR" dirty="0" smtClean="0"/>
          </a:p>
          <a:p>
            <a:r>
              <a:rPr lang="fr-FR" dirty="0"/>
              <a:t>A</a:t>
            </a:r>
            <a:r>
              <a:rPr lang="fr-FR" dirty="0" smtClean="0"/>
              <a:t>nnotations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932040" y="1000307"/>
            <a:ext cx="4104456" cy="53090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b="1" u="sng" dirty="0" smtClean="0">
                <a:solidFill>
                  <a:srgbClr val="C00000"/>
                </a:solidFill>
              </a:rPr>
              <a:t>Les inconvénients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fr-FR" b="0" dirty="0" smtClean="0"/>
          </a:p>
          <a:p>
            <a:pPr fontAlgn="auto">
              <a:spcAft>
                <a:spcPts val="0"/>
              </a:spcAft>
            </a:pPr>
            <a:r>
              <a:rPr lang="fr-FR" b="0" dirty="0" smtClean="0"/>
              <a:t>Annotations ++</a:t>
            </a:r>
          </a:p>
          <a:p>
            <a:pPr lvl="1" fontAlgn="auto">
              <a:spcAft>
                <a:spcPts val="0"/>
              </a:spcAft>
            </a:pPr>
            <a:r>
              <a:rPr lang="fr-FR" b="0" dirty="0" smtClean="0"/>
              <a:t>JPA, </a:t>
            </a:r>
            <a:r>
              <a:rPr lang="fr-FR" b="0" dirty="0" err="1" smtClean="0"/>
              <a:t>BeanValidation</a:t>
            </a:r>
            <a:r>
              <a:rPr lang="fr-FR" b="0" dirty="0" smtClean="0"/>
              <a:t>, JAXB, JSF, CDI, Lombok … </a:t>
            </a:r>
          </a:p>
          <a:p>
            <a:pPr lvl="1" fontAlgn="auto">
              <a:spcAft>
                <a:spcPts val="0"/>
              </a:spcAft>
            </a:pPr>
            <a:endParaRPr lang="fr-FR" b="0" dirty="0" smtClean="0"/>
          </a:p>
          <a:p>
            <a:pPr fontAlgn="auto">
              <a:spcAft>
                <a:spcPts val="0"/>
              </a:spcAft>
            </a:pPr>
            <a:r>
              <a:rPr lang="fr-FR" b="0" dirty="0" smtClean="0"/>
              <a:t>Pédagogie (si vu directement)</a:t>
            </a:r>
          </a:p>
          <a:p>
            <a:pPr fontAlgn="auto">
              <a:spcAft>
                <a:spcPts val="0"/>
              </a:spcAft>
            </a:pPr>
            <a:endParaRPr lang="fr-FR" b="0" dirty="0" smtClean="0"/>
          </a:p>
          <a:p>
            <a:pPr fontAlgn="auto">
              <a:spcAft>
                <a:spcPts val="0"/>
              </a:spcAft>
            </a:pPr>
            <a:r>
              <a:rPr lang="fr-FR" b="0" dirty="0" err="1" smtClean="0"/>
              <a:t>Refactoring</a:t>
            </a:r>
            <a:r>
              <a:rPr lang="fr-FR" b="0" dirty="0" smtClean="0"/>
              <a:t> quand des attributs sont modifiés </a:t>
            </a:r>
          </a:p>
          <a:p>
            <a:pPr fontAlgn="auto">
              <a:spcAft>
                <a:spcPts val="0"/>
              </a:spcAft>
            </a:pP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166792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3671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Questions ?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8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Avancé : Lombok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1628800"/>
            <a:ext cx="8640960" cy="358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Pourquoi Lombok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Mise en œuvre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Conclusions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Lombiok</a:t>
            </a:r>
            <a:r>
              <a:rPr lang="fr-FR" dirty="0" smtClean="0"/>
              <a:t> : Pourquoi Lombok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7504" y="1268760"/>
            <a:ext cx="878497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Trop de code répétitif </a:t>
            </a:r>
            <a:endParaRPr lang="fr-FR" sz="2800" dirty="0" smtClean="0">
              <a:solidFill>
                <a:srgbClr val="FF0000"/>
              </a:solidFill>
            </a:endParaRPr>
          </a:p>
          <a:p>
            <a:r>
              <a:rPr lang="fr-FR" sz="2400" b="0" dirty="0" smtClean="0"/>
              <a:t>	Getters </a:t>
            </a:r>
            <a:r>
              <a:rPr lang="fr-FR" sz="2400" b="0" dirty="0"/>
              <a:t>/ Setters / </a:t>
            </a:r>
            <a:r>
              <a:rPr lang="fr-FR" sz="2400" b="0" dirty="0" err="1"/>
              <a:t>equals</a:t>
            </a:r>
            <a:r>
              <a:rPr lang="fr-FR" sz="2400" b="0" dirty="0"/>
              <a:t> et </a:t>
            </a:r>
            <a:r>
              <a:rPr lang="fr-FR" sz="2400" b="0" dirty="0" err="1"/>
              <a:t>hashCode</a:t>
            </a:r>
            <a:r>
              <a:rPr lang="fr-FR" sz="2400" b="0" dirty="0"/>
              <a:t> / </a:t>
            </a:r>
            <a:r>
              <a:rPr lang="fr-FR" sz="2400" b="0" dirty="0" err="1"/>
              <a:t>private</a:t>
            </a:r>
            <a:r>
              <a:rPr lang="fr-FR" sz="2400" b="0" dirty="0"/>
              <a:t>, </a:t>
            </a:r>
            <a:r>
              <a:rPr lang="fr-FR" sz="2400" b="0" dirty="0" err="1"/>
              <a:t>etc</a:t>
            </a:r>
            <a:r>
              <a:rPr lang="fr-FR" sz="2400" b="0" dirty="0"/>
              <a:t> …</a:t>
            </a:r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r>
              <a:rPr lang="fr-FR" sz="2800" dirty="0">
                <a:solidFill>
                  <a:srgbClr val="FF0000"/>
                </a:solidFill>
              </a:rPr>
              <a:t>Manque de visibilité</a:t>
            </a:r>
          </a:p>
          <a:p>
            <a:pPr lvl="1"/>
            <a:r>
              <a:rPr lang="fr-FR" sz="2400" b="0" dirty="0" smtClean="0"/>
              <a:t>	Code </a:t>
            </a:r>
            <a:r>
              <a:rPr lang="fr-FR" sz="2400" b="0" dirty="0"/>
              <a:t>important est noyé par du technico-technique</a:t>
            </a:r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r>
              <a:rPr lang="fr-FR" sz="2800" dirty="0">
                <a:solidFill>
                  <a:srgbClr val="FF0000"/>
                </a:solidFill>
              </a:rPr>
              <a:t>Trop de génération de code par </a:t>
            </a:r>
            <a:r>
              <a:rPr lang="fr-FR" sz="2800" dirty="0" smtClean="0">
                <a:solidFill>
                  <a:srgbClr val="FF0000"/>
                </a:solidFill>
              </a:rPr>
              <a:t>l’IDE </a:t>
            </a:r>
            <a:r>
              <a:rPr lang="fr-FR" sz="2800" dirty="0">
                <a:solidFill>
                  <a:srgbClr val="FF0000"/>
                </a:solidFill>
              </a:rPr>
              <a:t>(maintenabilité)</a:t>
            </a:r>
          </a:p>
          <a:p>
            <a:pPr lvl="1"/>
            <a:r>
              <a:rPr lang="fr-FR" sz="2400" b="0" dirty="0" smtClean="0"/>
              <a:t>	Le </a:t>
            </a:r>
            <a:r>
              <a:rPr lang="fr-FR" sz="2400" b="0" dirty="0"/>
              <a:t>développeur ne comprend pas toujours ce qui est généré, et </a:t>
            </a:r>
            <a:r>
              <a:rPr lang="fr-FR" sz="2400" b="0" dirty="0" smtClean="0"/>
              <a:t>	il </a:t>
            </a:r>
            <a:r>
              <a:rPr lang="fr-FR" sz="2400" b="0" dirty="0"/>
              <a:t>doit le maintenir !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589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Lombiok</a:t>
            </a:r>
            <a:r>
              <a:rPr lang="fr-FR" dirty="0" smtClean="0"/>
              <a:t> : Pourquoi Lombok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7504" y="1268760"/>
            <a:ext cx="878497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Utilisation d’annotations pour générer du </a:t>
            </a:r>
            <a:r>
              <a:rPr lang="fr-FR" sz="2000" dirty="0" err="1">
                <a:solidFill>
                  <a:srgbClr val="FF0000"/>
                </a:solidFill>
              </a:rPr>
              <a:t>bytecode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fr-FR" sz="1800" b="0" dirty="0" smtClean="0"/>
              <a:t>	ce </a:t>
            </a:r>
            <a:r>
              <a:rPr lang="fr-FR" sz="1800" b="0" dirty="0"/>
              <a:t>n’est pas de la génération de code source … mais ça peut …</a:t>
            </a:r>
          </a:p>
          <a:p>
            <a:endParaRPr lang="fr-FR" sz="2000" dirty="0"/>
          </a:p>
          <a:p>
            <a:r>
              <a:rPr lang="fr-FR" sz="2000" dirty="0">
                <a:solidFill>
                  <a:srgbClr val="FF0000"/>
                </a:solidFill>
              </a:rPr>
              <a:t>LOMBOK </a:t>
            </a:r>
          </a:p>
          <a:p>
            <a:pPr lvl="1"/>
            <a:r>
              <a:rPr lang="fr-FR" sz="1800" dirty="0" smtClean="0"/>
              <a:t>	LIBRARY </a:t>
            </a:r>
            <a:r>
              <a:rPr lang="fr-FR" sz="1800" dirty="0"/>
              <a:t>!= FRAMEWORK</a:t>
            </a:r>
          </a:p>
          <a:p>
            <a:pPr lvl="1"/>
            <a:r>
              <a:rPr lang="fr-FR" sz="1800" dirty="0" smtClean="0"/>
              <a:t>	</a:t>
            </a:r>
            <a:r>
              <a:rPr lang="fr-FR" sz="1800" b="0" dirty="0" smtClean="0"/>
              <a:t>PAS </a:t>
            </a:r>
            <a:r>
              <a:rPr lang="fr-FR" sz="1800" b="0" dirty="0"/>
              <a:t>DE DEPENDANCES SPECIFIQUES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2009 : première version 0.8.1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2013 : version 1.12.2 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1800" dirty="0" smtClean="0"/>
              <a:t>2021 : version 1.18.22</a:t>
            </a:r>
          </a:p>
          <a:p>
            <a:pPr lvl="1"/>
            <a:r>
              <a:rPr lang="fr-FR" sz="1800" dirty="0" smtClean="0"/>
              <a:t>JDK 17 </a:t>
            </a:r>
            <a:endParaRPr lang="fr-FR" sz="1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430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Lombiok</a:t>
            </a:r>
            <a:r>
              <a:rPr lang="fr-FR" dirty="0" smtClean="0"/>
              <a:t> : Mise en </a:t>
            </a:r>
            <a:r>
              <a:rPr lang="fr-FR" dirty="0" err="1" smtClean="0"/>
              <a:t>oeuvre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7504" y="1268760"/>
            <a:ext cx="87849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Sur </a:t>
            </a:r>
            <a:r>
              <a:rPr lang="fr-FR" sz="2000" dirty="0" err="1" smtClean="0"/>
              <a:t>IntelliJ</a:t>
            </a:r>
            <a:r>
              <a:rPr lang="fr-FR" sz="2000" dirty="0" smtClean="0"/>
              <a:t> </a:t>
            </a:r>
            <a:r>
              <a:rPr lang="fr-FR" sz="2000" dirty="0" err="1" smtClean="0"/>
              <a:t>Idea</a:t>
            </a:r>
            <a:r>
              <a:rPr lang="fr-FR" sz="2000" dirty="0" smtClean="0"/>
              <a:t> :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Ajout au pom.xml de votre projet </a:t>
            </a:r>
            <a:r>
              <a:rPr lang="fr-FR" sz="2000" dirty="0" err="1" smtClean="0"/>
              <a:t>Maven</a:t>
            </a:r>
            <a:r>
              <a:rPr lang="fr-FR" sz="2000" dirty="0" smtClean="0"/>
              <a:t> :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1800" dirty="0"/>
          </a:p>
          <a:p>
            <a:endParaRPr lang="fr-FR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7624" y="2204864"/>
            <a:ext cx="576064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LOMBOK --&gt;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org.projectlombok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&lt;version&gt;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1.18.22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Lombiok</a:t>
            </a:r>
            <a:r>
              <a:rPr lang="fr-FR" dirty="0" smtClean="0"/>
              <a:t> : Mise en </a:t>
            </a:r>
            <a:r>
              <a:rPr lang="fr-FR" dirty="0" err="1" smtClean="0"/>
              <a:t>oeuvre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7504" y="980728"/>
            <a:ext cx="878497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Sans Lombok (via génération) :</a:t>
            </a:r>
          </a:p>
          <a:p>
            <a:endParaRPr lang="fr-FR" sz="2000" dirty="0" smtClean="0"/>
          </a:p>
          <a:p>
            <a:endParaRPr lang="fr-FR" sz="2000" dirty="0"/>
          </a:p>
          <a:p>
            <a:endParaRPr lang="fr-FR" sz="1800" dirty="0"/>
          </a:p>
          <a:p>
            <a:endParaRPr lang="fr-FR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9" y="1484784"/>
            <a:ext cx="3376464" cy="528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3074122" cy="234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128403" y="776898"/>
            <a:ext cx="1911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Avec</a:t>
            </a:r>
            <a:r>
              <a:rPr lang="fr-FR" dirty="0" smtClean="0"/>
              <a:t> </a:t>
            </a:r>
            <a:r>
              <a:rPr lang="fr-FR" sz="2000" dirty="0" smtClean="0"/>
              <a:t>Lombok :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5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Lombiok</a:t>
            </a:r>
            <a:r>
              <a:rPr lang="fr-FR" dirty="0" smtClean="0"/>
              <a:t> : Mise en </a:t>
            </a:r>
            <a:r>
              <a:rPr lang="fr-FR" dirty="0" err="1" smtClean="0"/>
              <a:t>oeuvre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385" y="1772816"/>
            <a:ext cx="3886200" cy="43053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79512" y="973250"/>
            <a:ext cx="574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Le petit piment montre la génération via Lombok :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98805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Lombiok</a:t>
            </a:r>
            <a:r>
              <a:rPr lang="fr-FR" dirty="0" smtClean="0"/>
              <a:t> : Mise en </a:t>
            </a:r>
            <a:r>
              <a:rPr lang="fr-FR" dirty="0" err="1" smtClean="0"/>
              <a:t>oeuvre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7504" y="1196752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@Getter @Setter : </a:t>
            </a:r>
            <a:r>
              <a:rPr lang="fr-FR" sz="1800" dirty="0" err="1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suffisament</a:t>
            </a:r>
            <a:r>
              <a:rPr lang="fr-FR" sz="1800" dirty="0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explicite </a:t>
            </a:r>
            <a:r>
              <a:rPr lang="fr-FR" sz="1800" dirty="0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</a:t>
            </a:r>
            <a:endParaRPr lang="fr-FR" sz="1800" dirty="0">
              <a:solidFill>
                <a:srgbClr val="1205B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@Getter(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lazy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true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) : </a:t>
            </a:r>
            <a:r>
              <a:rPr lang="fr-FR" sz="1800" dirty="0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pour calculer et conserver la valeur d’un champ seulement à l’invocation du getter</a:t>
            </a:r>
          </a:p>
          <a:p>
            <a:pPr marL="0" indent="0">
              <a:buNone/>
            </a:pPr>
            <a:endParaRPr lang="fr-FR" sz="1800" dirty="0">
              <a:solidFill>
                <a:srgbClr val="1205B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EqualsAndHashCode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fr-FR" sz="1800" dirty="0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pour générer PROPREMENT </a:t>
            </a:r>
            <a:r>
              <a:rPr lang="fr-FR" sz="1800" dirty="0" err="1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equals</a:t>
            </a:r>
            <a:r>
              <a:rPr lang="fr-FR" sz="1800" dirty="0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fr-FR" sz="1800" dirty="0" err="1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hashCode</a:t>
            </a:r>
            <a:endParaRPr lang="fr-FR" sz="1800" dirty="0">
              <a:solidFill>
                <a:srgbClr val="1205B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NoArgsConstructor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/ @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AllArgConstructor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fr-FR" sz="1800" dirty="0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pour obtenir les constructeurs classiques</a:t>
            </a:r>
          </a:p>
          <a:p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@Log / @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CommonsLog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fr-FR" sz="1800" dirty="0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pour obtenir facilement un log</a:t>
            </a:r>
          </a:p>
          <a:p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ToString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(of=…) : </a:t>
            </a:r>
            <a:r>
              <a:rPr lang="fr-FR" sz="1800" dirty="0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pour représenter l’instance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FieldsDefault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fr-FR" sz="1800" dirty="0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pour fixer la visibilité des champs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Builder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fr-FR" sz="1800" dirty="0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application du pattern « </a:t>
            </a:r>
            <a:r>
              <a:rPr lang="fr-FR" sz="1800" dirty="0" err="1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</a:t>
            </a:r>
            <a:r>
              <a:rPr lang="fr-FR" sz="1800" dirty="0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800" dirty="0" err="1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chaining</a:t>
            </a:r>
            <a:r>
              <a:rPr lang="fr-FR" sz="1800" dirty="0">
                <a:solidFill>
                  <a:srgbClr val="1205B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» = code robuste.</a:t>
            </a:r>
            <a:endParaRPr lang="fr-FR" sz="1800" dirty="0">
              <a:solidFill>
                <a:srgbClr val="1205B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Lombiok</a:t>
            </a:r>
            <a:r>
              <a:rPr lang="fr-FR" dirty="0" smtClean="0"/>
              <a:t> : Mise en </a:t>
            </a:r>
            <a:r>
              <a:rPr lang="fr-FR" dirty="0" err="1" smtClean="0"/>
              <a:t>oeuvre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7504" y="1196752"/>
            <a:ext cx="9144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@Data</a:t>
            </a:r>
          </a:p>
          <a:p>
            <a:pPr lvl="1"/>
            <a:r>
              <a:rPr lang="fr-FR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Revient à écrire automatiquement : 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@Getter @Setter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ToString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@</a:t>
            </a:r>
            <a:r>
              <a:rPr lang="en-US" sz="18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EqualsAndHashCode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RequiredArgsConstructor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@Value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Revient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à </a:t>
            </a:r>
            <a:r>
              <a:rPr lang="en-US" sz="18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écrire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automatiquement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ToString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@</a:t>
            </a:r>
            <a:r>
              <a:rPr lang="en-US" sz="18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EqualsAndHashCode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AllArgsConstructor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FieldDefaults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makeFinal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= true, level =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AccessLevel.PRIVATE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) @Getter</a:t>
            </a:r>
          </a:p>
          <a:p>
            <a:pPr lvl="1"/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fr-F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ToString</a:t>
            </a:r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 sans rien spécifier !</a:t>
            </a:r>
          </a:p>
          <a:p>
            <a:pPr lvl="1"/>
            <a:r>
              <a:rPr lang="fr-FR" sz="1800" u="sng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Attention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aux associations 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bi-directionnelles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(boucle infinie)</a:t>
            </a:r>
          </a:p>
          <a:p>
            <a:pPr lvl="1"/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fr-F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EqualsAndHashcode</a:t>
            </a:r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 sans rien spécifier !</a:t>
            </a:r>
          </a:p>
          <a:p>
            <a:pPr lvl="1"/>
            <a:r>
              <a:rPr lang="fr-FR" sz="1800" u="sng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Attention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aux associations 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bi-directionnelles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(boucle infinie)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ETRS 2023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ETRS 2023_V2" id="{D300436B-5129-4474-AA1B-9BAC82B106F0}" vid="{1BF30354-C8E7-4FD7-85C6-EFCBA50B7C35}"/>
    </a:ext>
  </a:extLst>
</a:theme>
</file>

<file path=ppt/theme/theme3.xml><?xml version="1.0" encoding="utf-8"?>
<a:theme xmlns:a="http://schemas.openxmlformats.org/drawingml/2006/main" name="PRSI_MOD_PRES_V1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Masque reference ppt cour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FF330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Masque reference ppt cou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 reference ppt cou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JAVA NIO 2</Template>
  <TotalTime>3400</TotalTime>
  <Pages>19</Pages>
  <Words>432</Words>
  <Application>Microsoft Office PowerPoint</Application>
  <PresentationFormat>Affichage à l'écran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11</vt:i4>
      </vt:variant>
    </vt:vector>
  </HeadingPairs>
  <TitlesOfParts>
    <vt:vector size="27" baseType="lpstr">
      <vt:lpstr>Agency FB</vt:lpstr>
      <vt:lpstr>Arial</vt:lpstr>
      <vt:lpstr>Arial Narrow</vt:lpstr>
      <vt:lpstr>Blue Highway</vt:lpstr>
      <vt:lpstr>Calibri</vt:lpstr>
      <vt:lpstr>Estrangelo Edessa</vt:lpstr>
      <vt:lpstr>JetBrains Mono</vt:lpstr>
      <vt:lpstr>Times New Roman</vt:lpstr>
      <vt:lpstr>Trebuchet MS</vt:lpstr>
      <vt:lpstr>Verdana</vt:lpstr>
      <vt:lpstr>Webdings</vt:lpstr>
      <vt:lpstr>Wingdings</vt:lpstr>
      <vt:lpstr>2_Conception personnalisée</vt:lpstr>
      <vt:lpstr>Thème ETRS 2023_V2</vt:lpstr>
      <vt:lpstr>PRSI_MOD_PRES_V12.1</vt:lpstr>
      <vt:lpstr>1_Masque reference ppt cours</vt:lpstr>
      <vt:lpstr>Présentation PowerPoint</vt:lpstr>
      <vt:lpstr>Java Avancé : Lombok</vt:lpstr>
      <vt:lpstr>Lombiok : Pourquoi Lombok</vt:lpstr>
      <vt:lpstr>Lombiok : Pourquoi Lombok</vt:lpstr>
      <vt:lpstr>Lombiok : Mise en oeuvre</vt:lpstr>
      <vt:lpstr>Lombiok : Mise en oeuvre</vt:lpstr>
      <vt:lpstr>Lombiok : Mise en oeuvre</vt:lpstr>
      <vt:lpstr>Lombiok : Mise en oeuvre</vt:lpstr>
      <vt:lpstr>Lombiok : Mise en oeuvre</vt:lpstr>
      <vt:lpstr>Lombiok : Conclusion</vt:lpstr>
      <vt:lpstr>Présentation PowerPoint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Lombok</dc:title>
  <dc:subject>Programmation orientée objet.</dc:subject>
  <dc:creator>CDT ROBIN F.X.</dc:creator>
  <cp:lastModifiedBy>POTACZALA Vincent</cp:lastModifiedBy>
  <cp:revision>2737</cp:revision>
  <cp:lastPrinted>2002-11-12T07:11:49Z</cp:lastPrinted>
  <dcterms:created xsi:type="dcterms:W3CDTF">1998-09-08T18:17:20Z</dcterms:created>
  <dcterms:modified xsi:type="dcterms:W3CDTF">2023-12-14T10:28:52Z</dcterms:modified>
  <cp:category>Cours</cp:category>
</cp:coreProperties>
</file>