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722" r:id="rId1"/>
  </p:sldMasterIdLst>
  <p:notesMasterIdLst>
    <p:notesMasterId r:id="rId30"/>
  </p:notesMasterIdLst>
  <p:handoutMasterIdLst>
    <p:handoutMasterId r:id="rId31"/>
  </p:handoutMasterIdLst>
  <p:sldIdLst>
    <p:sldId id="1019" r:id="rId2"/>
    <p:sldId id="259" r:id="rId3"/>
    <p:sldId id="257" r:id="rId4"/>
    <p:sldId id="268" r:id="rId5"/>
    <p:sldId id="273" r:id="rId6"/>
    <p:sldId id="260" r:id="rId7"/>
    <p:sldId id="998" r:id="rId8"/>
    <p:sldId id="1021" r:id="rId9"/>
    <p:sldId id="1098" r:id="rId10"/>
    <p:sldId id="1099" r:id="rId11"/>
    <p:sldId id="1106" r:id="rId12"/>
    <p:sldId id="1080" r:id="rId13"/>
    <p:sldId id="1088" r:id="rId14"/>
    <p:sldId id="1107" r:id="rId15"/>
    <p:sldId id="1084" r:id="rId16"/>
    <p:sldId id="1101" r:id="rId17"/>
    <p:sldId id="1095" r:id="rId18"/>
    <p:sldId id="1108" r:id="rId19"/>
    <p:sldId id="1090" r:id="rId20"/>
    <p:sldId id="1103" r:id="rId21"/>
    <p:sldId id="1109" r:id="rId22"/>
    <p:sldId id="1096" r:id="rId23"/>
    <p:sldId id="1097" r:id="rId24"/>
    <p:sldId id="1110" r:id="rId25"/>
    <p:sldId id="1089" r:id="rId26"/>
    <p:sldId id="1092" r:id="rId27"/>
    <p:sldId id="1093" r:id="rId28"/>
    <p:sldId id="1018" r:id="rId29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DA7"/>
    <a:srgbClr val="4F81BD"/>
    <a:srgbClr val="385D8A"/>
    <a:srgbClr val="9BBB59"/>
    <a:srgbClr val="1B587C"/>
    <a:srgbClr val="FF0000"/>
    <a:srgbClr val="009900"/>
    <a:srgbClr val="FF6600"/>
    <a:srgbClr val="1205BB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203" autoAdjust="0"/>
  </p:normalViewPr>
  <p:slideViewPr>
    <p:cSldViewPr>
      <p:cViewPr varScale="1">
        <p:scale>
          <a:sx n="73" d="100"/>
          <a:sy n="73" d="100"/>
        </p:scale>
        <p:origin x="462" y="84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9DEC2-38E8-4D89-A114-93D6C7CAEA69}" type="doc">
      <dgm:prSet loTypeId="urn:microsoft.com/office/officeart/2005/8/layout/list1" loCatId="list" qsTypeId="urn:microsoft.com/office/officeart/2009/2/quickstyle/3d8" qsCatId="3D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62CDAF29-5773-495B-B8F7-2E5500CB04C3}">
      <dgm:prSet phldrT="[Texte]"/>
      <dgm:spPr>
        <a:solidFill>
          <a:srgbClr val="4D4BA3">
            <a:alpha val="90000"/>
          </a:srgbClr>
        </a:solidFill>
      </dgm:spPr>
      <dgm:t>
        <a:bodyPr/>
        <a:lstStyle/>
        <a:p>
          <a:r>
            <a:rPr lang="fr-FR" b="0" dirty="0">
              <a:solidFill>
                <a:srgbClr val="FFFF00"/>
              </a:solidFill>
            </a:rPr>
            <a:t>Sensibilisation</a:t>
          </a:r>
        </a:p>
      </dgm:t>
    </dgm:pt>
    <dgm:pt modelId="{9E10FEA2-91A0-41FC-B78C-36E7A29F688F}" type="parTrans" cxnId="{FD1EBDD6-75BE-41B1-AE38-8A78DD85F8FA}">
      <dgm:prSet/>
      <dgm:spPr/>
      <dgm:t>
        <a:bodyPr/>
        <a:lstStyle/>
        <a:p>
          <a:endParaRPr lang="fr-FR"/>
        </a:p>
      </dgm:t>
    </dgm:pt>
    <dgm:pt modelId="{2E6157A9-51D2-4065-98E7-38C62607012F}" type="sibTrans" cxnId="{FD1EBDD6-75BE-41B1-AE38-8A78DD85F8FA}">
      <dgm:prSet/>
      <dgm:spPr/>
      <dgm:t>
        <a:bodyPr/>
        <a:lstStyle/>
        <a:p>
          <a:endParaRPr lang="fr-FR"/>
        </a:p>
      </dgm:t>
    </dgm:pt>
    <dgm:pt modelId="{117B449B-485A-4B34-B92E-7AEBADD81065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Application</a:t>
          </a:r>
        </a:p>
      </dgm:t>
    </dgm:pt>
    <dgm:pt modelId="{979F4323-9CB5-4D6C-9D6B-C9E0427A446C}" type="parTrans" cxnId="{BF2BF443-C685-4FC9-84B4-8DE75D058649}">
      <dgm:prSet/>
      <dgm:spPr/>
      <dgm:t>
        <a:bodyPr/>
        <a:lstStyle/>
        <a:p>
          <a:endParaRPr lang="fr-FR"/>
        </a:p>
      </dgm:t>
    </dgm:pt>
    <dgm:pt modelId="{D56C165B-4E64-4F82-8448-BB8BC001D1E2}" type="sibTrans" cxnId="{BF2BF443-C685-4FC9-84B4-8DE75D058649}">
      <dgm:prSet/>
      <dgm:spPr/>
      <dgm:t>
        <a:bodyPr/>
        <a:lstStyle/>
        <a:p>
          <a:endParaRPr lang="fr-FR"/>
        </a:p>
      </dgm:t>
    </dgm:pt>
    <dgm:pt modelId="{1A9907F9-90C8-4DF5-864E-FFA020039A8C}">
      <dgm:prSet phldrT="[Texte]"/>
      <dgm:spPr>
        <a:solidFill>
          <a:srgbClr val="FFFF00">
            <a:alpha val="63333"/>
          </a:srgbClr>
        </a:solidFill>
      </dgm:spPr>
      <dgm:t>
        <a:bodyPr/>
        <a:lstStyle/>
        <a:p>
          <a:r>
            <a:rPr lang="fr-FR" b="1" dirty="0">
              <a:solidFill>
                <a:srgbClr val="4D4BA3"/>
              </a:solidFill>
            </a:rPr>
            <a:t>Maîtrise</a:t>
          </a:r>
        </a:p>
      </dgm:t>
    </dgm:pt>
    <dgm:pt modelId="{AB1C31A1-0E54-4223-934D-2AAB7BDAAFFC}" type="parTrans" cxnId="{7BCF9AC4-5B08-472B-A91C-0979E62BD64A}">
      <dgm:prSet/>
      <dgm:spPr/>
      <dgm:t>
        <a:bodyPr/>
        <a:lstStyle/>
        <a:p>
          <a:endParaRPr lang="fr-FR"/>
        </a:p>
      </dgm:t>
    </dgm:pt>
    <dgm:pt modelId="{45FC720F-9FCA-4393-AF89-1DD5D85D382B}" type="sibTrans" cxnId="{7BCF9AC4-5B08-472B-A91C-0979E62BD64A}">
      <dgm:prSet/>
      <dgm:spPr/>
      <dgm:t>
        <a:bodyPr/>
        <a:lstStyle/>
        <a:p>
          <a:endParaRPr lang="fr-FR"/>
        </a:p>
      </dgm:t>
    </dgm:pt>
    <dgm:pt modelId="{4A86C873-D3B2-4C93-8FAF-24F0A3CCACF4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Expertise</a:t>
          </a:r>
        </a:p>
      </dgm:t>
    </dgm:pt>
    <dgm:pt modelId="{16AD301E-B985-45B8-A24E-BD8AD912CD9C}" type="parTrans" cxnId="{433F9E55-9B98-4AB6-8F54-EA74DCC5BC11}">
      <dgm:prSet/>
      <dgm:spPr/>
      <dgm:t>
        <a:bodyPr/>
        <a:lstStyle/>
        <a:p>
          <a:endParaRPr lang="fr-FR"/>
        </a:p>
      </dgm:t>
    </dgm:pt>
    <dgm:pt modelId="{D428DB6B-3E79-4417-B9D2-71E139DD0479}" type="sibTrans" cxnId="{433F9E55-9B98-4AB6-8F54-EA74DCC5BC11}">
      <dgm:prSet/>
      <dgm:spPr/>
      <dgm:t>
        <a:bodyPr/>
        <a:lstStyle/>
        <a:p>
          <a:endParaRPr lang="fr-FR"/>
        </a:p>
      </dgm:t>
    </dgm:pt>
    <dgm:pt modelId="{66BB3E51-E1FF-422A-8B77-E14DDA937383}" type="pres">
      <dgm:prSet presAssocID="{A629DEC2-38E8-4D89-A114-93D6C7CAEA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F06D59-F9FC-4D18-B10D-F22C36E66472}" type="pres">
      <dgm:prSet presAssocID="{62CDAF29-5773-495B-B8F7-2E5500CB04C3}" presName="parentLin" presStyleCnt="0"/>
      <dgm:spPr/>
    </dgm:pt>
    <dgm:pt modelId="{BEEF1D5A-A9A1-4947-BAF3-25F091FAC588}" type="pres">
      <dgm:prSet presAssocID="{62CDAF29-5773-495B-B8F7-2E5500CB04C3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648663E5-1BE6-45C9-B25B-9DD66165A046}" type="pres">
      <dgm:prSet presAssocID="{62CDAF29-5773-495B-B8F7-2E5500CB04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46D6DE-7DE9-4C69-AE78-A650F785F51F}" type="pres">
      <dgm:prSet presAssocID="{62CDAF29-5773-495B-B8F7-2E5500CB04C3}" presName="negativeSpace" presStyleCnt="0"/>
      <dgm:spPr/>
    </dgm:pt>
    <dgm:pt modelId="{6CA66F97-FDB4-4679-85BA-EAF9584C1F91}" type="pres">
      <dgm:prSet presAssocID="{62CDAF29-5773-495B-B8F7-2E5500CB04C3}" presName="childText" presStyleLbl="conFgAcc1" presStyleIdx="0" presStyleCnt="4">
        <dgm:presLayoutVars>
          <dgm:bulletEnabled val="1"/>
        </dgm:presLayoutVars>
      </dgm:prSet>
      <dgm:spPr/>
    </dgm:pt>
    <dgm:pt modelId="{16442C67-41C0-4C79-B1EA-47BF1545626B}" type="pres">
      <dgm:prSet presAssocID="{2E6157A9-51D2-4065-98E7-38C62607012F}" presName="spaceBetweenRectangles" presStyleCnt="0"/>
      <dgm:spPr/>
    </dgm:pt>
    <dgm:pt modelId="{8F4951F0-AA99-49C7-9F48-14C57EF0252F}" type="pres">
      <dgm:prSet presAssocID="{117B449B-485A-4B34-B92E-7AEBADD81065}" presName="parentLin" presStyleCnt="0"/>
      <dgm:spPr/>
    </dgm:pt>
    <dgm:pt modelId="{12FBA333-82C5-4116-8CDA-893C06D71565}" type="pres">
      <dgm:prSet presAssocID="{117B449B-485A-4B34-B92E-7AEBADD81065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C1F80358-2633-4090-96D2-3C28AF6BE026}" type="pres">
      <dgm:prSet presAssocID="{117B449B-485A-4B34-B92E-7AEBADD810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17C26F-1B3F-4350-8880-A57273922E1B}" type="pres">
      <dgm:prSet presAssocID="{117B449B-485A-4B34-B92E-7AEBADD81065}" presName="negativeSpace" presStyleCnt="0"/>
      <dgm:spPr/>
    </dgm:pt>
    <dgm:pt modelId="{71A09D26-99DF-40D2-B8CF-68C5451BC46C}" type="pres">
      <dgm:prSet presAssocID="{117B449B-485A-4B34-B92E-7AEBADD81065}" presName="childText" presStyleLbl="conFgAcc1" presStyleIdx="1" presStyleCnt="4">
        <dgm:presLayoutVars>
          <dgm:bulletEnabled val="1"/>
        </dgm:presLayoutVars>
      </dgm:prSet>
      <dgm:spPr/>
    </dgm:pt>
    <dgm:pt modelId="{F7BB7722-0B96-42E6-B513-D40E067218AC}" type="pres">
      <dgm:prSet presAssocID="{D56C165B-4E64-4F82-8448-BB8BC001D1E2}" presName="spaceBetweenRectangles" presStyleCnt="0"/>
      <dgm:spPr/>
    </dgm:pt>
    <dgm:pt modelId="{B4FCD84D-1D61-4C81-95F6-06020995B51A}" type="pres">
      <dgm:prSet presAssocID="{1A9907F9-90C8-4DF5-864E-FFA020039A8C}" presName="parentLin" presStyleCnt="0"/>
      <dgm:spPr/>
    </dgm:pt>
    <dgm:pt modelId="{3432091B-82D2-4D44-9CD2-24669C4CD59F}" type="pres">
      <dgm:prSet presAssocID="{1A9907F9-90C8-4DF5-864E-FFA020039A8C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87A2777E-8160-438E-99A6-EE52601A1441}" type="pres">
      <dgm:prSet presAssocID="{1A9907F9-90C8-4DF5-864E-FFA020039A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2AECDF-49A1-450A-9622-2AA234309F52}" type="pres">
      <dgm:prSet presAssocID="{1A9907F9-90C8-4DF5-864E-FFA020039A8C}" presName="negativeSpace" presStyleCnt="0"/>
      <dgm:spPr/>
    </dgm:pt>
    <dgm:pt modelId="{05B1A81A-E3D5-41C9-9CD8-D5457ACDF095}" type="pres">
      <dgm:prSet presAssocID="{1A9907F9-90C8-4DF5-864E-FFA020039A8C}" presName="childText" presStyleLbl="conFgAcc1" presStyleIdx="2" presStyleCnt="4">
        <dgm:presLayoutVars>
          <dgm:bulletEnabled val="1"/>
        </dgm:presLayoutVars>
      </dgm:prSet>
      <dgm:spPr/>
    </dgm:pt>
    <dgm:pt modelId="{834C05F5-2E75-476B-A10D-618A616B6F9A}" type="pres">
      <dgm:prSet presAssocID="{45FC720F-9FCA-4393-AF89-1DD5D85D382B}" presName="spaceBetweenRectangles" presStyleCnt="0"/>
      <dgm:spPr/>
    </dgm:pt>
    <dgm:pt modelId="{C7499D1E-54D4-4FA4-BEFB-BA183E2AAAF5}" type="pres">
      <dgm:prSet presAssocID="{4A86C873-D3B2-4C93-8FAF-24F0A3CCACF4}" presName="parentLin" presStyleCnt="0"/>
      <dgm:spPr/>
    </dgm:pt>
    <dgm:pt modelId="{6D83E474-9154-47E0-8B81-A316E644D045}" type="pres">
      <dgm:prSet presAssocID="{4A86C873-D3B2-4C93-8FAF-24F0A3CCACF4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2DCC4153-87F6-4E61-B10E-68759B707C1D}" type="pres">
      <dgm:prSet presAssocID="{4A86C873-D3B2-4C93-8FAF-24F0A3CCAC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4727F-EDC1-4094-9AAA-9809799F631A}" type="pres">
      <dgm:prSet presAssocID="{4A86C873-D3B2-4C93-8FAF-24F0A3CCACF4}" presName="negativeSpace" presStyleCnt="0"/>
      <dgm:spPr/>
    </dgm:pt>
    <dgm:pt modelId="{EEC9AB94-FA83-4A54-915D-0B5C2A01F4B9}" type="pres">
      <dgm:prSet presAssocID="{4A86C873-D3B2-4C93-8FAF-24F0A3CCAC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3F9E55-9B98-4AB6-8F54-EA74DCC5BC11}" srcId="{A629DEC2-38E8-4D89-A114-93D6C7CAEA69}" destId="{4A86C873-D3B2-4C93-8FAF-24F0A3CCACF4}" srcOrd="3" destOrd="0" parTransId="{16AD301E-B985-45B8-A24E-BD8AD912CD9C}" sibTransId="{D428DB6B-3E79-4417-B9D2-71E139DD0479}"/>
    <dgm:cxn modelId="{966F62E9-B8FE-4440-B465-831794BF7C3D}" type="presOf" srcId="{62CDAF29-5773-495B-B8F7-2E5500CB04C3}" destId="{BEEF1D5A-A9A1-4947-BAF3-25F091FAC588}" srcOrd="0" destOrd="0" presId="urn:microsoft.com/office/officeart/2005/8/layout/list1"/>
    <dgm:cxn modelId="{45F2DDA9-ACD9-443C-80D1-80ACE447C137}" type="presOf" srcId="{1A9907F9-90C8-4DF5-864E-FFA020039A8C}" destId="{3432091B-82D2-4D44-9CD2-24669C4CD59F}" srcOrd="0" destOrd="0" presId="urn:microsoft.com/office/officeart/2005/8/layout/list1"/>
    <dgm:cxn modelId="{8217E65A-3E79-43EB-80F6-AB49C5426F7E}" type="presOf" srcId="{4A86C873-D3B2-4C93-8FAF-24F0A3CCACF4}" destId="{2DCC4153-87F6-4E61-B10E-68759B707C1D}" srcOrd="1" destOrd="0" presId="urn:microsoft.com/office/officeart/2005/8/layout/list1"/>
    <dgm:cxn modelId="{29F7A87C-C08A-46FF-AB32-30D3EFAFEA37}" type="presOf" srcId="{1A9907F9-90C8-4DF5-864E-FFA020039A8C}" destId="{87A2777E-8160-438E-99A6-EE52601A1441}" srcOrd="1" destOrd="0" presId="urn:microsoft.com/office/officeart/2005/8/layout/list1"/>
    <dgm:cxn modelId="{D0E0A17A-2A9A-4D6E-834B-D9726EE126AA}" type="presOf" srcId="{117B449B-485A-4B34-B92E-7AEBADD81065}" destId="{C1F80358-2633-4090-96D2-3C28AF6BE026}" srcOrd="1" destOrd="0" presId="urn:microsoft.com/office/officeart/2005/8/layout/list1"/>
    <dgm:cxn modelId="{D3753131-FE41-4F20-8608-7FC3383CD0CF}" type="presOf" srcId="{4A86C873-D3B2-4C93-8FAF-24F0A3CCACF4}" destId="{6D83E474-9154-47E0-8B81-A316E644D045}" srcOrd="0" destOrd="0" presId="urn:microsoft.com/office/officeart/2005/8/layout/list1"/>
    <dgm:cxn modelId="{718850CC-ADAE-4B55-9D53-40AE5030BF6D}" type="presOf" srcId="{62CDAF29-5773-495B-B8F7-2E5500CB04C3}" destId="{648663E5-1BE6-45C9-B25B-9DD66165A046}" srcOrd="1" destOrd="0" presId="urn:microsoft.com/office/officeart/2005/8/layout/list1"/>
    <dgm:cxn modelId="{BF2BF443-C685-4FC9-84B4-8DE75D058649}" srcId="{A629DEC2-38E8-4D89-A114-93D6C7CAEA69}" destId="{117B449B-485A-4B34-B92E-7AEBADD81065}" srcOrd="1" destOrd="0" parTransId="{979F4323-9CB5-4D6C-9D6B-C9E0427A446C}" sibTransId="{D56C165B-4E64-4F82-8448-BB8BC001D1E2}"/>
    <dgm:cxn modelId="{E346792C-E15A-45AB-A114-16CC167F9F84}" type="presOf" srcId="{117B449B-485A-4B34-B92E-7AEBADD81065}" destId="{12FBA333-82C5-4116-8CDA-893C06D71565}" srcOrd="0" destOrd="0" presId="urn:microsoft.com/office/officeart/2005/8/layout/list1"/>
    <dgm:cxn modelId="{7BCF9AC4-5B08-472B-A91C-0979E62BD64A}" srcId="{A629DEC2-38E8-4D89-A114-93D6C7CAEA69}" destId="{1A9907F9-90C8-4DF5-864E-FFA020039A8C}" srcOrd="2" destOrd="0" parTransId="{AB1C31A1-0E54-4223-934D-2AAB7BDAAFFC}" sibTransId="{45FC720F-9FCA-4393-AF89-1DD5D85D382B}"/>
    <dgm:cxn modelId="{FD1EBDD6-75BE-41B1-AE38-8A78DD85F8FA}" srcId="{A629DEC2-38E8-4D89-A114-93D6C7CAEA69}" destId="{62CDAF29-5773-495B-B8F7-2E5500CB04C3}" srcOrd="0" destOrd="0" parTransId="{9E10FEA2-91A0-41FC-B78C-36E7A29F688F}" sibTransId="{2E6157A9-51D2-4065-98E7-38C62607012F}"/>
    <dgm:cxn modelId="{C53E74E2-B2D8-425E-B408-E076816D1126}" type="presOf" srcId="{A629DEC2-38E8-4D89-A114-93D6C7CAEA69}" destId="{66BB3E51-E1FF-422A-8B77-E14DDA937383}" srcOrd="0" destOrd="0" presId="urn:microsoft.com/office/officeart/2005/8/layout/list1"/>
    <dgm:cxn modelId="{4F4FFEEB-6A65-47AF-ACEF-0C282F5AF439}" type="presParOf" srcId="{66BB3E51-E1FF-422A-8B77-E14DDA937383}" destId="{8BF06D59-F9FC-4D18-B10D-F22C36E66472}" srcOrd="0" destOrd="0" presId="urn:microsoft.com/office/officeart/2005/8/layout/list1"/>
    <dgm:cxn modelId="{F7FDB115-E6E3-4AAD-829E-17C2722A4EAA}" type="presParOf" srcId="{8BF06D59-F9FC-4D18-B10D-F22C36E66472}" destId="{BEEF1D5A-A9A1-4947-BAF3-25F091FAC588}" srcOrd="0" destOrd="0" presId="urn:microsoft.com/office/officeart/2005/8/layout/list1"/>
    <dgm:cxn modelId="{49B67AD9-2B7F-43F1-BC91-7EBF536213FB}" type="presParOf" srcId="{8BF06D59-F9FC-4D18-B10D-F22C36E66472}" destId="{648663E5-1BE6-45C9-B25B-9DD66165A046}" srcOrd="1" destOrd="0" presId="urn:microsoft.com/office/officeart/2005/8/layout/list1"/>
    <dgm:cxn modelId="{5B15B448-3144-4AD1-9443-80C85B91521D}" type="presParOf" srcId="{66BB3E51-E1FF-422A-8B77-E14DDA937383}" destId="{D546D6DE-7DE9-4C69-AE78-A650F785F51F}" srcOrd="1" destOrd="0" presId="urn:microsoft.com/office/officeart/2005/8/layout/list1"/>
    <dgm:cxn modelId="{636378D2-C702-4CB7-AB03-57FA6D789864}" type="presParOf" srcId="{66BB3E51-E1FF-422A-8B77-E14DDA937383}" destId="{6CA66F97-FDB4-4679-85BA-EAF9584C1F91}" srcOrd="2" destOrd="0" presId="urn:microsoft.com/office/officeart/2005/8/layout/list1"/>
    <dgm:cxn modelId="{6BE835E6-E55D-4FD7-8ACD-E31F1964E1A3}" type="presParOf" srcId="{66BB3E51-E1FF-422A-8B77-E14DDA937383}" destId="{16442C67-41C0-4C79-B1EA-47BF1545626B}" srcOrd="3" destOrd="0" presId="urn:microsoft.com/office/officeart/2005/8/layout/list1"/>
    <dgm:cxn modelId="{1FBA9735-CE2B-434B-95CE-77314AF6CB4F}" type="presParOf" srcId="{66BB3E51-E1FF-422A-8B77-E14DDA937383}" destId="{8F4951F0-AA99-49C7-9F48-14C57EF0252F}" srcOrd="4" destOrd="0" presId="urn:microsoft.com/office/officeart/2005/8/layout/list1"/>
    <dgm:cxn modelId="{F15C4530-C8DB-428F-B8AF-A6D3DFB4AABC}" type="presParOf" srcId="{8F4951F0-AA99-49C7-9F48-14C57EF0252F}" destId="{12FBA333-82C5-4116-8CDA-893C06D71565}" srcOrd="0" destOrd="0" presId="urn:microsoft.com/office/officeart/2005/8/layout/list1"/>
    <dgm:cxn modelId="{EEBB40F4-AD60-4E45-AC1A-4C02B2828547}" type="presParOf" srcId="{8F4951F0-AA99-49C7-9F48-14C57EF0252F}" destId="{C1F80358-2633-4090-96D2-3C28AF6BE026}" srcOrd="1" destOrd="0" presId="urn:microsoft.com/office/officeart/2005/8/layout/list1"/>
    <dgm:cxn modelId="{1BEF8418-C32C-4289-82A1-5CA479160CAB}" type="presParOf" srcId="{66BB3E51-E1FF-422A-8B77-E14DDA937383}" destId="{9917C26F-1B3F-4350-8880-A57273922E1B}" srcOrd="5" destOrd="0" presId="urn:microsoft.com/office/officeart/2005/8/layout/list1"/>
    <dgm:cxn modelId="{0D3C0998-754A-4453-A65D-A77D2CAD0EE1}" type="presParOf" srcId="{66BB3E51-E1FF-422A-8B77-E14DDA937383}" destId="{71A09D26-99DF-40D2-B8CF-68C5451BC46C}" srcOrd="6" destOrd="0" presId="urn:microsoft.com/office/officeart/2005/8/layout/list1"/>
    <dgm:cxn modelId="{EBDCFEF4-0C0C-458F-90DA-9D803667DCFA}" type="presParOf" srcId="{66BB3E51-E1FF-422A-8B77-E14DDA937383}" destId="{F7BB7722-0B96-42E6-B513-D40E067218AC}" srcOrd="7" destOrd="0" presId="urn:microsoft.com/office/officeart/2005/8/layout/list1"/>
    <dgm:cxn modelId="{29E99F22-DD4F-42F6-AD21-485A5E527384}" type="presParOf" srcId="{66BB3E51-E1FF-422A-8B77-E14DDA937383}" destId="{B4FCD84D-1D61-4C81-95F6-06020995B51A}" srcOrd="8" destOrd="0" presId="urn:microsoft.com/office/officeart/2005/8/layout/list1"/>
    <dgm:cxn modelId="{066DB77B-44D1-4651-B2E6-C0EE1097161E}" type="presParOf" srcId="{B4FCD84D-1D61-4C81-95F6-06020995B51A}" destId="{3432091B-82D2-4D44-9CD2-24669C4CD59F}" srcOrd="0" destOrd="0" presId="urn:microsoft.com/office/officeart/2005/8/layout/list1"/>
    <dgm:cxn modelId="{89178AF7-1D98-47D2-87E6-DEAB5AE6C0F2}" type="presParOf" srcId="{B4FCD84D-1D61-4C81-95F6-06020995B51A}" destId="{87A2777E-8160-438E-99A6-EE52601A1441}" srcOrd="1" destOrd="0" presId="urn:microsoft.com/office/officeart/2005/8/layout/list1"/>
    <dgm:cxn modelId="{AD46994C-6E45-4E48-884B-72F7148D027C}" type="presParOf" srcId="{66BB3E51-E1FF-422A-8B77-E14DDA937383}" destId="{2D2AECDF-49A1-450A-9622-2AA234309F52}" srcOrd="9" destOrd="0" presId="urn:microsoft.com/office/officeart/2005/8/layout/list1"/>
    <dgm:cxn modelId="{D380FE11-AE26-4469-86E2-90AAE7DCDFF7}" type="presParOf" srcId="{66BB3E51-E1FF-422A-8B77-E14DDA937383}" destId="{05B1A81A-E3D5-41C9-9CD8-D5457ACDF095}" srcOrd="10" destOrd="0" presId="urn:microsoft.com/office/officeart/2005/8/layout/list1"/>
    <dgm:cxn modelId="{BB270412-009C-485B-8B17-2691097BECB6}" type="presParOf" srcId="{66BB3E51-E1FF-422A-8B77-E14DDA937383}" destId="{834C05F5-2E75-476B-A10D-618A616B6F9A}" srcOrd="11" destOrd="0" presId="urn:microsoft.com/office/officeart/2005/8/layout/list1"/>
    <dgm:cxn modelId="{C73344B7-8ACE-41EA-A2D5-C58B09A92BA6}" type="presParOf" srcId="{66BB3E51-E1FF-422A-8B77-E14DDA937383}" destId="{C7499D1E-54D4-4FA4-BEFB-BA183E2AAAF5}" srcOrd="12" destOrd="0" presId="urn:microsoft.com/office/officeart/2005/8/layout/list1"/>
    <dgm:cxn modelId="{9740E104-ECDA-457F-91A9-BE6666C2F316}" type="presParOf" srcId="{C7499D1E-54D4-4FA4-BEFB-BA183E2AAAF5}" destId="{6D83E474-9154-47E0-8B81-A316E644D045}" srcOrd="0" destOrd="0" presId="urn:microsoft.com/office/officeart/2005/8/layout/list1"/>
    <dgm:cxn modelId="{531D09A3-3549-4CCE-B8E6-FDA36D1ACD2F}" type="presParOf" srcId="{C7499D1E-54D4-4FA4-BEFB-BA183E2AAAF5}" destId="{2DCC4153-87F6-4E61-B10E-68759B707C1D}" srcOrd="1" destOrd="0" presId="urn:microsoft.com/office/officeart/2005/8/layout/list1"/>
    <dgm:cxn modelId="{65BFB2AA-52CD-4C5B-A725-03A4EE387648}" type="presParOf" srcId="{66BB3E51-E1FF-422A-8B77-E14DDA937383}" destId="{2F84727F-EDC1-4094-9AAA-9809799F631A}" srcOrd="13" destOrd="0" presId="urn:microsoft.com/office/officeart/2005/8/layout/list1"/>
    <dgm:cxn modelId="{87EC201A-2FA3-4AD8-AF48-2784A2719F17}" type="presParOf" srcId="{66BB3E51-E1FF-422A-8B77-E14DDA937383}" destId="{EEC9AB94-FA83-4A54-915D-0B5C2A01F4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/>
            <a:t>Spécification JPA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/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/>
      <dgm:t>
        <a:bodyPr/>
        <a:lstStyle/>
        <a:p>
          <a:r>
            <a:rPr lang="fr-FR"/>
            <a:t>Spécification JPA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Spécification JPA</a:t>
          </a:r>
          <a:endParaRPr lang="fr-FR" dirty="0"/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/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Spécification JPA</a:t>
          </a:r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/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Spécification JPA</a:t>
          </a:r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/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ACB10-96BB-4FC1-B1E0-651EFD8B321A}" type="doc">
      <dgm:prSet loTypeId="urn:microsoft.com/office/officeart/2005/8/layout/list1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0851409-1A6D-4995-9526-755BB65A460F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Spécification JPA</a:t>
          </a:r>
        </a:p>
      </dgm:t>
    </dgm:pt>
    <dgm:pt modelId="{FB33A695-CF67-48A1-98B9-4DD430ED7C37}" type="parTrans" cxnId="{4A8173CD-E6AF-4D7C-9556-AE6D8870A7E4}">
      <dgm:prSet/>
      <dgm:spPr/>
      <dgm:t>
        <a:bodyPr/>
        <a:lstStyle/>
        <a:p>
          <a:endParaRPr lang="fr-FR"/>
        </a:p>
      </dgm:t>
    </dgm:pt>
    <dgm:pt modelId="{032150DC-9BDE-458C-8AEF-AB8CB68F9E6D}" type="sibTrans" cxnId="{4A8173CD-E6AF-4D7C-9556-AE6D8870A7E4}">
      <dgm:prSet/>
      <dgm:spPr/>
      <dgm:t>
        <a:bodyPr/>
        <a:lstStyle/>
        <a:p>
          <a:endParaRPr lang="fr-FR"/>
        </a:p>
      </dgm:t>
    </dgm:pt>
    <dgm:pt modelId="{4AE3B125-1174-4D4D-A6C7-E39BD38B8D3B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</a:t>
          </a:r>
          <a:r>
            <a:rPr lang="fr-FR" b="1" i="1"/>
            <a:t>entity</a:t>
          </a:r>
          <a:endParaRPr lang="fr-FR" dirty="0"/>
        </a:p>
      </dgm:t>
    </dgm:pt>
    <dgm:pt modelId="{F9EC0422-2793-406F-AE92-C5F7FE4438B7}" type="parTrans" cxnId="{E925DF76-1B8F-4C84-B94D-BA5C93A1843D}">
      <dgm:prSet/>
      <dgm:spPr/>
      <dgm:t>
        <a:bodyPr/>
        <a:lstStyle/>
        <a:p>
          <a:endParaRPr lang="fr-FR"/>
        </a:p>
      </dgm:t>
    </dgm:pt>
    <dgm:pt modelId="{8D4B390D-56A8-47C8-8B3F-99A8560150EC}" type="sibTrans" cxnId="{E925DF76-1B8F-4C84-B94D-BA5C93A1843D}">
      <dgm:prSet/>
      <dgm:spPr/>
      <dgm:t>
        <a:bodyPr/>
        <a:lstStyle/>
        <a:p>
          <a:endParaRPr lang="fr-FR"/>
        </a:p>
      </dgm:t>
    </dgm:pt>
    <dgm:pt modelId="{CF3A20A3-6CDD-4769-AC28-FF78FD17157D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/>
            <a:t>Les principales annotations</a:t>
          </a:r>
          <a:endParaRPr lang="fr-FR" dirty="0"/>
        </a:p>
      </dgm:t>
    </dgm:pt>
    <dgm:pt modelId="{4784C43C-8C6A-481D-98F7-2D2AF5BC7086}" type="parTrans" cxnId="{F4A60D11-B2C1-40C3-87F1-2C8D719D3466}">
      <dgm:prSet/>
      <dgm:spPr/>
      <dgm:t>
        <a:bodyPr/>
        <a:lstStyle/>
        <a:p>
          <a:endParaRPr lang="fr-FR"/>
        </a:p>
      </dgm:t>
    </dgm:pt>
    <dgm:pt modelId="{F1961C05-BEA0-42D7-A93F-DDC79471AD34}" type="sibTrans" cxnId="{F4A60D11-B2C1-40C3-87F1-2C8D719D3466}">
      <dgm:prSet/>
      <dgm:spPr/>
      <dgm:t>
        <a:bodyPr/>
        <a:lstStyle/>
        <a:p>
          <a:endParaRPr lang="fr-FR"/>
        </a:p>
      </dgm:t>
    </dgm:pt>
    <dgm:pt modelId="{BD83725B-36A1-4568-8DC5-BF9BD8814E1E}">
      <dgm:prSet phldrT="[Texte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dirty="0"/>
            <a:t>L’</a:t>
          </a:r>
          <a:r>
            <a:rPr lang="fr-FR" b="1" i="1" dirty="0" err="1"/>
            <a:t>EntityManager</a:t>
          </a:r>
          <a:endParaRPr lang="fr-FR" dirty="0"/>
        </a:p>
      </dgm:t>
    </dgm:pt>
    <dgm:pt modelId="{55A7C9DC-F17D-4AF5-8636-0719E4A40667}" type="parTrans" cxnId="{6F5C8441-C959-4399-A882-279C78F43991}">
      <dgm:prSet/>
      <dgm:spPr/>
      <dgm:t>
        <a:bodyPr/>
        <a:lstStyle/>
        <a:p>
          <a:endParaRPr lang="fr-FR"/>
        </a:p>
      </dgm:t>
    </dgm:pt>
    <dgm:pt modelId="{1F9F9BAB-A8C0-43CC-8C32-9004E0479AA2}" type="sibTrans" cxnId="{6F5C8441-C959-4399-A882-279C78F43991}">
      <dgm:prSet/>
      <dgm:spPr/>
      <dgm:t>
        <a:bodyPr/>
        <a:lstStyle/>
        <a:p>
          <a:endParaRPr lang="fr-FR"/>
        </a:p>
      </dgm:t>
    </dgm:pt>
    <dgm:pt modelId="{AA248623-9F20-478D-A5F1-2B7E07352F9E}">
      <dgm:prSet phldrT="[Texte]"/>
      <dgm:spPr/>
      <dgm:t>
        <a:bodyPr/>
        <a:lstStyle/>
        <a:p>
          <a:r>
            <a:rPr lang="fr-FR" i="1"/>
            <a:t>JPQL</a:t>
          </a:r>
          <a:endParaRPr lang="fr-FR" dirty="0"/>
        </a:p>
      </dgm:t>
    </dgm:pt>
    <dgm:pt modelId="{21EAAD22-1AE2-4FB6-8664-F52B8028AFAD}" type="parTrans" cxnId="{D4F8F097-9F13-4679-B898-E982FBC1A605}">
      <dgm:prSet/>
      <dgm:spPr/>
      <dgm:t>
        <a:bodyPr/>
        <a:lstStyle/>
        <a:p>
          <a:endParaRPr lang="fr-FR"/>
        </a:p>
      </dgm:t>
    </dgm:pt>
    <dgm:pt modelId="{28FAA5B8-209B-4035-A941-71069270982D}" type="sibTrans" cxnId="{D4F8F097-9F13-4679-B898-E982FBC1A605}">
      <dgm:prSet/>
      <dgm:spPr/>
      <dgm:t>
        <a:bodyPr/>
        <a:lstStyle/>
        <a:p>
          <a:endParaRPr lang="fr-FR"/>
        </a:p>
      </dgm:t>
    </dgm:pt>
    <dgm:pt modelId="{8F0A85A0-433F-44AD-8850-661B8BE950DB}" type="pres">
      <dgm:prSet presAssocID="{531ACB10-96BB-4FC1-B1E0-651EFD8B3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B28A1E-D80B-4683-9331-931326A503F3}" type="pres">
      <dgm:prSet presAssocID="{20851409-1A6D-4995-9526-755BB65A460F}" presName="parentLin" presStyleCnt="0"/>
      <dgm:spPr/>
    </dgm:pt>
    <dgm:pt modelId="{7A7D4020-2742-4D67-9DE0-2217876CDF05}" type="pres">
      <dgm:prSet presAssocID="{20851409-1A6D-4995-9526-755BB65A460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69F3260-90E7-42B4-9AD2-9E5E521F9C17}" type="pres">
      <dgm:prSet presAssocID="{20851409-1A6D-4995-9526-755BB65A46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A68CCF-1415-43B6-85A1-3E4B8217AE2F}" type="pres">
      <dgm:prSet presAssocID="{20851409-1A6D-4995-9526-755BB65A460F}" presName="negativeSpace" presStyleCnt="0"/>
      <dgm:spPr/>
    </dgm:pt>
    <dgm:pt modelId="{5BE5719B-B210-4479-BCCE-9730B51CCE25}" type="pres">
      <dgm:prSet presAssocID="{20851409-1A6D-4995-9526-755BB65A460F}" presName="childText" presStyleLbl="conFgAcc1" presStyleIdx="0" presStyleCnt="5">
        <dgm:presLayoutVars>
          <dgm:bulletEnabled val="1"/>
        </dgm:presLayoutVars>
      </dgm:prSet>
      <dgm:spPr/>
    </dgm:pt>
    <dgm:pt modelId="{1B7ACE2E-2A87-4D92-81D1-2D7757845E7A}" type="pres">
      <dgm:prSet presAssocID="{032150DC-9BDE-458C-8AEF-AB8CB68F9E6D}" presName="spaceBetweenRectangles" presStyleCnt="0"/>
      <dgm:spPr/>
    </dgm:pt>
    <dgm:pt modelId="{4BE71244-21B0-41A6-8F17-8F2A8339E4D3}" type="pres">
      <dgm:prSet presAssocID="{4AE3B125-1174-4D4D-A6C7-E39BD38B8D3B}" presName="parentLin" presStyleCnt="0"/>
      <dgm:spPr/>
    </dgm:pt>
    <dgm:pt modelId="{B7631F41-D243-4B67-A381-F88C541F2233}" type="pres">
      <dgm:prSet presAssocID="{4AE3B125-1174-4D4D-A6C7-E39BD38B8D3B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ACD9D43D-26C4-4A90-8883-D64A1C87E003}" type="pres">
      <dgm:prSet presAssocID="{4AE3B125-1174-4D4D-A6C7-E39BD38B8D3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C6B726-7E15-466F-9BB2-F4F8B90A639C}" type="pres">
      <dgm:prSet presAssocID="{4AE3B125-1174-4D4D-A6C7-E39BD38B8D3B}" presName="negativeSpace" presStyleCnt="0"/>
      <dgm:spPr/>
    </dgm:pt>
    <dgm:pt modelId="{826C1455-B0F7-4FE2-B6EE-B1EFB7BE498D}" type="pres">
      <dgm:prSet presAssocID="{4AE3B125-1174-4D4D-A6C7-E39BD38B8D3B}" presName="childText" presStyleLbl="conFgAcc1" presStyleIdx="1" presStyleCnt="5">
        <dgm:presLayoutVars>
          <dgm:bulletEnabled val="1"/>
        </dgm:presLayoutVars>
      </dgm:prSet>
      <dgm:spPr/>
    </dgm:pt>
    <dgm:pt modelId="{1C95B055-1A2A-46D7-84DF-53D4D93E6CA9}" type="pres">
      <dgm:prSet presAssocID="{8D4B390D-56A8-47C8-8B3F-99A8560150EC}" presName="spaceBetweenRectangles" presStyleCnt="0"/>
      <dgm:spPr/>
    </dgm:pt>
    <dgm:pt modelId="{A74B7F34-55E5-4048-9AE3-410CD3CD3B9D}" type="pres">
      <dgm:prSet presAssocID="{CF3A20A3-6CDD-4769-AC28-FF78FD17157D}" presName="parentLin" presStyleCnt="0"/>
      <dgm:spPr/>
    </dgm:pt>
    <dgm:pt modelId="{5EF3B897-6703-4136-955D-E7F4D077A42F}" type="pres">
      <dgm:prSet presAssocID="{CF3A20A3-6CDD-4769-AC28-FF78FD17157D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903BE303-3BC2-4D8A-8F75-541F9792A340}" type="pres">
      <dgm:prSet presAssocID="{CF3A20A3-6CDD-4769-AC28-FF78FD17157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4188A-B280-443F-8185-41410AFD536B}" type="pres">
      <dgm:prSet presAssocID="{CF3A20A3-6CDD-4769-AC28-FF78FD17157D}" presName="negativeSpace" presStyleCnt="0"/>
      <dgm:spPr/>
    </dgm:pt>
    <dgm:pt modelId="{73655820-DEC1-4D87-B318-33FC23C824F2}" type="pres">
      <dgm:prSet presAssocID="{CF3A20A3-6CDD-4769-AC28-FF78FD17157D}" presName="childText" presStyleLbl="conFgAcc1" presStyleIdx="2" presStyleCnt="5">
        <dgm:presLayoutVars>
          <dgm:bulletEnabled val="1"/>
        </dgm:presLayoutVars>
      </dgm:prSet>
      <dgm:spPr/>
    </dgm:pt>
    <dgm:pt modelId="{418274D4-2059-40FD-9731-76B5E00C18CC}" type="pres">
      <dgm:prSet presAssocID="{F1961C05-BEA0-42D7-A93F-DDC79471AD34}" presName="spaceBetweenRectangles" presStyleCnt="0"/>
      <dgm:spPr/>
    </dgm:pt>
    <dgm:pt modelId="{2AA8B581-A86A-47E4-A367-0C86B6FF9911}" type="pres">
      <dgm:prSet presAssocID="{BD83725B-36A1-4568-8DC5-BF9BD8814E1E}" presName="parentLin" presStyleCnt="0"/>
      <dgm:spPr/>
    </dgm:pt>
    <dgm:pt modelId="{9F6BEFEC-0AF0-4E87-AD9D-ACCE3EB21C26}" type="pres">
      <dgm:prSet presAssocID="{BD83725B-36A1-4568-8DC5-BF9BD8814E1E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89A84039-D5B6-4FAF-AE57-8B7E45669689}" type="pres">
      <dgm:prSet presAssocID="{BD83725B-36A1-4568-8DC5-BF9BD8814E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7E868-98E4-4E0F-B5A2-F47B43E5A6A4}" type="pres">
      <dgm:prSet presAssocID="{BD83725B-36A1-4568-8DC5-BF9BD8814E1E}" presName="negativeSpace" presStyleCnt="0"/>
      <dgm:spPr/>
    </dgm:pt>
    <dgm:pt modelId="{F3416F75-9C21-4DB3-ACCB-DA585C11AB18}" type="pres">
      <dgm:prSet presAssocID="{BD83725B-36A1-4568-8DC5-BF9BD8814E1E}" presName="childText" presStyleLbl="conFgAcc1" presStyleIdx="3" presStyleCnt="5" custLinFactNeighborY="33169">
        <dgm:presLayoutVars>
          <dgm:bulletEnabled val="1"/>
        </dgm:presLayoutVars>
      </dgm:prSet>
      <dgm:spPr/>
    </dgm:pt>
    <dgm:pt modelId="{4D4C6FCC-0DCC-4044-B97C-368C7284104A}" type="pres">
      <dgm:prSet presAssocID="{1F9F9BAB-A8C0-43CC-8C32-9004E0479AA2}" presName="spaceBetweenRectangles" presStyleCnt="0"/>
      <dgm:spPr/>
    </dgm:pt>
    <dgm:pt modelId="{31627835-FB7B-4D5D-A645-481136CB9406}" type="pres">
      <dgm:prSet presAssocID="{AA248623-9F20-478D-A5F1-2B7E07352F9E}" presName="parentLin" presStyleCnt="0"/>
      <dgm:spPr/>
    </dgm:pt>
    <dgm:pt modelId="{51031539-45FE-4F52-A4B7-CBEE5DE00333}" type="pres">
      <dgm:prSet presAssocID="{AA248623-9F20-478D-A5F1-2B7E07352F9E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45546AC5-CB67-4555-8CB1-CC754507E285}" type="pres">
      <dgm:prSet presAssocID="{AA248623-9F20-478D-A5F1-2B7E07352F9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1146-EEFF-4480-A5E6-2EB1A0F22601}" type="pres">
      <dgm:prSet presAssocID="{AA248623-9F20-478D-A5F1-2B7E07352F9E}" presName="negativeSpace" presStyleCnt="0"/>
      <dgm:spPr/>
    </dgm:pt>
    <dgm:pt modelId="{D2DE1958-75EB-4503-A63B-0C423A4E886F}" type="pres">
      <dgm:prSet presAssocID="{AA248623-9F20-478D-A5F1-2B7E07352F9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4F8F097-9F13-4679-B898-E982FBC1A605}" srcId="{531ACB10-96BB-4FC1-B1E0-651EFD8B321A}" destId="{AA248623-9F20-478D-A5F1-2B7E07352F9E}" srcOrd="4" destOrd="0" parTransId="{21EAAD22-1AE2-4FB6-8664-F52B8028AFAD}" sibTransId="{28FAA5B8-209B-4035-A941-71069270982D}"/>
    <dgm:cxn modelId="{40F404E0-B498-4139-A891-A50008175E65}" type="presOf" srcId="{20851409-1A6D-4995-9526-755BB65A460F}" destId="{569F3260-90E7-42B4-9AD2-9E5E521F9C17}" srcOrd="1" destOrd="0" presId="urn:microsoft.com/office/officeart/2005/8/layout/list1"/>
    <dgm:cxn modelId="{52D855B9-14A9-4064-8485-2EF09D23D882}" type="presOf" srcId="{4AE3B125-1174-4D4D-A6C7-E39BD38B8D3B}" destId="{ACD9D43D-26C4-4A90-8883-D64A1C87E003}" srcOrd="1" destOrd="0" presId="urn:microsoft.com/office/officeart/2005/8/layout/list1"/>
    <dgm:cxn modelId="{8E2CA070-959A-46C7-BF53-B59381FB7755}" type="presOf" srcId="{AA248623-9F20-478D-A5F1-2B7E07352F9E}" destId="{51031539-45FE-4F52-A4B7-CBEE5DE00333}" srcOrd="0" destOrd="0" presId="urn:microsoft.com/office/officeart/2005/8/layout/list1"/>
    <dgm:cxn modelId="{81ADA7FB-9DD5-4BC3-B22E-AFD4D24041B6}" type="presOf" srcId="{CF3A20A3-6CDD-4769-AC28-FF78FD17157D}" destId="{5EF3B897-6703-4136-955D-E7F4D077A42F}" srcOrd="0" destOrd="0" presId="urn:microsoft.com/office/officeart/2005/8/layout/list1"/>
    <dgm:cxn modelId="{E86690A9-07E0-4CC5-93AD-0D55B69A90AD}" type="presOf" srcId="{531ACB10-96BB-4FC1-B1E0-651EFD8B321A}" destId="{8F0A85A0-433F-44AD-8850-661B8BE950DB}" srcOrd="0" destOrd="0" presId="urn:microsoft.com/office/officeart/2005/8/layout/list1"/>
    <dgm:cxn modelId="{6F5C8441-C959-4399-A882-279C78F43991}" srcId="{531ACB10-96BB-4FC1-B1E0-651EFD8B321A}" destId="{BD83725B-36A1-4568-8DC5-BF9BD8814E1E}" srcOrd="3" destOrd="0" parTransId="{55A7C9DC-F17D-4AF5-8636-0719E4A40667}" sibTransId="{1F9F9BAB-A8C0-43CC-8C32-9004E0479AA2}"/>
    <dgm:cxn modelId="{8BDE169B-322B-4693-A460-6CEE83F6B483}" type="presOf" srcId="{CF3A20A3-6CDD-4769-AC28-FF78FD17157D}" destId="{903BE303-3BC2-4D8A-8F75-541F9792A340}" srcOrd="1" destOrd="0" presId="urn:microsoft.com/office/officeart/2005/8/layout/list1"/>
    <dgm:cxn modelId="{4A8173CD-E6AF-4D7C-9556-AE6D8870A7E4}" srcId="{531ACB10-96BB-4FC1-B1E0-651EFD8B321A}" destId="{20851409-1A6D-4995-9526-755BB65A460F}" srcOrd="0" destOrd="0" parTransId="{FB33A695-CF67-48A1-98B9-4DD430ED7C37}" sibTransId="{032150DC-9BDE-458C-8AEF-AB8CB68F9E6D}"/>
    <dgm:cxn modelId="{F4A60D11-B2C1-40C3-87F1-2C8D719D3466}" srcId="{531ACB10-96BB-4FC1-B1E0-651EFD8B321A}" destId="{CF3A20A3-6CDD-4769-AC28-FF78FD17157D}" srcOrd="2" destOrd="0" parTransId="{4784C43C-8C6A-481D-98F7-2D2AF5BC7086}" sibTransId="{F1961C05-BEA0-42D7-A93F-DDC79471AD34}"/>
    <dgm:cxn modelId="{3B25A19E-E23C-4158-9090-B0F82D5A7B09}" type="presOf" srcId="{20851409-1A6D-4995-9526-755BB65A460F}" destId="{7A7D4020-2742-4D67-9DE0-2217876CDF05}" srcOrd="0" destOrd="0" presId="urn:microsoft.com/office/officeart/2005/8/layout/list1"/>
    <dgm:cxn modelId="{D6104869-5D92-47BD-85FF-4148850A77C4}" type="presOf" srcId="{AA248623-9F20-478D-A5F1-2B7E07352F9E}" destId="{45546AC5-CB67-4555-8CB1-CC754507E285}" srcOrd="1" destOrd="0" presId="urn:microsoft.com/office/officeart/2005/8/layout/list1"/>
    <dgm:cxn modelId="{E925DF76-1B8F-4C84-B94D-BA5C93A1843D}" srcId="{531ACB10-96BB-4FC1-B1E0-651EFD8B321A}" destId="{4AE3B125-1174-4D4D-A6C7-E39BD38B8D3B}" srcOrd="1" destOrd="0" parTransId="{F9EC0422-2793-406F-AE92-C5F7FE4438B7}" sibTransId="{8D4B390D-56A8-47C8-8B3F-99A8560150EC}"/>
    <dgm:cxn modelId="{B2BAD685-2E2E-4F51-9C8F-7AEAF07AEABC}" type="presOf" srcId="{BD83725B-36A1-4568-8DC5-BF9BD8814E1E}" destId="{9F6BEFEC-0AF0-4E87-AD9D-ACCE3EB21C26}" srcOrd="0" destOrd="0" presId="urn:microsoft.com/office/officeart/2005/8/layout/list1"/>
    <dgm:cxn modelId="{25624838-2B49-4D0C-B9C0-CB8D4A97FF44}" type="presOf" srcId="{BD83725B-36A1-4568-8DC5-BF9BD8814E1E}" destId="{89A84039-D5B6-4FAF-AE57-8B7E45669689}" srcOrd="1" destOrd="0" presId="urn:microsoft.com/office/officeart/2005/8/layout/list1"/>
    <dgm:cxn modelId="{D20446C2-2451-4787-87C0-3B6011A8ECA8}" type="presOf" srcId="{4AE3B125-1174-4D4D-A6C7-E39BD38B8D3B}" destId="{B7631F41-D243-4B67-A381-F88C541F2233}" srcOrd="0" destOrd="0" presId="urn:microsoft.com/office/officeart/2005/8/layout/list1"/>
    <dgm:cxn modelId="{96A1CB0C-3FAC-4D13-8013-448C8BAAA23D}" type="presParOf" srcId="{8F0A85A0-433F-44AD-8850-661B8BE950DB}" destId="{83B28A1E-D80B-4683-9331-931326A503F3}" srcOrd="0" destOrd="0" presId="urn:microsoft.com/office/officeart/2005/8/layout/list1"/>
    <dgm:cxn modelId="{B3B1ECDB-702C-4A61-B6A4-F7AE67E3C8FD}" type="presParOf" srcId="{83B28A1E-D80B-4683-9331-931326A503F3}" destId="{7A7D4020-2742-4D67-9DE0-2217876CDF05}" srcOrd="0" destOrd="0" presId="urn:microsoft.com/office/officeart/2005/8/layout/list1"/>
    <dgm:cxn modelId="{116CA66C-7B90-4BCE-AE19-AD729705EA06}" type="presParOf" srcId="{83B28A1E-D80B-4683-9331-931326A503F3}" destId="{569F3260-90E7-42B4-9AD2-9E5E521F9C17}" srcOrd="1" destOrd="0" presId="urn:microsoft.com/office/officeart/2005/8/layout/list1"/>
    <dgm:cxn modelId="{70F366BA-C220-41F9-A8AB-31AAB486124D}" type="presParOf" srcId="{8F0A85A0-433F-44AD-8850-661B8BE950DB}" destId="{7AA68CCF-1415-43B6-85A1-3E4B8217AE2F}" srcOrd="1" destOrd="0" presId="urn:microsoft.com/office/officeart/2005/8/layout/list1"/>
    <dgm:cxn modelId="{32939ACD-EDAC-43EB-9C9D-80D619DAE80E}" type="presParOf" srcId="{8F0A85A0-433F-44AD-8850-661B8BE950DB}" destId="{5BE5719B-B210-4479-BCCE-9730B51CCE25}" srcOrd="2" destOrd="0" presId="urn:microsoft.com/office/officeart/2005/8/layout/list1"/>
    <dgm:cxn modelId="{7E233D3A-DC83-4901-8049-FC13C9F6C38C}" type="presParOf" srcId="{8F0A85A0-433F-44AD-8850-661B8BE950DB}" destId="{1B7ACE2E-2A87-4D92-81D1-2D7757845E7A}" srcOrd="3" destOrd="0" presId="urn:microsoft.com/office/officeart/2005/8/layout/list1"/>
    <dgm:cxn modelId="{6033C56D-E571-4802-A87B-8F99E1A058CA}" type="presParOf" srcId="{8F0A85A0-433F-44AD-8850-661B8BE950DB}" destId="{4BE71244-21B0-41A6-8F17-8F2A8339E4D3}" srcOrd="4" destOrd="0" presId="urn:microsoft.com/office/officeart/2005/8/layout/list1"/>
    <dgm:cxn modelId="{0F7C47EA-1D7A-4342-837E-A5B48AF86A78}" type="presParOf" srcId="{4BE71244-21B0-41A6-8F17-8F2A8339E4D3}" destId="{B7631F41-D243-4B67-A381-F88C541F2233}" srcOrd="0" destOrd="0" presId="urn:microsoft.com/office/officeart/2005/8/layout/list1"/>
    <dgm:cxn modelId="{A549A8CA-2370-4CCF-934B-44F5B0D0B478}" type="presParOf" srcId="{4BE71244-21B0-41A6-8F17-8F2A8339E4D3}" destId="{ACD9D43D-26C4-4A90-8883-D64A1C87E003}" srcOrd="1" destOrd="0" presId="urn:microsoft.com/office/officeart/2005/8/layout/list1"/>
    <dgm:cxn modelId="{54E2B0AA-D65A-4220-B0FF-D45793BFAC46}" type="presParOf" srcId="{8F0A85A0-433F-44AD-8850-661B8BE950DB}" destId="{3BC6B726-7E15-466F-9BB2-F4F8B90A639C}" srcOrd="5" destOrd="0" presId="urn:microsoft.com/office/officeart/2005/8/layout/list1"/>
    <dgm:cxn modelId="{76AAADE2-7F07-4297-9E6F-250CC94DBA0D}" type="presParOf" srcId="{8F0A85A0-433F-44AD-8850-661B8BE950DB}" destId="{826C1455-B0F7-4FE2-B6EE-B1EFB7BE498D}" srcOrd="6" destOrd="0" presId="urn:microsoft.com/office/officeart/2005/8/layout/list1"/>
    <dgm:cxn modelId="{49E1B04B-0DE7-4A99-8200-FBCFFBBC2FBC}" type="presParOf" srcId="{8F0A85A0-433F-44AD-8850-661B8BE950DB}" destId="{1C95B055-1A2A-46D7-84DF-53D4D93E6CA9}" srcOrd="7" destOrd="0" presId="urn:microsoft.com/office/officeart/2005/8/layout/list1"/>
    <dgm:cxn modelId="{FB2E555B-1A71-4F1A-BB37-0113DF348007}" type="presParOf" srcId="{8F0A85A0-433F-44AD-8850-661B8BE950DB}" destId="{A74B7F34-55E5-4048-9AE3-410CD3CD3B9D}" srcOrd="8" destOrd="0" presId="urn:microsoft.com/office/officeart/2005/8/layout/list1"/>
    <dgm:cxn modelId="{5F65ACDC-F132-4D29-8879-3D8BDD9F6443}" type="presParOf" srcId="{A74B7F34-55E5-4048-9AE3-410CD3CD3B9D}" destId="{5EF3B897-6703-4136-955D-E7F4D077A42F}" srcOrd="0" destOrd="0" presId="urn:microsoft.com/office/officeart/2005/8/layout/list1"/>
    <dgm:cxn modelId="{ACA8AD7E-35E2-454B-AA21-71D847ACD3F3}" type="presParOf" srcId="{A74B7F34-55E5-4048-9AE3-410CD3CD3B9D}" destId="{903BE303-3BC2-4D8A-8F75-541F9792A340}" srcOrd="1" destOrd="0" presId="urn:microsoft.com/office/officeart/2005/8/layout/list1"/>
    <dgm:cxn modelId="{28DCDA0F-4963-4BD5-A6FF-4B4F7105206B}" type="presParOf" srcId="{8F0A85A0-433F-44AD-8850-661B8BE950DB}" destId="{BE44188A-B280-443F-8185-41410AFD536B}" srcOrd="9" destOrd="0" presId="urn:microsoft.com/office/officeart/2005/8/layout/list1"/>
    <dgm:cxn modelId="{99741436-C431-460A-B695-F9EF5EC3827E}" type="presParOf" srcId="{8F0A85A0-433F-44AD-8850-661B8BE950DB}" destId="{73655820-DEC1-4D87-B318-33FC23C824F2}" srcOrd="10" destOrd="0" presId="urn:microsoft.com/office/officeart/2005/8/layout/list1"/>
    <dgm:cxn modelId="{3F98F4F6-A882-421D-9822-3F070B7D8386}" type="presParOf" srcId="{8F0A85A0-433F-44AD-8850-661B8BE950DB}" destId="{418274D4-2059-40FD-9731-76B5E00C18CC}" srcOrd="11" destOrd="0" presId="urn:microsoft.com/office/officeart/2005/8/layout/list1"/>
    <dgm:cxn modelId="{2839A43B-3FD0-4013-BC6A-D6862D7E0495}" type="presParOf" srcId="{8F0A85A0-433F-44AD-8850-661B8BE950DB}" destId="{2AA8B581-A86A-47E4-A367-0C86B6FF9911}" srcOrd="12" destOrd="0" presId="urn:microsoft.com/office/officeart/2005/8/layout/list1"/>
    <dgm:cxn modelId="{30E4A6E8-A75C-4618-8496-046B433F5B15}" type="presParOf" srcId="{2AA8B581-A86A-47E4-A367-0C86B6FF9911}" destId="{9F6BEFEC-0AF0-4E87-AD9D-ACCE3EB21C26}" srcOrd="0" destOrd="0" presId="urn:microsoft.com/office/officeart/2005/8/layout/list1"/>
    <dgm:cxn modelId="{3C64BBE3-1117-4B7B-8E60-60E16EF945E2}" type="presParOf" srcId="{2AA8B581-A86A-47E4-A367-0C86B6FF9911}" destId="{89A84039-D5B6-4FAF-AE57-8B7E45669689}" srcOrd="1" destOrd="0" presId="urn:microsoft.com/office/officeart/2005/8/layout/list1"/>
    <dgm:cxn modelId="{0B077690-EA2F-4AD0-B6F1-8C81F6AB3942}" type="presParOf" srcId="{8F0A85A0-433F-44AD-8850-661B8BE950DB}" destId="{1557E868-98E4-4E0F-B5A2-F47B43E5A6A4}" srcOrd="13" destOrd="0" presId="urn:microsoft.com/office/officeart/2005/8/layout/list1"/>
    <dgm:cxn modelId="{B54B3DFF-999C-4D06-ACC3-CFB1E6C3B135}" type="presParOf" srcId="{8F0A85A0-433F-44AD-8850-661B8BE950DB}" destId="{F3416F75-9C21-4DB3-ACCB-DA585C11AB18}" srcOrd="14" destOrd="0" presId="urn:microsoft.com/office/officeart/2005/8/layout/list1"/>
    <dgm:cxn modelId="{B9C17230-AF72-47CF-809D-45281D9AEECC}" type="presParOf" srcId="{8F0A85A0-433F-44AD-8850-661B8BE950DB}" destId="{4D4C6FCC-0DCC-4044-B97C-368C7284104A}" srcOrd="15" destOrd="0" presId="urn:microsoft.com/office/officeart/2005/8/layout/list1"/>
    <dgm:cxn modelId="{96A186A5-2C57-4B8C-8464-2DD12C8E5681}" type="presParOf" srcId="{8F0A85A0-433F-44AD-8850-661B8BE950DB}" destId="{31627835-FB7B-4D5D-A645-481136CB9406}" srcOrd="16" destOrd="0" presId="urn:microsoft.com/office/officeart/2005/8/layout/list1"/>
    <dgm:cxn modelId="{ECF89F76-4CAA-484F-AFDB-3FEF91EC9381}" type="presParOf" srcId="{31627835-FB7B-4D5D-A645-481136CB9406}" destId="{51031539-45FE-4F52-A4B7-CBEE5DE00333}" srcOrd="0" destOrd="0" presId="urn:microsoft.com/office/officeart/2005/8/layout/list1"/>
    <dgm:cxn modelId="{F1573FAE-A764-4143-A234-CDDF1CBA907A}" type="presParOf" srcId="{31627835-FB7B-4D5D-A645-481136CB9406}" destId="{45546AC5-CB67-4555-8CB1-CC754507E285}" srcOrd="1" destOrd="0" presId="urn:microsoft.com/office/officeart/2005/8/layout/list1"/>
    <dgm:cxn modelId="{C9B6491D-D6D7-4B49-9A88-0F4C070A9A63}" type="presParOf" srcId="{8F0A85A0-433F-44AD-8850-661B8BE950DB}" destId="{18C11146-EEFF-4480-A5E6-2EB1A0F22601}" srcOrd="17" destOrd="0" presId="urn:microsoft.com/office/officeart/2005/8/layout/list1"/>
    <dgm:cxn modelId="{63F3478E-4597-47E8-B06F-D61A87BF90DA}" type="presParOf" srcId="{8F0A85A0-433F-44AD-8850-661B8BE950DB}" destId="{D2DE1958-75EB-4503-A63B-0C423A4E88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6F97-FDB4-4679-85BA-EAF9584C1F91}">
      <dsp:nvSpPr>
        <dsp:cNvPr id="0" name=""/>
        <dsp:cNvSpPr/>
      </dsp:nvSpPr>
      <dsp:spPr>
        <a:xfrm>
          <a:off x="0" y="345391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63E5-1BE6-45C9-B25B-9DD66165A046}">
      <dsp:nvSpPr>
        <dsp:cNvPr id="0" name=""/>
        <dsp:cNvSpPr/>
      </dsp:nvSpPr>
      <dsp:spPr>
        <a:xfrm>
          <a:off x="210120" y="79711"/>
          <a:ext cx="2941687" cy="531360"/>
        </a:xfrm>
        <a:prstGeom prst="roundRect">
          <a:avLst/>
        </a:prstGeom>
        <a:solidFill>
          <a:srgbClr val="4D4BA3">
            <a:alpha val="9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kern="1200" dirty="0">
              <a:solidFill>
                <a:srgbClr val="FFFF00"/>
              </a:solidFill>
            </a:rPr>
            <a:t>Sensibilisation</a:t>
          </a:r>
        </a:p>
      </dsp:txBody>
      <dsp:txXfrm>
        <a:off x="236059" y="105650"/>
        <a:ext cx="2889809" cy="479482"/>
      </dsp:txXfrm>
    </dsp:sp>
    <dsp:sp modelId="{71A09D26-99DF-40D2-B8CF-68C5451BC46C}">
      <dsp:nvSpPr>
        <dsp:cNvPr id="0" name=""/>
        <dsp:cNvSpPr/>
      </dsp:nvSpPr>
      <dsp:spPr>
        <a:xfrm>
          <a:off x="0" y="116187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80358-2633-4090-96D2-3C28AF6BE026}">
      <dsp:nvSpPr>
        <dsp:cNvPr id="0" name=""/>
        <dsp:cNvSpPr/>
      </dsp:nvSpPr>
      <dsp:spPr>
        <a:xfrm>
          <a:off x="210120" y="89619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rgbClr val="FFFF00"/>
              </a:solidFill>
            </a:rPr>
            <a:t>Application</a:t>
          </a:r>
        </a:p>
      </dsp:txBody>
      <dsp:txXfrm>
        <a:off x="236059" y="922131"/>
        <a:ext cx="2889809" cy="479482"/>
      </dsp:txXfrm>
    </dsp:sp>
    <dsp:sp modelId="{05B1A81A-E3D5-41C9-9CD8-D5457ACDF095}">
      <dsp:nvSpPr>
        <dsp:cNvPr id="0" name=""/>
        <dsp:cNvSpPr/>
      </dsp:nvSpPr>
      <dsp:spPr>
        <a:xfrm>
          <a:off x="0" y="197835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2777E-8160-438E-99A6-EE52601A1441}">
      <dsp:nvSpPr>
        <dsp:cNvPr id="0" name=""/>
        <dsp:cNvSpPr/>
      </dsp:nvSpPr>
      <dsp:spPr>
        <a:xfrm>
          <a:off x="210120" y="1712672"/>
          <a:ext cx="2941687" cy="531360"/>
        </a:xfrm>
        <a:prstGeom prst="roundRect">
          <a:avLst/>
        </a:prstGeom>
        <a:solidFill>
          <a:srgbClr val="FFFF00">
            <a:alpha val="63333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solidFill>
                <a:srgbClr val="4D4BA3"/>
              </a:solidFill>
            </a:rPr>
            <a:t>Maîtrise</a:t>
          </a:r>
        </a:p>
      </dsp:txBody>
      <dsp:txXfrm>
        <a:off x="236059" y="1738611"/>
        <a:ext cx="2889809" cy="479482"/>
      </dsp:txXfrm>
    </dsp:sp>
    <dsp:sp modelId="{EEC9AB94-FA83-4A54-915D-0B5C2A01F4B9}">
      <dsp:nvSpPr>
        <dsp:cNvPr id="0" name=""/>
        <dsp:cNvSpPr/>
      </dsp:nvSpPr>
      <dsp:spPr>
        <a:xfrm>
          <a:off x="0" y="2794832"/>
          <a:ext cx="420241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C4153-87F6-4E61-B10E-68759B707C1D}">
      <dsp:nvSpPr>
        <dsp:cNvPr id="0" name=""/>
        <dsp:cNvSpPr/>
      </dsp:nvSpPr>
      <dsp:spPr>
        <a:xfrm>
          <a:off x="210120" y="2529152"/>
          <a:ext cx="2941687" cy="5313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189" tIns="0" rIns="11118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rgbClr val="FFFF00"/>
              </a:solidFill>
            </a:rPr>
            <a:t>Expertise</a:t>
          </a:r>
        </a:p>
      </dsp:txBody>
      <dsp:txXfrm>
        <a:off x="236059" y="2555091"/>
        <a:ext cx="2889809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Spécification JPA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Spécification JPA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Spécification JPA</a:t>
          </a:r>
          <a:endParaRPr lang="fr-FR" sz="1800" kern="1200" dirty="0"/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Spécification JPA</a:t>
          </a:r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Spécification JPA</a:t>
          </a:r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19B-B210-4479-BCCE-9730B51CCE2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3260-90E7-42B4-9AD2-9E5E521F9C17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Spécification JPA</a:t>
          </a:r>
        </a:p>
      </dsp:txBody>
      <dsp:txXfrm>
        <a:off x="330739" y="65338"/>
        <a:ext cx="4215322" cy="479482"/>
      </dsp:txXfrm>
    </dsp:sp>
    <dsp:sp modelId="{826C1455-B0F7-4FE2-B6EE-B1EFB7BE498D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D43D-26C4-4A90-8883-D64A1C87E003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</a:t>
          </a:r>
          <a:r>
            <a:rPr lang="fr-FR" sz="1800" b="1" i="1" kern="1200"/>
            <a:t>entity</a:t>
          </a:r>
          <a:endParaRPr lang="fr-FR" sz="1800" kern="1200" dirty="0"/>
        </a:p>
      </dsp:txBody>
      <dsp:txXfrm>
        <a:off x="330739" y="881818"/>
        <a:ext cx="4215322" cy="479482"/>
      </dsp:txXfrm>
    </dsp:sp>
    <dsp:sp modelId="{73655820-DEC1-4D87-B318-33FC23C824F2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E303-3BC2-4D8A-8F75-541F9792A340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Les principales annotations</a:t>
          </a:r>
          <a:endParaRPr lang="fr-FR" sz="1800" kern="1200" dirty="0"/>
        </a:p>
      </dsp:txBody>
      <dsp:txXfrm>
        <a:off x="330739" y="1698298"/>
        <a:ext cx="4215322" cy="479482"/>
      </dsp:txXfrm>
    </dsp:sp>
    <dsp:sp modelId="{F3416F75-9C21-4DB3-ACCB-DA585C11AB18}">
      <dsp:nvSpPr>
        <dsp:cNvPr id="0" name=""/>
        <dsp:cNvSpPr/>
      </dsp:nvSpPr>
      <dsp:spPr>
        <a:xfrm>
          <a:off x="0" y="278676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4039-D5B6-4FAF-AE57-8B7E45669689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L’</a:t>
          </a:r>
          <a:r>
            <a:rPr lang="fr-FR" sz="1800" b="1" i="1" kern="1200" dirty="0" err="1"/>
            <a:t>EntityManager</a:t>
          </a:r>
          <a:endParaRPr lang="fr-FR" sz="1800" kern="1200" dirty="0"/>
        </a:p>
      </dsp:txBody>
      <dsp:txXfrm>
        <a:off x="330739" y="2514779"/>
        <a:ext cx="4215322" cy="479482"/>
      </dsp:txXfrm>
    </dsp:sp>
    <dsp:sp modelId="{D2DE1958-75EB-4503-A63B-0C423A4E886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46AC5-CB67-4555-8CB1-CC754507E28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1" kern="1200"/>
            <a:t>JPQL</a:t>
          </a:r>
          <a:endParaRPr lang="fr-FR" sz="1800" kern="1200" dirty="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</a:t>
            </a:r>
            <a:r>
              <a:rPr lang="fr-FR" baseline="0" dirty="0"/>
              <a:t> CACHEE, pour information à destination du formateur</a:t>
            </a:r>
            <a:endParaRPr lang="fr-FR" dirty="0"/>
          </a:p>
          <a:p>
            <a:r>
              <a:rPr lang="fr-FR" dirty="0"/>
              <a:t>Proposition</a:t>
            </a:r>
            <a:r>
              <a:rPr lang="fr-FR" baseline="0" dirty="0"/>
              <a:t> d’un ensemble d’icônes « pédagogiques » afin de repérer facilement les différentes catégories d’information</a:t>
            </a:r>
          </a:p>
          <a:p>
            <a:endParaRPr lang="fr-FR" baseline="0" dirty="0"/>
          </a:p>
          <a:p>
            <a:r>
              <a:rPr lang="fr-FR" baseline="0" dirty="0"/>
              <a:t>Pour les puces, il faut employer celle contenu dans PowerPoint ! Attention à leur nombre.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2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9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 </a:t>
            </a:r>
            <a:r>
              <a:rPr lang="fr-FR"/>
              <a:t>mais CACHEE (masquée)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donnée à titre indicatif  afin de décrire les objectifs pédagogiques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Diapositive OBLIGATOIRE: couleurs et formes personnalisables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2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8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026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2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Diapositive OBLIGATOIRE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Vous n’êtes pas obligé d’utiliser ce modèle de plan ni</a:t>
            </a:r>
            <a:r>
              <a:rPr lang="fr-FR" baseline="0" dirty="0"/>
              <a:t> ces couleurs : ceci est un exemple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617-0337-46BF-955F-4D2640F2AB3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4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627375"/>
            <a:ext cx="7773693" cy="477040"/>
          </a:xfrm>
        </p:spPr>
        <p:txBody>
          <a:bodyPr/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0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84638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50825" y="775901"/>
            <a:ext cx="1255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Définition</a:t>
            </a:r>
            <a:endParaRPr lang="fr-FR" sz="2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43245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Mot(s) clé(s) / notion(s):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1"/>
          </p:nvPr>
        </p:nvSpPr>
        <p:spPr>
          <a:xfrm>
            <a:off x="5292725" y="1263651"/>
            <a:ext cx="3671888" cy="2885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50825" y="1263650"/>
            <a:ext cx="4897438" cy="288607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971550" y="4941888"/>
            <a:ext cx="7200900" cy="1511300"/>
          </a:xfrm>
          <a:prstGeom prst="rect">
            <a:avLst/>
          </a:prstGeom>
        </p:spPr>
        <p:txBody>
          <a:bodyPr/>
          <a:lstStyle>
            <a:lvl1pPr marL="62446" indent="-62446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003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3833" y="1052736"/>
            <a:ext cx="8228647" cy="5256584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FC000"/>
              </a:buClr>
              <a:buFont typeface="Webdings" panose="05030102010509060703" pitchFamily="18" charset="2"/>
              <a:buChar char="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92D05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B0F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030A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16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25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633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/>
              <a:t>TITRE DU DOCUMENT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6"/>
            <a:ext cx="480285" cy="792088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-180528" y="6550662"/>
            <a:ext cx="2843808" cy="2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20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fr-FR" sz="1100" dirty="0"/>
              <a:t>COMSIC\DGF\CFCT\GIR\PDI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32028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E79A1E1-DE2A-405C-B7AD-D9B0C0135C19}"/>
              </a:ext>
            </a:extLst>
          </p:cNvPr>
          <p:cNvSpPr txBox="1">
            <a:spLocks/>
          </p:cNvSpPr>
          <p:nvPr/>
        </p:nvSpPr>
        <p:spPr bwMode="auto">
          <a:xfrm>
            <a:off x="626354" y="2477049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5400" dirty="0"/>
              <a:t>Java </a:t>
            </a:r>
            <a:r>
              <a:rPr lang="fr-FR" sz="5400" dirty="0" err="1"/>
              <a:t>Persistence</a:t>
            </a:r>
            <a:r>
              <a:rPr lang="fr-FR" sz="5400" dirty="0"/>
              <a:t> API</a:t>
            </a:r>
          </a:p>
          <a:p>
            <a:r>
              <a:rPr lang="fr-FR" sz="5400" dirty="0"/>
              <a:t>JPA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12B7EC-024F-4083-A212-95CFC274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50" y="3717032"/>
            <a:ext cx="3256104" cy="3256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JPA : Java </a:t>
            </a:r>
            <a:r>
              <a:rPr lang="fr-FR" sz="4000" dirty="0" err="1"/>
              <a:t>Persistence</a:t>
            </a:r>
            <a:r>
              <a:rPr lang="fr-FR" sz="4000" dirty="0"/>
              <a:t> API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22FF64D-8611-419F-83E6-BE4F1540F6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0D553-A392-4103-9CD4-1448C1C263E5}"/>
              </a:ext>
            </a:extLst>
          </p:cNvPr>
          <p:cNvSpPr/>
          <p:nvPr/>
        </p:nvSpPr>
        <p:spPr>
          <a:xfrm>
            <a:off x="661422" y="1008538"/>
            <a:ext cx="8482578" cy="2636486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L’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API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JPA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est capable :</a:t>
            </a:r>
          </a:p>
          <a:p>
            <a:endParaRPr lang="fr-FR" sz="2400" b="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de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 Vérifier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l’</a:t>
            </a:r>
            <a:r>
              <a:rPr lang="fr-FR" sz="2400" b="0" dirty="0" err="1">
                <a:solidFill>
                  <a:schemeClr val="tx1"/>
                </a:solidFill>
                <a:latin typeface="Arial" charset="0"/>
              </a:rPr>
              <a:t>existance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d’une table en base de données</a:t>
            </a:r>
          </a:p>
          <a:p>
            <a:endParaRPr lang="fr-FR" sz="2400" b="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de 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créer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la table en base de données si elle n’existe pas</a:t>
            </a: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buFontTx/>
              <a:buChar char="-"/>
            </a:pP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de 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générer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 les requêtes </a:t>
            </a:r>
            <a:r>
              <a:rPr lang="fr-FR" sz="2400" b="0" dirty="0">
                <a:solidFill>
                  <a:srgbClr val="FF0000"/>
                </a:solidFill>
                <a:latin typeface="Arial" charset="0"/>
              </a:rPr>
              <a:t>SQL </a:t>
            </a:r>
            <a:r>
              <a:rPr lang="fr-FR" sz="2400" b="0" dirty="0">
                <a:solidFill>
                  <a:schemeClr val="tx1"/>
                </a:solidFill>
                <a:latin typeface="Arial" charset="0"/>
              </a:rPr>
              <a:t>nécessaires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5ED47BA-52D8-4C36-8070-CDB144DE844D}"/>
              </a:ext>
            </a:extLst>
          </p:cNvPr>
          <p:cNvGrpSpPr/>
          <p:nvPr/>
        </p:nvGrpSpPr>
        <p:grpSpPr>
          <a:xfrm>
            <a:off x="250145" y="4322976"/>
            <a:ext cx="13948455" cy="2784176"/>
            <a:chOff x="250145" y="4322976"/>
            <a:chExt cx="13948455" cy="278417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A04FBB7-706B-4ECA-BC46-EB07DACC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883161">
              <a:off x="250145" y="4322976"/>
              <a:ext cx="2943225" cy="25908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D36434D-B40F-4A41-8624-B6403EBC5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14784">
              <a:off x="7083425" y="5887952"/>
              <a:ext cx="7115175" cy="12192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EB7345-57BE-40C8-BB2B-E6720C1F6A2F}"/>
                </a:ext>
              </a:extLst>
            </p:cNvPr>
            <p:cNvSpPr/>
            <p:nvPr/>
          </p:nvSpPr>
          <p:spPr>
            <a:xfrm>
              <a:off x="3317386" y="4707595"/>
              <a:ext cx="3630878" cy="141501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0" dirty="0">
                  <a:solidFill>
                    <a:schemeClr val="tx1"/>
                  </a:solidFill>
                  <a:latin typeface="Arial" charset="0"/>
                </a:rPr>
                <a:t>Indépendance entre </a:t>
              </a:r>
              <a:r>
                <a:rPr lang="fr-FR" sz="2400" b="0" i="1" dirty="0">
                  <a:solidFill>
                    <a:srgbClr val="FF0000"/>
                  </a:solidFill>
                  <a:latin typeface="Arial" charset="0"/>
                </a:rPr>
                <a:t>code Java </a:t>
              </a:r>
            </a:p>
            <a:p>
              <a:pPr algn="ctr"/>
              <a:r>
                <a:rPr lang="fr-FR" sz="2400" b="0" dirty="0">
                  <a:solidFill>
                    <a:schemeClr val="tx1"/>
                  </a:solidFill>
                  <a:latin typeface="Arial" charset="0"/>
                </a:rPr>
                <a:t>et</a:t>
              </a:r>
              <a:r>
                <a:rPr lang="fr-FR" sz="2400" b="0" i="1" dirty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ctr"/>
              <a:r>
                <a:rPr lang="fr-FR" sz="2400" b="0" i="1" dirty="0">
                  <a:solidFill>
                    <a:srgbClr val="FF0000"/>
                  </a:solidFill>
                  <a:latin typeface="Arial" charset="0"/>
                </a:rPr>
                <a:t>base de données</a:t>
              </a:r>
              <a:r>
                <a:rPr lang="fr-FR" sz="2400" b="0" dirty="0">
                  <a:solidFill>
                    <a:schemeClr val="tx1"/>
                  </a:solidFill>
                  <a:latin typeface="Arial" charset="0"/>
                </a:rPr>
                <a:t> utilisée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2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La spécification JPA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JPA est une </a:t>
            </a:r>
            <a:r>
              <a:rPr lang="fr-FR" sz="2400" b="0" u="sng" dirty="0">
                <a:solidFill>
                  <a:srgbClr val="FF0000"/>
                </a:solidFill>
                <a:effectLst/>
              </a:rPr>
              <a:t>spécification</a:t>
            </a:r>
          </a:p>
          <a:p>
            <a:pPr marL="18900" indent="0">
              <a:buNone/>
            </a:pPr>
            <a:endParaRPr lang="fr-FR" sz="1000" b="0" u="sng" dirty="0">
              <a:effectLst/>
            </a:endParaRPr>
          </a:p>
          <a:p>
            <a:r>
              <a:rPr lang="fr-FR" sz="2400" b="0" dirty="0">
                <a:effectLst/>
              </a:rPr>
              <a:t>Standard auquel se plient les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frameworks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ORM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pour fournir des services interopérables</a:t>
            </a:r>
          </a:p>
          <a:p>
            <a:pPr marL="18900" indent="0">
              <a:buNone/>
            </a:pPr>
            <a:endParaRPr lang="fr-FR" sz="1000" b="0" dirty="0">
              <a:effectLst/>
            </a:endParaRPr>
          </a:p>
          <a:p>
            <a:r>
              <a:rPr lang="fr-FR" sz="2400" b="0" dirty="0">
                <a:effectLst/>
              </a:rPr>
              <a:t>Ensemble de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classes</a:t>
            </a:r>
            <a:r>
              <a:rPr lang="fr-FR" sz="2400" b="0" dirty="0">
                <a:effectLst/>
              </a:rPr>
              <a:t> et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d’interfaces</a:t>
            </a:r>
            <a:r>
              <a:rPr lang="fr-FR" sz="2400" b="0" dirty="0">
                <a:effectLst/>
              </a:rPr>
              <a:t> ( </a:t>
            </a:r>
            <a:r>
              <a:rPr lang="fr-FR" sz="2400" b="0" i="1" dirty="0">
                <a:effectLst/>
              </a:rPr>
              <a:t>package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javax.persistence</a:t>
            </a:r>
            <a:r>
              <a:rPr lang="fr-FR" sz="2400" b="0" dirty="0">
                <a:effectLst/>
              </a:rPr>
              <a:t>)</a:t>
            </a:r>
          </a:p>
          <a:p>
            <a:pPr marL="0" indent="0">
              <a:buNone/>
            </a:pPr>
            <a:endParaRPr lang="fr-FR" sz="1000" b="0" dirty="0">
              <a:effectLst/>
            </a:endParaRPr>
          </a:p>
          <a:p>
            <a:r>
              <a:rPr lang="fr-FR" sz="2400" b="0" dirty="0">
                <a:effectLst/>
              </a:rPr>
              <a:t>les classes des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frameworks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ORM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implémentent ces interfaces</a:t>
            </a:r>
          </a:p>
          <a:p>
            <a:pPr marL="18900" indent="0">
              <a:buNone/>
            </a:pPr>
            <a:endParaRPr lang="fr-FR" sz="1000" b="0" dirty="0">
              <a:effectLst/>
            </a:endParaRPr>
          </a:p>
          <a:p>
            <a:r>
              <a:rPr lang="fr-FR" sz="2400" b="0" dirty="0">
                <a:effectLst/>
              </a:rPr>
              <a:t>Exemples d’</a:t>
            </a:r>
            <a:r>
              <a:rPr lang="fr-FR" sz="2400" b="0" u="sng" dirty="0">
                <a:effectLst/>
              </a:rPr>
              <a:t>implémentations</a:t>
            </a:r>
            <a:r>
              <a:rPr lang="fr-FR" sz="2400" b="0" dirty="0">
                <a:effectLst/>
              </a:rPr>
              <a:t> de JPA:</a:t>
            </a:r>
          </a:p>
          <a:p>
            <a:pPr lvl="1"/>
            <a:r>
              <a:rPr lang="fr-FR" dirty="0" err="1">
                <a:effectLst/>
              </a:rPr>
              <a:t>EclipseLink</a:t>
            </a:r>
            <a:r>
              <a:rPr lang="fr-FR" dirty="0">
                <a:effectLst/>
              </a:rPr>
              <a:t>( Aucun rapport avec l’IDE Eclipse)</a:t>
            </a:r>
          </a:p>
          <a:p>
            <a:pPr lvl="1"/>
            <a:r>
              <a:rPr lang="fr-FR" dirty="0">
                <a:effectLst/>
              </a:rPr>
              <a:t>Hibernate</a:t>
            </a:r>
            <a:endParaRPr lang="fr-FR" dirty="0"/>
          </a:p>
          <a:p>
            <a:pPr lvl="1"/>
            <a:r>
              <a:rPr lang="fr-FR" dirty="0" err="1">
                <a:effectLst/>
              </a:rPr>
              <a:t>OpenJPA</a:t>
            </a:r>
            <a:endParaRPr lang="fr-FR" sz="2400" b="0" u="sng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fr-FR" sz="2400" b="0" dirty="0">
              <a:effectLst/>
            </a:endParaRPr>
          </a:p>
          <a:p>
            <a:pPr marL="418950" lvl="1" indent="0">
              <a:buNone/>
            </a:pPr>
            <a:endParaRPr lang="fr-FR" dirty="0">
              <a:effectLst/>
            </a:endParaRPr>
          </a:p>
          <a:p>
            <a:pPr marL="418950" lvl="1" indent="0">
              <a:buNone/>
            </a:pPr>
            <a:endParaRPr lang="fr-FR" i="1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83F9E4-65BB-4EFC-9064-35B1840C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 flipV="1">
            <a:off x="134670" y="3473026"/>
            <a:ext cx="2367124" cy="246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3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La spécification JPA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Pour une application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JSE</a:t>
            </a:r>
            <a:r>
              <a:rPr lang="fr-FR" sz="2400" b="0" dirty="0">
                <a:effectLst/>
              </a:rPr>
              <a:t>, il faut embarquer l’implémentation utilisée (</a:t>
            </a:r>
            <a:r>
              <a:rPr lang="fr-FR" sz="2400" b="0" i="1" dirty="0" err="1">
                <a:effectLst/>
              </a:rPr>
              <a:t>EclipseLink</a:t>
            </a:r>
            <a:r>
              <a:rPr lang="fr-FR" sz="2400" b="0" dirty="0">
                <a:effectLst/>
              </a:rPr>
              <a:t>, </a:t>
            </a:r>
            <a:r>
              <a:rPr lang="fr-FR" sz="2400" b="0" i="1" dirty="0">
                <a:effectLst/>
              </a:rPr>
              <a:t>Hibernate</a:t>
            </a:r>
            <a:r>
              <a:rPr lang="fr-FR" sz="2400" b="0" dirty="0">
                <a:effectLst/>
              </a:rPr>
              <a:t>, etc.) – </a:t>
            </a:r>
            <a:r>
              <a:rPr lang="fr-FR" sz="2400" b="0" i="1" dirty="0" err="1">
                <a:effectLst/>
              </a:rPr>
              <a:t>BuildPath</a:t>
            </a:r>
            <a:r>
              <a:rPr lang="fr-FR" sz="2400" b="0" dirty="0">
                <a:effectLst/>
              </a:rPr>
              <a:t> / </a:t>
            </a:r>
            <a:r>
              <a:rPr lang="fr-FR" sz="2400" b="0" i="1" dirty="0">
                <a:effectLst/>
              </a:rPr>
              <a:t>Maven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solidFill>
                  <a:srgbClr val="FF0000"/>
                </a:solidFill>
                <a:effectLst/>
              </a:rPr>
              <a:t>JPA</a:t>
            </a:r>
            <a:r>
              <a:rPr lang="fr-FR" sz="2400" b="0" dirty="0">
                <a:effectLst/>
              </a:rPr>
              <a:t> est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embarqué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dans un serveur d’applications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JEE</a:t>
            </a:r>
            <a:r>
              <a:rPr lang="fr-FR" sz="2400" b="0" dirty="0">
                <a:effectLst/>
              </a:rPr>
              <a:t> (Java Entreprise Edition) tel que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Payara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i="1" dirty="0">
                <a:effectLst/>
              </a:rPr>
              <a:t>(</a:t>
            </a:r>
            <a:r>
              <a:rPr lang="fr-FR" sz="2400" b="0" dirty="0">
                <a:effectLst/>
              </a:rPr>
              <a:t>Implémentation</a:t>
            </a:r>
            <a:r>
              <a:rPr lang="fr-FR" sz="2400" b="0" i="1" dirty="0">
                <a:effectLst/>
              </a:rPr>
              <a:t> </a:t>
            </a:r>
            <a:r>
              <a:rPr lang="fr-FR" sz="2400" b="0" i="1" dirty="0" err="1">
                <a:effectLst/>
              </a:rPr>
              <a:t>EclipseLink</a:t>
            </a:r>
            <a:r>
              <a:rPr lang="fr-FR" sz="2400" b="0" i="1" dirty="0">
                <a:effectLst/>
              </a:rPr>
              <a:t>)</a:t>
            </a:r>
            <a:r>
              <a:rPr lang="fr-FR" sz="2400" b="0" dirty="0">
                <a:effectLst/>
              </a:rPr>
              <a:t>. </a:t>
            </a:r>
          </a:p>
          <a:p>
            <a:pPr marL="18900" indent="0">
              <a:buNone/>
            </a:pPr>
            <a:endParaRPr lang="fr-FR" dirty="0">
              <a:effectLst/>
            </a:endParaRPr>
          </a:p>
          <a:p>
            <a:r>
              <a:rPr lang="fr-FR" sz="2400" b="0" dirty="0">
                <a:effectLst/>
              </a:rPr>
              <a:t>Un fichier de configuration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persistence.xml </a:t>
            </a:r>
            <a:r>
              <a:rPr lang="fr-FR" sz="2400" b="0" dirty="0">
                <a:effectLst/>
              </a:rPr>
              <a:t>est placé dans le répertoire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META-INF</a:t>
            </a:r>
            <a:r>
              <a:rPr lang="fr-FR" sz="2400" b="0" i="1" dirty="0">
                <a:solidFill>
                  <a:schemeClr val="tx2"/>
                </a:solidFill>
                <a:effectLst/>
              </a:rPr>
              <a:t> </a:t>
            </a:r>
            <a:r>
              <a:rPr lang="fr-FR" sz="2400" b="0" dirty="0">
                <a:solidFill>
                  <a:schemeClr val="tx2"/>
                </a:solidFill>
                <a:effectLst/>
              </a:rPr>
              <a:t>:</a:t>
            </a:r>
          </a:p>
          <a:p>
            <a:pPr lvl="1"/>
            <a:r>
              <a:rPr lang="fr-FR" b="0" dirty="0">
                <a:solidFill>
                  <a:schemeClr val="tx2"/>
                </a:solidFill>
                <a:effectLst/>
              </a:rPr>
              <a:t>classes à persister</a:t>
            </a:r>
          </a:p>
          <a:p>
            <a:pPr lvl="1"/>
            <a:r>
              <a:rPr lang="fr-FR" b="0" dirty="0">
                <a:solidFill>
                  <a:schemeClr val="tx2"/>
                </a:solidFill>
                <a:effectLst/>
              </a:rPr>
              <a:t>connexion à la base de données</a:t>
            </a:r>
          </a:p>
          <a:p>
            <a:pPr marL="18900" indent="0">
              <a:buNone/>
            </a:pPr>
            <a:endParaRPr lang="fr-FR" sz="2400" b="0" dirty="0">
              <a:solidFill>
                <a:schemeClr val="tx2"/>
              </a:solidFill>
              <a:effectLst/>
            </a:endParaRPr>
          </a:p>
          <a:p>
            <a:pPr marL="18900" indent="0">
              <a:buNone/>
            </a:pP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3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4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Les </a:t>
            </a:r>
            <a:r>
              <a:rPr lang="fr-FR" sz="4000" dirty="0" err="1"/>
              <a:t>Entity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i="1" dirty="0" err="1">
                <a:solidFill>
                  <a:srgbClr val="FF0000"/>
                </a:solidFill>
                <a:effectLst/>
              </a:rPr>
              <a:t>Entity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= Pour les instances de classes persistées en BDD</a:t>
            </a:r>
          </a:p>
          <a:p>
            <a:endParaRPr lang="fr-FR" sz="2400" b="0" dirty="0">
              <a:effectLst/>
            </a:endParaRPr>
          </a:p>
          <a:p>
            <a:pPr>
              <a:defRPr/>
            </a:pPr>
            <a:r>
              <a:rPr lang="fr-FR" sz="2400" b="0" dirty="0">
                <a:effectLst/>
              </a:rPr>
              <a:t>Pour qu’une classe soit une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Entity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:</a:t>
            </a:r>
          </a:p>
          <a:p>
            <a:pPr lvl="3">
              <a:defRPr/>
            </a:pPr>
            <a:r>
              <a:rPr lang="fr-FR" dirty="0">
                <a:effectLst/>
              </a:rPr>
              <a:t>elle doit être annotée </a:t>
            </a:r>
            <a:r>
              <a:rPr lang="fr-FR" i="1" dirty="0">
                <a:solidFill>
                  <a:srgbClr val="FF0000"/>
                </a:solidFill>
                <a:effectLst/>
              </a:rPr>
              <a:t>@</a:t>
            </a:r>
            <a:r>
              <a:rPr lang="fr-FR" i="1" dirty="0" err="1">
                <a:solidFill>
                  <a:srgbClr val="FF0000"/>
                </a:solidFill>
                <a:effectLst/>
              </a:rPr>
              <a:t>Entity</a:t>
            </a:r>
            <a:endParaRPr lang="fr-FR" i="1" dirty="0">
              <a:solidFill>
                <a:srgbClr val="FF0000"/>
              </a:solidFill>
              <a:effectLst/>
            </a:endParaRPr>
          </a:p>
          <a:p>
            <a:pPr lvl="3">
              <a:defRPr/>
            </a:pPr>
            <a:r>
              <a:rPr lang="fr-FR" dirty="0">
                <a:effectLst/>
              </a:rPr>
              <a:t>elle doit implémenter l’interface </a:t>
            </a:r>
            <a:r>
              <a:rPr lang="fr-FR" i="1" dirty="0" err="1">
                <a:solidFill>
                  <a:srgbClr val="FF0000"/>
                </a:solidFill>
                <a:effectLst/>
              </a:rPr>
              <a:t>Serializable</a:t>
            </a:r>
            <a:r>
              <a:rPr lang="fr-FR" dirty="0">
                <a:solidFill>
                  <a:srgbClr val="FF0000"/>
                </a:solidFill>
                <a:effectLst/>
              </a:rPr>
              <a:t> </a:t>
            </a:r>
            <a:endParaRPr lang="fr-FR" dirty="0">
              <a:effectLst/>
            </a:endParaRPr>
          </a:p>
          <a:p>
            <a:pPr lvl="3">
              <a:defRPr/>
            </a:pPr>
            <a:r>
              <a:rPr lang="fr-FR" dirty="0">
                <a:effectLst/>
              </a:rPr>
              <a:t>elle doit posséder un </a:t>
            </a:r>
            <a:r>
              <a:rPr lang="fr-FR" i="1" dirty="0">
                <a:solidFill>
                  <a:srgbClr val="FF0000"/>
                </a:solidFill>
                <a:effectLst/>
              </a:rPr>
              <a:t>constructeur vide</a:t>
            </a:r>
          </a:p>
          <a:p>
            <a:pPr lvl="3">
              <a:defRPr/>
            </a:pPr>
            <a:r>
              <a:rPr lang="fr-FR" dirty="0">
                <a:effectLst/>
              </a:rPr>
              <a:t>elle doit posséder au moins un attribut déclaré comme clé primaire avec l'annotation </a:t>
            </a:r>
            <a:r>
              <a:rPr lang="fr-FR" i="1" dirty="0">
                <a:solidFill>
                  <a:srgbClr val="FF0000"/>
                </a:solidFill>
                <a:effectLst/>
              </a:rPr>
              <a:t>@Id</a:t>
            </a:r>
          </a:p>
          <a:p>
            <a:pPr lvl="3">
              <a:defRPr/>
            </a:pPr>
            <a:r>
              <a:rPr lang="fr-FR" b="0" i="1" dirty="0">
                <a:effectLst/>
              </a:rPr>
              <a:t>Elle ne doit </a:t>
            </a:r>
            <a:r>
              <a:rPr lang="fr-FR" b="0" i="1" dirty="0">
                <a:solidFill>
                  <a:srgbClr val="FF0000"/>
                </a:solidFill>
                <a:effectLst/>
              </a:rPr>
              <a:t>pas être déclarée final</a:t>
            </a:r>
          </a:p>
          <a:p>
            <a:pPr lvl="3">
              <a:defRPr/>
            </a:pPr>
            <a:r>
              <a:rPr lang="fr-FR" i="1" dirty="0">
                <a:effectLst/>
              </a:rPr>
              <a:t>Elle ne doit pas être une classe interne(</a:t>
            </a:r>
            <a:r>
              <a:rPr lang="fr-FR" i="1" dirty="0" err="1">
                <a:effectLst/>
              </a:rPr>
              <a:t>inner</a:t>
            </a:r>
            <a:r>
              <a:rPr lang="fr-FR" i="1" dirty="0">
                <a:effectLst/>
              </a:rPr>
              <a:t> class)</a:t>
            </a:r>
            <a:endParaRPr lang="fr-FR" b="0" i="1" dirty="0">
              <a:effectLst/>
            </a:endParaRPr>
          </a:p>
          <a:p>
            <a:pPr marL="18900" indent="0">
              <a:buNone/>
            </a:pPr>
            <a:r>
              <a:rPr lang="fr-FR" dirty="0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21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Les </a:t>
            </a:r>
            <a:r>
              <a:rPr lang="fr-FR" sz="4000" dirty="0" err="1"/>
              <a:t>Entity</a:t>
            </a:r>
            <a:endParaRPr lang="fr-FR" sz="4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50ACA-3665-4D45-9D0B-16E3BAF919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400" b="0" dirty="0"/>
              <a:t>La correspondance</a:t>
            </a:r>
            <a:r>
              <a:rPr lang="fr-FR" sz="2400" b="0" i="1" dirty="0"/>
              <a:t> entité </a:t>
            </a:r>
            <a:r>
              <a:rPr lang="fr-FR" sz="2400" b="0" dirty="0"/>
              <a:t>et table est réalisée par </a:t>
            </a:r>
            <a:r>
              <a:rPr lang="fr-FR" sz="2400" b="0" dirty="0">
                <a:solidFill>
                  <a:srgbClr val="FF0000"/>
                </a:solidFill>
              </a:rPr>
              <a:t>annotations</a:t>
            </a:r>
          </a:p>
          <a:p>
            <a:r>
              <a:rPr lang="fr-FR" sz="2400" b="0" dirty="0"/>
              <a:t>Ces </a:t>
            </a:r>
            <a:r>
              <a:rPr lang="fr-FR" sz="2400" b="0" dirty="0">
                <a:solidFill>
                  <a:srgbClr val="FF0000"/>
                </a:solidFill>
              </a:rPr>
              <a:t>annotations</a:t>
            </a:r>
            <a:r>
              <a:rPr lang="fr-FR" sz="2400" b="0" dirty="0"/>
              <a:t> se placent:</a:t>
            </a:r>
          </a:p>
          <a:p>
            <a:pPr lvl="1"/>
            <a:r>
              <a:rPr lang="fr-FR" sz="2000" b="0" dirty="0"/>
              <a:t> devant les </a:t>
            </a:r>
            <a:r>
              <a:rPr lang="fr-FR" sz="2000" b="0" dirty="0">
                <a:solidFill>
                  <a:srgbClr val="FF0000"/>
                </a:solidFill>
              </a:rPr>
              <a:t>attributs</a:t>
            </a:r>
            <a:r>
              <a:rPr lang="fr-FR" sz="2000" b="0" dirty="0"/>
              <a:t> (accès par « champ »)</a:t>
            </a:r>
          </a:p>
          <a:p>
            <a:pPr lvl="1"/>
            <a:r>
              <a:rPr lang="fr-FR" sz="2000" b="0" dirty="0"/>
              <a:t> ou les </a:t>
            </a:r>
            <a:r>
              <a:rPr lang="fr-FR" sz="2000" b="0" i="1" dirty="0">
                <a:solidFill>
                  <a:srgbClr val="FF0000"/>
                </a:solidFill>
              </a:rPr>
              <a:t>getters</a:t>
            </a:r>
            <a:r>
              <a:rPr lang="fr-FR" sz="2000" b="0" dirty="0">
                <a:solidFill>
                  <a:srgbClr val="FF0000"/>
                </a:solidFill>
              </a:rPr>
              <a:t> </a:t>
            </a:r>
            <a:r>
              <a:rPr lang="fr-FR" sz="2000" b="0" dirty="0"/>
              <a:t>(accès par « propriété »)</a:t>
            </a:r>
          </a:p>
          <a:p>
            <a:pPr lvl="1"/>
            <a:r>
              <a:rPr lang="fr-FR" sz="2000" b="0" dirty="0"/>
              <a:t>Le type d’accès par défaut est défini par la position des annotations dans l’entité (doit être identique pour toute une hiérarchie de classes, cf. @Access(PROPERTY/FIELD))</a:t>
            </a:r>
          </a:p>
          <a:p>
            <a:pPr marL="418950" lvl="1" indent="0">
              <a:buFont typeface="Wingdings" panose="05000000000000000000" pitchFamily="2" charset="2"/>
              <a:buNone/>
            </a:pPr>
            <a:r>
              <a:rPr lang="fr-FR" sz="2000" b="0" dirty="0"/>
              <a:t>  	</a:t>
            </a:r>
            <a:r>
              <a:rPr lang="fr-FR" sz="2400" b="0" dirty="0"/>
              <a:t>La conversion de types est automatique pour :</a:t>
            </a:r>
          </a:p>
          <a:p>
            <a:pPr lvl="3"/>
            <a:r>
              <a:rPr lang="fr-FR" sz="1800" b="0" dirty="0"/>
              <a:t>tous le types de base JAVA: </a:t>
            </a:r>
            <a:r>
              <a:rPr lang="fr-FR" sz="1800" b="0" i="1" dirty="0" err="1"/>
              <a:t>int</a:t>
            </a:r>
            <a:r>
              <a:rPr lang="fr-FR" sz="1800" b="0" dirty="0" err="1"/>
              <a:t>,</a:t>
            </a:r>
            <a:r>
              <a:rPr lang="fr-FR" sz="1800" b="0" i="1" dirty="0" err="1"/>
              <a:t>float</a:t>
            </a:r>
            <a:r>
              <a:rPr lang="fr-FR" sz="1800" b="0" dirty="0"/>
              <a:t>…</a:t>
            </a:r>
          </a:p>
          <a:p>
            <a:pPr lvl="3"/>
            <a:r>
              <a:rPr lang="fr-FR" sz="1800" b="0" dirty="0"/>
              <a:t>les types « </a:t>
            </a:r>
            <a:r>
              <a:rPr lang="fr-FR" sz="1800" b="0" i="1" dirty="0" err="1"/>
              <a:t>wrappers</a:t>
            </a:r>
            <a:r>
              <a:rPr lang="fr-FR" sz="1800" b="0" dirty="0"/>
              <a:t> »</a:t>
            </a:r>
          </a:p>
          <a:p>
            <a:pPr lvl="3"/>
            <a:r>
              <a:rPr lang="fr-FR" sz="1800" b="0" dirty="0"/>
              <a:t>les chaines de caractères</a:t>
            </a:r>
          </a:p>
          <a:p>
            <a:pPr lvl="3"/>
            <a:r>
              <a:rPr lang="fr-FR" sz="1800" b="0" dirty="0"/>
              <a:t>les types énumérés</a:t>
            </a:r>
          </a:p>
          <a:p>
            <a:r>
              <a:rPr lang="fr-FR" sz="2400" b="0" dirty="0"/>
              <a:t>Pour les autres types, la conversion doit être précisée par annotation.</a:t>
            </a:r>
          </a:p>
          <a:p>
            <a:pPr marL="18900" indent="0">
              <a:buFont typeface="Wingdings" panose="05000000000000000000" pitchFamily="2" charset="2"/>
              <a:buNone/>
            </a:pPr>
            <a:endParaRPr lang="fr-FR" sz="2400" b="0" dirty="0"/>
          </a:p>
          <a:p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21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Les </a:t>
            </a:r>
            <a:r>
              <a:rPr lang="fr-FR" sz="4000" dirty="0" err="1"/>
              <a:t>Entity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Par défaut </a:t>
            </a:r>
            <a:r>
              <a:rPr lang="fr-FR" b="0" dirty="0">
                <a:effectLst/>
              </a:rPr>
              <a:t>:</a:t>
            </a:r>
          </a:p>
          <a:p>
            <a:pPr lvl="1"/>
            <a:r>
              <a:rPr lang="fr-FR" sz="2000" b="0" dirty="0">
                <a:effectLst/>
              </a:rPr>
              <a:t>La table porte le même nom que la classe</a:t>
            </a:r>
          </a:p>
          <a:p>
            <a:pPr lvl="1"/>
            <a:r>
              <a:rPr lang="fr-FR" sz="2000" b="0" dirty="0">
                <a:effectLst/>
              </a:rPr>
              <a:t>Pour chaque attribut de classe est associé une colonne de la table du même nom</a:t>
            </a:r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25" y="2276871"/>
            <a:ext cx="7473605" cy="40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Les principales annotations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807200"/>
              </p:ext>
            </p:extLst>
          </p:nvPr>
        </p:nvGraphicFramePr>
        <p:xfrm>
          <a:off x="755576" y="1196752"/>
          <a:ext cx="7839875" cy="5200540"/>
        </p:xfrm>
        <a:graphic>
          <a:graphicData uri="http://schemas.openxmlformats.org/drawingml/2006/table">
            <a:tbl>
              <a:tblPr/>
              <a:tblGrid>
                <a:gridCol w="125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10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Annotation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Rôle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@Entity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Devant</a:t>
                      </a:r>
                      <a:r>
                        <a:rPr lang="fr-FR" sz="18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 classe, précise que l’entité est persistée.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@Table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Préciser le nom de la table concernée par le mapping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@Id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Associer un champ de la table à l’attribut en tant que clé primaire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66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@IdClass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Utilisée pour définir une clé primaire composée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81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@Column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Associer un champ de la table à un attribut. Possède de nombreux attributs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81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@Basic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Représenter la forme de mapping la plus simple. Cette annotation est utilisée par défaut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81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@Temporal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Préciser que l’attribut est de type Date (non</a:t>
                      </a:r>
                      <a:r>
                        <a:rPr lang="fr-FR" sz="1800" b="1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valable pour les </a:t>
                      </a:r>
                      <a:r>
                        <a:rPr lang="fr-FR" sz="1800" b="1" i="1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LocalDate</a:t>
                      </a:r>
                      <a:r>
                        <a:rPr lang="fr-FR" sz="1800" b="1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@Transient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Demander de ne pas tenir compte de l’attribut lors du mapping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ICONOGRAPHIE</a:t>
            </a:r>
          </a:p>
        </p:txBody>
      </p:sp>
      <p:sp>
        <p:nvSpPr>
          <p:cNvPr id="23" name="Espace réservé du texte 3"/>
          <p:cNvSpPr txBox="1">
            <a:spLocks/>
          </p:cNvSpPr>
          <p:nvPr/>
        </p:nvSpPr>
        <p:spPr>
          <a:xfrm>
            <a:off x="1605608" y="883237"/>
            <a:ext cx="5486672" cy="360040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600" b="0" kern="0" dirty="0"/>
              <a:t>Pour bien commencer ; pour bien comprendre.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57517" y="1574256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Ce que vous devez impérativement retenir dans un paragraphe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47664" y="2348880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À savoir : s’applique à une section, à une  sous-partie ou une partie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48690" y="3140968"/>
            <a:ext cx="518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Attention ! Point particulier ou source d’erreur.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0073" y="3898827"/>
            <a:ext cx="3894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Mode d’emploi ou clé de la réussite.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7978" y="3789829"/>
            <a:ext cx="3220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Petit conseil pratique, idée de départ ou observation.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455542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Approfondissez vos connaissances ! Pour aller plus loin mais pas nécessairement à savoir.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82376" y="5462666"/>
            <a:ext cx="33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Repère, se situer dans le cours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3391" y="5390658"/>
            <a:ext cx="2985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Questions de renforcement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47664" y="5949280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Un rappel de l’idée générale du chapitre. Il est incomplet et sert à vous rappeler les points que vous devez travailler. </a:t>
            </a:r>
          </a:p>
          <a:p>
            <a:r>
              <a:rPr lang="fr-FR" sz="1600" dirty="0"/>
              <a:t>Ce résumé est toujours suivi de questions de renforcement.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34641" cy="6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" y="3719332"/>
            <a:ext cx="789788" cy="78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2" descr="D:\Bibliotheque\Clipart\questi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57192"/>
            <a:ext cx="619730" cy="7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Bibliotheque\Clipart\savoi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1" y="2132856"/>
            <a:ext cx="615763" cy="7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Bibliotheque\Clipart\essenti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5696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Bibliotheque\search-2876776__48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9" y="4509120"/>
            <a:ext cx="877287" cy="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4" y="3645024"/>
            <a:ext cx="441708" cy="81875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33148"/>
            <a:ext cx="459817" cy="59758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5800"/>
            <a:ext cx="791877" cy="71898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9" y="6031164"/>
            <a:ext cx="658911" cy="710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79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Les principales annotations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AA6E9-22F8-45B9-9A3C-78C76EC1EE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Les annotations permettant la mise en relation d’entités en fonction des multiplicités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D2EDE6-C5A8-49B8-8732-D9D0779B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7" y="2512012"/>
            <a:ext cx="6950042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8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1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L’</a:t>
            </a:r>
            <a:r>
              <a:rPr lang="fr-FR" sz="4000" dirty="0" err="1"/>
              <a:t>EntityManager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fr-FR" sz="2400" b="0" dirty="0">
                <a:solidFill>
                  <a:schemeClr val="tx2"/>
                </a:solidFill>
                <a:effectLst/>
              </a:rPr>
              <a:t>gestionnaire d’entités (classes métiers) au sein du contexte de persistance</a:t>
            </a:r>
          </a:p>
          <a:p>
            <a:pPr marL="18900" indent="0">
              <a:spcBef>
                <a:spcPct val="0"/>
              </a:spcBef>
              <a:buNone/>
            </a:pPr>
            <a:endParaRPr lang="fr-FR" sz="2400" b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0"/>
              </a:spcBef>
            </a:pPr>
            <a:r>
              <a:rPr lang="fr-FR" sz="2400" b="0" i="1" dirty="0">
                <a:solidFill>
                  <a:srgbClr val="FF0000"/>
                </a:solidFill>
                <a:effectLst/>
              </a:rPr>
              <a:t>guichet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solidFill>
                  <a:schemeClr val="tx2"/>
                </a:solidFill>
                <a:effectLst/>
              </a:rPr>
              <a:t>des interactions avec la persistance des objets en base de données</a:t>
            </a:r>
          </a:p>
          <a:p>
            <a:pPr>
              <a:spcBef>
                <a:spcPct val="0"/>
              </a:spcBef>
            </a:pPr>
            <a:endParaRPr lang="fr-FR" sz="2400" b="0" dirty="0">
              <a:solidFill>
                <a:schemeClr val="tx2"/>
              </a:solidFill>
              <a:effectLst/>
            </a:endParaRPr>
          </a:p>
          <a:p>
            <a:pPr>
              <a:defRPr/>
            </a:pPr>
            <a:r>
              <a:rPr lang="fr-FR" sz="2400" b="0" dirty="0">
                <a:effectLst/>
              </a:rPr>
              <a:t>il permet de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dialoguer</a:t>
            </a:r>
            <a:r>
              <a:rPr lang="fr-FR" sz="2400" b="0" dirty="0">
                <a:effectLst/>
              </a:rPr>
              <a:t> avec le SGBDR. Il offre, entre autres, les opérations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CRUD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: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persist</a:t>
            </a:r>
            <a:r>
              <a:rPr lang="fr-FR" b="0" dirty="0">
                <a:effectLst/>
              </a:rPr>
              <a:t>( … ) : insère </a:t>
            </a:r>
            <a:r>
              <a:rPr lang="fr-FR" dirty="0">
                <a:effectLst/>
              </a:rPr>
              <a:t>une entité en</a:t>
            </a:r>
            <a:r>
              <a:rPr lang="fr-FR" b="0" dirty="0">
                <a:effectLst/>
              </a:rPr>
              <a:t> base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merge</a:t>
            </a:r>
            <a:r>
              <a:rPr lang="fr-FR" b="0" dirty="0">
                <a:effectLst/>
              </a:rPr>
              <a:t>( … ) : mise à jour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find</a:t>
            </a:r>
            <a:r>
              <a:rPr lang="fr-FR" b="0" dirty="0">
                <a:effectLst/>
              </a:rPr>
              <a:t>( … ) : lecture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remove</a:t>
            </a:r>
            <a:r>
              <a:rPr lang="fr-FR" b="0" dirty="0">
                <a:effectLst/>
              </a:rPr>
              <a:t>( … ) : suppression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refresh</a:t>
            </a:r>
            <a:r>
              <a:rPr lang="fr-FR" b="0" dirty="0">
                <a:effectLst/>
              </a:rPr>
              <a:t>( … ) : synchronise l’état de l’entité depuis la base</a:t>
            </a:r>
          </a:p>
          <a:p>
            <a:pPr lvl="3">
              <a:defRPr/>
            </a:pPr>
            <a:r>
              <a:rPr lang="fr-FR" b="0" dirty="0" err="1">
                <a:effectLst/>
              </a:rPr>
              <a:t>createQuery</a:t>
            </a:r>
            <a:r>
              <a:rPr lang="fr-FR" b="0" dirty="0">
                <a:effectLst/>
              </a:rPr>
              <a:t>( … ) : pour créer des requêtes… </a:t>
            </a:r>
            <a:r>
              <a:rPr lang="fr-FR" b="0" i="1" dirty="0">
                <a:solidFill>
                  <a:srgbClr val="FF0000"/>
                </a:solidFill>
                <a:effectLst/>
              </a:rPr>
              <a:t>JPQL</a:t>
            </a:r>
          </a:p>
          <a:p>
            <a:pPr>
              <a:spcBef>
                <a:spcPct val="0"/>
              </a:spcBef>
            </a:pPr>
            <a:endParaRPr lang="fr-FR" sz="2400" b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0"/>
              </a:spcBef>
            </a:pPr>
            <a:endParaRPr lang="en-US" sz="2400" b="0" dirty="0">
              <a:solidFill>
                <a:schemeClr val="tx2"/>
              </a:solidFill>
              <a:effectLst/>
            </a:endParaRPr>
          </a:p>
          <a:p>
            <a:pPr marL="1276200" lvl="3" indent="0">
              <a:spcBef>
                <a:spcPct val="0"/>
              </a:spcBef>
              <a:buNone/>
            </a:pPr>
            <a:endParaRPr lang="en-US" sz="1600" dirty="0">
              <a:solidFill>
                <a:srgbClr val="FF0000"/>
              </a:solidFill>
              <a:effectLst/>
            </a:endParaRPr>
          </a:p>
          <a:p>
            <a:pPr marL="18900" indent="0">
              <a:buNone/>
            </a:pPr>
            <a:endParaRPr lang="en-US" sz="1800" dirty="0">
              <a:effectLst/>
            </a:endParaRPr>
          </a:p>
          <a:p>
            <a:pPr lvl="3">
              <a:spcBef>
                <a:spcPct val="0"/>
              </a:spcBef>
            </a:pPr>
            <a:endParaRPr lang="fr-FR" sz="16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3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L’</a:t>
            </a:r>
            <a:r>
              <a:rPr lang="fr-FR" sz="4000" dirty="0" err="1"/>
              <a:t>EntityManager</a:t>
            </a:r>
            <a:endParaRPr lang="fr-F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xfrm>
            <a:off x="663833" y="1052736"/>
            <a:ext cx="8336784" cy="5256584"/>
          </a:xfrm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En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JAVA SE</a:t>
            </a:r>
            <a:r>
              <a:rPr lang="fr-FR" sz="2400" b="0" dirty="0">
                <a:effectLst/>
              </a:rPr>
              <a:t> (Sans conteneur </a:t>
            </a:r>
            <a:r>
              <a:rPr lang="fr-FR" sz="2400" i="1" dirty="0">
                <a:solidFill>
                  <a:srgbClr val="FF0000"/>
                </a:solidFill>
                <a:effectLst/>
              </a:rPr>
              <a:t>EJB</a:t>
            </a:r>
            <a:r>
              <a:rPr lang="fr-FR" sz="2400" b="0" dirty="0">
                <a:effectLst/>
              </a:rPr>
              <a:t>) :</a:t>
            </a:r>
          </a:p>
          <a:p>
            <a:pPr lvl="1"/>
            <a:r>
              <a:rPr lang="fr-FR" sz="2000" b="0" dirty="0">
                <a:effectLst/>
              </a:rPr>
              <a:t>L’</a:t>
            </a:r>
            <a:r>
              <a:rPr lang="fr-FR" sz="2000" b="0" i="1" dirty="0" err="1">
                <a:solidFill>
                  <a:srgbClr val="FF0000"/>
                </a:solidFill>
                <a:effectLst/>
              </a:rPr>
              <a:t>EntityManager</a:t>
            </a:r>
            <a:r>
              <a:rPr lang="fr-FR" sz="2000" b="0" dirty="0">
                <a:effectLst/>
              </a:rPr>
              <a:t> s’obtient auprès de l’</a:t>
            </a:r>
            <a:r>
              <a:rPr lang="fr-FR" sz="2000" b="0" i="1" dirty="0" err="1">
                <a:solidFill>
                  <a:srgbClr val="FF0000"/>
                </a:solidFill>
                <a:effectLst/>
              </a:rPr>
              <a:t>EntityManagerFactory</a:t>
            </a:r>
            <a:endParaRPr lang="fr-FR" sz="2000" b="0" dirty="0">
              <a:effectLst/>
            </a:endParaRPr>
          </a:p>
          <a:p>
            <a:pPr lvl="1"/>
            <a:r>
              <a:rPr lang="fr-FR" sz="2000" b="0" dirty="0">
                <a:effectLst/>
              </a:rPr>
              <a:t>L’</a:t>
            </a:r>
            <a:r>
              <a:rPr lang="fr-FR" sz="2000" b="0" i="1" dirty="0" err="1">
                <a:solidFill>
                  <a:srgbClr val="FF0000"/>
                </a:solidFill>
                <a:effectLst/>
              </a:rPr>
              <a:t>EntityManagerFactory</a:t>
            </a:r>
            <a:r>
              <a:rPr lang="fr-FR" sz="2000" b="0" dirty="0">
                <a:effectLst/>
              </a:rPr>
              <a:t> s’obtient auprès de la classe Utilitaire </a:t>
            </a:r>
            <a:r>
              <a:rPr lang="fr-FR" sz="2000" b="0" i="1" dirty="0" err="1">
                <a:solidFill>
                  <a:srgbClr val="FF0000"/>
                </a:solidFill>
                <a:effectLst/>
              </a:rPr>
              <a:t>Persistence</a:t>
            </a:r>
            <a:endParaRPr lang="fr-FR" sz="2000" b="0" i="1" dirty="0">
              <a:solidFill>
                <a:srgbClr val="FF0000"/>
              </a:solidFill>
              <a:effectLst/>
            </a:endParaRPr>
          </a:p>
          <a:p>
            <a:pPr marL="418950" lvl="1" indent="0">
              <a:buNone/>
            </a:pPr>
            <a:endParaRPr lang="fr-FR" sz="2000" b="0" dirty="0">
              <a:effectLst/>
            </a:endParaRPr>
          </a:p>
          <a:p>
            <a:pPr>
              <a:buNone/>
            </a:pPr>
            <a:endParaRPr lang="fr-FR" sz="1800" dirty="0">
              <a:effectLst/>
              <a:latin typeface="DejaVu Sans Mono" pitchFamily="49" charset="0"/>
            </a:endParaRPr>
          </a:p>
          <a:p>
            <a:pPr>
              <a:buNone/>
            </a:pPr>
            <a:endParaRPr lang="fr-FR" sz="1800" dirty="0">
              <a:effectLst/>
              <a:latin typeface="DejaVu Sans Mono" pitchFamily="49" charset="0"/>
            </a:endParaRPr>
          </a:p>
          <a:p>
            <a:endParaRPr lang="fr-FR" sz="2400" b="0" dirty="0">
              <a:effectLst/>
            </a:endParaRP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0" dirty="0">
                <a:effectLst/>
              </a:rPr>
              <a:t>En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JAVA EE</a:t>
            </a:r>
            <a:r>
              <a:rPr lang="fr-FR" sz="2400" b="0" dirty="0">
                <a:effectLst/>
              </a:rPr>
              <a:t> (Avec conteneur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EJB</a:t>
            </a:r>
            <a:r>
              <a:rPr lang="fr-FR" sz="2400" b="0" dirty="0">
                <a:effectLst/>
              </a:rPr>
              <a:t>: </a:t>
            </a:r>
            <a:r>
              <a:rPr lang="fr-FR" sz="2400" b="0" i="1" dirty="0">
                <a:effectLst/>
              </a:rPr>
              <a:t>PAYARA</a:t>
            </a:r>
            <a:r>
              <a:rPr lang="fr-FR" sz="2400" b="0" dirty="0">
                <a:effectLst/>
              </a:rPr>
              <a:t> par ex.):</a:t>
            </a:r>
          </a:p>
          <a:p>
            <a:pPr lvl="1"/>
            <a:r>
              <a:rPr lang="fr-FR" sz="2000" b="0" dirty="0"/>
              <a:t>L’</a:t>
            </a:r>
            <a:r>
              <a:rPr lang="fr-FR" sz="2000" b="0" i="1" dirty="0">
                <a:solidFill>
                  <a:srgbClr val="FF0000"/>
                </a:solidFill>
                <a:effectLst/>
              </a:rPr>
              <a:t> </a:t>
            </a:r>
            <a:r>
              <a:rPr lang="fr-FR" sz="2000" b="0" i="1" dirty="0" err="1">
                <a:solidFill>
                  <a:srgbClr val="FF0000"/>
                </a:solidFill>
                <a:effectLst/>
              </a:rPr>
              <a:t>EntityManager</a:t>
            </a:r>
            <a:r>
              <a:rPr lang="fr-FR" sz="2000" b="0" dirty="0"/>
              <a:t> s’obtient à partir du serveur d’applications</a:t>
            </a:r>
            <a:endParaRPr lang="fr-FR" sz="2000" b="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1800" b="0" dirty="0"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0935B8-87AB-4D19-976F-AE9D57E9F493}"/>
              </a:ext>
            </a:extLst>
          </p:cNvPr>
          <p:cNvSpPr txBox="1"/>
          <p:nvPr/>
        </p:nvSpPr>
        <p:spPr>
          <a:xfrm>
            <a:off x="438658" y="2401724"/>
            <a:ext cx="856195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fr-FR" sz="1400" b="0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EntityManager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 </a:t>
            </a:r>
            <a:r>
              <a:rPr lang="fr-FR" sz="1400" b="0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em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fr-FR" sz="1400" b="0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em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 = </a:t>
            </a:r>
            <a:r>
              <a:rPr lang="fr-FR" sz="1400" b="0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Persistence.</a:t>
            </a:r>
            <a:r>
              <a:rPr lang="fr-FR" sz="1400" b="0" i="1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createEntityManagerFactory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("</a:t>
            </a:r>
            <a:r>
              <a:rPr lang="fr-FR" sz="1400" b="0" dirty="0" err="1">
                <a:solidFill>
                  <a:schemeClr val="accent2"/>
                </a:solidFill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unitName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").</a:t>
            </a:r>
            <a:r>
              <a:rPr lang="fr-FR" sz="1400" b="0" dirty="0" err="1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createEntityManager</a:t>
            </a:r>
            <a:r>
              <a:rPr lang="fr-FR" sz="1400" b="0" dirty="0">
                <a:latin typeface="Courier New" panose="02070309020205020404" pitchFamily="49" charset="0"/>
                <a:ea typeface="DejaVu Sans" panose="020B0603030804020204" pitchFamily="34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F6D57474-2DCB-4EA1-BE5F-B763C68090CD}"/>
              </a:ext>
            </a:extLst>
          </p:cNvPr>
          <p:cNvSpPr/>
          <p:nvPr/>
        </p:nvSpPr>
        <p:spPr>
          <a:xfrm>
            <a:off x="4002882" y="3429000"/>
            <a:ext cx="4608512" cy="936104"/>
          </a:xfrm>
          <a:prstGeom prst="borderCallout1">
            <a:avLst>
              <a:gd name="adj1" fmla="val -8723"/>
              <a:gd name="adj2" fmla="val 50262"/>
              <a:gd name="adj3" fmla="val -63021"/>
              <a:gd name="adj4" fmla="val 37313"/>
            </a:avLst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0" dirty="0"/>
              <a:t>nom de l’unité de persistance définie dans le fichier de configuration </a:t>
            </a:r>
            <a:r>
              <a:rPr lang="fr-FR" sz="2000" b="0" i="1" dirty="0">
                <a:solidFill>
                  <a:srgbClr val="FF0000"/>
                </a:solidFill>
              </a:rPr>
              <a:t>persistence.xml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15D990-93B3-4CB6-9AF7-579D4880DB33}"/>
              </a:ext>
            </a:extLst>
          </p:cNvPr>
          <p:cNvSpPr txBox="1"/>
          <p:nvPr/>
        </p:nvSpPr>
        <p:spPr>
          <a:xfrm>
            <a:off x="3347864" y="5445224"/>
            <a:ext cx="222528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fr-F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endParaRPr lang="fr-F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fr-F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fr-F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fr-F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0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JPQL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Il est parfois utile d’écrire des requêtes spécifiques à une application</a:t>
            </a:r>
          </a:p>
          <a:p>
            <a:r>
              <a:rPr lang="fr-FR" sz="2400" dirty="0">
                <a:solidFill>
                  <a:srgbClr val="FF0000"/>
                </a:solidFill>
              </a:rPr>
              <a:t>Java </a:t>
            </a:r>
            <a:r>
              <a:rPr lang="fr-FR" sz="2400" dirty="0" err="1">
                <a:solidFill>
                  <a:srgbClr val="FF0000"/>
                </a:solidFill>
              </a:rPr>
              <a:t>Persistence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Query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Language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=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Langage de manipulation </a:t>
            </a:r>
            <a:r>
              <a:rPr lang="fr-FR" sz="2400" b="0" dirty="0">
                <a:effectLst/>
              </a:rPr>
              <a:t>de données pour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JPA</a:t>
            </a:r>
          </a:p>
          <a:p>
            <a:r>
              <a:rPr lang="fr-FR" sz="2400" b="0" i="1" dirty="0">
                <a:solidFill>
                  <a:srgbClr val="FF0000"/>
                </a:solidFill>
                <a:effectLst/>
              </a:rPr>
              <a:t>JPQL</a:t>
            </a:r>
            <a:r>
              <a:rPr lang="fr-FR" sz="2400" b="0" dirty="0">
                <a:effectLst/>
              </a:rPr>
              <a:t> permet de formuler des requêtes en raisonnant sur des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classes</a:t>
            </a:r>
            <a:r>
              <a:rPr lang="fr-FR" sz="2400" b="0" dirty="0">
                <a:effectLst/>
              </a:rPr>
              <a:t> (entités) persistées en base de données. 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Exemples :</a:t>
            </a:r>
          </a:p>
          <a:p>
            <a:pPr marL="18900" indent="0">
              <a:buNone/>
            </a:pPr>
            <a:endParaRPr lang="fr-FR" sz="2000" b="0" dirty="0">
              <a:effectLst/>
            </a:endParaRPr>
          </a:p>
          <a:p>
            <a:pPr lvl="1"/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m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Militaire m ( =&gt; alias de classe obligatoire)</a:t>
            </a:r>
          </a:p>
          <a:p>
            <a:pPr lvl="1"/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m.nom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m.dateNaissance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Militaire m</a:t>
            </a:r>
          </a:p>
          <a:p>
            <a:pPr lvl="1"/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m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Militaire m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m.armee</a:t>
            </a:r>
            <a:r>
              <a:rPr lang="fr-FR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=‘AIR’</a:t>
            </a:r>
            <a:endParaRPr lang="fr-FR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27C214-37F8-4AC2-9CD2-A4B7BDEEB92D}"/>
              </a:ext>
            </a:extLst>
          </p:cNvPr>
          <p:cNvSpPr txBox="1"/>
          <p:nvPr/>
        </p:nvSpPr>
        <p:spPr>
          <a:xfrm>
            <a:off x="395536" y="3717032"/>
            <a:ext cx="82797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800" b="0" dirty="0"/>
              <a:t>In fine, le moteur </a:t>
            </a:r>
            <a:r>
              <a:rPr lang="fr-FR" sz="1800" b="0" dirty="0">
                <a:solidFill>
                  <a:srgbClr val="FF0000"/>
                </a:solidFill>
              </a:rPr>
              <a:t>JPA</a:t>
            </a:r>
            <a:r>
              <a:rPr lang="fr-FR" sz="1800" b="0" dirty="0"/>
              <a:t> transforme les requêtes </a:t>
            </a:r>
            <a:r>
              <a:rPr lang="fr-FR" sz="1800" b="0" dirty="0">
                <a:solidFill>
                  <a:srgbClr val="FF0000"/>
                </a:solidFill>
              </a:rPr>
              <a:t>JPQL</a:t>
            </a:r>
            <a:r>
              <a:rPr lang="fr-FR" sz="1800" b="0" dirty="0"/>
              <a:t> en requêtes </a:t>
            </a:r>
            <a:r>
              <a:rPr lang="fr-FR" sz="1800" b="0" dirty="0">
                <a:solidFill>
                  <a:srgbClr val="FF0000"/>
                </a:solidFill>
              </a:rPr>
              <a:t>SQL</a:t>
            </a:r>
            <a:r>
              <a:rPr lang="fr-FR" sz="1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JPQL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Pour lancer une requête 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JPQL</a:t>
            </a:r>
            <a:r>
              <a:rPr lang="fr-FR" sz="2400" dirty="0"/>
              <a:t> : </a:t>
            </a:r>
          </a:p>
          <a:p>
            <a:pPr marL="360363" indent="0">
              <a:buNone/>
            </a:pPr>
            <a:r>
              <a:rPr lang="fr-FR" sz="2400" b="0" dirty="0">
                <a:effectLst/>
              </a:rPr>
              <a:t>il faut récupérer </a:t>
            </a:r>
            <a:r>
              <a:rPr lang="fr-FR" sz="2400" dirty="0"/>
              <a:t>une instance de l’interface </a:t>
            </a:r>
            <a:r>
              <a:rPr lang="fr-FR" sz="2400" i="1" dirty="0" err="1">
                <a:solidFill>
                  <a:srgbClr val="FF0000"/>
                </a:solidFill>
              </a:rPr>
              <a:t>Query</a:t>
            </a:r>
            <a:r>
              <a:rPr lang="fr-FR" sz="2400" b="0" dirty="0">
                <a:effectLst/>
              </a:rPr>
              <a:t> auprès de l’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EntityManager</a:t>
            </a:r>
            <a:r>
              <a:rPr lang="fr-FR" sz="2400" b="0" dirty="0">
                <a:effectLst/>
              </a:rPr>
              <a:t> </a:t>
            </a:r>
            <a:r>
              <a:rPr lang="fr-FR" sz="2400" b="0" i="1" dirty="0">
                <a:effectLst/>
              </a:rPr>
              <a:t>:</a:t>
            </a:r>
          </a:p>
          <a:p>
            <a:pPr marL="1276200" lvl="3" indent="0">
              <a:buNone/>
            </a:pPr>
            <a:endParaRPr lang="fr-FR" sz="1600" i="1" dirty="0">
              <a:effectLst/>
            </a:endParaRP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Pour obtenir le résultat:</a:t>
            </a:r>
          </a:p>
          <a:p>
            <a:pPr marL="803275" lvl="3"/>
            <a:r>
              <a:rPr lang="fr-FR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q.getResultList</a:t>
            </a:r>
            <a:r>
              <a:rPr lang="fr-FR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effectLst/>
              </a:rPr>
              <a:t> =&gt; </a:t>
            </a:r>
            <a:r>
              <a:rPr lang="fr-FR" sz="1800" dirty="0">
                <a:effectLst/>
              </a:rPr>
              <a:t>plusieurs valeurs ou entités (une liste d’Object)</a:t>
            </a:r>
          </a:p>
          <a:p>
            <a:pPr marL="803275" lvl="3"/>
            <a:r>
              <a:rPr lang="fr-FR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q.getSingleResult</a:t>
            </a:r>
            <a:r>
              <a:rPr lang="fr-FR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>
                <a:effectLst/>
              </a:rPr>
              <a:t>=&gt; </a:t>
            </a:r>
            <a:r>
              <a:rPr lang="fr-FR" sz="1800" dirty="0">
                <a:effectLst/>
              </a:rPr>
              <a:t>une seule valeur ou entité (un Object)</a:t>
            </a:r>
          </a:p>
          <a:p>
            <a:pPr marL="1276200" lvl="3" indent="0">
              <a:buNone/>
            </a:pPr>
            <a:endParaRPr lang="fr-FR" b="0" i="1" dirty="0">
              <a:effectLst/>
            </a:endParaRPr>
          </a:p>
          <a:p>
            <a:r>
              <a:rPr lang="fr-FR" sz="2400" b="0" dirty="0">
                <a:effectLst/>
              </a:rPr>
              <a:t>Plutôt que de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transtyper</a:t>
            </a:r>
            <a:r>
              <a:rPr lang="fr-FR" sz="2400" b="0" dirty="0">
                <a:effectLst/>
              </a:rPr>
              <a:t>, il est préférable d’utiliser l’interface </a:t>
            </a:r>
            <a:r>
              <a:rPr lang="fr-FR" sz="2400" b="0" i="1" dirty="0" err="1">
                <a:solidFill>
                  <a:srgbClr val="FF0000"/>
                </a:solidFill>
                <a:effectLst/>
              </a:rPr>
              <a:t>TypedQuery</a:t>
            </a:r>
            <a:r>
              <a:rPr lang="fr-FR" sz="2400" b="0" i="1" dirty="0">
                <a:solidFill>
                  <a:srgbClr val="FF0000"/>
                </a:solidFill>
                <a:effectLst/>
              </a:rPr>
              <a:t> </a:t>
            </a:r>
            <a:r>
              <a:rPr lang="fr-FR" sz="2400" b="0" dirty="0">
                <a:effectLst/>
              </a:rPr>
              <a:t>( héritent de l’interface </a:t>
            </a:r>
            <a:r>
              <a:rPr lang="fr-FR" sz="2400" b="0" i="1" dirty="0" err="1">
                <a:effectLst/>
              </a:rPr>
              <a:t>Query</a:t>
            </a:r>
            <a:r>
              <a:rPr lang="fr-FR" sz="2400" b="0" dirty="0">
                <a:effectLst/>
              </a:rPr>
              <a:t>):</a:t>
            </a:r>
          </a:p>
          <a:p>
            <a:pPr marL="18900" indent="0">
              <a:buNone/>
            </a:pPr>
            <a:endParaRPr lang="fr-FR" i="1" dirty="0">
              <a:effectLst/>
            </a:endParaRPr>
          </a:p>
          <a:p>
            <a:pPr lvl="3"/>
            <a:endParaRPr lang="fr-FR" sz="16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pPr lvl="3"/>
            <a:endParaRPr lang="fr-FR" sz="1600" b="0" dirty="0"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6C405F-2B50-41E5-AF14-2A6566B2AA8A}"/>
              </a:ext>
            </a:extLst>
          </p:cNvPr>
          <p:cNvSpPr txBox="1"/>
          <p:nvPr/>
        </p:nvSpPr>
        <p:spPr>
          <a:xfrm>
            <a:off x="990427" y="2420888"/>
            <a:ext cx="77048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3"/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q = </a:t>
            </a:r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m </a:t>
            </a:r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Militaire m")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CC8C28-32FD-4548-A2F8-6F353B802A22}"/>
              </a:ext>
            </a:extLst>
          </p:cNvPr>
          <p:cNvSpPr txBox="1"/>
          <p:nvPr/>
        </p:nvSpPr>
        <p:spPr>
          <a:xfrm>
            <a:off x="990427" y="5544340"/>
            <a:ext cx="770628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3"/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&lt;Militaire&gt; q = </a:t>
            </a:r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m </a:t>
            </a:r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Militaire m",</a:t>
            </a:r>
            <a:r>
              <a:rPr lang="fr-F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Militaire.class</a:t>
            </a:r>
            <a:r>
              <a:rPr lang="fr-F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60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JPQL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400" b="0" dirty="0">
                <a:effectLst/>
              </a:rPr>
              <a:t>Paramètre(s) des requêtes:</a:t>
            </a:r>
          </a:p>
          <a:p>
            <a:pPr lvl="1"/>
            <a:r>
              <a:rPr lang="fr-FR" b="0" dirty="0">
                <a:effectLst/>
              </a:rPr>
              <a:t>Désigné par son numéro (?n) ou son nom ( :nom)</a:t>
            </a:r>
          </a:p>
          <a:p>
            <a:pPr lvl="1"/>
            <a:endParaRPr lang="fr-FR" b="0" dirty="0">
              <a:effectLst/>
            </a:endParaRPr>
          </a:p>
          <a:p>
            <a:pPr lvl="1"/>
            <a:r>
              <a:rPr lang="fr-FR" b="0" dirty="0">
                <a:effectLst/>
              </a:rPr>
              <a:t>Valeur du paramètre donnée par la méthode </a:t>
            </a:r>
            <a:r>
              <a:rPr lang="fr-FR" b="0" dirty="0" err="1">
                <a:effectLst/>
              </a:rPr>
              <a:t>setParameter</a:t>
            </a:r>
            <a:r>
              <a:rPr lang="fr-FR" b="0" dirty="0">
                <a:effectLst/>
              </a:rPr>
              <a:t>() de l’instance de </a:t>
            </a:r>
            <a:r>
              <a:rPr lang="fr-FR" b="0" dirty="0" err="1">
                <a:effectLst/>
              </a:rPr>
              <a:t>Query</a:t>
            </a:r>
            <a:r>
              <a:rPr lang="fr-FR" b="0" dirty="0">
                <a:effectLst/>
              </a:rPr>
              <a:t> ( ou de </a:t>
            </a:r>
            <a:r>
              <a:rPr lang="fr-FR" b="0" dirty="0" err="1">
                <a:effectLst/>
              </a:rPr>
              <a:t>TypedQuery</a:t>
            </a:r>
            <a:r>
              <a:rPr lang="fr-FR" b="0" dirty="0">
                <a:effectLst/>
              </a:rPr>
              <a:t>)</a:t>
            </a:r>
          </a:p>
          <a:p>
            <a:pPr lvl="1"/>
            <a:endParaRPr lang="fr-FR" b="0" dirty="0">
              <a:effectLst/>
            </a:endParaRPr>
          </a:p>
          <a:p>
            <a:pPr lvl="1"/>
            <a:r>
              <a:rPr lang="fr-FR" b="0" dirty="0">
                <a:effectLst/>
              </a:rPr>
              <a:t>Exemples:</a:t>
            </a:r>
          </a:p>
          <a:p>
            <a:pPr lvl="3"/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b="0" dirty="0"/>
              <a:t>q = </a:t>
            </a:r>
            <a:r>
              <a:rPr lang="fr-FR" sz="1800" b="0" dirty="0" err="1"/>
              <a:t>em.createQuery</a:t>
            </a:r>
            <a:r>
              <a:rPr lang="fr-FR" sz="1800" b="0" dirty="0"/>
              <a:t>("select m </a:t>
            </a:r>
            <a:r>
              <a:rPr lang="fr-FR" sz="1800" b="0" dirty="0" err="1"/>
              <a:t>from</a:t>
            </a:r>
            <a:r>
              <a:rPr lang="fr-FR" sz="1800" b="0" dirty="0"/>
              <a:t> Militaire m </a:t>
            </a:r>
            <a:r>
              <a:rPr lang="fr-FR" sz="1800" b="0" dirty="0" err="1"/>
              <a:t>where</a:t>
            </a:r>
            <a:r>
              <a:rPr lang="fr-FR" sz="1800" b="0" dirty="0"/>
              <a:t> </a:t>
            </a:r>
            <a:r>
              <a:rPr lang="fr-FR" sz="1800" b="0" dirty="0" err="1"/>
              <a:t>m.nom</a:t>
            </a:r>
            <a:r>
              <a:rPr lang="fr-FR" sz="1800" b="0" dirty="0"/>
              <a:t> = ?</a:t>
            </a:r>
            <a:r>
              <a:rPr lang="fr-FR" sz="1800" dirty="0"/>
              <a:t>1"); </a:t>
            </a:r>
          </a:p>
          <a:p>
            <a:pPr marL="1276200" lvl="3" indent="0">
              <a:buNone/>
            </a:pPr>
            <a:r>
              <a:rPr lang="fr-FR" sz="1800" dirty="0"/>
              <a:t>    </a:t>
            </a:r>
            <a:r>
              <a:rPr lang="fr-FR" sz="1800" dirty="0" err="1"/>
              <a:t>q.setParameter</a:t>
            </a:r>
            <a:r>
              <a:rPr lang="fr-FR" sz="1800" dirty="0"/>
              <a:t>(1, "Ryan");</a:t>
            </a:r>
          </a:p>
          <a:p>
            <a:pPr marL="1276200" lvl="3" indent="0">
              <a:buNone/>
            </a:pPr>
            <a:endParaRPr lang="fr-FR" sz="1800" dirty="0"/>
          </a:p>
          <a:p>
            <a:pPr lvl="3"/>
            <a:r>
              <a:rPr lang="fr-FR" sz="1800" dirty="0" err="1"/>
              <a:t>Query</a:t>
            </a:r>
            <a:r>
              <a:rPr lang="fr-FR" sz="1800" dirty="0"/>
              <a:t> q = </a:t>
            </a:r>
            <a:r>
              <a:rPr lang="fr-FR" sz="1800" dirty="0" err="1"/>
              <a:t>em.createQuery</a:t>
            </a:r>
            <a:r>
              <a:rPr lang="fr-FR" sz="1800" dirty="0"/>
              <a:t>("select m </a:t>
            </a:r>
            <a:r>
              <a:rPr lang="fr-FR" sz="1800" dirty="0" err="1"/>
              <a:t>from</a:t>
            </a:r>
            <a:r>
              <a:rPr lang="fr-FR" sz="1800" dirty="0"/>
              <a:t> Militaire m </a:t>
            </a:r>
            <a:r>
              <a:rPr lang="fr-FR" sz="1800" dirty="0" err="1"/>
              <a:t>where</a:t>
            </a:r>
            <a:r>
              <a:rPr lang="fr-FR" sz="1800" dirty="0"/>
              <a:t> </a:t>
            </a:r>
            <a:r>
              <a:rPr lang="fr-FR" sz="1800" dirty="0" err="1"/>
              <a:t>m.nom</a:t>
            </a:r>
            <a:r>
              <a:rPr lang="fr-FR" sz="1800" dirty="0"/>
              <a:t> = :param1 and </a:t>
            </a:r>
            <a:r>
              <a:rPr lang="fr-FR" sz="1800" dirty="0" err="1"/>
              <a:t>prenom</a:t>
            </a:r>
            <a:r>
              <a:rPr lang="fr-FR" sz="1800" dirty="0"/>
              <a:t> = :param2");   </a:t>
            </a:r>
            <a:r>
              <a:rPr lang="fr-FR" sz="1800" dirty="0" err="1"/>
              <a:t>q.setParameter</a:t>
            </a:r>
            <a:r>
              <a:rPr lang="fr-FR" sz="1800" dirty="0"/>
              <a:t>("param1", "Ryan");</a:t>
            </a:r>
          </a:p>
          <a:p>
            <a:pPr marL="1276200" lvl="3" indent="0">
              <a:buNone/>
            </a:pPr>
            <a:r>
              <a:rPr lang="fr-FR" sz="1800" dirty="0"/>
              <a:t>      </a:t>
            </a:r>
            <a:r>
              <a:rPr lang="fr-FR" sz="1800" dirty="0" err="1"/>
              <a:t>q.setParameter</a:t>
            </a:r>
            <a:r>
              <a:rPr lang="fr-FR" sz="1800" dirty="0"/>
              <a:t>("param2", "</a:t>
            </a:r>
            <a:r>
              <a:rPr lang="fr-FR" sz="1800" dirty="0" err="1"/>
              <a:t>Shun</a:t>
            </a:r>
            <a:r>
              <a:rPr lang="fr-FR" sz="1800" dirty="0"/>
              <a:t>");</a:t>
            </a:r>
          </a:p>
          <a:p>
            <a:pPr marL="1276200" lvl="3" indent="0">
              <a:buNone/>
            </a:pPr>
            <a:endParaRPr lang="fr-FR" dirty="0"/>
          </a:p>
          <a:p>
            <a:pPr lvl="4"/>
            <a:endParaRPr lang="fr-FR" dirty="0"/>
          </a:p>
          <a:p>
            <a:pPr lvl="4"/>
            <a:endParaRPr lang="fr-FR" sz="1600" b="0" dirty="0"/>
          </a:p>
          <a:p>
            <a:pPr lvl="4"/>
            <a:endParaRPr lang="fr-FR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74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Java </a:t>
            </a:r>
            <a:r>
              <a:rPr lang="fr-FR" dirty="0" err="1"/>
              <a:t>Persistence</a:t>
            </a:r>
            <a:r>
              <a:rPr lang="fr-FR" dirty="0"/>
              <a:t> API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7BC3EF7-6504-4870-8E21-61DAA1164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337085" y="2439988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dirty="0">
                <a:latin typeface="Comic Sans MS" pitchFamily="66" charset="0"/>
              </a:rPr>
              <a:t>Questions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51CA7B-2FFE-4375-A41B-4D4948F1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5832648" cy="5832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3528" y="44624"/>
            <a:ext cx="835292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Statut de version</a:t>
            </a:r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256081" y="974344"/>
          <a:ext cx="8637287" cy="2812270"/>
        </p:xfrm>
        <a:graphic>
          <a:graphicData uri="http://schemas.openxmlformats.org/drawingml/2006/table">
            <a:tbl>
              <a:tblPr/>
              <a:tblGrid>
                <a:gridCol w="373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8123" marR="98123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Version de référence ou perso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cours responsable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 par le responsable de matière et/ou de domaine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 par le pédago2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23" marR="98123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61667" y="3758396"/>
            <a:ext cx="3042181" cy="31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236" tIns="51117" rIns="102236" bIns="51117" anchor="ctr">
            <a:spAutoFit/>
          </a:bodyPr>
          <a:lstStyle/>
          <a:p>
            <a:pPr algn="ctr" defTabSz="1021842"/>
            <a:r>
              <a:rPr lang="fr-FR" sz="1400" b="1" dirty="0"/>
              <a:t>SUIVI DES MODIFICATIONS</a:t>
            </a:r>
            <a:endParaRPr lang="fr-FR" sz="1400" dirty="0">
              <a:latin typeface="Times New Roman" pitchFamily="18" charset="0"/>
            </a:endParaRPr>
          </a:p>
        </p:txBody>
      </p:sp>
      <p:graphicFrame>
        <p:nvGraphicFramePr>
          <p:cNvPr id="6" name="Group 151"/>
          <p:cNvGraphicFramePr>
            <a:graphicFrameLocks noGrp="1"/>
          </p:cNvGraphicFramePr>
          <p:nvPr/>
        </p:nvGraphicFramePr>
        <p:xfrm>
          <a:off x="250632" y="4115047"/>
          <a:ext cx="8635923" cy="2410297"/>
        </p:xfrm>
        <a:graphic>
          <a:graphicData uri="http://schemas.openxmlformats.org/drawingml/2006/table">
            <a:tbl>
              <a:tblPr/>
              <a:tblGrid>
                <a:gridCol w="9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 DE LA MODIFICATION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165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16832"/>
            <a:ext cx="3203848" cy="1754312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1B587C"/>
                </a:solidFill>
                <a:latin typeface="+mn-lt"/>
              </a:rPr>
              <a:t>Taxonomie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de </a:t>
            </a:r>
            <a:br>
              <a:rPr lang="fr-FR" dirty="0">
                <a:solidFill>
                  <a:srgbClr val="1B587C"/>
                </a:solidFill>
                <a:latin typeface="+mn-lt"/>
              </a:rPr>
            </a:br>
            <a:r>
              <a:rPr lang="fr-FR" dirty="0">
                <a:solidFill>
                  <a:srgbClr val="1B587C"/>
                </a:solidFill>
                <a:latin typeface="+mn-lt"/>
              </a:rPr>
              <a:t>BLOOM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54" y="897170"/>
            <a:ext cx="1581150" cy="5962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07931"/>
            <a:ext cx="1628775" cy="57245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0"/>
            <a:ext cx="1800200" cy="65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-3634892" y="4122846"/>
            <a:ext cx="2868518" cy="1652588"/>
            <a:chOff x="1104599" y="4099396"/>
            <a:chExt cx="2868518" cy="1652588"/>
          </a:xfrm>
        </p:grpSpPr>
        <p:sp>
          <p:nvSpPr>
            <p:cNvPr id="3" name="Arrondir un rectangle avec un coin diagonal 2"/>
            <p:cNvSpPr>
              <a:spLocks/>
            </p:cNvSpPr>
            <p:nvPr/>
          </p:nvSpPr>
          <p:spPr bwMode="auto">
            <a:xfrm>
              <a:off x="1104599" y="40993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66FF99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latin typeface="Verdana" pitchFamily="34" charset="0"/>
                </a:rPr>
                <a:t>   Sensibilisation</a:t>
              </a:r>
            </a:p>
          </p:txBody>
        </p:sp>
        <p:sp>
          <p:nvSpPr>
            <p:cNvPr id="4" name="Arrondir un rectangle avec un coin diagonal 3"/>
            <p:cNvSpPr/>
            <p:nvPr/>
          </p:nvSpPr>
          <p:spPr bwMode="auto">
            <a:xfrm>
              <a:off x="1115616" y="452802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5" name="Arrondir un rectangle avec un coin diagonal 4"/>
            <p:cNvSpPr>
              <a:spLocks/>
            </p:cNvSpPr>
            <p:nvPr/>
          </p:nvSpPr>
          <p:spPr bwMode="auto">
            <a:xfrm>
              <a:off x="1104599" y="49566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solidFill>
              <a:srgbClr val="FFC183"/>
            </a:soli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fr-FR" sz="2000" b="1" dirty="0">
                  <a:solidFill>
                    <a:srgbClr val="969696"/>
                  </a:solidFill>
                  <a:latin typeface="Verdana" pitchFamily="34" charset="0"/>
                </a:rPr>
                <a:t>   Maîtrise</a:t>
              </a:r>
            </a:p>
          </p:txBody>
        </p:sp>
        <p:sp>
          <p:nvSpPr>
            <p:cNvPr id="6" name="Arrondir un rectangle avec un coin diagonal 5"/>
            <p:cNvSpPr/>
            <p:nvPr/>
          </p:nvSpPr>
          <p:spPr bwMode="auto">
            <a:xfrm>
              <a:off x="1115616" y="53852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5353">
                    <a:tint val="66000"/>
                    <a:satMod val="160000"/>
                  </a:srgbClr>
                </a:gs>
                <a:gs pos="50000">
                  <a:srgbClr val="FF5353">
                    <a:tint val="44500"/>
                    <a:satMod val="160000"/>
                  </a:srgbClr>
                </a:gs>
                <a:gs pos="100000">
                  <a:srgbClr val="FF535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2" name="Arrondir un rectangle avec un coin diagonal 3"/>
            <p:cNvSpPr/>
            <p:nvPr/>
          </p:nvSpPr>
          <p:spPr bwMode="auto">
            <a:xfrm>
              <a:off x="1115616" y="4534371"/>
              <a:ext cx="2857500" cy="35718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3" name="Arrondir un rectangle avec un coin diagonal 5"/>
            <p:cNvSpPr>
              <a:spLocks/>
            </p:cNvSpPr>
            <p:nvPr/>
          </p:nvSpPr>
          <p:spPr bwMode="auto">
            <a:xfrm>
              <a:off x="1115617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Verdana" pitchFamily="34" charset="0"/>
                  <a:cs typeface="+mn-cs"/>
                </a:rPr>
                <a:t>Expertise</a:t>
              </a:r>
            </a:p>
          </p:txBody>
        </p:sp>
        <p:sp>
          <p:nvSpPr>
            <p:cNvPr id="14" name="Arrondir un rectangle avec un coin diagonal 3"/>
            <p:cNvSpPr>
              <a:spLocks/>
            </p:cNvSpPr>
            <p:nvPr/>
          </p:nvSpPr>
          <p:spPr bwMode="auto">
            <a:xfrm>
              <a:off x="1115617" y="45438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5" name="Arrondir un rectangle avec un coin diagonal 3"/>
            <p:cNvSpPr>
              <a:spLocks/>
            </p:cNvSpPr>
            <p:nvPr/>
          </p:nvSpPr>
          <p:spPr bwMode="auto">
            <a:xfrm>
              <a:off x="1115617" y="4534371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fr-FR" sz="2000" b="1">
                  <a:solidFill>
                    <a:srgbClr val="B3B3B3"/>
                  </a:solidFill>
                  <a:latin typeface="Verdana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16" name="Arrondir un rectangle avec un coin diagonal 5"/>
            <p:cNvSpPr>
              <a:spLocks/>
            </p:cNvSpPr>
            <p:nvPr/>
          </p:nvSpPr>
          <p:spPr bwMode="auto">
            <a:xfrm>
              <a:off x="1104600" y="539479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8F8F"/>
                </a:gs>
                <a:gs pos="50000">
                  <a:srgbClr val="FFBBBB">
                    <a:alpha val="85500"/>
                  </a:srgbClr>
                </a:gs>
                <a:gs pos="100000">
                  <a:srgbClr val="FFDEDE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Expertise</a:t>
              </a:r>
            </a:p>
          </p:txBody>
        </p:sp>
        <p:sp>
          <p:nvSpPr>
            <p:cNvPr id="17" name="Arrondir un rectangle avec un coin diagonal 3"/>
            <p:cNvSpPr>
              <a:spLocks/>
            </p:cNvSpPr>
            <p:nvPr/>
          </p:nvSpPr>
          <p:spPr bwMode="auto">
            <a:xfrm>
              <a:off x="1109362" y="4537546"/>
              <a:ext cx="2857500" cy="357188"/>
            </a:xfrm>
            <a:custGeom>
              <a:avLst/>
              <a:gdLst>
                <a:gd name="T0" fmla="*/ 178594 w 2857500"/>
                <a:gd name="T1" fmla="*/ 0 h 357188"/>
                <a:gd name="T2" fmla="*/ 2857500 w 2857500"/>
                <a:gd name="T3" fmla="*/ 0 h 357188"/>
                <a:gd name="T4" fmla="*/ 2857500 w 2857500"/>
                <a:gd name="T5" fmla="*/ 0 h 357188"/>
                <a:gd name="T6" fmla="*/ 2857500 w 2857500"/>
                <a:gd name="T7" fmla="*/ 178594 h 357188"/>
                <a:gd name="T8" fmla="*/ 2678906 w 2857500"/>
                <a:gd name="T9" fmla="*/ 357188 h 357188"/>
                <a:gd name="T10" fmla="*/ 0 w 2857500"/>
                <a:gd name="T11" fmla="*/ 357188 h 357188"/>
                <a:gd name="T12" fmla="*/ 0 w 2857500"/>
                <a:gd name="T13" fmla="*/ 357188 h 357188"/>
                <a:gd name="T14" fmla="*/ 0 w 2857500"/>
                <a:gd name="T15" fmla="*/ 178594 h 357188"/>
                <a:gd name="T16" fmla="*/ 178594 w 2857500"/>
                <a:gd name="T17" fmla="*/ 0 h 357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57500"/>
                <a:gd name="T28" fmla="*/ 0 h 357188"/>
                <a:gd name="T29" fmla="*/ 2857500 w 2857500"/>
                <a:gd name="T30" fmla="*/ 357188 h 357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57500" h="357188">
                  <a:moveTo>
                    <a:pt x="178594" y="0"/>
                  </a:moveTo>
                  <a:lnTo>
                    <a:pt x="2857500" y="0"/>
                  </a:lnTo>
                  <a:lnTo>
                    <a:pt x="2857500" y="178594"/>
                  </a:lnTo>
                  <a:cubicBezTo>
                    <a:pt x="2857500" y="277229"/>
                    <a:pt x="2777541" y="357188"/>
                    <a:pt x="2678906" y="357188"/>
                  </a:cubicBezTo>
                  <a:lnTo>
                    <a:pt x="0" y="357188"/>
                  </a:lnTo>
                  <a:lnTo>
                    <a:pt x="0" y="178594"/>
                  </a:lnTo>
                  <a:cubicBezTo>
                    <a:pt x="0" y="79959"/>
                    <a:pt x="79959" y="0"/>
                    <a:pt x="1785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8A97"/>
                </a:gs>
                <a:gs pos="50000">
                  <a:srgbClr val="A8C7DA">
                    <a:alpha val="85500"/>
                  </a:srgbClr>
                </a:gs>
                <a:gs pos="100000">
                  <a:srgbClr val="C8EDFF">
                    <a:alpha val="71001"/>
                  </a:srgbClr>
                </a:gs>
              </a:gsLst>
              <a:lin ang="2700000" scaled="1"/>
            </a:gradFill>
            <a:ln w="9525" algn="ctr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fr-FR" sz="2000" b="1" dirty="0">
                  <a:solidFill>
                    <a:schemeClr val="bg2"/>
                  </a:solidFill>
                  <a:latin typeface="Verdana" pitchFamily="34" charset="0"/>
                  <a:cs typeface="+mn-cs"/>
                </a:rPr>
                <a:t>   Application</a:t>
              </a:r>
            </a:p>
          </p:txBody>
        </p:sp>
      </p:grpSp>
      <p:pic>
        <p:nvPicPr>
          <p:cNvPr id="18" name="Picture 2" descr="http://organisons.files.wordpress.com/2010/01/gestion-du-temps-horloge.png?w=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14304"/>
            <a:ext cx="1061681" cy="1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3210787"/>
            <a:ext cx="2255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d’acquisition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7584" y="1124744"/>
            <a:ext cx="7916684" cy="1736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Connaître les notions de persistance avec JPA et savoir les mettre en œuvre.</a:t>
            </a: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Objectifs et Modalités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-3348880" y="1340768"/>
            <a:ext cx="2046288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ctr" eaLnBrk="0" hangingPunct="0"/>
            <a:endParaRPr lang="fr-FR" sz="14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0" name="Étoile à 5 branches 5"/>
          <p:cNvSpPr/>
          <p:nvPr/>
        </p:nvSpPr>
        <p:spPr bwMode="auto">
          <a:xfrm>
            <a:off x="5011213" y="4251628"/>
            <a:ext cx="285750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24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9" name="Étoile à 5 branches 4"/>
          <p:cNvSpPr>
            <a:spLocks/>
          </p:cNvSpPr>
          <p:nvPr/>
        </p:nvSpPr>
        <p:spPr bwMode="auto">
          <a:xfrm>
            <a:off x="472546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" name="Étoile à 5 branches 3"/>
          <p:cNvSpPr>
            <a:spLocks/>
          </p:cNvSpPr>
          <p:nvPr/>
        </p:nvSpPr>
        <p:spPr bwMode="auto">
          <a:xfrm>
            <a:off x="4439713" y="4251628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" name="Étoile à 5 branches 2"/>
          <p:cNvSpPr>
            <a:spLocks/>
          </p:cNvSpPr>
          <p:nvPr/>
        </p:nvSpPr>
        <p:spPr bwMode="auto">
          <a:xfrm>
            <a:off x="4141263" y="4254803"/>
            <a:ext cx="285750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7" name="Étoile à 5 branches 1"/>
          <p:cNvSpPr>
            <a:spLocks/>
          </p:cNvSpPr>
          <p:nvPr/>
        </p:nvSpPr>
        <p:spPr bwMode="auto">
          <a:xfrm>
            <a:off x="3852338" y="4254803"/>
            <a:ext cx="285750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3" name="Picture 5" descr="D:\Bibliotheque\Clipart\essenti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03" y="4671830"/>
            <a:ext cx="766735" cy="5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Diagramme 26"/>
          <p:cNvGraphicFramePr/>
          <p:nvPr/>
        </p:nvGraphicFramePr>
        <p:xfrm>
          <a:off x="-145777" y="3269208"/>
          <a:ext cx="420241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Rectangle 27"/>
          <p:cNvSpPr/>
          <p:nvPr/>
        </p:nvSpPr>
        <p:spPr>
          <a:xfrm>
            <a:off x="3047349" y="3189301"/>
            <a:ext cx="3097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Niveau technique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À atteindre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8144" y="3210787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Durée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 x 50mn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64302" y="3180590"/>
            <a:ext cx="143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Type de </a:t>
            </a:r>
          </a:p>
          <a:p>
            <a:pPr algn="ctr" eaLnBrk="0" hangingPunct="0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 séance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812360" y="3944981"/>
            <a:ext cx="1268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TH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TD</a:t>
            </a:r>
          </a:p>
          <a:p>
            <a:r>
              <a:rPr lang="fr-FR" sz="1800" b="0" dirty="0">
                <a:latin typeface="+mn-lt"/>
                <a:sym typeface="Wingdings 2" panose="05020102010507070707" pitchFamily="18" charset="2"/>
              </a:rPr>
              <a:t> </a:t>
            </a:r>
            <a:r>
              <a:rPr lang="fr-FR" sz="1800" b="0" dirty="0">
                <a:latin typeface="+mn-lt"/>
              </a:rPr>
              <a:t>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SYNTH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latin typeface="+mn-lt"/>
              </a:rPr>
              <a:t>autres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1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46379"/>
            <a:ext cx="828092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36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fr-FR" dirty="0"/>
              <a:t>Plan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186912125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à coins arrondis 3"/>
          <p:cNvSpPr/>
          <p:nvPr/>
        </p:nvSpPr>
        <p:spPr bwMode="auto">
          <a:xfrm>
            <a:off x="35496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51520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7544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683568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6">
            <a:extLst>
              <a:ext uri="{FF2B5EF4-FFF2-40B4-BE49-F238E27FC236}">
                <a16:creationId xmlns:a16="http://schemas.microsoft.com/office/drawing/2014/main" id="{3BA7D880-FD5D-4563-954D-9B4BD9A5A3DA}"/>
              </a:ext>
            </a:extLst>
          </p:cNvPr>
          <p:cNvSpPr/>
          <p:nvPr/>
        </p:nvSpPr>
        <p:spPr bwMode="auto">
          <a:xfrm>
            <a:off x="899592" y="6309320"/>
            <a:ext cx="144016" cy="144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22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1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JDBC : </a:t>
            </a:r>
            <a:r>
              <a:rPr lang="fr-FR" sz="4000" dirty="0" err="1"/>
              <a:t>inconvenient</a:t>
            </a:r>
            <a:endParaRPr lang="fr-FR" sz="400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237790-208C-4456-A41E-0A9613A2E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CCC96-8E2A-4B35-8000-9C5343F1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0" y="115888"/>
            <a:ext cx="1143000" cy="114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80D553-A392-4103-9CD4-1448C1C263E5}"/>
              </a:ext>
            </a:extLst>
          </p:cNvPr>
          <p:cNvSpPr/>
          <p:nvPr/>
        </p:nvSpPr>
        <p:spPr>
          <a:xfrm>
            <a:off x="661422" y="1868216"/>
            <a:ext cx="8374628" cy="1143000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Arial" charset="0"/>
              </a:rPr>
              <a:t>Ecrire des requêtes </a:t>
            </a:r>
            <a:r>
              <a:rPr lang="fr-FR" sz="2400" i="1" dirty="0">
                <a:solidFill>
                  <a:srgbClr val="FF0000"/>
                </a:solidFill>
                <a:latin typeface="Arial" charset="0"/>
              </a:rPr>
              <a:t>SQL</a:t>
            </a:r>
            <a:r>
              <a:rPr lang="fr-FR" sz="2400" dirty="0">
                <a:solidFill>
                  <a:schemeClr val="tx1"/>
                </a:solidFill>
                <a:latin typeface="Arial" charset="0"/>
              </a:rPr>
              <a:t> via un pilote </a:t>
            </a:r>
            <a:r>
              <a:rPr lang="fr-FR" sz="2400" i="1" dirty="0">
                <a:solidFill>
                  <a:srgbClr val="FF0000"/>
                </a:solidFill>
                <a:latin typeface="Arial" charset="0"/>
              </a:rPr>
              <a:t>JDBC</a:t>
            </a:r>
            <a:r>
              <a:rPr lang="fr-FR" sz="2400" dirty="0">
                <a:solidFill>
                  <a:schemeClr val="tx1"/>
                </a:solidFill>
                <a:latin typeface="Arial" charset="0"/>
              </a:rPr>
              <a:t> est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efficace</a:t>
            </a:r>
            <a:r>
              <a:rPr lang="fr-FR" sz="2400" dirty="0">
                <a:solidFill>
                  <a:schemeClr val="tx1"/>
                </a:solidFill>
                <a:latin typeface="Arial" charset="0"/>
              </a:rPr>
              <a:t>,</a:t>
            </a:r>
          </a:p>
          <a:p>
            <a:r>
              <a:rPr lang="fr-FR" sz="2400" dirty="0">
                <a:solidFill>
                  <a:schemeClr val="tx1"/>
                </a:solidFill>
                <a:latin typeface="Arial" charset="0"/>
              </a:rPr>
              <a:t>Mais…</a:t>
            </a:r>
            <a:endParaRPr lang="fr-FR" sz="2400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BE8828C-0159-4C9F-8530-94123FC044A7}"/>
              </a:ext>
            </a:extLst>
          </p:cNvPr>
          <p:cNvGrpSpPr/>
          <p:nvPr/>
        </p:nvGrpSpPr>
        <p:grpSpPr>
          <a:xfrm>
            <a:off x="-36512" y="3789040"/>
            <a:ext cx="9076213" cy="2088232"/>
            <a:chOff x="-36512" y="3789040"/>
            <a:chExt cx="9076213" cy="20882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75EADA-5B1C-4372-89A5-44DAB330743B}"/>
                </a:ext>
              </a:extLst>
            </p:cNvPr>
            <p:cNvSpPr/>
            <p:nvPr/>
          </p:nvSpPr>
          <p:spPr>
            <a:xfrm>
              <a:off x="651350" y="3789040"/>
              <a:ext cx="8388351" cy="20882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 indent="-179388">
                <a:buFontTx/>
                <a:buChar char="-"/>
              </a:pP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code </a:t>
              </a:r>
              <a:r>
                <a:rPr lang="fr-FR" sz="2400" i="1" dirty="0">
                  <a:solidFill>
                    <a:srgbClr val="FF0000"/>
                  </a:solidFill>
                  <a:latin typeface="Arial" charset="0"/>
                </a:rPr>
                <a:t>SQL</a:t>
              </a: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 propre à un </a:t>
              </a:r>
              <a:r>
                <a:rPr lang="fr-FR" sz="2400" i="1" dirty="0">
                  <a:solidFill>
                    <a:srgbClr val="FF0000"/>
                  </a:solidFill>
                  <a:latin typeface="Arial" charset="0"/>
                </a:rPr>
                <a:t>SGBD</a:t>
              </a: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, dans du code </a:t>
              </a:r>
              <a:r>
                <a:rPr lang="fr-FR" sz="2400" i="1" dirty="0">
                  <a:solidFill>
                    <a:srgbClr val="FF0000"/>
                  </a:solidFill>
                  <a:latin typeface="Arial" charset="0"/>
                </a:rPr>
                <a:t>Java</a:t>
              </a:r>
            </a:p>
            <a:p>
              <a:pPr marL="179388" indent="-179388">
                <a:buFontTx/>
                <a:buChar char="-"/>
              </a:pPr>
              <a:endParaRPr lang="fr-FR" sz="2400" dirty="0">
                <a:solidFill>
                  <a:schemeClr val="tx1"/>
                </a:solidFill>
                <a:latin typeface="Arial" charset="0"/>
              </a:endParaRPr>
            </a:p>
            <a:p>
              <a:pPr marL="179388" indent="-179388">
                <a:buFontTx/>
                <a:buChar char="-"/>
              </a:pP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code </a:t>
              </a:r>
              <a:r>
                <a:rPr lang="fr-FR" sz="2400" i="1" dirty="0">
                  <a:solidFill>
                    <a:srgbClr val="FF0000"/>
                  </a:solidFill>
                  <a:latin typeface="Arial" charset="0"/>
                </a:rPr>
                <a:t>SQL</a:t>
              </a: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r-FR" sz="2400" dirty="0">
                  <a:solidFill>
                    <a:srgbClr val="FF0000"/>
                  </a:solidFill>
                  <a:latin typeface="Arial" charset="0"/>
                </a:rPr>
                <a:t>répétitif</a:t>
              </a: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, à faible valeur ajoutée (</a:t>
              </a:r>
              <a:r>
                <a:rPr lang="fr-FR" sz="2400" i="1" dirty="0">
                  <a:solidFill>
                    <a:srgbClr val="FF0000"/>
                  </a:solidFill>
                  <a:latin typeface="Arial" charset="0"/>
                </a:rPr>
                <a:t>CRUD</a:t>
              </a:r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98DC587-F0BA-4448-BAE5-F266D1D2B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512" y="4437112"/>
              <a:ext cx="653048" cy="63198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08" y="432709"/>
            <a:ext cx="8228647" cy="477040"/>
          </a:xfrm>
        </p:spPr>
        <p:txBody>
          <a:bodyPr/>
          <a:lstStyle/>
          <a:p>
            <a:pPr eaLnBrk="1" hangingPunct="1"/>
            <a:r>
              <a:rPr lang="fr-FR" sz="4000" dirty="0"/>
              <a:t>Persistance  / base de données?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ABED6E-A10F-4FB7-9C92-7B992FD45C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2933700" cy="3238500"/>
          </a:xfrm>
        </p:spPr>
      </p:pic>
      <p:sp>
        <p:nvSpPr>
          <p:cNvPr id="10" name="Text Box 50">
            <a:extLst>
              <a:ext uri="{FF2B5EF4-FFF2-40B4-BE49-F238E27FC236}">
                <a16:creationId xmlns:a16="http://schemas.microsoft.com/office/drawing/2014/main" id="{906140BA-78B4-481F-8D24-8C451D9DB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955" y="1393795"/>
            <a:ext cx="469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0000"/>
              </a:buClr>
            </a:pPr>
            <a:r>
              <a:rPr lang="fr-FR" sz="2800" b="1" dirty="0"/>
              <a:t>Sauvegarde de graphes d’objets dans un SGBD-R</a:t>
            </a: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024DA5-552E-4811-95E4-48ADF8CC1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47" y="3784252"/>
            <a:ext cx="11430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1F8956-818D-4A47-A6E2-3C8DF374DC1C}"/>
              </a:ext>
            </a:extLst>
          </p:cNvPr>
          <p:cNvSpPr/>
          <p:nvPr/>
        </p:nvSpPr>
        <p:spPr>
          <a:xfrm>
            <a:off x="1187624" y="5061029"/>
            <a:ext cx="7488831" cy="806351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algn="ctr"/>
            <a:r>
              <a:rPr lang="fr-FR" sz="3200" dirty="0">
                <a:solidFill>
                  <a:schemeClr val="tx1"/>
                </a:solidFill>
                <a:latin typeface="Arial" charset="0"/>
              </a:rPr>
              <a:t>ORM = </a:t>
            </a:r>
            <a:r>
              <a:rPr lang="fr-FR" sz="3200" dirty="0">
                <a:solidFill>
                  <a:srgbClr val="FF0000"/>
                </a:solidFill>
                <a:latin typeface="Arial" charset="0"/>
              </a:rPr>
              <a:t>Object </a:t>
            </a:r>
            <a:r>
              <a:rPr lang="fr-FR" sz="3200" dirty="0" err="1">
                <a:solidFill>
                  <a:srgbClr val="FF0000"/>
                </a:solidFill>
                <a:latin typeface="Arial" charset="0"/>
              </a:rPr>
              <a:t>Relational</a:t>
            </a:r>
            <a:r>
              <a:rPr lang="fr-FR" sz="3200" dirty="0">
                <a:solidFill>
                  <a:srgbClr val="FF0000"/>
                </a:solidFill>
                <a:latin typeface="Arial" charset="0"/>
              </a:rPr>
              <a:t> Mapping </a:t>
            </a:r>
          </a:p>
        </p:txBody>
      </p:sp>
    </p:spTree>
    <p:extLst>
      <p:ext uri="{BB962C8B-B14F-4D97-AF65-F5344CB8AC3E}">
        <p14:creationId xmlns:p14="http://schemas.microsoft.com/office/powerpoint/2010/main" val="10905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dirty="0"/>
              <a:t>JPA : Java </a:t>
            </a:r>
            <a:r>
              <a:rPr lang="fr-FR" sz="4000" dirty="0" err="1"/>
              <a:t>Persistence</a:t>
            </a:r>
            <a:r>
              <a:rPr lang="fr-FR" sz="4000" dirty="0"/>
              <a:t>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AB628-29DE-48C1-A0E0-9693FC8052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0D553-A392-4103-9CD4-1448C1C263E5}"/>
              </a:ext>
            </a:extLst>
          </p:cNvPr>
          <p:cNvSpPr/>
          <p:nvPr/>
        </p:nvSpPr>
        <p:spPr>
          <a:xfrm>
            <a:off x="661422" y="1008538"/>
            <a:ext cx="8374628" cy="52997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rial" charset="0"/>
              </a:rPr>
              <a:t>JPA</a:t>
            </a:r>
            <a:r>
              <a:rPr lang="fr-FR" sz="2400" dirty="0">
                <a:solidFill>
                  <a:schemeClr val="tx1"/>
                </a:solidFill>
                <a:latin typeface="Arial" charset="0"/>
              </a:rPr>
              <a:t> est une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E8A24B-EA20-48A1-AB90-1B267871715E}"/>
              </a:ext>
            </a:extLst>
          </p:cNvPr>
          <p:cNvSpPr/>
          <p:nvPr/>
        </p:nvSpPr>
        <p:spPr>
          <a:xfrm>
            <a:off x="662135" y="1836381"/>
            <a:ext cx="8374628" cy="944964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u="sng" dirty="0">
                <a:solidFill>
                  <a:schemeClr val="tx1"/>
                </a:solidFill>
                <a:latin typeface="Arial" charset="0"/>
              </a:rPr>
              <a:t>Consiste à :</a:t>
            </a:r>
          </a:p>
          <a:p>
            <a:r>
              <a:rPr lang="fr-FR" sz="2400" dirty="0">
                <a:solidFill>
                  <a:schemeClr val="tx1"/>
                </a:solidFill>
                <a:latin typeface="Arial" charset="0"/>
              </a:rPr>
              <a:t>- Associer un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modèle objet </a:t>
            </a:r>
            <a:r>
              <a:rPr lang="fr-FR" sz="2400" dirty="0">
                <a:solidFill>
                  <a:schemeClr val="tx1"/>
                </a:solidFill>
                <a:latin typeface="Arial" charset="0"/>
              </a:rPr>
              <a:t>à une </a:t>
            </a:r>
            <a:r>
              <a:rPr lang="fr-FR" sz="2400" dirty="0">
                <a:solidFill>
                  <a:srgbClr val="FF0000"/>
                </a:solidFill>
                <a:latin typeface="Arial" charset="0"/>
              </a:rPr>
              <a:t>structure de table SQL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1C924D2-4059-4793-BF0E-70D943465C1F}"/>
              </a:ext>
            </a:extLst>
          </p:cNvPr>
          <p:cNvGrpSpPr/>
          <p:nvPr/>
        </p:nvGrpSpPr>
        <p:grpSpPr>
          <a:xfrm>
            <a:off x="2123728" y="3905327"/>
            <a:ext cx="4320480" cy="529972"/>
            <a:chOff x="2123728" y="3905327"/>
            <a:chExt cx="4320480" cy="529972"/>
          </a:xfr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69D8906C-E1CA-4DCB-A7A7-A8E755FA7EBF}"/>
                </a:ext>
              </a:extLst>
            </p:cNvPr>
            <p:cNvSpPr/>
            <p:nvPr/>
          </p:nvSpPr>
          <p:spPr>
            <a:xfrm>
              <a:off x="2123728" y="3926733"/>
              <a:ext cx="792088" cy="508566"/>
            </a:xfrm>
            <a:prstGeom prst="rightArrow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ED848-8351-4800-95EA-F77B7DEECDC2}"/>
                </a:ext>
              </a:extLst>
            </p:cNvPr>
            <p:cNvSpPr/>
            <p:nvPr/>
          </p:nvSpPr>
          <p:spPr>
            <a:xfrm>
              <a:off x="3235122" y="3905327"/>
              <a:ext cx="3209086" cy="529972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De façon déclarative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91D0C2-584A-4D5D-9142-26892B7DF237}"/>
              </a:ext>
            </a:extLst>
          </p:cNvPr>
          <p:cNvGrpSpPr/>
          <p:nvPr/>
        </p:nvGrpSpPr>
        <p:grpSpPr>
          <a:xfrm>
            <a:off x="2123728" y="4624472"/>
            <a:ext cx="2637590" cy="1216000"/>
            <a:chOff x="2123728" y="4624472"/>
            <a:chExt cx="2637590" cy="1216000"/>
          </a:xfrm>
          <a:gradFill>
            <a:gsLst>
              <a:gs pos="0">
                <a:srgbClr val="DAFDA7"/>
              </a:gs>
              <a:gs pos="35000">
                <a:srgbClr val="DAFDA7"/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grpSpPr>
        <p:sp>
          <p:nvSpPr>
            <p:cNvPr id="4" name="Flèche : bas 3">
              <a:extLst>
                <a:ext uri="{FF2B5EF4-FFF2-40B4-BE49-F238E27FC236}">
                  <a16:creationId xmlns:a16="http://schemas.microsoft.com/office/drawing/2014/main" id="{6BE2C555-39E9-433F-9387-285E07547555}"/>
                </a:ext>
              </a:extLst>
            </p:cNvPr>
            <p:cNvSpPr/>
            <p:nvPr/>
          </p:nvSpPr>
          <p:spPr>
            <a:xfrm rot="1763829">
              <a:off x="3841702" y="4624472"/>
              <a:ext cx="288032" cy="494831"/>
            </a:xfrm>
            <a:prstGeom prst="downArrow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FD49B1-4CE7-4C2B-81A5-80B4E4D3F009}"/>
                </a:ext>
              </a:extLst>
            </p:cNvPr>
            <p:cNvSpPr/>
            <p:nvPr/>
          </p:nvSpPr>
          <p:spPr>
            <a:xfrm>
              <a:off x="2123728" y="5310500"/>
              <a:ext cx="2637590" cy="529972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Descripteur XML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667C80-491E-4367-9697-F620C356292C}"/>
              </a:ext>
            </a:extLst>
          </p:cNvPr>
          <p:cNvGrpSpPr/>
          <p:nvPr/>
        </p:nvGrpSpPr>
        <p:grpSpPr>
          <a:xfrm>
            <a:off x="5208776" y="4633424"/>
            <a:ext cx="2027520" cy="1207048"/>
            <a:chOff x="5208776" y="4633424"/>
            <a:chExt cx="2027520" cy="1207048"/>
          </a:xfrm>
        </p:grpSpPr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7D04647B-84BB-4A83-8A7A-B97C7DE58634}"/>
                </a:ext>
              </a:extLst>
            </p:cNvPr>
            <p:cNvSpPr/>
            <p:nvPr/>
          </p:nvSpPr>
          <p:spPr>
            <a:xfrm rot="19796042">
              <a:off x="5466990" y="4633424"/>
              <a:ext cx="288032" cy="494831"/>
            </a:xfrm>
            <a:prstGeom prst="downArrow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7126E-ECD0-4909-968C-A158AA21D5C6}"/>
                </a:ext>
              </a:extLst>
            </p:cNvPr>
            <p:cNvSpPr/>
            <p:nvPr/>
          </p:nvSpPr>
          <p:spPr>
            <a:xfrm>
              <a:off x="5208776" y="5310500"/>
              <a:ext cx="2027520" cy="529972"/>
            </a:xfrm>
            <a:prstGeom prst="rect">
              <a:avLst/>
            </a:prstGeom>
            <a:gradFill>
              <a:gsLst>
                <a:gs pos="0">
                  <a:srgbClr val="DAFDA7"/>
                </a:gs>
                <a:gs pos="35000">
                  <a:srgbClr val="DAFDA7"/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Annotations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275A14CC-230E-40E0-B37D-1B22E100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5137987" y="3356678"/>
            <a:ext cx="3251051" cy="338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E90EF8-EA96-452D-BB8E-ED23A71F851D}"/>
              </a:ext>
            </a:extLst>
          </p:cNvPr>
          <p:cNvSpPr/>
          <p:nvPr/>
        </p:nvSpPr>
        <p:spPr>
          <a:xfrm rot="19855866">
            <a:off x="86344" y="2189311"/>
            <a:ext cx="867991" cy="580459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173038"/>
            <a:r>
              <a:rPr lang="fr-FR" sz="1800" dirty="0">
                <a:solidFill>
                  <a:schemeClr val="tx1"/>
                </a:solidFill>
                <a:latin typeface="Arial" charset="0"/>
              </a:rPr>
              <a:t>ORM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FA025BA-2AB2-42F7-9ECF-5449646AD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7" y="359881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4258</TotalTime>
  <Pages>19</Pages>
  <Words>1524</Words>
  <Application>Microsoft Office PowerPoint</Application>
  <PresentationFormat>Affichage à l'écran (4:3)</PresentationFormat>
  <Paragraphs>291</Paragraphs>
  <Slides>28</Slides>
  <Notes>11</Notes>
  <HiddenSlides>3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Comic Sans MS</vt:lpstr>
      <vt:lpstr>Courier New</vt:lpstr>
      <vt:lpstr>DejaVu Sans</vt:lpstr>
      <vt:lpstr>DejaVu Sans Mono</vt:lpstr>
      <vt:lpstr>Tahoma</vt:lpstr>
      <vt:lpstr>Times New Roman</vt:lpstr>
      <vt:lpstr>Verdana</vt:lpstr>
      <vt:lpstr>Webdings</vt:lpstr>
      <vt:lpstr>Wingdings</vt:lpstr>
      <vt:lpstr>Wingdings 2</vt:lpstr>
      <vt:lpstr>1_DIAPO GARDE ET FINALE</vt:lpstr>
      <vt:lpstr>Présentation PowerPoint</vt:lpstr>
      <vt:lpstr>Présentation PowerPoint</vt:lpstr>
      <vt:lpstr>Présentation PowerPoint</vt:lpstr>
      <vt:lpstr>Taxonomie  de  BLOOM</vt:lpstr>
      <vt:lpstr>Présentation PowerPoint</vt:lpstr>
      <vt:lpstr>Présentation PowerPoint</vt:lpstr>
      <vt:lpstr>JDBC : inconvenient</vt:lpstr>
      <vt:lpstr>Persistance  / base de données?</vt:lpstr>
      <vt:lpstr>JPA : Java Persistence API</vt:lpstr>
      <vt:lpstr>JPA : Java Persistence API</vt:lpstr>
      <vt:lpstr>Présentation PowerPoint</vt:lpstr>
      <vt:lpstr>La spécification JPA</vt:lpstr>
      <vt:lpstr>La spécification JPA</vt:lpstr>
      <vt:lpstr>Présentation PowerPoint</vt:lpstr>
      <vt:lpstr>Les Entity</vt:lpstr>
      <vt:lpstr>Les Entity</vt:lpstr>
      <vt:lpstr>Les Entity</vt:lpstr>
      <vt:lpstr>Présentation PowerPoint</vt:lpstr>
      <vt:lpstr>Les principales annotations</vt:lpstr>
      <vt:lpstr>Les principales annotations</vt:lpstr>
      <vt:lpstr>Présentation PowerPoint</vt:lpstr>
      <vt:lpstr>L’EntityManager</vt:lpstr>
      <vt:lpstr>L’EntityManager</vt:lpstr>
      <vt:lpstr>Présentation PowerPoint</vt:lpstr>
      <vt:lpstr>JPQL</vt:lpstr>
      <vt:lpstr>JPQL</vt:lpstr>
      <vt:lpstr>JPQL</vt:lpstr>
      <vt:lpstr>Java Persistence API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environnement des applications WEB</dc:title>
  <dc:subject>Programmation orientée objet.</dc:subject>
  <dc:creator>CDT ROBIN F.X.</dc:creator>
  <cp:lastModifiedBy>POTACZALA Vincent</cp:lastModifiedBy>
  <cp:revision>2749</cp:revision>
  <cp:lastPrinted>2002-11-12T07:11:49Z</cp:lastPrinted>
  <dcterms:created xsi:type="dcterms:W3CDTF">1998-09-08T18:17:20Z</dcterms:created>
  <dcterms:modified xsi:type="dcterms:W3CDTF">2023-12-20T08:01:08Z</dcterms:modified>
  <cp:category>Cours</cp:category>
</cp:coreProperties>
</file>