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1009" r:id="rId2"/>
    <p:sldId id="1023" r:id="rId3"/>
    <p:sldId id="1024" r:id="rId4"/>
    <p:sldId id="1010" r:id="rId5"/>
    <p:sldId id="1025" r:id="rId6"/>
    <p:sldId id="1048" r:id="rId7"/>
    <p:sldId id="1047" r:id="rId8"/>
    <p:sldId id="1057" r:id="rId9"/>
    <p:sldId id="1058" r:id="rId10"/>
    <p:sldId id="1059" r:id="rId11"/>
    <p:sldId id="1060" r:id="rId12"/>
    <p:sldId id="1049" r:id="rId13"/>
    <p:sldId id="1050" r:id="rId14"/>
    <p:sldId id="1051" r:id="rId15"/>
    <p:sldId id="1052" r:id="rId16"/>
    <p:sldId id="1053" r:id="rId17"/>
    <p:sldId id="1054" r:id="rId18"/>
    <p:sldId id="1055" r:id="rId19"/>
    <p:sldId id="1056" r:id="rId20"/>
    <p:sldId id="1061" r:id="rId21"/>
    <p:sldId id="372" r:id="rId22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8C0E4D"/>
    <a:srgbClr val="FEACAC"/>
    <a:srgbClr val="FFFF99"/>
    <a:srgbClr val="FFCCFF"/>
    <a:srgbClr val="FFFF00"/>
    <a:srgbClr val="10425E"/>
    <a:srgbClr val="8DC9E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867" autoAdjust="0"/>
  </p:normalViewPr>
  <p:slideViewPr>
    <p:cSldViewPr snapToGrid="0">
      <p:cViewPr varScale="1">
        <p:scale>
          <a:sx n="108" d="100"/>
          <a:sy n="108" d="100"/>
        </p:scale>
        <p:origin x="870" y="102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98" tIns="46275" rIns="90898" bIns="46275">
            <a:spAutoFit/>
          </a:bodyPr>
          <a:lstStyle/>
          <a:p>
            <a:pPr algn="ctr" defTabSz="903288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sz="1200" b="0">
                <a:latin typeface="Times New Roman" pitchFamily="18" charset="0"/>
              </a:rPr>
              <a:t>Page </a:t>
            </a:r>
            <a:fld id="{9DB1A8F4-AF2A-4F22-B9F6-92C38BCF69C8}" type="slidenum">
              <a:rPr lang="fr-FR" sz="1200" b="0">
                <a:latin typeface="Times New Roman" pitchFamily="18" charset="0"/>
              </a:rPr>
              <a:pPr algn="ctr" defTabSz="903288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2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Corps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98" tIns="46275" rIns="90898" bIns="46275">
            <a:spAutoFit/>
          </a:bodyPr>
          <a:lstStyle/>
          <a:p>
            <a:pPr algn="ctr" defTabSz="903288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sz="1200" b="0">
                <a:latin typeface="Times New Roman" pitchFamily="18" charset="0"/>
              </a:rPr>
              <a:t>Page </a:t>
            </a:r>
            <a:fld id="{7830C29A-DE41-4D7E-A869-5A586966F024}" type="slidenum">
              <a:rPr lang="fr-FR" sz="1200" b="0">
                <a:latin typeface="Times New Roman" pitchFamily="18" charset="0"/>
              </a:rPr>
              <a:pPr algn="ctr" defTabSz="903288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82259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6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16358-59D7-47D9-A570-6D8E39C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F598-20ED-4753-B4B4-A37558948683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DEF52-3E8A-4262-8674-2887452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D5D8-9E26-4842-AC88-AF0D3A2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18F3-2E42-415B-B9BF-3983DF467F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0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414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970905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99251939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pied de page 6">
            <a:extLst>
              <a:ext uri="{FF2B5EF4-FFF2-40B4-BE49-F238E27FC236}">
                <a16:creationId xmlns:a16="http://schemas.microsoft.com/office/drawing/2014/main" id="{AEA57764-A6D2-4DE7-8E00-976A8C5A2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JAVA NIO 2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C0AD845-DA2E-4A89-BCF6-B9FB62B20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E2C75F-5C2F-44E5-B033-A4BDCA1EA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2521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1">
            <a:extLst>
              <a:ext uri="{FF2B5EF4-FFF2-40B4-BE49-F238E27FC236}">
                <a16:creationId xmlns:a16="http://schemas.microsoft.com/office/drawing/2014/main" id="{95C01845-1615-4CF5-9517-5804F3FF65D4}"/>
              </a:ext>
            </a:extLst>
          </p:cNvPr>
          <p:cNvSpPr/>
          <p:nvPr userDrawn="1"/>
        </p:nvSpPr>
        <p:spPr bwMode="auto">
          <a:xfrm>
            <a:off x="5364163" y="1257300"/>
            <a:ext cx="2879725" cy="863600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FB3E-DA88-44F8-A2EC-C810B12F7CC2}"/>
              </a:ext>
            </a:extLst>
          </p:cNvPr>
          <p:cNvSpPr/>
          <p:nvPr userDrawn="1"/>
        </p:nvSpPr>
        <p:spPr bwMode="auto">
          <a:xfrm>
            <a:off x="674688" y="0"/>
            <a:ext cx="8469312" cy="1057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C7CB1E9-E9A0-45BC-A3F1-8701733829E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692275" y="349250"/>
            <a:ext cx="6696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0">
                <a:solidFill>
                  <a:srgbClr val="FFFFFF"/>
                </a:solidFill>
                <a:latin typeface="Trebuchet MS" panose="020B0603020202020204" pitchFamily="34" charset="0"/>
              </a:rPr>
              <a:t>Objectifs du cours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B3AA-2D92-4F22-B235-2F4D96629C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1347788"/>
            <a:ext cx="1857375" cy="355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1400" dirty="0">
                <a:solidFill>
                  <a:prstClr val="black"/>
                </a:solidFill>
                <a:latin typeface="Arial" charset="0"/>
              </a:rPr>
              <a:t>Niveau technique</a:t>
            </a:r>
          </a:p>
        </p:txBody>
      </p:sp>
      <p:sp>
        <p:nvSpPr>
          <p:cNvPr id="6" name="Arrondir un rectangle avec un coin diagonal 15">
            <a:extLst>
              <a:ext uri="{FF2B5EF4-FFF2-40B4-BE49-F238E27FC236}">
                <a16:creationId xmlns:a16="http://schemas.microsoft.com/office/drawing/2014/main" id="{1DDCB93D-7ED3-4D98-9F23-264975144463}"/>
              </a:ext>
            </a:extLst>
          </p:cNvPr>
          <p:cNvSpPr/>
          <p:nvPr userDrawn="1"/>
        </p:nvSpPr>
        <p:spPr bwMode="auto">
          <a:xfrm>
            <a:off x="1258888" y="1247775"/>
            <a:ext cx="2857500" cy="29845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solidFill>
                  <a:srgbClr val="4F81BD">
                    <a:lumMod val="25000"/>
                  </a:srgbClr>
                </a:solidFill>
              </a:rPr>
              <a:t>Sensibilisation</a:t>
            </a:r>
          </a:p>
        </p:txBody>
      </p:sp>
      <p:sp>
        <p:nvSpPr>
          <p:cNvPr id="7" name="Arrondir un rectangle avec un coin diagonal 16">
            <a:extLst>
              <a:ext uri="{FF2B5EF4-FFF2-40B4-BE49-F238E27FC236}">
                <a16:creationId xmlns:a16="http://schemas.microsoft.com/office/drawing/2014/main" id="{E8B4B99D-14E7-4E66-BAE6-E84E6328E002}"/>
              </a:ext>
            </a:extLst>
          </p:cNvPr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Application</a:t>
            </a:r>
          </a:p>
        </p:txBody>
      </p:sp>
      <p:sp>
        <p:nvSpPr>
          <p:cNvPr id="8" name="Arrondir un rectangle avec un coin diagonal 17">
            <a:extLst>
              <a:ext uri="{FF2B5EF4-FFF2-40B4-BE49-F238E27FC236}">
                <a16:creationId xmlns:a16="http://schemas.microsoft.com/office/drawing/2014/main" id="{475D4920-CE67-4286-A8ED-C318F818D6D0}"/>
              </a:ext>
            </a:extLst>
          </p:cNvPr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Maîtrise</a:t>
            </a:r>
          </a:p>
        </p:txBody>
      </p:sp>
      <p:sp>
        <p:nvSpPr>
          <p:cNvPr id="9" name="Arrondir un rectangle avec un coin diagonal 18">
            <a:extLst>
              <a:ext uri="{FF2B5EF4-FFF2-40B4-BE49-F238E27FC236}">
                <a16:creationId xmlns:a16="http://schemas.microsoft.com/office/drawing/2014/main" id="{ACB0A925-2143-42FF-9914-4C7726C8F7AB}"/>
              </a:ext>
            </a:extLst>
          </p:cNvPr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Expertise</a:t>
            </a:r>
          </a:p>
        </p:txBody>
      </p:sp>
      <p:sp>
        <p:nvSpPr>
          <p:cNvPr id="10" name="Étoile à 5 branches 19">
            <a:extLst>
              <a:ext uri="{FF2B5EF4-FFF2-40B4-BE49-F238E27FC236}">
                <a16:creationId xmlns:a16="http://schemas.microsoft.com/office/drawing/2014/main" id="{5E6BE5D8-6EA0-4C2E-9C04-E6289D314AA6}"/>
              </a:ext>
            </a:extLst>
          </p:cNvPr>
          <p:cNvSpPr/>
          <p:nvPr userDrawn="1"/>
        </p:nvSpPr>
        <p:spPr bwMode="auto">
          <a:xfrm>
            <a:off x="608012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Étoile à 5 branches 20">
            <a:extLst>
              <a:ext uri="{FF2B5EF4-FFF2-40B4-BE49-F238E27FC236}">
                <a16:creationId xmlns:a16="http://schemas.microsoft.com/office/drawing/2014/main" id="{BECD99AA-2E2E-4EA7-A6AC-5F43132C109A}"/>
              </a:ext>
            </a:extLst>
          </p:cNvPr>
          <p:cNvSpPr/>
          <p:nvPr userDrawn="1"/>
        </p:nvSpPr>
        <p:spPr bwMode="auto">
          <a:xfrm>
            <a:off x="6365875" y="1703388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Étoile à 5 branches 13">
            <a:extLst>
              <a:ext uri="{FF2B5EF4-FFF2-40B4-BE49-F238E27FC236}">
                <a16:creationId xmlns:a16="http://schemas.microsoft.com/office/drawing/2014/main" id="{62167997-4C5F-4892-8037-F000611A7E04}"/>
              </a:ext>
            </a:extLst>
          </p:cNvPr>
          <p:cNvSpPr>
            <a:spLocks/>
          </p:cNvSpPr>
          <p:nvPr userDrawn="1"/>
        </p:nvSpPr>
        <p:spPr bwMode="auto">
          <a:xfrm>
            <a:off x="6651625" y="1703388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Étoile à 5 branches 22">
            <a:extLst>
              <a:ext uri="{FF2B5EF4-FFF2-40B4-BE49-F238E27FC236}">
                <a16:creationId xmlns:a16="http://schemas.microsoft.com/office/drawing/2014/main" id="{004097D5-51D2-4D99-8492-E2EA9FAF0489}"/>
              </a:ext>
            </a:extLst>
          </p:cNvPr>
          <p:cNvSpPr/>
          <p:nvPr userDrawn="1"/>
        </p:nvSpPr>
        <p:spPr bwMode="auto">
          <a:xfrm>
            <a:off x="693737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Étoile à 5 branches 23">
            <a:extLst>
              <a:ext uri="{FF2B5EF4-FFF2-40B4-BE49-F238E27FC236}">
                <a16:creationId xmlns:a16="http://schemas.microsoft.com/office/drawing/2014/main" id="{B8964FAE-0243-4720-B883-9F2DFC51931D}"/>
              </a:ext>
            </a:extLst>
          </p:cNvPr>
          <p:cNvSpPr/>
          <p:nvPr userDrawn="1"/>
        </p:nvSpPr>
        <p:spPr bwMode="auto">
          <a:xfrm>
            <a:off x="7223125" y="1703388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24">
            <a:extLst>
              <a:ext uri="{FF2B5EF4-FFF2-40B4-BE49-F238E27FC236}">
                <a16:creationId xmlns:a16="http://schemas.microsoft.com/office/drawing/2014/main" id="{C68516F6-E9A0-496E-A2B4-534AA1614F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2206625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Durée : </a:t>
            </a:r>
            <a:r>
              <a:rPr lang="fr-FR" altLang="fr-FR" sz="2800">
                <a:solidFill>
                  <a:srgbClr val="C0504D"/>
                </a:solidFill>
                <a:latin typeface="Calibri" panose="020F0502020204030204" pitchFamily="34" charset="0"/>
              </a:rPr>
              <a:t>74</a:t>
            </a: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 heure.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A05EF83B-E214-4986-B987-AB2B871693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3286125"/>
            <a:ext cx="7145337" cy="10414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Connaître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la syntaxe du langage et le concept de programmation objet,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CB3C66E-1088-4CB6-93C2-658D32D539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4529138"/>
            <a:ext cx="7002462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Savoir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utiliser </a:t>
            </a:r>
            <a:r>
              <a:rPr lang="fr-FR" sz="2800" dirty="0">
                <a:solidFill>
                  <a:srgbClr val="C00000"/>
                </a:solidFill>
                <a:latin typeface="Calibri"/>
              </a:rPr>
              <a:t>l’environnement de développement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Eclipse.</a:t>
            </a:r>
          </a:p>
        </p:txBody>
      </p:sp>
      <p:sp>
        <p:nvSpPr>
          <p:cNvPr id="18" name="Étoile à 5 branches 28">
            <a:extLst>
              <a:ext uri="{FF2B5EF4-FFF2-40B4-BE49-F238E27FC236}">
                <a16:creationId xmlns:a16="http://schemas.microsoft.com/office/drawing/2014/main" id="{51DB0159-0E3B-48A4-9B49-AE30CBDCEBF1}"/>
              </a:ext>
            </a:extLst>
          </p:cNvPr>
          <p:cNvSpPr/>
          <p:nvPr userDrawn="1"/>
        </p:nvSpPr>
        <p:spPr bwMode="auto">
          <a:xfrm>
            <a:off x="1258888" y="36179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" name="Étoile à 5 branches 29">
            <a:extLst>
              <a:ext uri="{FF2B5EF4-FFF2-40B4-BE49-F238E27FC236}">
                <a16:creationId xmlns:a16="http://schemas.microsoft.com/office/drawing/2014/main" id="{A244E735-299C-4C12-B5C5-E8076648F205}"/>
              </a:ext>
            </a:extLst>
          </p:cNvPr>
          <p:cNvSpPr/>
          <p:nvPr userDrawn="1"/>
        </p:nvSpPr>
        <p:spPr bwMode="auto">
          <a:xfrm>
            <a:off x="1258888" y="46212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0" name="Picture 2" descr="F:\02 - Pédago\20160522-StagePedagoRochefort\04-Présentation Com Visuelle\src\images (1).png">
            <a:extLst>
              <a:ext uri="{FF2B5EF4-FFF2-40B4-BE49-F238E27FC236}">
                <a16:creationId xmlns:a16="http://schemas.microsoft.com/office/drawing/2014/main" id="{B40B24DB-0CE6-4BAF-86B7-FF3AE7E21A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4938"/>
            <a:ext cx="787400" cy="78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0D49F2AB-D00B-49A7-8E75-DA8C80A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F236-9154-4903-8505-A100114131E6}" type="datetimeFigureOut">
              <a:rPr lang="fr-FR"/>
              <a:pPr>
                <a:defRPr/>
              </a:pPr>
              <a:t>21/07/2022</a:t>
            </a:fld>
            <a:endParaRPr lang="fr-FR"/>
          </a:p>
        </p:txBody>
      </p:sp>
      <p:sp>
        <p:nvSpPr>
          <p:cNvPr id="22" name="Espace réservé du pied de page 4">
            <a:extLst>
              <a:ext uri="{FF2B5EF4-FFF2-40B4-BE49-F238E27FC236}">
                <a16:creationId xmlns:a16="http://schemas.microsoft.com/office/drawing/2014/main" id="{FE87A1B5-C5E9-4319-B744-D36A61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JAVA : Les bases</a:t>
            </a:r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id="{71B35911-6F87-472B-AEC8-A9450C0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D36EC-353D-47D2-8D3C-6F1ACB8CA4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652DC-D923-4AC8-903D-84C34F9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17AD-9B17-41E8-8C71-E74EF6D34D16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DF34-5349-4022-9B08-CF3E36E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D2933-7B4E-424D-98BA-9175C1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F9EC-EB07-49F8-B485-B87D3A46FB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60AEA69-465C-4D52-B9FA-0BEF319E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845B-3FAB-4D25-B8FB-D3CE4CC29DAE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B74FD9D-E345-4FFA-9D33-FDB7914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631696A-2D6D-47E2-9617-BA6AF82E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3781-C1E5-4ABE-9897-A67CBEF83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6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50B7DC7-A78F-4BD6-842D-F676DA6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3CA09-AE1B-465B-868A-59A58DD746A4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D7C1F08-682A-4CC9-B740-C40BC045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1FC3EB2-7D8D-4CB0-A958-1D9590E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4AB9-F3C8-4172-A61F-D1C649181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8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80E0557B-5474-4E6E-BE08-3DA9991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CA61-2D14-492B-9D41-3D3240A5838C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87D6B28-2549-4B85-B11D-D5F29B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70F0F86-10FC-412B-BE5A-AFD9E67E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A12E-1F29-4BF7-95CF-D49FD8404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8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37CEB9D-9CD9-45E5-BB55-9D86CE67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9789-5A56-4892-892D-DE36DA80E3FA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51D6706-D4F3-4DE8-9149-391106E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F926537-1B99-45A7-83C1-EE7F760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44F2-9515-4CF0-818D-3A0124CCC2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1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30680F0-F475-4535-957E-6DD13B6D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9AB9-24CF-4454-BF30-A4A43E85134A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2FA89A4-FA9B-403E-80D1-ACBE837A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4959B06-75B1-42CB-85CE-958AE33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63A-6B12-4D23-B56C-4F582F398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3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DB19D5BB-49FE-4BEC-861E-5A0C9D558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6151563"/>
            <a:ext cx="6207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D05D6EC-A8C2-4504-8E9B-2DCDB251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88A8-1CB2-4715-9AC2-595087DEC387}" type="datetimeFigureOut">
              <a:rPr lang="fr-FR"/>
              <a:pPr>
                <a:defRPr/>
              </a:pPr>
              <a:t>21/07/2022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710B1D3-8880-482C-AD53-58B9B851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A011F9-3098-460A-A26D-42F759C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1B23-04AF-45AC-AA44-929E82CC7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217A91A1-95D7-4569-86D2-ED16775BCB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650" y="115888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EE114091-64AA-4C68-8605-9ADF67592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44538" y="1009650"/>
            <a:ext cx="8291512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CCE67-F662-4651-BE08-46C46FF8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188" y="6405563"/>
            <a:ext cx="163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2993E-B742-4F37-BED3-3BCA442E3005}" type="datetimeFigureOut">
              <a:rPr lang="fr-FR"/>
              <a:pPr>
                <a:defRPr/>
              </a:pPr>
              <a:t>21/07/2022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6DD93-03B5-4D26-B81D-E311FE9B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138" y="6435725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5F284-0E18-4BB6-8366-23FDB0F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34138"/>
            <a:ext cx="64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F2737-9727-4CC2-9DCC-36391FD533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60651-E07F-40C0-84F2-8B351EFE54CA}"/>
              </a:ext>
            </a:extLst>
          </p:cNvPr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1032" name="Picture 2" descr="\\files-etrs.intradef.gouv.fr\mediatheque\@INSIGNES\COMSIC plat.png">
            <a:extLst>
              <a:ext uri="{FF2B5EF4-FFF2-40B4-BE49-F238E27FC236}">
                <a16:creationId xmlns:a16="http://schemas.microsoft.com/office/drawing/2014/main" id="{CCE067C2-1703-4699-9734-C79CA939F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038"/>
            <a:ext cx="422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9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26354" y="2477049"/>
            <a:ext cx="8280400" cy="779462"/>
          </a:xfrm>
        </p:spPr>
        <p:txBody>
          <a:bodyPr/>
          <a:lstStyle/>
          <a:p>
            <a:r>
              <a:rPr lang="fr-FR" sz="4800" u="sng" dirty="0">
                <a:latin typeface="Tahoma" panose="020B0604030504040204" pitchFamily="34" charset="0"/>
              </a:rPr>
              <a:t>Java : notions avancées</a:t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sz="7200" dirty="0"/>
              <a:t>Java8 : les </a:t>
            </a:r>
            <a:r>
              <a:rPr lang="fr-FR" sz="7200" dirty="0" err="1"/>
              <a:t>streams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275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54" y="4170413"/>
            <a:ext cx="3667594" cy="2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7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générer 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>
                <a:solidFill>
                  <a:srgbClr val="FF0000"/>
                </a:solidFill>
              </a:rPr>
              <a:t>Stream</a:t>
            </a:r>
            <a:r>
              <a:rPr lang="fr-FR" dirty="0"/>
              <a:t> peut-être infini, </a:t>
            </a:r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/>
              <a:t>ce cas il faut avoir une opération </a:t>
            </a:r>
            <a:r>
              <a:rPr lang="fr-FR" dirty="0" err="1" smtClean="0"/>
              <a:t>stoppante</a:t>
            </a:r>
            <a:endParaRPr lang="fr-FR" dirty="0" smtClean="0"/>
          </a:p>
          <a:p>
            <a:endParaRPr lang="fr-FR" dirty="0" smtClean="0"/>
          </a:p>
          <a:p>
            <a:pPr marL="342900" lvl="1" indent="-342900">
              <a:buClr>
                <a:srgbClr val="FF0000"/>
              </a:buClr>
            </a:pPr>
            <a:r>
              <a:rPr lang="fr-FR" dirty="0"/>
              <a:t>Exemple :</a:t>
            </a:r>
          </a:p>
          <a:p>
            <a:pPr marL="457200" lvl="1" indent="0">
              <a:buNone/>
            </a:pPr>
            <a:r>
              <a:rPr lang="fr-FR" sz="2000" dirty="0" err="1" smtClean="0"/>
              <a:t>Random</a:t>
            </a:r>
            <a:r>
              <a:rPr lang="fr-FR" sz="2000" dirty="0" smtClean="0"/>
              <a:t> </a:t>
            </a:r>
            <a:r>
              <a:rPr lang="fr-FR" sz="2000" dirty="0" err="1"/>
              <a:t>random</a:t>
            </a:r>
            <a:r>
              <a:rPr lang="fr-FR" sz="2000" dirty="0"/>
              <a:t> = new </a:t>
            </a:r>
            <a:r>
              <a:rPr lang="fr-FR" sz="2000" dirty="0" err="1"/>
              <a:t>Random</a:t>
            </a:r>
            <a:r>
              <a:rPr lang="fr-FR" sz="2000" dirty="0"/>
              <a:t>();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 err="1" smtClean="0"/>
              <a:t>Stream.generate</a:t>
            </a:r>
            <a:r>
              <a:rPr lang="fr-FR" sz="2000" dirty="0"/>
              <a:t>(() -&gt; </a:t>
            </a:r>
            <a:r>
              <a:rPr lang="fr-FR" sz="2000" dirty="0" err="1"/>
              <a:t>random.nextInt</a:t>
            </a:r>
            <a:r>
              <a:rPr lang="fr-FR" sz="2000" dirty="0" smtClean="0"/>
              <a:t>()).</a:t>
            </a:r>
            <a:r>
              <a:rPr lang="fr-FR" sz="2000" dirty="0" err="1"/>
              <a:t>limit</a:t>
            </a:r>
            <a:r>
              <a:rPr lang="fr-FR" sz="2000" dirty="0"/>
              <a:t>(10) 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); </a:t>
            </a:r>
            <a:endParaRPr lang="fr-FR" sz="2000" dirty="0" smtClean="0"/>
          </a:p>
          <a:p>
            <a:pPr marL="457200" lvl="1" indent="0">
              <a:buNone/>
            </a:pP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 smtClean="0"/>
              <a:t>new </a:t>
            </a:r>
            <a:r>
              <a:rPr lang="fr-FR" sz="2000" dirty="0" err="1"/>
              <a:t>Random</a:t>
            </a:r>
            <a:r>
              <a:rPr lang="fr-FR" sz="2000" dirty="0"/>
              <a:t>().</a:t>
            </a:r>
            <a:r>
              <a:rPr lang="fr-FR" sz="2000" dirty="0" err="1"/>
              <a:t>ints</a:t>
            </a:r>
            <a:r>
              <a:rPr lang="fr-FR" sz="2000" dirty="0" smtClean="0"/>
              <a:t>().</a:t>
            </a:r>
            <a:r>
              <a:rPr lang="fr-FR" sz="2000" dirty="0" err="1"/>
              <a:t>limit</a:t>
            </a:r>
            <a:r>
              <a:rPr lang="fr-FR" sz="2000" dirty="0"/>
              <a:t>(10</a:t>
            </a:r>
            <a:r>
              <a:rPr lang="fr-FR" sz="2000" dirty="0" smtClean="0"/>
              <a:t>).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);</a:t>
            </a:r>
          </a:p>
          <a:p>
            <a:pPr marL="457200" lvl="1" indent="0">
              <a:buNone/>
            </a:pPr>
            <a:r>
              <a:rPr lang="fr-FR" sz="2000" dirty="0" smtClean="0"/>
              <a:t> </a:t>
            </a:r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56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créer un </a:t>
            </a:r>
            <a:r>
              <a:rPr lang="fr-FR" dirty="0" err="1"/>
              <a:t>stream</a:t>
            </a:r>
            <a:r>
              <a:rPr lang="fr-FR" dirty="0"/>
              <a:t> ?</a:t>
            </a:r>
          </a:p>
          <a:p>
            <a:pPr lvl="1"/>
            <a:r>
              <a:rPr lang="fr-FR" dirty="0" smtClean="0"/>
              <a:t>A partir d’une source que l’on créer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partir </a:t>
            </a:r>
            <a:r>
              <a:rPr lang="fr-FR" dirty="0" smtClean="0"/>
              <a:t>d’une source existante (ex : collection,…)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2 natures de traitements :</a:t>
            </a:r>
          </a:p>
          <a:p>
            <a:pPr lvl="1"/>
            <a:r>
              <a:rPr lang="fr-FR" dirty="0"/>
              <a:t>Intermédiaire : le </a:t>
            </a:r>
            <a:r>
              <a:rPr lang="fr-FR" dirty="0" err="1"/>
              <a:t>stream</a:t>
            </a:r>
            <a:r>
              <a:rPr lang="fr-FR" dirty="0"/>
              <a:t> reste ouvert pour effectuer d’autres opérations (</a:t>
            </a:r>
            <a:r>
              <a:rPr lang="fr-FR" dirty="0" err="1"/>
              <a:t>map</a:t>
            </a:r>
            <a:r>
              <a:rPr lang="fr-FR" dirty="0"/>
              <a:t>(), </a:t>
            </a:r>
            <a:r>
              <a:rPr lang="fr-FR" dirty="0" err="1"/>
              <a:t>filter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Terminale :  ce qui lance la consommation du </a:t>
            </a:r>
            <a:r>
              <a:rPr lang="fr-FR" dirty="0" err="1"/>
              <a:t>stream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()…) =&gt; produit un résultat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7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ForEach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Effectue une opération sur chacun des éléments en utilisant un </a:t>
            </a:r>
            <a:r>
              <a:rPr lang="fr-FR" sz="2400" dirty="0" smtClean="0">
                <a:solidFill>
                  <a:srgbClr val="FF0000"/>
                </a:solidFill>
              </a:rPr>
              <a:t>Consumer</a:t>
            </a:r>
            <a:endParaRPr lang="fr-FR" dirty="0"/>
          </a:p>
          <a:p>
            <a:r>
              <a:rPr lang="fr-FR" sz="2400" dirty="0"/>
              <a:t>C’est une opération </a:t>
            </a:r>
            <a:r>
              <a:rPr lang="fr-FR" sz="2400" dirty="0" smtClean="0">
                <a:solidFill>
                  <a:srgbClr val="FF0000"/>
                </a:solidFill>
              </a:rPr>
              <a:t>terminale</a:t>
            </a:r>
            <a:endParaRPr lang="fr-FR" sz="2400" dirty="0" smtClean="0"/>
          </a:p>
          <a:p>
            <a:r>
              <a:rPr lang="fr-FR" sz="2400" dirty="0" smtClean="0"/>
              <a:t>On </a:t>
            </a:r>
            <a:r>
              <a:rPr lang="fr-FR" sz="2400" dirty="0"/>
              <a:t>ne peut pas appeler d’autres opérations après un </a:t>
            </a:r>
            <a:r>
              <a:rPr lang="fr-FR" sz="2400" dirty="0" err="1" smtClean="0"/>
              <a:t>forEach</a:t>
            </a:r>
            <a:endParaRPr lang="fr-FR" sz="2400" dirty="0" smtClean="0"/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);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fr-FR" sz="2000" dirty="0" err="1" smtClean="0"/>
              <a:t>lstPersonne.stream</a:t>
            </a:r>
            <a:r>
              <a:rPr lang="fr-FR" sz="2000" dirty="0" smtClean="0"/>
              <a:t>().</a:t>
            </a:r>
            <a:r>
              <a:rPr lang="fr-FR" sz="2000" dirty="0" err="1"/>
              <a:t>forEach</a:t>
            </a:r>
            <a:r>
              <a:rPr lang="fr-FR" sz="2000" dirty="0"/>
              <a:t>(p </a:t>
            </a:r>
            <a:r>
              <a:rPr lang="fr-FR" sz="2000" dirty="0" smtClean="0"/>
              <a:t>-&gt; </a:t>
            </a:r>
            <a:r>
              <a:rPr lang="fr-FR" sz="2000" dirty="0" err="1" smtClean="0"/>
              <a:t>System.out.println</a:t>
            </a:r>
            <a:r>
              <a:rPr lang="fr-FR" sz="2000" dirty="0" smtClean="0"/>
              <a:t>(</a:t>
            </a:r>
            <a:r>
              <a:rPr lang="fr-FR" sz="2000" dirty="0" err="1" smtClean="0"/>
              <a:t>p.getNom</a:t>
            </a:r>
            <a:r>
              <a:rPr lang="fr-FR" sz="2000" dirty="0"/>
              <a:t>().</a:t>
            </a:r>
            <a:r>
              <a:rPr lang="fr-FR" sz="2000" dirty="0" err="1"/>
              <a:t>concat</a:t>
            </a:r>
            <a:r>
              <a:rPr lang="fr-FR" sz="2000" dirty="0"/>
              <a:t>(</a:t>
            </a:r>
            <a:r>
              <a:rPr lang="fr-FR" sz="2000" dirty="0" err="1"/>
              <a:t>p.getPrenom</a:t>
            </a:r>
            <a:r>
              <a:rPr lang="fr-FR" sz="2000" dirty="0" smtClean="0"/>
              <a:t>())));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7090913" y="5037826"/>
            <a:ext cx="1332689" cy="8032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fr-FR" dirty="0" err="1"/>
              <a:t>DoeJohn</a:t>
            </a:r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DoeJane</a:t>
            </a:r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SmithJim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5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Accepte un </a:t>
            </a:r>
            <a:r>
              <a:rPr lang="fr-FR" sz="2400" dirty="0" err="1">
                <a:solidFill>
                  <a:srgbClr val="FF0000"/>
                </a:solidFill>
              </a:rPr>
              <a:t>Predicate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pour filtrer les </a:t>
            </a:r>
            <a:r>
              <a:rPr lang="fr-FR" sz="2400" dirty="0" smtClean="0"/>
              <a:t>éléments</a:t>
            </a:r>
          </a:p>
          <a:p>
            <a:r>
              <a:rPr lang="fr-FR" sz="2400" dirty="0"/>
              <a:t>C’est une opération </a:t>
            </a:r>
            <a:r>
              <a:rPr lang="fr-FR" sz="2400" dirty="0">
                <a:solidFill>
                  <a:srgbClr val="FF0000"/>
                </a:solidFill>
              </a:rPr>
              <a:t>intermédiaire</a:t>
            </a:r>
            <a:r>
              <a:rPr lang="fr-FR" sz="2400" dirty="0"/>
              <a:t> qui nous permet donc de chaîner d’autres opérations à sa </a:t>
            </a:r>
            <a:r>
              <a:rPr lang="fr-FR" sz="2400" dirty="0" smtClean="0"/>
              <a:t>suite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fr-FR" sz="2000" dirty="0" err="1" smtClean="0"/>
              <a:t>lstPersonne</a:t>
            </a:r>
            <a:r>
              <a:rPr lang="fr-FR" sz="2000" dirty="0" smtClean="0"/>
              <a:t>.</a:t>
            </a:r>
            <a:r>
              <a:rPr lang="en-US" sz="2000" dirty="0" smtClean="0"/>
              <a:t>stream().</a:t>
            </a:r>
            <a:r>
              <a:rPr lang="en-US" sz="2000" dirty="0"/>
              <a:t>filter(p -&gt; </a:t>
            </a:r>
            <a:r>
              <a:rPr lang="en-US" sz="2000" dirty="0" err="1" smtClean="0"/>
              <a:t>p.getNom</a:t>
            </a:r>
            <a:r>
              <a:rPr lang="en-US" sz="2000" dirty="0" smtClean="0"/>
              <a:t>().</a:t>
            </a:r>
            <a:r>
              <a:rPr lang="en-US" sz="2000" dirty="0" err="1"/>
              <a:t>startsWith</a:t>
            </a:r>
            <a:r>
              <a:rPr lang="en-US" sz="2000" dirty="0"/>
              <a:t>("D")) </a:t>
            </a:r>
            <a:r>
              <a:rPr lang="en-US" sz="2000" dirty="0" smtClean="0"/>
              <a:t>	     	  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5287991" y="5115464"/>
            <a:ext cx="3614467" cy="6093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Personne(nom=</a:t>
            </a:r>
            <a:r>
              <a:rPr lang="fr-FR" dirty="0" err="1" smtClean="0"/>
              <a:t>Doe</a:t>
            </a:r>
            <a:r>
              <a:rPr lang="fr-FR" dirty="0"/>
              <a:t>, </a:t>
            </a:r>
            <a:r>
              <a:rPr lang="fr-FR" dirty="0" err="1"/>
              <a:t>prenom</a:t>
            </a:r>
            <a:r>
              <a:rPr lang="fr-FR" dirty="0"/>
              <a:t>=John, </a:t>
            </a:r>
            <a:r>
              <a:rPr lang="fr-FR" dirty="0" err="1"/>
              <a:t>age</a:t>
            </a:r>
            <a:r>
              <a:rPr lang="fr-FR" dirty="0"/>
              <a:t>=30)</a:t>
            </a:r>
          </a:p>
          <a:p>
            <a:r>
              <a:rPr lang="fr-FR" dirty="0" smtClean="0"/>
              <a:t>Personne(nom=</a:t>
            </a:r>
            <a:r>
              <a:rPr lang="fr-FR" dirty="0" err="1" smtClean="0"/>
              <a:t>Doe</a:t>
            </a:r>
            <a:r>
              <a:rPr lang="fr-FR" dirty="0"/>
              <a:t>, </a:t>
            </a:r>
            <a:r>
              <a:rPr lang="fr-FR" dirty="0" err="1"/>
              <a:t>prenom</a:t>
            </a:r>
            <a:r>
              <a:rPr lang="fr-FR" dirty="0"/>
              <a:t>=Jane, </a:t>
            </a:r>
            <a:r>
              <a:rPr lang="fr-FR" dirty="0" err="1"/>
              <a:t>age</a:t>
            </a:r>
            <a:r>
              <a:rPr lang="fr-FR" dirty="0"/>
              <a:t>=20)</a:t>
            </a:r>
            <a:endParaRPr lang="fr-F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Sorted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Une </a:t>
            </a:r>
            <a:r>
              <a:rPr lang="fr-FR" sz="2400" dirty="0"/>
              <a:t>opération intermédiaire qui permet de trier les éléments à l’aide d’un </a:t>
            </a:r>
            <a:r>
              <a:rPr lang="fr-FR" sz="2400" dirty="0" smtClean="0">
                <a:solidFill>
                  <a:srgbClr val="FF0000"/>
                </a:solidFill>
              </a:rPr>
              <a:t>Comparable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fr-FR" sz="2000" dirty="0" err="1" smtClean="0"/>
              <a:t>lstPersonne</a:t>
            </a:r>
            <a:r>
              <a:rPr lang="fr-FR" sz="2000" dirty="0" smtClean="0"/>
              <a:t>.</a:t>
            </a:r>
            <a:r>
              <a:rPr lang="en-US" sz="2000" dirty="0" smtClean="0"/>
              <a:t>stream()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.</a:t>
            </a:r>
            <a:r>
              <a:rPr lang="fr-FR" sz="2000" dirty="0" err="1" smtClean="0"/>
              <a:t>sorted</a:t>
            </a:r>
            <a:r>
              <a:rPr lang="fr-FR" sz="2000" dirty="0"/>
              <a:t>((p1, p2) </a:t>
            </a:r>
            <a:r>
              <a:rPr lang="fr-FR" sz="2000" dirty="0" smtClean="0"/>
              <a:t>-&gt; p1.getNom().</a:t>
            </a:r>
            <a:r>
              <a:rPr lang="fr-FR" sz="2000" dirty="0" err="1" smtClean="0"/>
              <a:t>compareTo</a:t>
            </a:r>
            <a:r>
              <a:rPr lang="fr-FR" sz="2000" dirty="0" smtClean="0"/>
              <a:t>(p2.getNom()))</a:t>
            </a:r>
          </a:p>
          <a:p>
            <a:pPr marL="0" indent="0">
              <a:buNone/>
            </a:pPr>
            <a:r>
              <a:rPr lang="fr-FR" sz="2000" dirty="0" smtClean="0"/>
              <a:t>   </a:t>
            </a:r>
            <a:r>
              <a:rPr lang="fr-FR" sz="2000" dirty="0"/>
              <a:t>	</a:t>
            </a:r>
            <a:r>
              <a:rPr lang="fr-FR" sz="2000" dirty="0" smtClean="0"/>
              <a:t>     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5287992" y="5037826"/>
            <a:ext cx="3614467" cy="8894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Personne(nom</a:t>
            </a:r>
            <a:r>
              <a:rPr lang="fr-FR" dirty="0" smtClean="0"/>
              <a:t>=</a:t>
            </a:r>
            <a:r>
              <a:rPr lang="fr-FR" dirty="0" err="1"/>
              <a:t>Doe</a:t>
            </a:r>
            <a:r>
              <a:rPr lang="fr-FR" dirty="0" smtClean="0"/>
              <a:t>, </a:t>
            </a:r>
            <a:r>
              <a:rPr lang="fr-FR" dirty="0" err="1" smtClean="0"/>
              <a:t>prenom</a:t>
            </a:r>
            <a:r>
              <a:rPr lang="fr-FR" dirty="0" smtClean="0"/>
              <a:t>=Jane</a:t>
            </a:r>
            <a:r>
              <a:rPr lang="fr-FR" dirty="0" smtClean="0"/>
              <a:t>, </a:t>
            </a:r>
            <a:r>
              <a:rPr lang="fr-FR" dirty="0" err="1"/>
              <a:t>age</a:t>
            </a:r>
            <a:r>
              <a:rPr lang="fr-FR" dirty="0"/>
              <a:t>=20)</a:t>
            </a:r>
          </a:p>
          <a:p>
            <a:r>
              <a:rPr lang="fr-FR" dirty="0" smtClean="0"/>
              <a:t>Personne(nom=</a:t>
            </a:r>
            <a:r>
              <a:rPr lang="fr-FR" dirty="0" err="1" smtClean="0"/>
              <a:t>Doe</a:t>
            </a:r>
            <a:r>
              <a:rPr lang="fr-FR" dirty="0" smtClean="0"/>
              <a:t>, </a:t>
            </a:r>
            <a:r>
              <a:rPr lang="fr-FR" dirty="0" err="1" smtClean="0"/>
              <a:t>prenom</a:t>
            </a:r>
            <a:r>
              <a:rPr lang="fr-FR" dirty="0" smtClean="0"/>
              <a:t>=John, </a:t>
            </a:r>
            <a:r>
              <a:rPr lang="fr-FR" dirty="0" err="1" smtClean="0"/>
              <a:t>age</a:t>
            </a:r>
            <a:r>
              <a:rPr lang="fr-FR" dirty="0" smtClean="0"/>
              <a:t>=30)</a:t>
            </a:r>
            <a:endParaRPr lang="fr-FR" dirty="0"/>
          </a:p>
          <a:p>
            <a:r>
              <a:rPr lang="fr-FR" dirty="0" smtClean="0"/>
              <a:t>Personne(nom=Smith</a:t>
            </a:r>
            <a:r>
              <a:rPr lang="fr-FR" dirty="0"/>
              <a:t>, </a:t>
            </a:r>
            <a:r>
              <a:rPr lang="fr-FR" dirty="0" err="1"/>
              <a:t>prenom</a:t>
            </a:r>
            <a:r>
              <a:rPr lang="fr-FR" dirty="0"/>
              <a:t>=Jim, </a:t>
            </a:r>
            <a:r>
              <a:rPr lang="fr-FR" dirty="0" err="1" smtClean="0"/>
              <a:t>age</a:t>
            </a:r>
            <a:r>
              <a:rPr lang="fr-FR" dirty="0" smtClean="0"/>
              <a:t>=15)</a:t>
            </a:r>
            <a:endParaRPr lang="fr-F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Applique une </a:t>
            </a:r>
            <a:r>
              <a:rPr lang="fr-FR" sz="2400" dirty="0" err="1">
                <a:solidFill>
                  <a:srgbClr val="FF0000"/>
                </a:solidFill>
              </a:rPr>
              <a:t>Function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sur les </a:t>
            </a:r>
            <a:r>
              <a:rPr lang="fr-FR" sz="2400" dirty="0" smtClean="0"/>
              <a:t>éléments</a:t>
            </a:r>
          </a:p>
          <a:p>
            <a:r>
              <a:rPr lang="fr-FR" sz="2400" dirty="0"/>
              <a:t>C’est une opération </a:t>
            </a:r>
            <a:r>
              <a:rPr lang="fr-FR" sz="2400" dirty="0">
                <a:solidFill>
                  <a:srgbClr val="FF0000"/>
                </a:solidFill>
              </a:rPr>
              <a:t>intermédiaire</a:t>
            </a:r>
            <a:r>
              <a:rPr lang="fr-FR" sz="2400" dirty="0"/>
              <a:t> qui nous permet donc de chaîner d’autres opérations à sa suite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fr-FR" sz="2000" dirty="0" err="1" smtClean="0"/>
              <a:t>lstPersonne.stream</a:t>
            </a:r>
            <a:r>
              <a:rPr lang="fr-FR" sz="2000" dirty="0" smtClean="0"/>
              <a:t>().</a:t>
            </a:r>
            <a:r>
              <a:rPr lang="fr-FR" sz="2000" dirty="0" err="1" smtClean="0"/>
              <a:t>map</a:t>
            </a:r>
            <a:r>
              <a:rPr lang="fr-FR" sz="2000" dirty="0" smtClean="0"/>
              <a:t>(Personne::</a:t>
            </a:r>
            <a:r>
              <a:rPr lang="fr-FR" sz="2000" dirty="0" err="1"/>
              <a:t>getAge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     .</a:t>
            </a:r>
            <a:r>
              <a:rPr lang="fr-FR" sz="2000" dirty="0" err="1"/>
              <a:t>sorted</a:t>
            </a:r>
            <a:r>
              <a:rPr lang="fr-FR" sz="2000" dirty="0" smtClean="0"/>
              <a:t>()</a:t>
            </a:r>
          </a:p>
          <a:p>
            <a:pPr marL="0" indent="0">
              <a:buNone/>
            </a:pPr>
            <a:r>
              <a:rPr lang="fr-FR" sz="2000" dirty="0"/>
              <a:t>	 </a:t>
            </a:r>
            <a:r>
              <a:rPr lang="fr-FR" sz="2000" dirty="0" smtClean="0"/>
              <a:t>                    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6426679" y="4434006"/>
            <a:ext cx="2070340" cy="8894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15</a:t>
            </a:r>
          </a:p>
          <a:p>
            <a:r>
              <a:rPr lang="fr-FR" dirty="0" smtClean="0"/>
              <a:t>20</a:t>
            </a:r>
          </a:p>
          <a:p>
            <a:r>
              <a:rPr lang="fr-FR" dirty="0" smtClean="0"/>
              <a:t>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0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Count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Une opération </a:t>
            </a:r>
            <a:r>
              <a:rPr lang="fr-FR" sz="2400" dirty="0">
                <a:solidFill>
                  <a:srgbClr val="FF0000"/>
                </a:solidFill>
              </a:rPr>
              <a:t>terminale</a:t>
            </a:r>
            <a:r>
              <a:rPr lang="fr-FR" sz="2400" dirty="0"/>
              <a:t> qui retourne le nombre d’élément dans un </a:t>
            </a:r>
            <a:r>
              <a:rPr lang="fr-FR" sz="2400" dirty="0" smtClean="0"/>
              <a:t>Stream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fr-FR" sz="2000" dirty="0" err="1" smtClean="0"/>
              <a:t>System.out.println</a:t>
            </a:r>
            <a:r>
              <a:rPr lang="fr-FR" sz="2000" dirty="0" smtClean="0"/>
              <a:t>(</a:t>
            </a:r>
            <a:r>
              <a:rPr lang="fr-FR" sz="2000" dirty="0" err="1" smtClean="0"/>
              <a:t>lstPersonne.stream</a:t>
            </a:r>
            <a:r>
              <a:rPr lang="fr-FR" sz="2000" dirty="0" smtClean="0"/>
              <a:t>().</a:t>
            </a:r>
            <a:r>
              <a:rPr lang="fr-FR" sz="2000" dirty="0" err="1"/>
              <a:t>filter</a:t>
            </a:r>
            <a:r>
              <a:rPr lang="fr-FR" sz="2000" dirty="0"/>
              <a:t>(p -&gt; </a:t>
            </a:r>
            <a:r>
              <a:rPr lang="fr-FR" sz="2000" dirty="0" err="1"/>
              <a:t>p.getAge</a:t>
            </a:r>
            <a:r>
              <a:rPr lang="fr-FR" sz="2000" dirty="0"/>
              <a:t>() &gt;= 20</a:t>
            </a:r>
            <a:r>
              <a:rPr lang="fr-FR" sz="2000" dirty="0" smtClean="0"/>
              <a:t>).</a:t>
            </a:r>
            <a:r>
              <a:rPr lang="fr-FR" sz="2000" dirty="0"/>
              <a:t>count</a:t>
            </a:r>
            <a:r>
              <a:rPr lang="fr-FR" sz="2000" dirty="0" smtClean="0"/>
              <a:t>());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5287992" y="5037826"/>
            <a:ext cx="3614467" cy="3174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1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Une opération </a:t>
            </a:r>
            <a:r>
              <a:rPr lang="fr-FR" sz="2400" dirty="0">
                <a:solidFill>
                  <a:srgbClr val="FF0000"/>
                </a:solidFill>
              </a:rPr>
              <a:t>terminale</a:t>
            </a:r>
            <a:r>
              <a:rPr lang="fr-FR" sz="2400" dirty="0"/>
              <a:t> qui retourne la somme de tous les </a:t>
            </a:r>
            <a:r>
              <a:rPr lang="fr-FR" sz="2400" dirty="0" smtClean="0"/>
              <a:t>éléments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 err="1"/>
              <a:t>System.out.println</a:t>
            </a:r>
            <a:r>
              <a:rPr lang="fr-FR" sz="2000" dirty="0"/>
              <a:t>(</a:t>
            </a:r>
            <a:r>
              <a:rPr lang="fr-FR" sz="2000" dirty="0" err="1"/>
              <a:t>lstPersonne.</a:t>
            </a:r>
            <a:r>
              <a:rPr lang="fr-FR" sz="2000" dirty="0" err="1" smtClean="0"/>
              <a:t>stream</a:t>
            </a:r>
            <a:r>
              <a:rPr lang="fr-FR" sz="2000" dirty="0" smtClean="0"/>
              <a:t>().</a:t>
            </a:r>
            <a:r>
              <a:rPr lang="es-ES" sz="2000" dirty="0" err="1" smtClean="0"/>
              <a:t>map</a:t>
            </a:r>
            <a:r>
              <a:rPr lang="es-ES" sz="2000" dirty="0" smtClean="0"/>
              <a:t>(p-</a:t>
            </a:r>
            <a:r>
              <a:rPr lang="es-ES" sz="2000" dirty="0"/>
              <a:t>&gt;</a:t>
            </a:r>
            <a:r>
              <a:rPr lang="es-ES" sz="2000" dirty="0" err="1"/>
              <a:t>p.getAge</a:t>
            </a:r>
            <a:r>
              <a:rPr lang="es-ES" sz="2000" dirty="0" smtClean="0"/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 smtClean="0"/>
              <a:t>			        .</a:t>
            </a:r>
            <a:r>
              <a:rPr lang="es-ES" sz="2000" dirty="0"/>
              <a:t>reduce((</a:t>
            </a:r>
            <a:r>
              <a:rPr lang="es-ES" sz="2000" dirty="0" err="1"/>
              <a:t>x,y</a:t>
            </a:r>
            <a:r>
              <a:rPr lang="es-ES" sz="2000" dirty="0" smtClean="0"/>
              <a:t>)-&gt; </a:t>
            </a:r>
            <a:r>
              <a:rPr lang="es-ES" sz="2000" dirty="0" err="1" smtClean="0"/>
              <a:t>x+y</a:t>
            </a:r>
            <a:r>
              <a:rPr lang="es-ES" sz="2000" dirty="0" smtClean="0"/>
              <a:t>));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fr-FR" sz="2000" dirty="0" err="1"/>
              <a:t>System.out.println</a:t>
            </a:r>
            <a:r>
              <a:rPr lang="fr-FR" sz="2000" dirty="0"/>
              <a:t>(</a:t>
            </a:r>
            <a:r>
              <a:rPr lang="fr-FR" sz="2000" dirty="0" err="1"/>
              <a:t>lstPersonne.stream</a:t>
            </a:r>
            <a:r>
              <a:rPr lang="fr-FR" sz="2000" dirty="0"/>
              <a:t>().</a:t>
            </a:r>
            <a:r>
              <a:rPr lang="fr-FR" sz="2000" dirty="0" err="1"/>
              <a:t>map</a:t>
            </a:r>
            <a:r>
              <a:rPr lang="fr-FR" sz="2000" dirty="0"/>
              <a:t>(p-</a:t>
            </a:r>
            <a:r>
              <a:rPr lang="fr-FR" sz="2000" dirty="0" smtClean="0"/>
              <a:t>&gt; </a:t>
            </a:r>
            <a:r>
              <a:rPr lang="fr-FR" sz="2000" dirty="0" err="1" smtClean="0"/>
              <a:t>p.getAge</a:t>
            </a:r>
            <a:r>
              <a:rPr lang="fr-FR" sz="2000" dirty="0" smtClean="0"/>
              <a:t>())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		        .</a:t>
            </a:r>
            <a:r>
              <a:rPr lang="fr-FR" sz="2000" dirty="0" err="1"/>
              <a:t>reduce</a:t>
            </a:r>
            <a:r>
              <a:rPr lang="fr-FR" sz="2000" dirty="0"/>
              <a:t>(0,Integer::</a:t>
            </a:r>
            <a:r>
              <a:rPr lang="fr-FR" sz="2000" dirty="0" err="1"/>
              <a:t>sum</a:t>
            </a:r>
            <a:r>
              <a:rPr lang="fr-FR" sz="2000" dirty="0"/>
              <a:t>));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4968811" y="4553034"/>
            <a:ext cx="3614467" cy="3174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err="1"/>
              <a:t>Optional</a:t>
            </a:r>
            <a:r>
              <a:rPr lang="fr-FR" dirty="0"/>
              <a:t>[65]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4968811" y="5677858"/>
            <a:ext cx="3614467" cy="3293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65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8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Collect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réunir tous les éléments en utilisant un </a:t>
            </a:r>
            <a:r>
              <a:rPr lang="fr-FR" sz="2400" dirty="0" smtClean="0">
                <a:solidFill>
                  <a:srgbClr val="FF0000"/>
                </a:solidFill>
              </a:rPr>
              <a:t>Collector</a:t>
            </a:r>
          </a:p>
          <a:p>
            <a:r>
              <a:rPr lang="fr-FR" sz="2400" dirty="0"/>
              <a:t>C’est bien entendu une opération </a:t>
            </a:r>
            <a:r>
              <a:rPr lang="fr-FR" sz="2400" dirty="0">
                <a:solidFill>
                  <a:srgbClr val="FF0000"/>
                </a:solidFill>
              </a:rPr>
              <a:t>terminale</a:t>
            </a:r>
            <a:r>
              <a:rPr lang="fr-FR" sz="2400" dirty="0" smtClean="0"/>
              <a:t>.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fr-FR" sz="2000" dirty="0" err="1" smtClean="0"/>
              <a:t>lstPersonne.stream</a:t>
            </a:r>
            <a:r>
              <a:rPr lang="fr-FR" sz="2000" dirty="0" smtClean="0"/>
              <a:t>().</a:t>
            </a:r>
            <a:r>
              <a:rPr lang="fr-FR" sz="2000" dirty="0" err="1" smtClean="0"/>
              <a:t>map</a:t>
            </a:r>
            <a:r>
              <a:rPr lang="fr-FR" sz="2000" dirty="0" smtClean="0"/>
              <a:t>(Personne::</a:t>
            </a:r>
            <a:r>
              <a:rPr lang="fr-FR" sz="2000" dirty="0" err="1" smtClean="0"/>
              <a:t>getNom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     .</a:t>
            </a:r>
            <a:r>
              <a:rPr lang="fr-FR" sz="2000" dirty="0" err="1" smtClean="0"/>
              <a:t>collect</a:t>
            </a:r>
            <a:r>
              <a:rPr lang="fr-FR" sz="2000" dirty="0" smtClean="0"/>
              <a:t>(</a:t>
            </a:r>
            <a:r>
              <a:rPr lang="fr-FR" sz="2000" dirty="0" err="1" smtClean="0"/>
              <a:t>Collectors.toList</a:t>
            </a:r>
            <a:r>
              <a:rPr lang="fr-FR" sz="2000" dirty="0" smtClean="0"/>
              <a:t>())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	     .</a:t>
            </a:r>
            <a:r>
              <a:rPr lang="fr-FR" sz="2000" dirty="0" err="1" smtClean="0"/>
              <a:t>forEach</a:t>
            </a:r>
            <a:r>
              <a:rPr lang="fr-FR" sz="2000" dirty="0" smtClean="0"/>
              <a:t>(</a:t>
            </a:r>
            <a:r>
              <a:rPr lang="fr-FR" sz="2000" dirty="0" err="1" smtClean="0"/>
              <a:t>System.out</a:t>
            </a:r>
            <a:r>
              <a:rPr lang="fr-FR" sz="2000" dirty="0" smtClean="0"/>
              <a:t>::</a:t>
            </a:r>
            <a:r>
              <a:rPr lang="fr-FR" sz="2000" dirty="0" err="1" smtClean="0"/>
              <a:t>println</a:t>
            </a:r>
            <a:r>
              <a:rPr lang="fr-FR" sz="2000" dirty="0" smtClean="0"/>
              <a:t>)</a:t>
            </a:r>
            <a:r>
              <a:rPr lang="es-ES" sz="2000" dirty="0" smtClean="0"/>
              <a:t>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5287992" y="5236224"/>
            <a:ext cx="3614467" cy="3174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Smith]</a:t>
            </a:r>
          </a:p>
        </p:txBody>
      </p:sp>
    </p:spTree>
    <p:extLst>
      <p:ext uri="{BB962C8B-B14F-4D97-AF65-F5344CB8AC3E}">
        <p14:creationId xmlns:p14="http://schemas.microsoft.com/office/powerpoint/2010/main" val="25842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Concat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est possible de concaténer des </a:t>
            </a:r>
            <a:r>
              <a:rPr lang="fr-FR" sz="2400" dirty="0" smtClean="0">
                <a:solidFill>
                  <a:srgbClr val="FF0000"/>
                </a:solidFill>
              </a:rPr>
              <a:t>Stream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Exemple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List&lt;Personne&gt; </a:t>
            </a:r>
            <a:r>
              <a:rPr lang="fr-FR" sz="1600" dirty="0" err="1"/>
              <a:t>lstPersonne</a:t>
            </a:r>
            <a:r>
              <a:rPr lang="fr-FR" sz="1600" dirty="0"/>
              <a:t> = </a:t>
            </a:r>
            <a:r>
              <a:rPr lang="fr-FR" sz="1600" dirty="0" err="1"/>
              <a:t>Arrays.asList</a:t>
            </a:r>
            <a:r>
              <a:rPr lang="fr-FR" sz="16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</a:t>
            </a:r>
            <a:r>
              <a:rPr lang="en-US" sz="1600" dirty="0"/>
              <a:t>new </a:t>
            </a:r>
            <a:r>
              <a:rPr lang="en-US" sz="1600" dirty="0" err="1"/>
              <a:t>Personne</a:t>
            </a:r>
            <a:r>
              <a:rPr lang="en-US" sz="1600" dirty="0"/>
              <a:t>("Doe", "John",30),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        new Personne("</a:t>
            </a:r>
            <a:r>
              <a:rPr lang="fr-FR" sz="1600" dirty="0" err="1"/>
              <a:t>Doe</a:t>
            </a:r>
            <a:r>
              <a:rPr lang="fr-FR" sz="1600" dirty="0"/>
              <a:t>", "Jane", 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new </a:t>
            </a:r>
            <a:r>
              <a:rPr lang="en-US" sz="1600" dirty="0" err="1"/>
              <a:t>Personne</a:t>
            </a:r>
            <a:r>
              <a:rPr lang="en-US" sz="1600" dirty="0"/>
              <a:t>("Smith", "Jim", 15)</a:t>
            </a:r>
            <a:r>
              <a:rPr lang="fr-FR" sz="1600" dirty="0"/>
              <a:t>);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fr-FR" sz="2000" dirty="0" err="1"/>
              <a:t>Stream.</a:t>
            </a:r>
            <a:r>
              <a:rPr lang="fr-FR" sz="2000" i="1" dirty="0" err="1"/>
              <a:t>concat</a:t>
            </a:r>
            <a:r>
              <a:rPr lang="fr-FR" sz="2000" i="1" dirty="0" smtClean="0"/>
              <a:t>(	</a:t>
            </a:r>
            <a:r>
              <a:rPr lang="fr-FR" sz="2000" i="1" dirty="0" err="1" smtClean="0"/>
              <a:t>lstPersonne.</a:t>
            </a:r>
            <a:r>
              <a:rPr lang="fr-FR" sz="2000" dirty="0" err="1" smtClean="0"/>
              <a:t>stream</a:t>
            </a:r>
            <a:r>
              <a:rPr lang="fr-FR" sz="2000" dirty="0"/>
              <a:t>().</a:t>
            </a:r>
            <a:r>
              <a:rPr lang="fr-FR" sz="2000" dirty="0" err="1"/>
              <a:t>filter</a:t>
            </a:r>
            <a:r>
              <a:rPr lang="fr-FR" sz="2000" dirty="0"/>
              <a:t>(p-&gt;</a:t>
            </a:r>
            <a:r>
              <a:rPr lang="fr-FR" sz="2000" dirty="0" err="1"/>
              <a:t>p.getAge</a:t>
            </a:r>
            <a:r>
              <a:rPr lang="fr-FR" sz="2000" dirty="0"/>
              <a:t>()==30), </a:t>
            </a:r>
            <a:r>
              <a:rPr lang="fr-FR" sz="2000" dirty="0" smtClean="0"/>
              <a:t>			</a:t>
            </a:r>
            <a:r>
              <a:rPr lang="fr-FR" sz="2000" dirty="0" err="1" smtClean="0"/>
              <a:t>lstPersonne.stream</a:t>
            </a:r>
            <a:r>
              <a:rPr lang="fr-FR" sz="2000" dirty="0"/>
              <a:t>().</a:t>
            </a:r>
            <a:r>
              <a:rPr lang="fr-FR" sz="2000" dirty="0" err="1"/>
              <a:t>filter</a:t>
            </a:r>
            <a:r>
              <a:rPr lang="fr-FR" sz="2000" dirty="0"/>
              <a:t>(p-&gt;</a:t>
            </a:r>
            <a:r>
              <a:rPr lang="fr-FR" sz="2000" dirty="0" err="1"/>
              <a:t>p.getAge</a:t>
            </a:r>
            <a:r>
              <a:rPr lang="fr-FR" sz="2000" dirty="0"/>
              <a:t>()==15</a:t>
            </a:r>
            <a:r>
              <a:rPr lang="fr-FR" sz="2000" dirty="0" smtClean="0"/>
              <a:t>))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</a:t>
            </a:r>
            <a:r>
              <a:rPr lang="es-ES" sz="2000" dirty="0" smtClean="0"/>
              <a:t>;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5287992" y="5037826"/>
            <a:ext cx="3614467" cy="5975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Personne(nom=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prenom</a:t>
            </a:r>
            <a:r>
              <a:rPr lang="fr-FR" dirty="0"/>
              <a:t>=John, </a:t>
            </a:r>
            <a:r>
              <a:rPr lang="fr-FR" dirty="0" err="1"/>
              <a:t>age</a:t>
            </a:r>
            <a:r>
              <a:rPr lang="fr-FR" dirty="0"/>
              <a:t>=30)</a:t>
            </a:r>
          </a:p>
          <a:p>
            <a:r>
              <a:rPr lang="fr-FR" dirty="0"/>
              <a:t>Personne(nom=Smith, </a:t>
            </a:r>
            <a:r>
              <a:rPr lang="fr-FR" dirty="0" err="1"/>
              <a:t>prenom</a:t>
            </a:r>
            <a:r>
              <a:rPr lang="fr-FR" dirty="0"/>
              <a:t>=Jim, </a:t>
            </a:r>
            <a:r>
              <a:rPr lang="fr-FR" dirty="0" err="1"/>
              <a:t>age</a:t>
            </a:r>
            <a:r>
              <a:rPr lang="fr-FR" dirty="0"/>
              <a:t>=15)</a:t>
            </a:r>
          </a:p>
        </p:txBody>
      </p:sp>
    </p:spTree>
    <p:extLst>
      <p:ext uri="{BB962C8B-B14F-4D97-AF65-F5344CB8AC3E}">
        <p14:creationId xmlns:p14="http://schemas.microsoft.com/office/powerpoint/2010/main" val="32595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EE09D6-E051-48B2-B134-9A543164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7" y="646113"/>
            <a:ext cx="8348663" cy="783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fr-FR" altLang="fr-FR" sz="4400" b="0" dirty="0">
                <a:solidFill>
                  <a:srgbClr val="FF0000"/>
                </a:solidFill>
              </a:rPr>
              <a:t>Stream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34F638-208D-49AC-8886-31BBBB10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50" y="1615181"/>
            <a:ext cx="6355930" cy="52428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F13517-1919-43B9-ACD1-98C7852207C4}"/>
              </a:ext>
            </a:extLst>
          </p:cNvPr>
          <p:cNvSpPr/>
          <p:nvPr/>
        </p:nvSpPr>
        <p:spPr>
          <a:xfrm rot="20248897">
            <a:off x="-115344" y="3040617"/>
            <a:ext cx="4681859" cy="9607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FR" sz="5400" b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Swimers.stream</a:t>
            </a:r>
            <a:endParaRPr lang="fr-FR" sz="5400" i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1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Fonction anonyme</a:t>
            </a:r>
          </a:p>
          <a:p>
            <a:r>
              <a:rPr lang="fr-FR" sz="2400" dirty="0" smtClean="0"/>
              <a:t>Ecriture simplifiée et plus </a:t>
            </a:r>
            <a:r>
              <a:rPr lang="fr-FR" sz="2400" dirty="0" err="1" smtClean="0"/>
              <a:t>succinte</a:t>
            </a:r>
            <a:endParaRPr lang="fr-FR" sz="2400" dirty="0" smtClean="0"/>
          </a:p>
          <a:p>
            <a:r>
              <a:rPr lang="fr-FR" sz="2400" dirty="0" smtClean="0"/>
              <a:t>Interfaces fonctionnelles : redéfinition d’une méthode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smtClean="0"/>
              <a:t>	&lt;</a:t>
            </a:r>
            <a:r>
              <a:rPr lang="fr-FR" sz="2000"/>
              <a:t>liste de paramètres&gt; -&gt; &lt;le corps de la </a:t>
            </a:r>
            <a:r>
              <a:rPr lang="fr-FR" sz="2000"/>
              <a:t>fonction</a:t>
            </a:r>
            <a:r>
              <a:rPr lang="fr-FR" sz="2000" smtClean="0"/>
              <a:t>&gt;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	() </a:t>
            </a:r>
            <a:r>
              <a:rPr lang="fr-FR" sz="2000" dirty="0"/>
              <a:t>-&gt; </a:t>
            </a:r>
            <a:r>
              <a:rPr lang="fr-FR" sz="2000" dirty="0" smtClean="0"/>
              <a:t>action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	(</a:t>
            </a:r>
            <a:r>
              <a:rPr lang="fr-FR" sz="2000" dirty="0" err="1"/>
              <a:t>parametre</a:t>
            </a:r>
            <a:r>
              <a:rPr lang="fr-FR" sz="2000" dirty="0"/>
              <a:t>, ...) -&gt; une </a:t>
            </a:r>
            <a:r>
              <a:rPr lang="fr-FR" sz="2000" dirty="0" smtClean="0"/>
              <a:t>action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	(</a:t>
            </a:r>
            <a:r>
              <a:rPr lang="fr-FR" sz="2000" dirty="0" err="1"/>
              <a:t>parametre</a:t>
            </a:r>
            <a:r>
              <a:rPr lang="fr-FR" sz="2000" dirty="0"/>
              <a:t>, ...) -&gt; {traitement, retourner quelque chose}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233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862DA2E-D727-4DCB-8C72-F0650418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800" dirty="0"/>
              <a:t>Les </a:t>
            </a:r>
            <a:r>
              <a:rPr lang="fr-FR" altLang="fr-FR" sz="4800" dirty="0" err="1" smtClean="0"/>
              <a:t>streams</a:t>
            </a:r>
            <a:endParaRPr lang="fr-FR" altLang="fr-FR" sz="4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166671-1ADA-4A76-91EF-2E25D41C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27041"/>
            <a:ext cx="5764829" cy="367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6" name="Text Box 10">
            <a:extLst>
              <a:ext uri="{FF2B5EF4-FFF2-40B4-BE49-F238E27FC236}">
                <a16:creationId xmlns:a16="http://schemas.microsoft.com/office/drawing/2014/main" id="{5971F803-596C-4AF0-858C-4A5EE6D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829" y="1484292"/>
            <a:ext cx="5067300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000"/>
              </a:buClr>
              <a:buSzPct val="15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2D050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6600" dirty="0">
                <a:latin typeface="Comic Sans MS" panose="030F0702030302020204" pitchFamily="66" charset="0"/>
              </a:rPr>
              <a:t>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EE09D6-E051-48B2-B134-9A543164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7" y="646113"/>
            <a:ext cx="8348663" cy="783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fr-FR" altLang="fr-FR" sz="4400" b="0" dirty="0">
                <a:solidFill>
                  <a:srgbClr val="FF0000"/>
                </a:solidFill>
              </a:rPr>
              <a:t>Stream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717517" y="2059726"/>
            <a:ext cx="8348662" cy="9607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Analogie avec le langage SQL</a:t>
            </a:r>
            <a:endParaRPr lang="fr-FR" sz="5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54136-9E88-454A-9750-6B7061AB5CD9}"/>
              </a:ext>
            </a:extLst>
          </p:cNvPr>
          <p:cNvSpPr/>
          <p:nvPr/>
        </p:nvSpPr>
        <p:spPr>
          <a:xfrm>
            <a:off x="1309264" y="4455759"/>
            <a:ext cx="7165168" cy="9607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FR" sz="5400" b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Package </a:t>
            </a:r>
            <a:r>
              <a:rPr lang="fr-FR" sz="5400" i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java.util.stream</a:t>
            </a:r>
            <a:endParaRPr lang="fr-FR" sz="5400" i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7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 qu’un </a:t>
            </a:r>
            <a:r>
              <a:rPr lang="fr-FR" dirty="0" err="1"/>
              <a:t>stream</a:t>
            </a:r>
            <a:endParaRPr lang="fr-FR" dirty="0"/>
          </a:p>
          <a:p>
            <a:r>
              <a:rPr lang="fr-FR" dirty="0" smtClean="0"/>
              <a:t>Comment générer un </a:t>
            </a:r>
            <a:r>
              <a:rPr lang="fr-FR" dirty="0" err="1" smtClean="0"/>
              <a:t>stream</a:t>
            </a:r>
            <a:endParaRPr lang="fr-FR" dirty="0"/>
          </a:p>
          <a:p>
            <a:r>
              <a:rPr lang="fr-FR" dirty="0" smtClean="0"/>
              <a:t>Natures de traitements</a:t>
            </a:r>
          </a:p>
          <a:p>
            <a:r>
              <a:rPr lang="fr-FR" dirty="0" smtClean="0"/>
              <a:t>E</a:t>
            </a:r>
            <a:r>
              <a:rPr lang="fr-FR" dirty="0" smtClean="0"/>
              <a:t>xemples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3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Ressemble beaucoup à une collection mais :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stream</a:t>
            </a:r>
            <a:r>
              <a:rPr lang="fr-FR" dirty="0"/>
              <a:t> ne stock aucune donnée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stream</a:t>
            </a:r>
            <a:r>
              <a:rPr lang="fr-FR" dirty="0"/>
              <a:t> ne modifie pas les données de sa source (flux, collection, tableau…)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stream</a:t>
            </a:r>
            <a:r>
              <a:rPr lang="fr-FR" dirty="0"/>
              <a:t> est a usage unique</a:t>
            </a:r>
          </a:p>
          <a:p>
            <a:pPr lvl="1"/>
            <a:endParaRPr lang="fr-FR" dirty="0"/>
          </a:p>
          <a:p>
            <a:r>
              <a:rPr lang="fr-FR" dirty="0"/>
              <a:t>2 natures de traitements :</a:t>
            </a:r>
          </a:p>
          <a:p>
            <a:pPr lvl="1"/>
            <a:r>
              <a:rPr lang="fr-FR" dirty="0"/>
              <a:t>Intermédiaire : le </a:t>
            </a:r>
            <a:r>
              <a:rPr lang="fr-FR" dirty="0" err="1"/>
              <a:t>stream</a:t>
            </a:r>
            <a:r>
              <a:rPr lang="fr-FR" dirty="0"/>
              <a:t> reste ouvert pour effectuer d’autres opérations (</a:t>
            </a:r>
            <a:r>
              <a:rPr lang="fr-FR" dirty="0" err="1"/>
              <a:t>map</a:t>
            </a:r>
            <a:r>
              <a:rPr lang="fr-FR" dirty="0"/>
              <a:t>(), </a:t>
            </a:r>
            <a:r>
              <a:rPr lang="fr-FR" dirty="0" err="1"/>
              <a:t>filter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Terminale :  ce qui lance la consommation du </a:t>
            </a:r>
            <a:r>
              <a:rPr lang="fr-FR" dirty="0" err="1"/>
              <a:t>stream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()…) =&gt; produit un résultat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créer un </a:t>
            </a:r>
            <a:r>
              <a:rPr lang="fr-FR" dirty="0" err="1"/>
              <a:t>stream</a:t>
            </a:r>
            <a:r>
              <a:rPr lang="fr-FR" dirty="0"/>
              <a:t> ?</a:t>
            </a:r>
          </a:p>
          <a:p>
            <a:pPr lvl="1"/>
            <a:r>
              <a:rPr lang="fr-FR" dirty="0" smtClean="0"/>
              <a:t>A partir d’une source que l’on créer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partir </a:t>
            </a:r>
            <a:r>
              <a:rPr lang="fr-FR" dirty="0" smtClean="0"/>
              <a:t>d’une source existante (ex : collection,…)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2 natures de traitements :</a:t>
            </a:r>
          </a:p>
          <a:p>
            <a:pPr lvl="1"/>
            <a:r>
              <a:rPr lang="fr-FR" dirty="0"/>
              <a:t>Intermédiaire : le </a:t>
            </a:r>
            <a:r>
              <a:rPr lang="fr-FR" dirty="0" err="1"/>
              <a:t>stream</a:t>
            </a:r>
            <a:r>
              <a:rPr lang="fr-FR" dirty="0"/>
              <a:t> reste ouvert pour effectuer d’autres opérations (</a:t>
            </a:r>
            <a:r>
              <a:rPr lang="fr-FR" dirty="0" err="1"/>
              <a:t>map</a:t>
            </a:r>
            <a:r>
              <a:rPr lang="fr-FR" dirty="0"/>
              <a:t>(), </a:t>
            </a:r>
            <a:r>
              <a:rPr lang="fr-FR" dirty="0" err="1"/>
              <a:t>filter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Terminale :  ce qui lance la consommation du </a:t>
            </a:r>
            <a:r>
              <a:rPr lang="fr-FR" dirty="0" err="1"/>
              <a:t>stream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()…) =&gt; produit un résultat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4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exemple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générer un </a:t>
            </a:r>
            <a:r>
              <a:rPr lang="fr-FR" dirty="0" err="1"/>
              <a:t>stream</a:t>
            </a:r>
            <a:r>
              <a:rPr lang="fr-FR" dirty="0"/>
              <a:t> :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A46F5B-03A9-4E3F-BB19-34A23B5C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58" y="1802947"/>
            <a:ext cx="7999872" cy="276224"/>
          </a:xfrm>
          <a:prstGeom prst="rect">
            <a:avLst/>
          </a:prstGeom>
        </p:spPr>
      </p:pic>
      <p:sp>
        <p:nvSpPr>
          <p:cNvPr id="5" name="Légende : encadrée 4">
            <a:extLst>
              <a:ext uri="{FF2B5EF4-FFF2-40B4-BE49-F238E27FC236}">
                <a16:creationId xmlns:a16="http://schemas.microsoft.com/office/drawing/2014/main" id="{6A366148-C64B-434B-B175-93407DB01A87}"/>
              </a:ext>
            </a:extLst>
          </p:cNvPr>
          <p:cNvSpPr/>
          <p:nvPr/>
        </p:nvSpPr>
        <p:spPr>
          <a:xfrm>
            <a:off x="755650" y="4310743"/>
            <a:ext cx="2495099" cy="740229"/>
          </a:xfrm>
          <a:prstGeom prst="borderCallout1">
            <a:avLst>
              <a:gd name="adj1" fmla="val -15074"/>
              <a:gd name="adj2" fmla="val 50129"/>
              <a:gd name="adj3" fmla="val -297794"/>
              <a:gd name="adj4" fmla="val 23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partir de l’interface Stream : génération d’un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6" name="Légende : encadrée 5">
            <a:extLst>
              <a:ext uri="{FF2B5EF4-FFF2-40B4-BE49-F238E27FC236}">
                <a16:creationId xmlns:a16="http://schemas.microsoft.com/office/drawing/2014/main" id="{96ED8A91-827C-44F3-9106-9B669E352C23}"/>
              </a:ext>
            </a:extLst>
          </p:cNvPr>
          <p:cNvSpPr/>
          <p:nvPr/>
        </p:nvSpPr>
        <p:spPr>
          <a:xfrm>
            <a:off x="2318658" y="2933700"/>
            <a:ext cx="2144485" cy="990600"/>
          </a:xfrm>
          <a:prstGeom prst="borderCallout1">
            <a:avLst>
              <a:gd name="adj1" fmla="val -6525"/>
              <a:gd name="adj2" fmla="val 44967"/>
              <a:gd name="adj3" fmla="val -88599"/>
              <a:gd name="adj4" fmla="val -7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 génération une séquence infinie</a:t>
            </a:r>
          </a:p>
        </p:txBody>
      </p:sp>
    </p:spTree>
    <p:extLst>
      <p:ext uri="{BB962C8B-B14F-4D97-AF65-F5344CB8AC3E}">
        <p14:creationId xmlns:p14="http://schemas.microsoft.com/office/powerpoint/2010/main" val="30865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générer 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utilisant </a:t>
            </a:r>
            <a:r>
              <a:rPr lang="fr-FR" dirty="0" err="1">
                <a:solidFill>
                  <a:srgbClr val="FF0000"/>
                </a:solidFill>
              </a:rPr>
              <a:t>IntStream</a:t>
            </a:r>
            <a:r>
              <a:rPr lang="fr-FR" dirty="0"/>
              <a:t>, </a:t>
            </a:r>
            <a:r>
              <a:rPr lang="fr-FR" dirty="0" err="1">
                <a:solidFill>
                  <a:srgbClr val="FF0000"/>
                </a:solidFill>
              </a:rPr>
              <a:t>DoubleStream</a:t>
            </a:r>
            <a:r>
              <a:rPr lang="fr-FR" dirty="0"/>
              <a:t>, </a:t>
            </a:r>
            <a:r>
              <a:rPr lang="fr-FR" dirty="0" err="1">
                <a:solidFill>
                  <a:srgbClr val="FF0000"/>
                </a:solidFill>
              </a:rPr>
              <a:t>LongStream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pour créer des Stream </a:t>
            </a:r>
            <a:r>
              <a:rPr lang="fr-FR" dirty="0" smtClean="0"/>
              <a:t>numériques</a:t>
            </a:r>
          </a:p>
          <a:p>
            <a:endParaRPr lang="fr-FR" dirty="0" smtClean="0"/>
          </a:p>
          <a:p>
            <a:pPr marL="342900" lvl="1" indent="-342900">
              <a:buClr>
                <a:srgbClr val="FF0000"/>
              </a:buClr>
            </a:pPr>
            <a:r>
              <a:rPr lang="fr-FR" dirty="0"/>
              <a:t>Exemple :</a:t>
            </a:r>
          </a:p>
          <a:p>
            <a:pPr marL="457200" lvl="1" indent="0">
              <a:buNone/>
            </a:pPr>
            <a:r>
              <a:rPr lang="fr-FR" sz="2000" dirty="0" err="1" smtClean="0"/>
              <a:t>IntStream.range</a:t>
            </a:r>
            <a:r>
              <a:rPr lang="fr-FR" sz="2000" dirty="0" smtClean="0"/>
              <a:t>(0, 10).</a:t>
            </a:r>
            <a:r>
              <a:rPr lang="fr-FR" sz="2000" dirty="0" err="1" smtClean="0"/>
              <a:t>sum</a:t>
            </a:r>
            <a:r>
              <a:rPr lang="fr-FR" sz="2000" dirty="0" smtClean="0"/>
              <a:t>();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064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générer un </a:t>
            </a:r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46E4B-1C3C-47AE-B222-0CE8CC1F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utilisant différentes méthodes utilitaires sur la classe </a:t>
            </a:r>
            <a:r>
              <a:rPr lang="fr-FR" dirty="0" smtClean="0">
                <a:solidFill>
                  <a:srgbClr val="FF0000"/>
                </a:solidFill>
              </a:rPr>
              <a:t>Stream</a:t>
            </a:r>
          </a:p>
          <a:p>
            <a:endParaRPr lang="fr-FR" dirty="0" smtClean="0"/>
          </a:p>
          <a:p>
            <a:pPr marL="342900" lvl="1" indent="-342900">
              <a:buClr>
                <a:srgbClr val="FF0000"/>
              </a:buClr>
            </a:pPr>
            <a:r>
              <a:rPr lang="fr-FR" dirty="0"/>
              <a:t>Exemple :</a:t>
            </a:r>
          </a:p>
          <a:p>
            <a:pPr marL="457200" lvl="1" indent="0">
              <a:buNone/>
            </a:pPr>
            <a:r>
              <a:rPr lang="fr-FR" sz="2000" dirty="0" err="1" smtClean="0"/>
              <a:t>Stream.of</a:t>
            </a:r>
            <a:r>
              <a:rPr lang="fr-FR" sz="2000" dirty="0"/>
              <a:t>("a", "b", "c").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); </a:t>
            </a:r>
            <a:endParaRPr lang="fr-FR" sz="2000" dirty="0" smtClean="0"/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 err="1" smtClean="0"/>
              <a:t>Stream.builder</a:t>
            </a:r>
            <a:r>
              <a:rPr lang="fr-FR" sz="2000" dirty="0"/>
              <a:t>().</a:t>
            </a:r>
            <a:r>
              <a:rPr lang="fr-FR" sz="2000" dirty="0" err="1"/>
              <a:t>add</a:t>
            </a:r>
            <a:r>
              <a:rPr lang="fr-FR" sz="2000" dirty="0"/>
              <a:t>("a").</a:t>
            </a:r>
            <a:r>
              <a:rPr lang="fr-FR" sz="2000" dirty="0" err="1"/>
              <a:t>add</a:t>
            </a:r>
            <a:r>
              <a:rPr lang="fr-FR" sz="2000" dirty="0"/>
              <a:t>("b").</a:t>
            </a:r>
            <a:r>
              <a:rPr lang="fr-FR" sz="2000" dirty="0" err="1"/>
              <a:t>add</a:t>
            </a:r>
            <a:r>
              <a:rPr lang="fr-FR" sz="2000" dirty="0"/>
              <a:t>("c") .</a:t>
            </a:r>
            <a:r>
              <a:rPr lang="fr-FR" sz="2000" dirty="0" err="1"/>
              <a:t>build</a:t>
            </a:r>
            <a:r>
              <a:rPr lang="fr-FR" sz="2000" dirty="0"/>
              <a:t>() .</a:t>
            </a:r>
            <a:r>
              <a:rPr lang="fr-FR" sz="2000" dirty="0" err="1"/>
              <a:t>forEach</a:t>
            </a:r>
            <a:r>
              <a:rPr lang="fr-FR" sz="2000" dirty="0"/>
              <a:t>(</a:t>
            </a:r>
            <a:r>
              <a:rPr lang="fr-FR" sz="2000" dirty="0" err="1"/>
              <a:t>System.out</a:t>
            </a:r>
            <a:r>
              <a:rPr lang="fr-FR" sz="2000" dirty="0"/>
              <a:t>::</a:t>
            </a:r>
            <a:r>
              <a:rPr lang="fr-FR" sz="2000" dirty="0" err="1"/>
              <a:t>println</a:t>
            </a:r>
            <a:r>
              <a:rPr lang="fr-FR" sz="2000" dirty="0"/>
              <a:t>);</a:t>
            </a:r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7090913" y="5037826"/>
            <a:ext cx="1332689" cy="8032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a</a:t>
            </a:r>
          </a:p>
          <a:p>
            <a:pPr>
              <a:spcBef>
                <a:spcPts val="0"/>
              </a:spcBef>
            </a:pPr>
            <a:r>
              <a:rPr lang="fr-FR" dirty="0"/>
              <a:t>b</a:t>
            </a:r>
            <a:endParaRPr lang="fr-FR" dirty="0" smtClean="0"/>
          </a:p>
          <a:p>
            <a:pPr>
              <a:spcBef>
                <a:spcPts val="0"/>
              </a:spcBef>
            </a:pPr>
            <a:r>
              <a:rPr lang="fr-FR" dirty="0"/>
              <a:t>c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95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JSF2_Validators_Converters</Template>
  <TotalTime>1833</TotalTime>
  <Pages>19</Pages>
  <Words>1155</Words>
  <Application>Microsoft Office PowerPoint</Application>
  <PresentationFormat>Affichage à l'écran (4:3)</PresentationFormat>
  <Paragraphs>191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Comic Sans MS</vt:lpstr>
      <vt:lpstr>Estrangelo Edessa</vt:lpstr>
      <vt:lpstr>Tahoma</vt:lpstr>
      <vt:lpstr>Times New Roman</vt:lpstr>
      <vt:lpstr>Trebuchet MS</vt:lpstr>
      <vt:lpstr>Verdana</vt:lpstr>
      <vt:lpstr>Webdings</vt:lpstr>
      <vt:lpstr>Wingdings</vt:lpstr>
      <vt:lpstr>PRSI_MOD_PRES_V12.1</vt:lpstr>
      <vt:lpstr>Java : notions avancées   Java8 : les streams </vt:lpstr>
      <vt:lpstr>Présentation PowerPoint</vt:lpstr>
      <vt:lpstr>Présentation PowerPoint</vt:lpstr>
      <vt:lpstr>Plan de la séance </vt:lpstr>
      <vt:lpstr>Qu’est ce qu’un stream</vt:lpstr>
      <vt:lpstr>Qu’est ce qu’un stream</vt:lpstr>
      <vt:lpstr>Un exemple</vt:lpstr>
      <vt:lpstr>Comment générer un stream</vt:lpstr>
      <vt:lpstr>Comment générer un stream</vt:lpstr>
      <vt:lpstr>Comment générer un stream</vt:lpstr>
      <vt:lpstr>Qu’est ce qu’un stream</vt:lpstr>
      <vt:lpstr>ForEach</vt:lpstr>
      <vt:lpstr>Filter</vt:lpstr>
      <vt:lpstr>Sorted</vt:lpstr>
      <vt:lpstr>Map</vt:lpstr>
      <vt:lpstr>Count</vt:lpstr>
      <vt:lpstr>Sum</vt:lpstr>
      <vt:lpstr>Collect</vt:lpstr>
      <vt:lpstr>Concat</vt:lpstr>
      <vt:lpstr>Lambda</vt:lpstr>
      <vt:lpstr>Les streams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CDT R. JAMBOIS;CNE ROBIN</dc:creator>
  <cp:lastModifiedBy>christophe.cerqueira</cp:lastModifiedBy>
  <cp:revision>2063</cp:revision>
  <cp:lastPrinted>2002-11-12T07:11:49Z</cp:lastPrinted>
  <dcterms:created xsi:type="dcterms:W3CDTF">1998-09-08T18:17:20Z</dcterms:created>
  <dcterms:modified xsi:type="dcterms:W3CDTF">2022-07-21T07:31:41Z</dcterms:modified>
  <cp:category>Cours</cp:category>
</cp:coreProperties>
</file>