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61" r:id="rId3"/>
    <p:sldId id="267" r:id="rId4"/>
    <p:sldId id="268" r:id="rId5"/>
    <p:sldId id="259" r:id="rId6"/>
    <p:sldId id="257" r:id="rId7"/>
    <p:sldId id="258" r:id="rId8"/>
    <p:sldId id="260" r:id="rId9"/>
    <p:sldId id="265" r:id="rId10"/>
    <p:sldId id="264" r:id="rId11"/>
    <p:sldId id="262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6" y="8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154" y="2627375"/>
            <a:ext cx="7773693" cy="477040"/>
          </a:xfrm>
        </p:spPr>
        <p:txBody>
          <a:bodyPr/>
          <a:lstStyle>
            <a:lvl1pPr>
              <a:defRPr sz="25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69" y="3886852"/>
            <a:ext cx="6400663" cy="1751714"/>
          </a:xfrm>
          <a:prstGeom prst="rect">
            <a:avLst/>
          </a:prstGeom>
        </p:spPr>
        <p:txBody>
          <a:bodyPr lIns="81747" tIns="40874" rIns="81747" bIns="40874"/>
          <a:lstStyle>
            <a:lvl1pPr marL="0" indent="0" algn="ctr">
              <a:buNone/>
              <a:defRPr/>
            </a:lvl1pPr>
            <a:lvl2pPr marL="408737" indent="0" algn="ctr">
              <a:buNone/>
              <a:defRPr/>
            </a:lvl2pPr>
            <a:lvl3pPr marL="817474" indent="0" algn="ctr">
              <a:buNone/>
              <a:defRPr/>
            </a:lvl3pPr>
            <a:lvl4pPr marL="1226210" indent="0" algn="ctr">
              <a:buNone/>
              <a:defRPr/>
            </a:lvl4pPr>
            <a:lvl5pPr marL="1634947" indent="0" algn="ctr">
              <a:buNone/>
              <a:defRPr/>
            </a:lvl5pPr>
            <a:lvl6pPr marL="2043684" indent="0" algn="ctr">
              <a:buNone/>
              <a:defRPr/>
            </a:lvl6pPr>
            <a:lvl7pPr marL="2452421" indent="0" algn="ctr">
              <a:buNone/>
              <a:defRPr/>
            </a:lvl7pPr>
            <a:lvl8pPr marL="2861158" indent="0" algn="ctr">
              <a:buNone/>
              <a:defRPr/>
            </a:lvl8pPr>
            <a:lvl9pPr marL="326989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43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84638"/>
            <a:ext cx="8228647" cy="477040"/>
          </a:xfrm>
        </p:spPr>
        <p:txBody>
          <a:bodyPr/>
          <a:lstStyle>
            <a:lvl1pPr algn="ctr" defTabSz="913981" rtl="0" eaLnBrk="1" fontAlgn="base" hangingPunct="1">
              <a:spcBef>
                <a:spcPct val="0"/>
              </a:spcBef>
              <a:spcAft>
                <a:spcPct val="0"/>
              </a:spcAft>
              <a:defRPr lang="fr-FR" sz="2500" b="1" baseline="0" dirty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dirty="0"/>
              <a:t>Titre de la page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250825" y="775901"/>
            <a:ext cx="12554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Définition</a:t>
            </a:r>
            <a:endParaRPr lang="fr-FR" sz="2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0" y="432454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Mot(s) clé(s) / notion(s):</a:t>
            </a: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1"/>
          </p:nvPr>
        </p:nvSpPr>
        <p:spPr>
          <a:xfrm>
            <a:off x="5292725" y="1263651"/>
            <a:ext cx="3671888" cy="2885620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250825" y="1263650"/>
            <a:ext cx="4897438" cy="2886075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>
          <a:xfrm>
            <a:off x="971550" y="4941888"/>
            <a:ext cx="7200900" cy="1511300"/>
          </a:xfrm>
          <a:prstGeom prst="rect">
            <a:avLst/>
          </a:prstGeom>
        </p:spPr>
        <p:txBody>
          <a:bodyPr/>
          <a:lstStyle>
            <a:lvl1pPr marL="62446" indent="-62446">
              <a:buFont typeface="Wingdings" panose="05000000000000000000" pitchFamily="2" charset="2"/>
              <a:buChar char="q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050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5320"/>
            <a:ext cx="8228647" cy="477040"/>
          </a:xfrm>
        </p:spPr>
        <p:txBody>
          <a:bodyPr/>
          <a:lstStyle>
            <a:lvl1pPr algn="ctr" defTabSz="913981" rtl="0" eaLnBrk="1" fontAlgn="base" hangingPunct="1">
              <a:spcBef>
                <a:spcPct val="0"/>
              </a:spcBef>
              <a:spcAft>
                <a:spcPct val="0"/>
              </a:spcAft>
              <a:defRPr lang="fr-FR" sz="2500" b="1" baseline="0" dirty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2" hasCustomPrompt="1"/>
          </p:nvPr>
        </p:nvSpPr>
        <p:spPr>
          <a:xfrm>
            <a:off x="663833" y="1052736"/>
            <a:ext cx="8228647" cy="5256584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FFC000"/>
              </a:buClr>
              <a:buFont typeface="Webdings" panose="05030102010509060703" pitchFamily="18" charset="2"/>
              <a:buChar char="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92D050"/>
              </a:buClr>
              <a:buFont typeface="Webdings" panose="05030102010509060703" pitchFamily="18" charset="2"/>
              <a:buChar char="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00B0F0"/>
              </a:buClr>
              <a:buFont typeface="Webdings" panose="05030102010509060703" pitchFamily="18" charset="2"/>
              <a:buChar char="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7030A0"/>
              </a:buClr>
              <a:buFont typeface="Webdings" panose="05030102010509060703" pitchFamily="18" charset="2"/>
              <a:buChar char="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42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64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35896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0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677" y="3093061"/>
            <a:ext cx="8228647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dirty="0"/>
              <a:t>TITRE DU DOCUMENT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346"/>
            <a:ext cx="480285" cy="792088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-180528" y="6550662"/>
            <a:ext cx="2843808" cy="26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ctr" defTabSz="913981" fontAlgn="base">
              <a:spcBef>
                <a:spcPct val="0"/>
              </a:spcBef>
              <a:spcAft>
                <a:spcPct val="0"/>
              </a:spcAft>
              <a:defRPr sz="2000" b="1" kern="0">
                <a:solidFill>
                  <a:srgbClr val="1B587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defRPr>
            </a:lvl1pPr>
            <a:lvl2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0873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817474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226210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634947" algn="ctr" defTabSz="913981" fontAlgn="base">
              <a:spcBef>
                <a:spcPct val="0"/>
              </a:spcBef>
              <a:spcAft>
                <a:spcPct val="0"/>
              </a:spcAft>
              <a:defRPr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/>
            <a:r>
              <a:rPr lang="fr-FR" sz="1100" dirty="0"/>
              <a:t>COMSIC\DGF\CFCT\GIR\PDI</a:t>
            </a:r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128192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</p:sldLayoutIdLst>
  <p:txStyles>
    <p:titleStyle>
      <a:lvl1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08737"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817474"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226210"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634947" algn="ctr" defTabSz="913981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62446" indent="-62446" algn="l" defTabSz="913981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FF0000"/>
        </a:buClr>
        <a:buFont typeface="Webdings" pitchFamily="18" charset="2"/>
        <a:buChar char="4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50549" indent="-97927" algn="l" defTabSz="913981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rgbClr val="000099"/>
          </a:solidFill>
          <a:latin typeface="Times New Roman" pitchFamily="18" charset="0"/>
        </a:defRPr>
      </a:lvl2pPr>
      <a:lvl3pPr marL="668455" indent="-127730" algn="l" defTabSz="913981" rtl="0" eaLnBrk="1" fontAlgn="base" hangingPunct="1">
        <a:spcBef>
          <a:spcPct val="20000"/>
        </a:spcBef>
        <a:spcAft>
          <a:spcPct val="0"/>
        </a:spcAft>
        <a:buChar char="&gt;"/>
        <a:defRPr>
          <a:solidFill>
            <a:schemeClr val="tx1"/>
          </a:solidFill>
          <a:latin typeface="Times New Roman" pitchFamily="18" charset="0"/>
        </a:defRPr>
      </a:lvl3pPr>
      <a:lvl4pPr marL="1693136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4pPr>
      <a:lvl5pPr marL="2113226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5pPr>
      <a:lvl6pPr marL="2521963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6pPr>
      <a:lvl7pPr marL="2930700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7pPr>
      <a:lvl8pPr marL="3339437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8pPr>
      <a:lvl9pPr marL="3748174" indent="-228496" algn="l" defTabSz="913981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fr-FR"/>
      </a:defPPr>
      <a:lvl1pPr marL="0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737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474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210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4947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3684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2421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158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9894" algn="l" defTabSz="8174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eanvalidation.org/ri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736D0D1-A877-454D-ABA4-A7D6FBB4F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153" y="97823"/>
            <a:ext cx="7773693" cy="2723808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800" b="0" u="sng" kern="1200" dirty="0">
                <a:solidFill>
                  <a:srgbClr val="0149A1"/>
                </a:solidFill>
                <a:latin typeface="Tahoma" panose="020B0604030504040204" pitchFamily="34" charset="0"/>
              </a:rPr>
              <a:t>Java : notions avancées</a:t>
            </a:r>
            <a:br>
              <a:rPr kumimoji="0" lang="fr-FR" sz="4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</a:br>
            <a:br>
              <a:rPr kumimoji="0" lang="fr-FR" sz="4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</a:br>
            <a:br>
              <a:rPr lang="fr-FR" dirty="0"/>
            </a:br>
            <a:r>
              <a:rPr lang="fr-FR" dirty="0"/>
              <a:t>Jakarta Bean Validation</a:t>
            </a:r>
            <a:br>
              <a:rPr lang="fr-FR" dirty="0"/>
            </a:br>
            <a:r>
              <a:rPr lang="fr-FR" dirty="0"/>
              <a:t>2.0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57A96076-7247-4D39-8F94-0AE9A703B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Découverte et usage en Java SE</a:t>
            </a:r>
          </a:p>
          <a:p>
            <a:endParaRPr lang="fr-FR" dirty="0"/>
          </a:p>
        </p:txBody>
      </p:sp>
      <p:pic>
        <p:nvPicPr>
          <p:cNvPr id="12" name="Picture 4" descr="http://bval.apache.org/resources/images/logo.png">
            <a:extLst>
              <a:ext uri="{FF2B5EF4-FFF2-40B4-BE49-F238E27FC236}">
                <a16:creationId xmlns:a16="http://schemas.microsoft.com/office/drawing/2014/main" id="{960945ED-2D72-4DFE-B592-F6EA3E7810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30"/>
          <a:stretch/>
        </p:blipFill>
        <p:spPr bwMode="auto">
          <a:xfrm>
            <a:off x="4022571" y="3140968"/>
            <a:ext cx="2002411" cy="161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571148"/>
      </p:ext>
    </p:extLst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Composition de contraintes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2F6E59-9C7F-4F0B-8762-69BCDB972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2"/>
            <a:ext cx="7516563" cy="2795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445224"/>
            <a:ext cx="3286554" cy="7846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Flèche à angle droit 3"/>
          <p:cNvSpPr/>
          <p:nvPr/>
        </p:nvSpPr>
        <p:spPr>
          <a:xfrm rot="5400000">
            <a:off x="2682032" y="4221088"/>
            <a:ext cx="2016224" cy="144016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635896" y="483780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Usage sur l’attribut d’un </a:t>
            </a:r>
            <a:r>
              <a:rPr lang="fr-FR" dirty="0" err="1"/>
              <a:t>bean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86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/>
              <a:t>Créer sa propre annotation, et l’annoter elle-même avec @</a:t>
            </a:r>
            <a:r>
              <a:rPr lang="fr-FR" sz="1600" dirty="0" err="1"/>
              <a:t>Constraint</a:t>
            </a: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457200" lvl="1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800" dirty="0"/>
          </a:p>
          <a:p>
            <a:pPr marL="0" indent="0">
              <a:buNone/>
            </a:pPr>
            <a:r>
              <a:rPr lang="fr-FR" sz="1600" dirty="0"/>
              <a:t>Créer une classe qui implémente « </a:t>
            </a:r>
            <a:r>
              <a:rPr lang="fr-FR" sz="1600" dirty="0" err="1"/>
              <a:t>ConstraintValidator</a:t>
            </a:r>
            <a:r>
              <a:rPr lang="fr-FR" sz="1600" dirty="0"/>
              <a:t> »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25091"/>
            <a:ext cx="6600803" cy="28722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5857574" cy="1944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Ellipse 3"/>
          <p:cNvSpPr/>
          <p:nvPr/>
        </p:nvSpPr>
        <p:spPr>
          <a:xfrm>
            <a:off x="2963891" y="1318461"/>
            <a:ext cx="2407830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928161" y="4464236"/>
            <a:ext cx="1584176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5678092" y="4474894"/>
            <a:ext cx="864096" cy="26671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493196" y="2060027"/>
            <a:ext cx="1080120" cy="216024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73016"/>
            <a:ext cx="2362200" cy="4857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4" name="Ellipse 13"/>
          <p:cNvSpPr/>
          <p:nvPr/>
        </p:nvSpPr>
        <p:spPr>
          <a:xfrm>
            <a:off x="6588224" y="3573016"/>
            <a:ext cx="1368152" cy="242887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6664678" y="4725144"/>
            <a:ext cx="49961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7456766" y="4005064"/>
            <a:ext cx="49961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992270" y="6021288"/>
            <a:ext cx="49961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7824" y="5157192"/>
            <a:ext cx="864096" cy="28803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5400000">
            <a:off x="7159479" y="2576117"/>
            <a:ext cx="1219690" cy="459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164288" y="1835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Usage</a:t>
            </a:r>
          </a:p>
        </p:txBody>
      </p:sp>
      <p:cxnSp>
        <p:nvCxnSpPr>
          <p:cNvPr id="17" name="Connecteur droit avec flèche 16"/>
          <p:cNvCxnSpPr>
            <a:cxnSpLocks/>
          </p:cNvCxnSpPr>
          <p:nvPr/>
        </p:nvCxnSpPr>
        <p:spPr>
          <a:xfrm flipH="1">
            <a:off x="2771800" y="5410814"/>
            <a:ext cx="3240361" cy="4664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5371721" y="5229200"/>
            <a:ext cx="3664775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Méthode qui valide (</a:t>
            </a:r>
            <a:r>
              <a:rPr lang="fr-FR" sz="1600" dirty="0" err="1"/>
              <a:t>true</a:t>
            </a:r>
            <a:r>
              <a:rPr lang="fr-FR" sz="1600" dirty="0"/>
              <a:t> / false)</a:t>
            </a:r>
          </a:p>
        </p:txBody>
      </p:sp>
    </p:spTree>
    <p:extLst>
      <p:ext uri="{BB962C8B-B14F-4D97-AF65-F5344CB8AC3E}">
        <p14:creationId xmlns:p14="http://schemas.microsoft.com/office/powerpoint/2010/main" val="257486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Bean Validation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/>
              <a:t>Objectifs : valider les données contenues dans les attributs d’un Bean Java</a:t>
            </a:r>
          </a:p>
          <a:p>
            <a:r>
              <a:rPr lang="fr-FR" sz="1800" dirty="0"/>
              <a:t>JSR-303 (BV 1.0), JSR-349 (BV 1.1), JSR 380 (BV 2.0)</a:t>
            </a:r>
          </a:p>
          <a:p>
            <a:r>
              <a:rPr lang="fr-FR" sz="1800" dirty="0"/>
              <a:t>Implémentation de référence (RI) : </a:t>
            </a:r>
            <a:r>
              <a:rPr lang="fr-FR" sz="1800" dirty="0" err="1"/>
              <a:t>hibernate-validator</a:t>
            </a:r>
            <a:r>
              <a:rPr lang="fr-FR" sz="1800" dirty="0"/>
              <a:t> (</a:t>
            </a:r>
            <a:r>
              <a:rPr lang="fr-FR" sz="1800" dirty="0">
                <a:hlinkClick r:id="rId2"/>
              </a:rPr>
              <a:t>http://beanvalidation.org/ri/</a:t>
            </a:r>
            <a:r>
              <a:rPr lang="fr-FR" sz="1800" dirty="0"/>
              <a:t>)</a:t>
            </a:r>
          </a:p>
          <a:p>
            <a:r>
              <a:rPr lang="fr-FR" sz="1800" dirty="0"/>
              <a:t>Implémentation « secondaire » : Apache </a:t>
            </a:r>
            <a:r>
              <a:rPr lang="fr-FR" sz="1800" dirty="0" err="1"/>
              <a:t>BVal</a:t>
            </a:r>
            <a:endParaRPr lang="fr-FR" sz="1800" dirty="0"/>
          </a:p>
          <a:p>
            <a:endParaRPr lang="fr-F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03" y="3958703"/>
            <a:ext cx="3419897" cy="8128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03" y="5034618"/>
            <a:ext cx="3589784" cy="182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49156"/>
            <a:ext cx="3307154" cy="1875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Flèche droite 4"/>
          <p:cNvSpPr/>
          <p:nvPr/>
        </p:nvSpPr>
        <p:spPr>
          <a:xfrm>
            <a:off x="4283968" y="4221088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vers le bas 5"/>
          <p:cNvSpPr/>
          <p:nvPr/>
        </p:nvSpPr>
        <p:spPr>
          <a:xfrm>
            <a:off x="6374406" y="4441383"/>
            <a:ext cx="274672" cy="593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40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32" y="1052735"/>
            <a:ext cx="8228647" cy="527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31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programmatique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11B849-9AAD-4213-B910-05A24CFE04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02" y="1083056"/>
            <a:ext cx="7424165" cy="53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èche droite 3"/>
          <p:cNvSpPr/>
          <p:nvPr/>
        </p:nvSpPr>
        <p:spPr>
          <a:xfrm rot="5400000">
            <a:off x="4590001" y="1655366"/>
            <a:ext cx="648072" cy="57606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221849" y="230078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Parcourir le « Set » pour traiter les erreur de validation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684" y="3140968"/>
            <a:ext cx="4438705" cy="35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34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Annotations sur toutes références (Object)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@</a:t>
            </a:r>
            <a:r>
              <a:rPr lang="fr-FR" dirty="0" err="1"/>
              <a:t>NotNull</a:t>
            </a:r>
            <a:endParaRPr lang="fr-FR" dirty="0"/>
          </a:p>
          <a:p>
            <a:pPr lvl="1"/>
            <a:r>
              <a:rPr lang="fr-FR" dirty="0"/>
              <a:t>La référence ne peut pas être nulle</a:t>
            </a:r>
          </a:p>
          <a:p>
            <a:endParaRPr lang="fr-FR" dirty="0"/>
          </a:p>
          <a:p>
            <a:r>
              <a:rPr lang="fr-FR" dirty="0"/>
              <a:t>@</a:t>
            </a:r>
            <a:r>
              <a:rPr lang="fr-FR" dirty="0" err="1"/>
              <a:t>Null</a:t>
            </a:r>
            <a:endParaRPr lang="fr-FR" dirty="0"/>
          </a:p>
          <a:p>
            <a:pPr lvl="1"/>
            <a:r>
              <a:rPr lang="fr-FR" dirty="0"/>
              <a:t>La référence doit être nulle</a:t>
            </a:r>
          </a:p>
        </p:txBody>
      </p:sp>
    </p:spTree>
    <p:extLst>
      <p:ext uri="{BB962C8B-B14F-4D97-AF65-F5344CB8AC3E}">
        <p14:creationId xmlns:p14="http://schemas.microsoft.com/office/powerpoint/2010/main" val="125884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Annotations sur String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@Pattern</a:t>
            </a:r>
          </a:p>
          <a:p>
            <a:pPr lvl="1"/>
            <a:r>
              <a:rPr lang="fr-FR" dirty="0"/>
              <a:t>Prend une expression régulière (</a:t>
            </a:r>
            <a:r>
              <a:rPr lang="fr-FR" dirty="0" err="1"/>
              <a:t>regexp</a:t>
            </a:r>
            <a:r>
              <a:rPr lang="fr-FR" dirty="0"/>
              <a:t>)</a:t>
            </a:r>
          </a:p>
          <a:p>
            <a:pPr marL="418950" lvl="1" indent="0">
              <a:buNone/>
            </a:pPr>
            <a:endParaRPr lang="fr-FR" dirty="0"/>
          </a:p>
          <a:p>
            <a:r>
              <a:rPr lang="fr-FR" dirty="0"/>
              <a:t>@Size</a:t>
            </a:r>
          </a:p>
          <a:p>
            <a:pPr lvl="1"/>
            <a:r>
              <a:rPr lang="fr-FR" dirty="0"/>
              <a:t>Taille min et d’une </a:t>
            </a:r>
            <a:r>
              <a:rPr lang="fr-FR" dirty="0">
                <a:solidFill>
                  <a:srgbClr val="FF0000"/>
                </a:solidFill>
              </a:rPr>
              <a:t>chaine de caractères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851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Annotations sur les nombres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/>
              <a:t>int</a:t>
            </a:r>
            <a:r>
              <a:rPr lang="fr-FR" dirty="0"/>
              <a:t>, </a:t>
            </a:r>
            <a:r>
              <a:rPr lang="fr-FR" dirty="0" err="1"/>
              <a:t>Integer</a:t>
            </a:r>
            <a:r>
              <a:rPr lang="fr-FR" dirty="0"/>
              <a:t>, long, Long</a:t>
            </a:r>
          </a:p>
          <a:p>
            <a:pPr marL="457200" lvl="1" indent="0">
              <a:buNone/>
            </a:pPr>
            <a:r>
              <a:rPr lang="fr-FR" dirty="0"/>
              <a:t>	@Min</a:t>
            </a:r>
          </a:p>
          <a:p>
            <a:pPr marL="457200" lvl="1" indent="0">
              <a:buNone/>
            </a:pPr>
            <a:r>
              <a:rPr lang="fr-FR" dirty="0"/>
              <a:t>	@Max</a:t>
            </a:r>
          </a:p>
          <a:p>
            <a:pPr marL="457200" lvl="1" indent="0">
              <a:buNone/>
            </a:pPr>
            <a:endParaRPr lang="fr-FR" dirty="0"/>
          </a:p>
          <a:p>
            <a:pPr marL="514350" indent="-457200"/>
            <a:r>
              <a:rPr lang="fr-FR" dirty="0" err="1"/>
              <a:t>BigDecimal</a:t>
            </a:r>
            <a:endParaRPr lang="fr-FR" dirty="0"/>
          </a:p>
          <a:p>
            <a:pPr marL="57150" indent="0">
              <a:buNone/>
            </a:pPr>
            <a:r>
              <a:rPr lang="fr-FR" dirty="0"/>
              <a:t>	</a:t>
            </a:r>
            <a:r>
              <a:rPr lang="fr-FR" sz="2000" b="0" dirty="0">
                <a:solidFill>
                  <a:srgbClr val="000099"/>
                </a:solidFill>
              </a:rPr>
              <a:t>@</a:t>
            </a:r>
            <a:r>
              <a:rPr lang="fr-FR" sz="2000" b="0" dirty="0" err="1">
                <a:solidFill>
                  <a:srgbClr val="000099"/>
                </a:solidFill>
              </a:rPr>
              <a:t>DecimalMax</a:t>
            </a:r>
            <a:r>
              <a:rPr lang="fr-FR" sz="2000" b="0" dirty="0">
                <a:solidFill>
                  <a:srgbClr val="000099"/>
                </a:solidFill>
              </a:rPr>
              <a:t>("30.00")</a:t>
            </a:r>
          </a:p>
          <a:p>
            <a:pPr marL="457200" lvl="1" indent="0">
              <a:buNone/>
            </a:pPr>
            <a:r>
              <a:rPr lang="fr-FR" dirty="0"/>
              <a:t>	@</a:t>
            </a:r>
            <a:r>
              <a:rPr lang="fr-FR" dirty="0" err="1"/>
              <a:t>DecimalMin</a:t>
            </a:r>
            <a:r>
              <a:rPr lang="fr-FR" dirty="0"/>
              <a:t>("5.00")</a:t>
            </a:r>
          </a:p>
          <a:p>
            <a:pPr marL="457200" lvl="1" indent="0">
              <a:buNone/>
            </a:pPr>
            <a:r>
              <a:rPr lang="fr-FR" dirty="0"/>
              <a:t>	@Digits(</a:t>
            </a:r>
            <a:r>
              <a:rPr lang="fr-FR" dirty="0" err="1"/>
              <a:t>integer</a:t>
            </a:r>
            <a:r>
              <a:rPr lang="fr-FR" dirty="0"/>
              <a:t>=6, fraction=2)</a:t>
            </a:r>
          </a:p>
        </p:txBody>
      </p:sp>
    </p:spTree>
    <p:extLst>
      <p:ext uri="{BB962C8B-B14F-4D97-AF65-F5344CB8AC3E}">
        <p14:creationId xmlns:p14="http://schemas.microsoft.com/office/powerpoint/2010/main" val="401912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Annotations sur les </a:t>
            </a:r>
            <a:r>
              <a:rPr lang="fr-FR" dirty="0" err="1"/>
              <a:t>java.util.Date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@Past / </a:t>
            </a:r>
            <a:r>
              <a:rPr lang="fr-FR" b="1" i="1" dirty="0"/>
              <a:t>@PastOrPresent</a:t>
            </a:r>
            <a:endParaRPr lang="fr-FR" dirty="0"/>
          </a:p>
          <a:p>
            <a:endParaRPr lang="fr-FR" dirty="0"/>
          </a:p>
          <a:p>
            <a:r>
              <a:rPr lang="fr-FR" dirty="0"/>
              <a:t>@Future / </a:t>
            </a:r>
            <a:r>
              <a:rPr lang="fr-FR" b="1" i="1" dirty="0"/>
              <a:t>@FutureOrPresent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14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Constraintes</a:t>
            </a:r>
            <a:r>
              <a:rPr lang="fr-FR" dirty="0"/>
              <a:t> et types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A4FD41-8552-4830-A7E2-368D56C867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38528"/>
              </p:ext>
            </p:extLst>
          </p:nvPr>
        </p:nvGraphicFramePr>
        <p:xfrm>
          <a:off x="1187624" y="1556792"/>
          <a:ext cx="7560840" cy="27071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91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8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276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 dirty="0">
                          <a:effectLst/>
                          <a:latin typeface="Lucida Console" panose="020B0609040504020204" pitchFamily="49" charset="0"/>
                        </a:rPr>
                        <a:t>@</a:t>
                      </a:r>
                      <a:r>
                        <a:rPr lang="fr-FR" sz="1200" b="0" u="none" strike="noStrike" dirty="0" err="1">
                          <a:effectLst/>
                          <a:latin typeface="Lucida Console" panose="020B0609040504020204" pitchFamily="49" charset="0"/>
                        </a:rPr>
                        <a:t>Null</a:t>
                      </a:r>
                      <a:r>
                        <a:rPr lang="fr-FR" sz="1200" b="0" u="none" strike="noStrike" dirty="0">
                          <a:effectLst/>
                          <a:latin typeface="Lucida Console" panose="020B0609040504020204" pitchFamily="49" charset="0"/>
                        </a:rPr>
                        <a:t> @</a:t>
                      </a:r>
                      <a:r>
                        <a:rPr lang="fr-FR" sz="1200" b="0" u="none" strike="noStrike" dirty="0" err="1">
                          <a:effectLst/>
                          <a:latin typeface="Lucida Console" panose="020B0609040504020204" pitchFamily="49" charset="0"/>
                        </a:rPr>
                        <a:t>NotNull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toute référence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76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>
                          <a:effectLst/>
                          <a:latin typeface="Lucida Console" panose="020B0609040504020204" pitchFamily="49" charset="0"/>
                        </a:rPr>
                        <a:t>@AssertTrue @AssertFalse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boolean + Boolean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76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>
                          <a:effectLst/>
                          <a:latin typeface="Lucida Console" panose="020B0609040504020204" pitchFamily="49" charset="0"/>
                        </a:rPr>
                        <a:t>@Min @Max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short int long + Wrappers + BigDecimal + BigInteger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76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>
                          <a:effectLst/>
                          <a:latin typeface="Lucida Console" panose="020B0609040504020204" pitchFamily="49" charset="0"/>
                        </a:rPr>
                        <a:t>@DecimalMin @DecimalMax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short int long + Wrappers + BigDecimal + BigInteger + CharSequence (String)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276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>
                          <a:effectLst/>
                          <a:latin typeface="Lucida Console" panose="020B0609040504020204" pitchFamily="49" charset="0"/>
                        </a:rPr>
                        <a:t>@Size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CharSequence (String) + Collection + Map + tableau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276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>
                          <a:effectLst/>
                          <a:latin typeface="Lucida Console" panose="020B0609040504020204" pitchFamily="49" charset="0"/>
                        </a:rPr>
                        <a:t>@Digits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short int long + Wrappers + BigDecimal + BigInteger + CharSequence (String)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276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>
                          <a:effectLst/>
                          <a:latin typeface="Lucida Console" panose="020B0609040504020204" pitchFamily="49" charset="0"/>
                        </a:rPr>
                        <a:t>@Past @Future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Date + Calendar (pas LocalDate en bean validation 1.1 !)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276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u="none" strike="noStrike" dirty="0">
                          <a:effectLst/>
                          <a:latin typeface="Lucida Console" panose="020B0609040504020204" pitchFamily="49" charset="0"/>
                        </a:rPr>
                        <a:t>@Pattern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 err="1">
                          <a:effectLst/>
                        </a:rPr>
                        <a:t>CharSequence</a:t>
                      </a:r>
                      <a:r>
                        <a:rPr lang="fr-FR" sz="1200" u="none" strike="noStrike" dirty="0">
                          <a:effectLst/>
                        </a:rPr>
                        <a:t> (String)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6163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IAPO GARDE ET FINALE">
  <a:themeElements>
    <a:clrScheme name="Personnalisé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1B587C"/>
      </a:folHlink>
    </a:clrScheme>
    <a:fontScheme name="DIAPO GARDE ET FINA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23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23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APO GARDE ET FINA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 GARDE ET FINAL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 GARDE ET FINAL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PRSI-JSEAV-070-JPA</Template>
  <TotalTime>387</TotalTime>
  <Words>326</Words>
  <Application>Microsoft Office PowerPoint</Application>
  <PresentationFormat>Affichage à l'écran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Calibri</vt:lpstr>
      <vt:lpstr>Lucida Console</vt:lpstr>
      <vt:lpstr>Tahoma</vt:lpstr>
      <vt:lpstr>Times New Roman</vt:lpstr>
      <vt:lpstr>Verdana</vt:lpstr>
      <vt:lpstr>Webdings</vt:lpstr>
      <vt:lpstr>Wingdings</vt:lpstr>
      <vt:lpstr>DIAPO GARDE ET FINALE</vt:lpstr>
      <vt:lpstr>Java : notions avancées   Jakarta Bean Validation 2.0</vt:lpstr>
      <vt:lpstr>Présentation de Bean Validation</vt:lpstr>
      <vt:lpstr>Exemple</vt:lpstr>
      <vt:lpstr>Validation programmatique</vt:lpstr>
      <vt:lpstr>Annotations sur toutes références (Object)</vt:lpstr>
      <vt:lpstr>Annotations sur String</vt:lpstr>
      <vt:lpstr>Annotations sur les nombres</vt:lpstr>
      <vt:lpstr>Annotations sur les java.util.Date</vt:lpstr>
      <vt:lpstr>Constraintes et types</vt:lpstr>
      <vt:lpstr>Composition de contraintes</vt:lpstr>
      <vt:lpstr>Extensible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Bean Validation</dc:title>
  <dc:creator>ROBIN Francois-xavier</dc:creator>
  <cp:lastModifiedBy>CAZECERQUE</cp:lastModifiedBy>
  <cp:revision>30</cp:revision>
  <dcterms:created xsi:type="dcterms:W3CDTF">2016-03-31T14:30:03Z</dcterms:created>
  <dcterms:modified xsi:type="dcterms:W3CDTF">2020-11-27T14:45:41Z</dcterms:modified>
</cp:coreProperties>
</file>