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7" r:id="rId1"/>
    <p:sldMasterId id="2147483756" r:id="rId2"/>
    <p:sldMasterId id="2147483829" r:id="rId3"/>
  </p:sldMasterIdLst>
  <p:notesMasterIdLst>
    <p:notesMasterId r:id="rId17"/>
  </p:notesMasterIdLst>
  <p:handoutMasterIdLst>
    <p:handoutMasterId r:id="rId18"/>
  </p:handoutMasterIdLst>
  <p:sldIdLst>
    <p:sldId id="377" r:id="rId4"/>
    <p:sldId id="358" r:id="rId5"/>
    <p:sldId id="331" r:id="rId6"/>
    <p:sldId id="378" r:id="rId7"/>
    <p:sldId id="333" r:id="rId8"/>
    <p:sldId id="335" r:id="rId9"/>
    <p:sldId id="336" r:id="rId10"/>
    <p:sldId id="338" r:id="rId11"/>
    <p:sldId id="339" r:id="rId12"/>
    <p:sldId id="376" r:id="rId13"/>
    <p:sldId id="363" r:id="rId14"/>
    <p:sldId id="365" r:id="rId15"/>
    <p:sldId id="372" r:id="rId16"/>
  </p:sldIdLst>
  <p:sldSz cx="9144000" cy="6858000" type="screen4x3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pos="567">
          <p15:clr>
            <a:srgbClr val="A4A3A4"/>
          </p15:clr>
        </p15:guide>
        <p15:guide id="5" pos="113">
          <p15:clr>
            <a:srgbClr val="A4A3A4"/>
          </p15:clr>
        </p15:guide>
        <p15:guide id="6" pos="703">
          <p15:clr>
            <a:srgbClr val="A4A3A4"/>
          </p15:clr>
        </p15:guide>
        <p15:guide id="7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FD6"/>
    <a:srgbClr val="FDFB93"/>
    <a:srgbClr val="660033"/>
    <a:srgbClr val="29454A"/>
    <a:srgbClr val="B5DBDE"/>
    <a:srgbClr val="BDDBE7"/>
    <a:srgbClr val="FEA9A0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87485" autoAdjust="0"/>
  </p:normalViewPr>
  <p:slideViewPr>
    <p:cSldViewPr snapToGrid="0">
      <p:cViewPr varScale="1">
        <p:scale>
          <a:sx n="74" d="100"/>
          <a:sy n="74" d="100"/>
        </p:scale>
        <p:origin x="1470" y="60"/>
      </p:cViewPr>
      <p:guideLst>
        <p:guide orient="horz" pos="709"/>
        <p:guide orient="horz" pos="1117"/>
        <p:guide orient="horz" pos="4201"/>
        <p:guide pos="567"/>
        <p:guide pos="113"/>
        <p:guide pos="70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b="0">
                <a:latin typeface="Times New Roman" pitchFamily="18" charset="0"/>
              </a:rPr>
              <a:t>Page </a:t>
            </a:r>
            <a:fld id="{603A4065-38C0-4C57-9D18-62C2AA76563D}" type="slidenum">
              <a:rPr lang="fr-FR" b="0">
                <a:latin typeface="Times New Roman" pitchFamily="18" charset="0"/>
              </a:rPr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84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3351213"/>
            <a:ext cx="6308725" cy="5824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206" tIns="46275" rIns="94206" bIns="46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Corps du texte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b="0">
                <a:latin typeface="Times New Roman" pitchFamily="18" charset="0"/>
              </a:rPr>
              <a:t>Page </a:t>
            </a:r>
            <a:fld id="{423F2225-5B7E-4322-B625-20D65B44DE21}" type="slidenum">
              <a:rPr lang="fr-FR" b="0">
                <a:latin typeface="Times New Roman" pitchFamily="18" charset="0"/>
              </a:rPr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b="0">
              <a:latin typeface="Times New Roman" pitchFamily="18" charset="0"/>
            </a:endParaRPr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0263" y="800100"/>
            <a:ext cx="2954337" cy="221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881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21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276872"/>
            <a:ext cx="8136904" cy="77809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01/08/2023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41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668344" y="274638"/>
            <a:ext cx="1018456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43608" y="274638"/>
            <a:ext cx="648072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ABEC3A-67F0-4D6A-8B46-87C4F0F93AC3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01/08/2023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6B7B16-F1FD-4B83-B55A-738324D1566D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91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SI_SansBasDePage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00113" y="117749"/>
            <a:ext cx="7220743" cy="4572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2544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01195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539688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35460744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0016052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70063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4" y="1382911"/>
            <a:ext cx="7560840" cy="1470025"/>
          </a:xfrm>
        </p:spPr>
        <p:txBody>
          <a:bodyPr/>
          <a:lstStyle>
            <a:lvl1pPr algn="ctr">
              <a:defRPr sz="4000">
                <a:solidFill>
                  <a:schemeClr val="accent6">
                    <a:lumMod val="50000"/>
                  </a:schemeClr>
                </a:solidFill>
                <a:latin typeface="Estrangelo Edessa" pitchFamily="66" charset="0"/>
                <a:cs typeface="Estrangelo Edessa" pitchFamily="66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47664" y="2852936"/>
            <a:ext cx="7560840" cy="144016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0" hasCustomPrompt="1"/>
          </p:nvPr>
        </p:nvSpPr>
        <p:spPr>
          <a:xfrm>
            <a:off x="2771800" y="4797152"/>
            <a:ext cx="5184775" cy="792088"/>
          </a:xfrm>
        </p:spPr>
        <p:txBody>
          <a:bodyPr/>
          <a:lstStyle>
            <a:lvl1pPr algn="ctr">
              <a:defRPr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ue Highway" pitchFamily="2" charset="0"/>
              </a:defRPr>
            </a:lvl1pPr>
          </a:lstStyle>
          <a:p>
            <a:pPr lvl="0"/>
            <a:r>
              <a:rPr lang="fr-FR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04735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n de la sé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620712"/>
            <a:ext cx="7560840" cy="5904631"/>
          </a:xfrm>
        </p:spPr>
        <p:txBody>
          <a:bodyPr anchor="t"/>
          <a:lstStyle>
            <a:lvl1pPr marL="540000" indent="-432000">
              <a:lnSpc>
                <a:spcPct val="100000"/>
              </a:lnSpc>
              <a:buFontTx/>
              <a:buBlip>
                <a:blip r:embed="rId2"/>
              </a:buBlip>
              <a:defRPr sz="2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1pPr>
            <a:lvl2pPr marL="900000" indent="-432000">
              <a:lnSpc>
                <a:spcPct val="100000"/>
              </a:lnSpc>
              <a:buFontTx/>
              <a:buBlip>
                <a:blip r:embed="rId3"/>
              </a:buBlip>
              <a:defRPr sz="24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2pPr>
            <a:lvl3pPr marL="1296000" indent="-324000">
              <a:lnSpc>
                <a:spcPct val="100000"/>
              </a:lnSpc>
              <a:buFontTx/>
              <a:buBlip>
                <a:blip r:embed="rId4"/>
              </a:buBlip>
              <a:defRPr sz="20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3pPr>
            <a:lvl4pPr marL="1764000" indent="-324000">
              <a:lnSpc>
                <a:spcPct val="100000"/>
              </a:lnSpc>
              <a:buFontTx/>
              <a:buBlip>
                <a:blip r:embed="rId5"/>
              </a:buBlip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4pPr>
            <a:lvl5pPr marL="2232000" indent="-216000">
              <a:lnSpc>
                <a:spcPct val="100000"/>
              </a:lnSpc>
              <a:buFont typeface="Wingdings" pitchFamily="2" charset="2"/>
              <a:buChar char="§"/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JAVA NIO 2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09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12410" y="6520904"/>
            <a:ext cx="7871958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8391246" y="6492875"/>
            <a:ext cx="730424" cy="365125"/>
          </a:xfrm>
          <a:prstGeom prst="rect">
            <a:avLst/>
          </a:prstGeom>
        </p:spPr>
        <p:txBody>
          <a:bodyPr/>
          <a:lstStyle/>
          <a:p>
            <a:fld id="{43D88CF1-77D9-435D-84CF-AC6B06CD0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99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35A38A-A6AB-4FFB-99F1-40C3B48D7C5F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01/08/2023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 : Les bases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89886-3FC3-4EC3-A5BD-BDBFE16B1160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rondir un rectangle avec un coin diagonal 11"/>
          <p:cNvSpPr/>
          <p:nvPr userDrawn="1"/>
        </p:nvSpPr>
        <p:spPr bwMode="auto">
          <a:xfrm>
            <a:off x="5364088" y="1257083"/>
            <a:ext cx="2880320" cy="863201"/>
          </a:xfrm>
          <a:prstGeom prst="round2DiagRect">
            <a:avLst>
              <a:gd name="adj1" fmla="val 17536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74092" y="1"/>
            <a:ext cx="8469908" cy="10573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itre 1"/>
          <p:cNvSpPr txBox="1">
            <a:spLocks/>
          </p:cNvSpPr>
          <p:nvPr userDrawn="1"/>
        </p:nvSpPr>
        <p:spPr bwMode="auto">
          <a:xfrm>
            <a:off x="1691680" y="348733"/>
            <a:ext cx="6696744" cy="35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Objectifs du cours</a:t>
            </a:r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5868144" y="1347045"/>
            <a:ext cx="1857375" cy="3565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Niveau technique</a:t>
            </a:r>
          </a:p>
        </p:txBody>
      </p:sp>
      <p:sp>
        <p:nvSpPr>
          <p:cNvPr id="16" name="Arrondir un rectangle avec un coin diagonal 15"/>
          <p:cNvSpPr/>
          <p:nvPr userDrawn="1"/>
        </p:nvSpPr>
        <p:spPr bwMode="auto">
          <a:xfrm>
            <a:off x="1259632" y="1248150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Sensibilisation</a:t>
            </a:r>
          </a:p>
        </p:txBody>
      </p:sp>
      <p:sp>
        <p:nvSpPr>
          <p:cNvPr id="17" name="Arrondir un rectangle avec un coin diagonal 16"/>
          <p:cNvSpPr/>
          <p:nvPr userDrawn="1"/>
        </p:nvSpPr>
        <p:spPr bwMode="auto">
          <a:xfrm>
            <a:off x="1259632" y="1605338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</a:t>
            </a:r>
          </a:p>
        </p:txBody>
      </p:sp>
      <p:sp>
        <p:nvSpPr>
          <p:cNvPr id="18" name="Arrondir un rectangle avec un coin diagonal 17"/>
          <p:cNvSpPr/>
          <p:nvPr userDrawn="1"/>
        </p:nvSpPr>
        <p:spPr bwMode="auto">
          <a:xfrm>
            <a:off x="1259632" y="1962525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Maîtrise</a:t>
            </a:r>
          </a:p>
        </p:txBody>
      </p:sp>
      <p:sp>
        <p:nvSpPr>
          <p:cNvPr id="19" name="Arrondir un rectangle avec un coin diagonal 18"/>
          <p:cNvSpPr/>
          <p:nvPr userDrawn="1"/>
        </p:nvSpPr>
        <p:spPr bwMode="auto">
          <a:xfrm>
            <a:off x="1259632" y="2319713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Expertise</a:t>
            </a:r>
          </a:p>
        </p:txBody>
      </p:sp>
      <p:sp>
        <p:nvSpPr>
          <p:cNvPr id="20" name="Étoile à 5 branches 19"/>
          <p:cNvSpPr/>
          <p:nvPr userDrawn="1"/>
        </p:nvSpPr>
        <p:spPr bwMode="auto">
          <a:xfrm>
            <a:off x="6080744" y="1703592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Étoile à 5 branches 20"/>
          <p:cNvSpPr/>
          <p:nvPr userDrawn="1"/>
        </p:nvSpPr>
        <p:spPr bwMode="auto">
          <a:xfrm>
            <a:off x="6366494" y="1703592"/>
            <a:ext cx="285750" cy="2381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Étoile à 5 branches 13"/>
          <p:cNvSpPr>
            <a:spLocks/>
          </p:cNvSpPr>
          <p:nvPr userDrawn="1"/>
        </p:nvSpPr>
        <p:spPr bwMode="auto">
          <a:xfrm>
            <a:off x="6652244" y="1703592"/>
            <a:ext cx="285750" cy="238125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Étoile à 5 branches 22"/>
          <p:cNvSpPr/>
          <p:nvPr userDrawn="1"/>
        </p:nvSpPr>
        <p:spPr bwMode="auto">
          <a:xfrm>
            <a:off x="6937994" y="1703592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" name="Étoile à 5 branches 23"/>
          <p:cNvSpPr/>
          <p:nvPr userDrawn="1"/>
        </p:nvSpPr>
        <p:spPr bwMode="auto">
          <a:xfrm>
            <a:off x="7223744" y="1703592"/>
            <a:ext cx="285750" cy="238125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" name="ZoneTexte 24"/>
          <p:cNvSpPr txBox="1"/>
          <p:nvPr userDrawn="1"/>
        </p:nvSpPr>
        <p:spPr>
          <a:xfrm>
            <a:off x="5364088" y="2206931"/>
            <a:ext cx="3312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Durée :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74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heure.</a:t>
            </a:r>
          </a:p>
        </p:txBody>
      </p:sp>
      <p:sp>
        <p:nvSpPr>
          <p:cNvPr id="26" name="Text Box 20"/>
          <p:cNvSpPr txBox="1">
            <a:spLocks noChangeArrowheads="1"/>
          </p:cNvSpPr>
          <p:nvPr userDrawn="1"/>
        </p:nvSpPr>
        <p:spPr bwMode="auto">
          <a:xfrm>
            <a:off x="1890791" y="3286453"/>
            <a:ext cx="7145705" cy="104028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Connaître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syntaxe du langage et le concept de programmation objet,</a:t>
            </a:r>
          </a:p>
        </p:txBody>
      </p:sp>
      <p:sp>
        <p:nvSpPr>
          <p:cNvPr id="28" name="Text Box 23"/>
          <p:cNvSpPr txBox="1">
            <a:spLocks noChangeArrowheads="1"/>
          </p:cNvSpPr>
          <p:nvPr userDrawn="1"/>
        </p:nvSpPr>
        <p:spPr bwMode="auto">
          <a:xfrm>
            <a:off x="1890793" y="4529152"/>
            <a:ext cx="7001687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Savoir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utiliser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l’environnement de développement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Eclipse.</a:t>
            </a:r>
          </a:p>
        </p:txBody>
      </p:sp>
      <p:sp>
        <p:nvSpPr>
          <p:cNvPr id="29" name="Étoile à 5 branches 28"/>
          <p:cNvSpPr/>
          <p:nvPr userDrawn="1"/>
        </p:nvSpPr>
        <p:spPr bwMode="auto">
          <a:xfrm>
            <a:off x="1259632" y="3617574"/>
            <a:ext cx="377516" cy="338336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Étoile à 5 branches 29"/>
          <p:cNvSpPr/>
          <p:nvPr userDrawn="1"/>
        </p:nvSpPr>
        <p:spPr bwMode="auto">
          <a:xfrm>
            <a:off x="1259632" y="4621594"/>
            <a:ext cx="377516" cy="338336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F:\02 - Pédago\20160522-StagePedagoRochefort\04-Présentation Com Visuelle\src\images (1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88" y="134949"/>
            <a:ext cx="787400" cy="78740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7453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 animBg="1"/>
      <p:bldP spid="30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1B5C-6D54-4DB0-A8BF-7BAAC2D795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505362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1B5C-6D54-4DB0-A8BF-7BAAC2D795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172016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1B5C-6D54-4DB0-A8BF-7BAAC2D795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366319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1B5C-6D54-4DB0-A8BF-7BAAC2D795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845533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2521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01/08/2023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28950" y="6430492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32539" y="6451945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4" y="5617069"/>
            <a:ext cx="399410" cy="9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788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85" y="5315554"/>
            <a:ext cx="576631" cy="13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33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26C037-204B-4911-86BF-AFD4694F634D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01/08/2023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3766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42900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01/08/2023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550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DE2B37-5F73-4819-AC4F-3FDFE0B4DDD4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01/08/2023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2AD32-51C7-4174-8AC6-6DB1447500EF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82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917C0-ADA3-4EA8-9BD7-5487BF580F50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01/08/2023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3C456-7A80-4302-A405-EE31D39CF0D8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550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917C0-ADA3-4EA8-9BD7-5487BF580F50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01/08/2023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3C456-7A80-4302-A405-EE31D39CF0D8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78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3568" y="980728"/>
            <a:ext cx="3816424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88024" y="980728"/>
            <a:ext cx="4258816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D29B56-4D12-47B8-96E0-EBB6973DE93D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01/08/2023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C6B496-5A6F-4927-B9A5-CC527F18A9F3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49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DE2B37-5F73-4819-AC4F-3FDFE0B4DDD4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01/08/2023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2AD32-51C7-4174-8AC6-6DB1447500EF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29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26C037-204B-4911-86BF-AFD4694F634D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01/08/2023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6B43C-D148-4E2E-8857-64ED4F43347E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35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1" y="116632"/>
            <a:ext cx="2880320" cy="4543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24746" y="116632"/>
            <a:ext cx="5111750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87623" y="692696"/>
            <a:ext cx="2864297" cy="54334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4233A0-B997-44AE-8CD3-7555ED178AB3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01/08/2023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DC580-DD0C-4AB7-B138-95A117EC3FDF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24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3792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3792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3792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695AD-25F2-42C4-93E8-BFB95860D225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01/08/2023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F15BFE-7A95-4E45-ACF6-374250B7EE17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69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6162A-8FF2-4005-9B1E-CDCA243CFFDE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01/08/2023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F10DC-7222-49F3-97F3-0AA9479418BD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04" y="6151646"/>
            <a:ext cx="620688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5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755576" y="116632"/>
            <a:ext cx="8280920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745232" y="1009700"/>
            <a:ext cx="8291264" cy="500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1560" y="6405593"/>
            <a:ext cx="1637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01/08/2023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31840" y="6435133"/>
            <a:ext cx="3175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60432" y="6434760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5" name="Image 6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17" y="815819"/>
            <a:ext cx="491665" cy="4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 rot="5400000">
            <a:off x="-2225246" y="2882571"/>
            <a:ext cx="5719331" cy="457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3000">
                <a:srgbClr val="182D45"/>
              </a:gs>
              <a:gs pos="68000">
                <a:schemeClr val="accen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glow>
              <a:schemeClr val="accent1"/>
            </a:glo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\\files-etrs.intradef.gouv.fr\mediatheque\@INSIGNES\COMSIC plat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" y="45765"/>
            <a:ext cx="422582" cy="7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75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0149A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15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5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B0F0"/>
        </a:buClr>
        <a:buSzPct val="15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5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:\CEL-COM\06 - PRODUITS\04 - MASQUE POWER POINT\bandeau PPT - RVB PNG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51938" cy="1370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0" y="88900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altLang="fr-FR"/>
              <a:t>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349198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89" r:id="rId6"/>
    <p:sldLayoutId id="214748379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  <p:transition/>
  <p:hf hdr="0" dt="0"/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61913" indent="-61913" algn="l" defTabSz="912813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0000"/>
        </a:buClr>
        <a:buFont typeface="Webdings" pitchFamily="18" charset="2"/>
        <a:buChar char="4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96838" algn="l" defTabSz="91281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rgbClr val="000099"/>
          </a:solidFill>
          <a:latin typeface="+mj-lt"/>
        </a:defRPr>
      </a:lvl2pPr>
      <a:lvl3pPr marL="668338" indent="-127000" algn="l" defTabSz="912813" rtl="0" eaLnBrk="1" fontAlgn="base" hangingPunct="1">
        <a:spcBef>
          <a:spcPct val="20000"/>
        </a:spcBef>
        <a:spcAft>
          <a:spcPct val="0"/>
        </a:spcAft>
        <a:buChar char="&gt;"/>
        <a:defRPr>
          <a:solidFill>
            <a:schemeClr val="tx1"/>
          </a:solidFill>
          <a:latin typeface="+mj-lt"/>
        </a:defRPr>
      </a:lvl3pPr>
      <a:lvl4pPr marL="1692275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4pPr>
      <a:lvl5pPr marL="21129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5pPr>
      <a:lvl6pPr marL="25701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6pPr>
      <a:lvl7pPr marL="30273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7pPr>
      <a:lvl8pPr marL="34845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8pPr>
      <a:lvl9pPr marL="39417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2068211" y="101514"/>
            <a:ext cx="7021728" cy="656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4061" y="64304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01/08/2023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Espace réservé du contenu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27"/>
          <a:stretch/>
        </p:blipFill>
        <p:spPr>
          <a:xfrm>
            <a:off x="0" y="0"/>
            <a:ext cx="9144006" cy="8896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802" y="42373"/>
            <a:ext cx="319486" cy="774649"/>
          </a:xfrm>
          <a:prstGeom prst="rect">
            <a:avLst/>
          </a:prstGeom>
        </p:spPr>
      </p:pic>
      <p:pic>
        <p:nvPicPr>
          <p:cNvPr id="6" name="Picture 2" descr="\\files-etrs.intradef.gouv.fr\mediatheque\@INSIGNES\COMSIC pla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" y="45765"/>
            <a:ext cx="422582" cy="7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5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5" r:id="rId5"/>
    <p:sldLayoutId id="2147483836" r:id="rId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319816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Java </a:t>
            </a:r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les bases</a:t>
            </a:r>
            <a:b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fr-FR" sz="28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L’encapsulation</a:t>
            </a:r>
            <a:endParaRPr lang="fr-FR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2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ffectLst/>
              </a:rPr>
              <a:t>Référence d’un objet</a:t>
            </a:r>
          </a:p>
        </p:txBody>
      </p:sp>
      <p:sp>
        <p:nvSpPr>
          <p:cNvPr id="74754" name="Text Box 7"/>
          <p:cNvSpPr txBox="1">
            <a:spLocks noChangeArrowheads="1"/>
          </p:cNvSpPr>
          <p:nvPr/>
        </p:nvSpPr>
        <p:spPr bwMode="auto">
          <a:xfrm>
            <a:off x="282679" y="904679"/>
            <a:ext cx="4055805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b="0" u="sng" dirty="0">
                <a:solidFill>
                  <a:srgbClr val="000000"/>
                </a:solidFill>
                <a:latin typeface="Arial" charset="0"/>
              </a:rPr>
              <a:t>Soit les instructions suivantes :</a:t>
            </a: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 	</a:t>
            </a:r>
            <a:endParaRPr lang="fr-F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707" name="Text Box 43"/>
          <p:cNvSpPr txBox="1">
            <a:spLocks noChangeArrowheads="1"/>
          </p:cNvSpPr>
          <p:nvPr/>
        </p:nvSpPr>
        <p:spPr bwMode="auto">
          <a:xfrm>
            <a:off x="92467" y="5067167"/>
            <a:ext cx="8917858" cy="1079399"/>
          </a:xfrm>
          <a:prstGeom prst="rect">
            <a:avLst/>
          </a:prstGeom>
          <a:solidFill>
            <a:srgbClr val="CFE7F5"/>
          </a:solidFill>
          <a:ln w="9360">
            <a:solidFill>
              <a:srgbClr val="80808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6213" indent="-176213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600" b="0" dirty="0">
                <a:solidFill>
                  <a:srgbClr val="000000"/>
                </a:solidFill>
                <a:latin typeface="Arial" charset="0"/>
              </a:rPr>
              <a:t>- Une </a:t>
            </a:r>
            <a:r>
              <a:rPr lang="fr-FR" sz="1600" dirty="0">
                <a:solidFill>
                  <a:schemeClr val="folHlink"/>
                </a:solidFill>
                <a:latin typeface="Arial" charset="0"/>
              </a:rPr>
              <a:t>affectation</a:t>
            </a:r>
            <a:r>
              <a:rPr lang="fr-FR" sz="1600" b="0" dirty="0">
                <a:solidFill>
                  <a:srgbClr val="000000"/>
                </a:solidFill>
                <a:latin typeface="Arial" charset="0"/>
              </a:rPr>
              <a:t> ne copie pas l’objet affecté :  les variables </a:t>
            </a:r>
            <a:r>
              <a:rPr lang="fr-FR" sz="1600" b="0" i="1" dirty="0">
                <a:solidFill>
                  <a:srgbClr val="000000"/>
                </a:solidFill>
                <a:latin typeface="Arial" charset="0"/>
              </a:rPr>
              <a:t>quidam</a:t>
            </a:r>
            <a:r>
              <a:rPr lang="fr-FR" sz="1600" b="0" dirty="0">
                <a:solidFill>
                  <a:srgbClr val="000000"/>
                </a:solidFill>
                <a:latin typeface="Arial" charset="0"/>
              </a:rPr>
              <a:t> et </a:t>
            </a:r>
            <a:r>
              <a:rPr lang="fr-FR" sz="1600" b="0" i="1" dirty="0" err="1">
                <a:solidFill>
                  <a:srgbClr val="000000"/>
                </a:solidFill>
                <a:latin typeface="Arial" charset="0"/>
              </a:rPr>
              <a:t>unAutre</a:t>
            </a:r>
            <a:r>
              <a:rPr lang="fr-FR" sz="1600" b="0" dirty="0">
                <a:solidFill>
                  <a:srgbClr val="000000"/>
                </a:solidFill>
                <a:latin typeface="Arial" charset="0"/>
              </a:rPr>
              <a:t> contiennent une </a:t>
            </a:r>
            <a:r>
              <a:rPr lang="fr-FR" sz="1600" dirty="0">
                <a:solidFill>
                  <a:schemeClr val="folHlink"/>
                </a:solidFill>
                <a:latin typeface="Arial" charset="0"/>
              </a:rPr>
              <a:t>référence</a:t>
            </a:r>
            <a:r>
              <a:rPr lang="fr-FR" sz="1600" b="0" dirty="0">
                <a:solidFill>
                  <a:srgbClr val="000000"/>
                </a:solidFill>
                <a:latin typeface="Arial" charset="0"/>
              </a:rPr>
              <a:t> vers le même objet en mémoire.</a:t>
            </a:r>
          </a:p>
          <a:p>
            <a:pPr marL="176213" indent="-176213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600" b="0" dirty="0">
                <a:solidFill>
                  <a:srgbClr val="000000"/>
                </a:solidFill>
                <a:latin typeface="Arial" charset="0"/>
              </a:rPr>
              <a:t>- Donc, lors du passage d’une </a:t>
            </a:r>
            <a:r>
              <a:rPr lang="fr-FR" sz="1600" dirty="0">
                <a:solidFill>
                  <a:srgbClr val="FF0000"/>
                </a:solidFill>
                <a:latin typeface="Arial" charset="0"/>
              </a:rPr>
              <a:t>référence</a:t>
            </a:r>
            <a:r>
              <a:rPr lang="fr-FR" sz="1600" b="0" dirty="0">
                <a:solidFill>
                  <a:srgbClr val="000000"/>
                </a:solidFill>
                <a:latin typeface="Arial" charset="0"/>
              </a:rPr>
              <a:t> d’objet en </a:t>
            </a:r>
            <a:r>
              <a:rPr lang="fr-FR" sz="1600" dirty="0">
                <a:solidFill>
                  <a:srgbClr val="FF0000"/>
                </a:solidFill>
                <a:latin typeface="Arial" charset="0"/>
              </a:rPr>
              <a:t>paramètre</a:t>
            </a:r>
            <a:r>
              <a:rPr lang="fr-FR" sz="1600" b="0" dirty="0">
                <a:solidFill>
                  <a:srgbClr val="000000"/>
                </a:solidFill>
                <a:latin typeface="Arial" charset="0"/>
              </a:rPr>
              <a:t> d’une </a:t>
            </a:r>
            <a:r>
              <a:rPr lang="fr-FR" sz="1600" dirty="0">
                <a:solidFill>
                  <a:srgbClr val="FF0000"/>
                </a:solidFill>
                <a:latin typeface="Arial" charset="0"/>
              </a:rPr>
              <a:t>fonction</a:t>
            </a:r>
            <a:r>
              <a:rPr lang="fr-FR" sz="1600" b="0" dirty="0">
                <a:solidFill>
                  <a:srgbClr val="000000"/>
                </a:solidFill>
                <a:latin typeface="Arial" charset="0"/>
              </a:rPr>
              <a:t>, celle-ci peut avoir un impact sur l’état de l’objet lui-même (valeurs des variables d’instance ou attributs).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2885154" y="3639231"/>
            <a:ext cx="1262986" cy="1161496"/>
            <a:chOff x="2885154" y="3639231"/>
            <a:chExt cx="1262986" cy="1161496"/>
          </a:xfrm>
        </p:grpSpPr>
        <p:sp>
          <p:nvSpPr>
            <p:cNvPr id="74779" name="Rectangle 19"/>
            <p:cNvSpPr>
              <a:spLocks noChangeArrowheads="1"/>
            </p:cNvSpPr>
            <p:nvPr/>
          </p:nvSpPr>
          <p:spPr bwMode="auto">
            <a:xfrm>
              <a:off x="2885154" y="4238164"/>
              <a:ext cx="909638" cy="30321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1800" b="0">
                <a:latin typeface="Arial" charset="0"/>
              </a:endParaRPr>
            </a:p>
          </p:txBody>
        </p:sp>
        <p:sp>
          <p:nvSpPr>
            <p:cNvPr id="74783" name="Line 23"/>
            <p:cNvSpPr>
              <a:spLocks noChangeShapeType="1"/>
            </p:cNvSpPr>
            <p:nvPr/>
          </p:nvSpPr>
          <p:spPr bwMode="auto">
            <a:xfrm flipV="1">
              <a:off x="3371852" y="3639231"/>
              <a:ext cx="776288" cy="723900"/>
            </a:xfrm>
            <a:prstGeom prst="line">
              <a:avLst/>
            </a:prstGeom>
            <a:noFill/>
            <a:ln w="9360" cap="sq">
              <a:solidFill>
                <a:schemeClr val="accent4">
                  <a:lumMod val="50000"/>
                  <a:lumOff val="50000"/>
                </a:schemeClr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784" name="AutoShape 24"/>
            <p:cNvSpPr>
              <a:spLocks noChangeArrowheads="1"/>
            </p:cNvSpPr>
            <p:nvPr/>
          </p:nvSpPr>
          <p:spPr bwMode="auto">
            <a:xfrm>
              <a:off x="3321052" y="4331166"/>
              <a:ext cx="101600" cy="101600"/>
            </a:xfrm>
            <a:prstGeom prst="flowChartConnector">
              <a:avLst/>
            </a:prstGeom>
            <a:solidFill>
              <a:srgbClr val="000000"/>
            </a:solidFill>
            <a:ln w="9360" cap="sq">
              <a:solidFill>
                <a:schemeClr val="accent4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1800" b="0">
                <a:latin typeface="Arial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05344" y="4523728"/>
              <a:ext cx="7425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quidam</a:t>
              </a:r>
              <a:endParaRPr lang="fr-FR" i="1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5024698" y="3632043"/>
            <a:ext cx="1011236" cy="1168683"/>
            <a:chOff x="5024698" y="3632043"/>
            <a:chExt cx="1011236" cy="1168683"/>
          </a:xfrm>
        </p:grpSpPr>
        <p:sp>
          <p:nvSpPr>
            <p:cNvPr id="74763" name="Rectangle 35"/>
            <p:cNvSpPr>
              <a:spLocks noChangeArrowheads="1"/>
            </p:cNvSpPr>
            <p:nvPr/>
          </p:nvSpPr>
          <p:spPr bwMode="auto">
            <a:xfrm>
              <a:off x="5126297" y="4232852"/>
              <a:ext cx="909637" cy="30321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1800" b="0">
                <a:latin typeface="Arial" charset="0"/>
              </a:endParaRPr>
            </a:p>
          </p:txBody>
        </p:sp>
        <p:sp>
          <p:nvSpPr>
            <p:cNvPr id="74767" name="AutoShape 41"/>
            <p:cNvSpPr>
              <a:spLocks noChangeArrowheads="1"/>
            </p:cNvSpPr>
            <p:nvPr/>
          </p:nvSpPr>
          <p:spPr bwMode="auto">
            <a:xfrm>
              <a:off x="5570798" y="4328087"/>
              <a:ext cx="101600" cy="101600"/>
            </a:xfrm>
            <a:prstGeom prst="flowChartConnector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1800" b="0">
                <a:latin typeface="Arial" charset="0"/>
              </a:endParaRPr>
            </a:p>
          </p:txBody>
        </p:sp>
        <p:sp>
          <p:nvSpPr>
            <p:cNvPr id="74768" name="Line 42"/>
            <p:cNvSpPr>
              <a:spLocks noChangeShapeType="1"/>
            </p:cNvSpPr>
            <p:nvPr/>
          </p:nvSpPr>
          <p:spPr bwMode="auto">
            <a:xfrm flipH="1" flipV="1">
              <a:off x="5024698" y="3632043"/>
              <a:ext cx="596900" cy="725488"/>
            </a:xfrm>
            <a:prstGeom prst="line">
              <a:avLst/>
            </a:prstGeom>
            <a:noFill/>
            <a:ln w="9360" cap="sq">
              <a:solidFill>
                <a:schemeClr val="accent4">
                  <a:lumMod val="50000"/>
                  <a:lumOff val="50000"/>
                </a:schemeClr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126297" y="4523727"/>
              <a:ext cx="8354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unAutre</a:t>
              </a:r>
              <a:endParaRPr lang="fr-FR" i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310582" y="2633664"/>
            <a:ext cx="4963522" cy="978927"/>
            <a:chOff x="2310582" y="2633664"/>
            <a:chExt cx="4963522" cy="978927"/>
          </a:xfrm>
        </p:grpSpPr>
        <p:sp>
          <p:nvSpPr>
            <p:cNvPr id="74785" name="Rectangle 12"/>
            <p:cNvSpPr>
              <a:spLocks noChangeArrowheads="1"/>
            </p:cNvSpPr>
            <p:nvPr/>
          </p:nvSpPr>
          <p:spPr bwMode="auto">
            <a:xfrm>
              <a:off x="2310582" y="2633664"/>
              <a:ext cx="4963522" cy="978927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1800" b="0" dirty="0">
                <a:latin typeface="Arial" charset="0"/>
              </a:endParaRPr>
            </a:p>
          </p:txBody>
        </p:sp>
        <p:sp>
          <p:nvSpPr>
            <p:cNvPr id="74789" name="Text Box 16"/>
            <p:cNvSpPr txBox="1">
              <a:spLocks noChangeArrowheads="1"/>
            </p:cNvSpPr>
            <p:nvPr/>
          </p:nvSpPr>
          <p:spPr bwMode="auto">
            <a:xfrm>
              <a:off x="2544315" y="3193534"/>
              <a:ext cx="1284934" cy="31876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b="0" i="1" dirty="0">
                  <a:solidFill>
                    <a:srgbClr val="000000"/>
                  </a:solidFill>
                  <a:latin typeface="Times New Roman" pitchFamily="18" charset="0"/>
                </a:rPr>
                <a:t>nom</a:t>
              </a:r>
            </a:p>
          </p:txBody>
        </p:sp>
        <p:sp>
          <p:nvSpPr>
            <p:cNvPr id="74790" name="Text Box 17"/>
            <p:cNvSpPr txBox="1">
              <a:spLocks noChangeArrowheads="1"/>
            </p:cNvSpPr>
            <p:nvPr/>
          </p:nvSpPr>
          <p:spPr bwMode="auto">
            <a:xfrm>
              <a:off x="5075498" y="3201032"/>
              <a:ext cx="1284934" cy="3119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b="0" i="1" dirty="0" err="1">
                  <a:solidFill>
                    <a:srgbClr val="000000"/>
                  </a:solidFill>
                  <a:latin typeface="Times New Roman" pitchFamily="18" charset="0"/>
                </a:rPr>
                <a:t>societe</a:t>
              </a:r>
              <a:endParaRPr lang="fr-FR" b="0" i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9" name="Rectangle 14"/>
            <p:cNvSpPr>
              <a:spLocks noChangeArrowheads="1"/>
            </p:cNvSpPr>
            <p:nvPr/>
          </p:nvSpPr>
          <p:spPr bwMode="auto">
            <a:xfrm>
              <a:off x="2415527" y="2854641"/>
              <a:ext cx="1640278" cy="38691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2400" b="0" dirty="0" err="1">
                  <a:solidFill>
                    <a:srgbClr val="000000"/>
                  </a:solidFill>
                  <a:latin typeface="Times New Roman" pitchFamily="18" charset="0"/>
                </a:rPr>
                <a:t>null</a:t>
              </a:r>
              <a:endParaRPr lang="fr-FR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4364232" y="2854641"/>
              <a:ext cx="2805235" cy="380094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2400" b="0" dirty="0" err="1">
                  <a:solidFill>
                    <a:srgbClr val="000000"/>
                  </a:solidFill>
                  <a:latin typeface="Times New Roman" pitchFamily="18" charset="0"/>
                </a:rPr>
                <a:t>null</a:t>
              </a:r>
              <a:endParaRPr lang="fr-FR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4127656" y="940259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Personne quidam =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Personne();</a:t>
            </a:r>
            <a:endParaRPr lang="fr-FR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4127656" y="1175354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quidam.nom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DURAND</a:t>
            </a:r>
            <a:r>
              <a:rPr lang="fr-FR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fr-FR" sz="1600" dirty="0"/>
          </a:p>
        </p:txBody>
      </p:sp>
      <p:sp>
        <p:nvSpPr>
          <p:cNvPr id="46" name="ZoneTexte 45"/>
          <p:cNvSpPr txBox="1"/>
          <p:nvPr/>
        </p:nvSpPr>
        <p:spPr>
          <a:xfrm>
            <a:off x="4127656" y="1443106"/>
            <a:ext cx="4504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quidam.societe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"OUTILS JAVA SA";</a:t>
            </a:r>
            <a:endParaRPr lang="fr-FR" sz="1600" dirty="0"/>
          </a:p>
        </p:txBody>
      </p:sp>
      <p:sp>
        <p:nvSpPr>
          <p:cNvPr id="47" name="ZoneTexte 46"/>
          <p:cNvSpPr txBox="1"/>
          <p:nvPr/>
        </p:nvSpPr>
        <p:spPr>
          <a:xfrm>
            <a:off x="4127656" y="1735669"/>
            <a:ext cx="3393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Personne 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unAutre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quidam;</a:t>
            </a:r>
            <a:endParaRPr lang="fr-FR" sz="1600" dirty="0"/>
          </a:p>
        </p:txBody>
      </p:sp>
      <p:sp>
        <p:nvSpPr>
          <p:cNvPr id="74787" name="Rectangle 14"/>
          <p:cNvSpPr>
            <a:spLocks noChangeArrowheads="1"/>
          </p:cNvSpPr>
          <p:nvPr/>
        </p:nvSpPr>
        <p:spPr bwMode="auto">
          <a:xfrm>
            <a:off x="2415527" y="2849755"/>
            <a:ext cx="1640278" cy="3869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2400" b="0" dirty="0">
                <a:solidFill>
                  <a:srgbClr val="000000"/>
                </a:solidFill>
                <a:latin typeface="Times New Roman" pitchFamily="18" charset="0"/>
              </a:rPr>
              <a:t>DURAND</a:t>
            </a:r>
            <a:endParaRPr lang="fr-F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88" name="Rectangle 15"/>
          <p:cNvSpPr>
            <a:spLocks noChangeArrowheads="1"/>
          </p:cNvSpPr>
          <p:nvPr/>
        </p:nvSpPr>
        <p:spPr bwMode="auto">
          <a:xfrm>
            <a:off x="4366129" y="2861459"/>
            <a:ext cx="2805235" cy="380094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2400" b="0" dirty="0">
                <a:solidFill>
                  <a:srgbClr val="000000"/>
                </a:solidFill>
                <a:latin typeface="Times New Roman" pitchFamily="18" charset="0"/>
              </a:rPr>
              <a:t>OUTILS JAVA SA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4136220" y="1990809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unAutre.societe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"S2I RENNAISE";</a:t>
            </a:r>
            <a:endParaRPr lang="fr-FR" sz="1600" dirty="0"/>
          </a:p>
        </p:txBody>
      </p:sp>
      <p:sp>
        <p:nvSpPr>
          <p:cNvPr id="49" name="Rectangle 15"/>
          <p:cNvSpPr>
            <a:spLocks noChangeArrowheads="1"/>
          </p:cNvSpPr>
          <p:nvPr/>
        </p:nvSpPr>
        <p:spPr bwMode="auto">
          <a:xfrm>
            <a:off x="4362335" y="2858485"/>
            <a:ext cx="2805235" cy="380094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2400" b="0" dirty="0">
                <a:solidFill>
                  <a:srgbClr val="000000"/>
                </a:solidFill>
                <a:latin typeface="Times New Roman" pitchFamily="18" charset="0"/>
              </a:rPr>
              <a:t>S2I RENNAISE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852995" y="4785874"/>
            <a:ext cx="5668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 y a maintenant 2 références vers le même objet en mémoire.</a:t>
            </a:r>
          </a:p>
        </p:txBody>
      </p:sp>
    </p:spTree>
    <p:extLst>
      <p:ext uri="{BB962C8B-B14F-4D97-AF65-F5344CB8AC3E}">
        <p14:creationId xmlns:p14="http://schemas.microsoft.com/office/powerpoint/2010/main" val="409596931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07" grpId="0" animBg="1"/>
      <p:bldP spid="8" grpId="0"/>
      <p:bldP spid="46" grpId="0"/>
      <p:bldP spid="47" grpId="0"/>
      <p:bldP spid="74787" grpId="0" animBg="1"/>
      <p:bldP spid="74788" grpId="0" animBg="1"/>
      <p:bldP spid="48" grpId="0"/>
      <p:bldP spid="49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La plateforme Java :  </a:t>
            </a:r>
            <a:r>
              <a:rPr lang="fr-FR" sz="2400" dirty="0">
                <a:effectLst/>
              </a:rPr>
              <a:t>application Java</a:t>
            </a:r>
          </a:p>
        </p:txBody>
      </p:sp>
      <p:sp>
        <p:nvSpPr>
          <p:cNvPr id="59394" name="Text Box 17"/>
          <p:cNvSpPr txBox="1">
            <a:spLocks noChangeArrowheads="1"/>
          </p:cNvSpPr>
          <p:nvPr/>
        </p:nvSpPr>
        <p:spPr bwMode="auto">
          <a:xfrm rot="-240000">
            <a:off x="220663" y="1782763"/>
            <a:ext cx="6134100" cy="4778375"/>
          </a:xfrm>
          <a:prstGeom prst="rect">
            <a:avLst/>
          </a:prstGeom>
          <a:solidFill>
            <a:srgbClr val="CCCCCC"/>
          </a:solidFill>
          <a:ln w="9360">
            <a:solidFill>
              <a:srgbClr val="80808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Personne {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fr-FR" sz="140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nom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fr-FR" sz="140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societe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FR" sz="1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Personne(String nom) {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40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nom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nom;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String getNom() {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nom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String getSociete() {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societe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setSociete(String societe) {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40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societe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societe;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presenteToi() {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System.</a:t>
            </a:r>
            <a:r>
              <a:rPr lang="fr-FR" sz="1400" i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.println(</a:t>
            </a:r>
            <a:r>
              <a:rPr lang="fr-FR" sz="140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"Je m'appelle "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fr-FR" sz="140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nom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System.</a:t>
            </a:r>
            <a:r>
              <a:rPr lang="fr-FR" sz="1400" i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.println(</a:t>
            </a:r>
            <a:r>
              <a:rPr lang="fr-FR" sz="140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"Je travaille à "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fr-FR" sz="140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societe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9395" name="Text Box 18"/>
          <p:cNvSpPr txBox="1">
            <a:spLocks noChangeArrowheads="1"/>
          </p:cNvSpPr>
          <p:nvPr/>
        </p:nvSpPr>
        <p:spPr bwMode="auto">
          <a:xfrm rot="660000">
            <a:off x="4106863" y="2884488"/>
            <a:ext cx="4983162" cy="2008187"/>
          </a:xfrm>
          <a:prstGeom prst="rect">
            <a:avLst/>
          </a:prstGeom>
          <a:solidFill>
            <a:srgbClr val="CCCCCC"/>
          </a:solidFill>
          <a:ln w="9360">
            <a:solidFill>
              <a:srgbClr val="80808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Test {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FR" sz="1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args) {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Personne quidam;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quidam = </a:t>
            </a:r>
            <a:r>
              <a:rPr lang="fr-FR" sz="14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Personne(</a:t>
            </a:r>
            <a:r>
              <a:rPr lang="fr-FR" sz="140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"Dupuis"</a:t>
            </a: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quidam.presenteToi();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FR" sz="1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9396" name="Text Box 19"/>
          <p:cNvSpPr txBox="1">
            <a:spLocks noChangeArrowheads="1"/>
          </p:cNvSpPr>
          <p:nvPr/>
        </p:nvSpPr>
        <p:spPr bwMode="auto">
          <a:xfrm rot="-180000">
            <a:off x="31750" y="1444625"/>
            <a:ext cx="236061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dirty="0">
                <a:solidFill>
                  <a:srgbClr val="000000"/>
                </a:solidFill>
              </a:rPr>
              <a:t>Fichier Personne.java</a:t>
            </a:r>
          </a:p>
        </p:txBody>
      </p:sp>
      <p:sp>
        <p:nvSpPr>
          <p:cNvPr id="59397" name="Text Box 20"/>
          <p:cNvSpPr txBox="1">
            <a:spLocks noChangeArrowheads="1"/>
          </p:cNvSpPr>
          <p:nvPr/>
        </p:nvSpPr>
        <p:spPr bwMode="auto">
          <a:xfrm rot="600000">
            <a:off x="7142163" y="2762250"/>
            <a:ext cx="17795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dirty="0">
                <a:solidFill>
                  <a:srgbClr val="000000"/>
                </a:solidFill>
              </a:rPr>
              <a:t>Fichier Test.java</a:t>
            </a:r>
          </a:p>
        </p:txBody>
      </p:sp>
      <p:sp>
        <p:nvSpPr>
          <p:cNvPr id="59398" name="Text Box 21"/>
          <p:cNvSpPr txBox="1">
            <a:spLocks noChangeArrowheads="1"/>
          </p:cNvSpPr>
          <p:nvPr/>
        </p:nvSpPr>
        <p:spPr bwMode="auto">
          <a:xfrm>
            <a:off x="755576" y="931182"/>
            <a:ext cx="5659438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u="sng" dirty="0">
                <a:solidFill>
                  <a:srgbClr val="000000"/>
                </a:solidFill>
              </a:rPr>
              <a:t>Notre application est composée de 2 fichiers sources :</a:t>
            </a:r>
          </a:p>
        </p:txBody>
      </p:sp>
    </p:spTree>
    <p:extLst>
      <p:ext uri="{BB962C8B-B14F-4D97-AF65-F5344CB8AC3E}">
        <p14:creationId xmlns:p14="http://schemas.microsoft.com/office/powerpoint/2010/main" val="126036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/>
      <p:bldP spid="59395" grpId="0" animBg="1"/>
      <p:bldP spid="59396" grpId="0"/>
      <p:bldP spid="593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2" name="Group 32"/>
          <p:cNvGrpSpPr>
            <a:grpSpLocks/>
          </p:cNvGrpSpPr>
          <p:nvPr/>
        </p:nvGrpSpPr>
        <p:grpSpPr bwMode="auto">
          <a:xfrm>
            <a:off x="3154363" y="3743325"/>
            <a:ext cx="4186237" cy="2736850"/>
            <a:chOff x="1987" y="2358"/>
            <a:chExt cx="2637" cy="1724"/>
          </a:xfrm>
        </p:grpSpPr>
        <p:grpSp>
          <p:nvGrpSpPr>
            <p:cNvPr id="61467" name="Group 30"/>
            <p:cNvGrpSpPr>
              <a:grpSpLocks/>
            </p:cNvGrpSpPr>
            <p:nvPr/>
          </p:nvGrpSpPr>
          <p:grpSpPr bwMode="auto">
            <a:xfrm>
              <a:off x="2336" y="2358"/>
              <a:ext cx="1812" cy="1494"/>
              <a:chOff x="2336" y="2358"/>
              <a:chExt cx="1812" cy="1494"/>
            </a:xfrm>
          </p:grpSpPr>
          <p:sp>
            <p:nvSpPr>
              <p:cNvPr id="2" name="AutoShape 23"/>
              <p:cNvSpPr>
                <a:spLocks noChangeArrowheads="1"/>
              </p:cNvSpPr>
              <p:nvPr/>
            </p:nvSpPr>
            <p:spPr bwMode="auto">
              <a:xfrm>
                <a:off x="2336" y="2970"/>
                <a:ext cx="1812" cy="882"/>
              </a:xfrm>
              <a:prstGeom prst="roundRect">
                <a:avLst>
                  <a:gd name="adj" fmla="val 16667"/>
                </a:avLst>
              </a:prstGeom>
              <a:solidFill>
                <a:srgbClr val="CFE7F5"/>
              </a:solidFill>
              <a:ln w="936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defTabSz="449263"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dirty="0">
                    <a:solidFill>
                      <a:srgbClr val="000000"/>
                    </a:solidFill>
                  </a:rPr>
                  <a:t>Exécution</a:t>
                </a:r>
              </a:p>
              <a:p>
                <a:pPr algn="ctr" defTabSz="449263"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b="1" i="1" dirty="0">
                    <a:solidFill>
                      <a:srgbClr val="000000"/>
                    </a:solidFill>
                  </a:rPr>
                  <a:t>java [options] </a:t>
                </a:r>
                <a:r>
                  <a:rPr lang="fr-FR" i="1" dirty="0">
                    <a:solidFill>
                      <a:srgbClr val="000000"/>
                    </a:solidFill>
                  </a:rPr>
                  <a:t>T</a:t>
                </a:r>
                <a:r>
                  <a:rPr lang="fr-FR" b="1" i="1" dirty="0">
                    <a:solidFill>
                      <a:srgbClr val="000000"/>
                    </a:solidFill>
                  </a:rPr>
                  <a:t>est</a:t>
                </a:r>
              </a:p>
            </p:txBody>
          </p:sp>
          <p:sp>
            <p:nvSpPr>
              <p:cNvPr id="61470" name="Line 24"/>
              <p:cNvSpPr>
                <a:spLocks noChangeShapeType="1"/>
              </p:cNvSpPr>
              <p:nvPr/>
            </p:nvSpPr>
            <p:spPr bwMode="auto">
              <a:xfrm>
                <a:off x="2857" y="2358"/>
                <a:ext cx="89" cy="61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1468" name="Text Box 32"/>
            <p:cNvSpPr txBox="1">
              <a:spLocks noChangeArrowheads="1"/>
            </p:cNvSpPr>
            <p:nvPr/>
          </p:nvSpPr>
          <p:spPr bwMode="auto">
            <a:xfrm>
              <a:off x="1987" y="3854"/>
              <a:ext cx="2637" cy="2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>
                  <a:solidFill>
                    <a:srgbClr val="000000"/>
                  </a:solidFill>
                </a:rPr>
                <a:t>Processeur Java : Java Virtual Machine</a:t>
              </a:r>
            </a:p>
          </p:txBody>
        </p:sp>
      </p:grp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sz="2400" dirty="0"/>
              <a:t>La plateforme Java :  </a:t>
            </a:r>
            <a:r>
              <a:rPr lang="fr-FR" sz="2400" dirty="0">
                <a:effectLst/>
              </a:rPr>
              <a:t>application Java</a:t>
            </a:r>
          </a:p>
        </p:txBody>
      </p:sp>
      <p:sp>
        <p:nvSpPr>
          <p:cNvPr id="61443" name="Text Box 7"/>
          <p:cNvSpPr txBox="1">
            <a:spLocks noChangeArrowheads="1"/>
          </p:cNvSpPr>
          <p:nvPr/>
        </p:nvSpPr>
        <p:spPr bwMode="auto">
          <a:xfrm>
            <a:off x="720725" y="954440"/>
            <a:ext cx="5659438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u="sng" dirty="0">
                <a:solidFill>
                  <a:srgbClr val="000000"/>
                </a:solidFill>
              </a:rPr>
              <a:t>Compilation et exécution de notre application :</a:t>
            </a:r>
          </a:p>
        </p:txBody>
      </p:sp>
      <p:sp>
        <p:nvSpPr>
          <p:cNvPr id="61444" name="AutoShape 8"/>
          <p:cNvSpPr>
            <a:spLocks noChangeArrowheads="1"/>
          </p:cNvSpPr>
          <p:nvPr/>
        </p:nvSpPr>
        <p:spPr bwMode="auto">
          <a:xfrm>
            <a:off x="720725" y="1944688"/>
            <a:ext cx="503238" cy="576262"/>
          </a:xfrm>
          <a:prstGeom prst="foldedCorner">
            <a:avLst>
              <a:gd name="adj" fmla="val 12500"/>
            </a:avLst>
          </a:prstGeom>
          <a:solidFill>
            <a:srgbClr val="CFE7F5"/>
          </a:solidFill>
          <a:ln w="936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45" name="Text Box 9"/>
          <p:cNvSpPr txBox="1">
            <a:spLocks noChangeArrowheads="1"/>
          </p:cNvSpPr>
          <p:nvPr/>
        </p:nvSpPr>
        <p:spPr bwMode="auto">
          <a:xfrm>
            <a:off x="215900" y="1584325"/>
            <a:ext cx="16383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>
                <a:solidFill>
                  <a:srgbClr val="000000"/>
                </a:solidFill>
              </a:rPr>
              <a:t>Personne.java</a:t>
            </a:r>
          </a:p>
        </p:txBody>
      </p:sp>
      <p:sp>
        <p:nvSpPr>
          <p:cNvPr id="61446" name="AutoShape 10"/>
          <p:cNvSpPr>
            <a:spLocks noChangeArrowheads="1"/>
          </p:cNvSpPr>
          <p:nvPr/>
        </p:nvSpPr>
        <p:spPr bwMode="auto">
          <a:xfrm>
            <a:off x="720725" y="2843213"/>
            <a:ext cx="503238" cy="576262"/>
          </a:xfrm>
          <a:prstGeom prst="foldedCorner">
            <a:avLst>
              <a:gd name="adj" fmla="val 12500"/>
            </a:avLst>
          </a:prstGeom>
          <a:solidFill>
            <a:srgbClr val="CFE7F5"/>
          </a:solidFill>
          <a:ln w="936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47" name="Text Box 11"/>
          <p:cNvSpPr txBox="1">
            <a:spLocks noChangeArrowheads="1"/>
          </p:cNvSpPr>
          <p:nvPr/>
        </p:nvSpPr>
        <p:spPr bwMode="auto">
          <a:xfrm>
            <a:off x="360363" y="2484438"/>
            <a:ext cx="1108075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>
                <a:solidFill>
                  <a:srgbClr val="000000"/>
                </a:solidFill>
              </a:rPr>
              <a:t>Test.java</a:t>
            </a:r>
          </a:p>
        </p:txBody>
      </p:sp>
      <p:grpSp>
        <p:nvGrpSpPr>
          <p:cNvPr id="131084" name="Group 12"/>
          <p:cNvGrpSpPr>
            <a:grpSpLocks/>
          </p:cNvGrpSpPr>
          <p:nvPr/>
        </p:nvGrpSpPr>
        <p:grpSpPr bwMode="auto">
          <a:xfrm>
            <a:off x="287338" y="3527425"/>
            <a:ext cx="2805112" cy="1652588"/>
            <a:chOff x="181" y="2222"/>
            <a:chExt cx="1767" cy="1041"/>
          </a:xfrm>
        </p:grpSpPr>
        <p:sp>
          <p:nvSpPr>
            <p:cNvPr id="61465" name="AutoShape 13"/>
            <p:cNvSpPr>
              <a:spLocks noChangeArrowheads="1"/>
            </p:cNvSpPr>
            <p:nvPr/>
          </p:nvSpPr>
          <p:spPr bwMode="auto">
            <a:xfrm>
              <a:off x="181" y="2902"/>
              <a:ext cx="1767" cy="361"/>
            </a:xfrm>
            <a:prstGeom prst="roundRect">
              <a:avLst>
                <a:gd name="adj" fmla="val 16667"/>
              </a:avLst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dirty="0">
                  <a:solidFill>
                    <a:srgbClr val="000000"/>
                  </a:solidFill>
                </a:rPr>
                <a:t>Compilation</a:t>
              </a:r>
            </a:p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i="1" dirty="0" err="1">
                  <a:solidFill>
                    <a:srgbClr val="000000"/>
                  </a:solidFill>
                </a:rPr>
                <a:t>j</a:t>
              </a:r>
              <a:r>
                <a:rPr lang="fr-FR" b="1" i="1" dirty="0" err="1">
                  <a:solidFill>
                    <a:srgbClr val="000000"/>
                  </a:solidFill>
                </a:rPr>
                <a:t>avac</a:t>
              </a:r>
              <a:r>
                <a:rPr lang="fr-FR" b="1" i="1" dirty="0">
                  <a:solidFill>
                    <a:srgbClr val="000000"/>
                  </a:solidFill>
                </a:rPr>
                <a:t> [options] Test.java</a:t>
              </a:r>
            </a:p>
          </p:txBody>
        </p:sp>
        <p:sp>
          <p:nvSpPr>
            <p:cNvPr id="61466" name="Line 14"/>
            <p:cNvSpPr>
              <a:spLocks noChangeShapeType="1"/>
            </p:cNvSpPr>
            <p:nvPr/>
          </p:nvSpPr>
          <p:spPr bwMode="auto">
            <a:xfrm>
              <a:off x="635" y="2222"/>
              <a:ext cx="89" cy="67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31087" name="Group 15"/>
          <p:cNvGrpSpPr>
            <a:grpSpLocks/>
          </p:cNvGrpSpPr>
          <p:nvPr/>
        </p:nvGrpSpPr>
        <p:grpSpPr bwMode="auto">
          <a:xfrm>
            <a:off x="1728788" y="1979613"/>
            <a:ext cx="4065587" cy="2624137"/>
            <a:chOff x="1089" y="1247"/>
            <a:chExt cx="2561" cy="1653"/>
          </a:xfrm>
        </p:grpSpPr>
        <p:sp>
          <p:nvSpPr>
            <p:cNvPr id="61459" name="AutoShape 16"/>
            <p:cNvSpPr>
              <a:spLocks noChangeArrowheads="1"/>
            </p:cNvSpPr>
            <p:nvPr/>
          </p:nvSpPr>
          <p:spPr bwMode="auto">
            <a:xfrm>
              <a:off x="2517" y="1474"/>
              <a:ext cx="1132" cy="27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</p:spPr>
          <p:txBody>
            <a:bodyPr lIns="90000" tIns="45000" rIns="90000" bIns="45000" anchor="ctr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>
                  <a:solidFill>
                    <a:srgbClr val="000000"/>
                  </a:solidFill>
                </a:rPr>
                <a:t>bytecode</a:t>
              </a:r>
            </a:p>
          </p:txBody>
        </p:sp>
        <p:sp>
          <p:nvSpPr>
            <p:cNvPr id="61460" name="AutoShape 17"/>
            <p:cNvSpPr>
              <a:spLocks noChangeArrowheads="1"/>
            </p:cNvSpPr>
            <p:nvPr/>
          </p:nvSpPr>
          <p:spPr bwMode="auto">
            <a:xfrm>
              <a:off x="1973" y="2130"/>
              <a:ext cx="1133" cy="27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</p:spPr>
          <p:txBody>
            <a:bodyPr lIns="90000" tIns="45000" rIns="90000" bIns="45000" anchor="ctr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>
                  <a:solidFill>
                    <a:srgbClr val="000000"/>
                  </a:solidFill>
                </a:rPr>
                <a:t>bytecode (main)</a:t>
              </a:r>
            </a:p>
          </p:txBody>
        </p:sp>
        <p:sp>
          <p:nvSpPr>
            <p:cNvPr id="61461" name="Text Box 18"/>
            <p:cNvSpPr txBox="1">
              <a:spLocks noChangeArrowheads="1"/>
            </p:cNvSpPr>
            <p:nvPr/>
          </p:nvSpPr>
          <p:spPr bwMode="auto">
            <a:xfrm>
              <a:off x="2495" y="1247"/>
              <a:ext cx="1095" cy="2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>
                  <a:solidFill>
                    <a:srgbClr val="000000"/>
                  </a:solidFill>
                </a:rPr>
                <a:t>Personne.class</a:t>
              </a:r>
            </a:p>
          </p:txBody>
        </p:sp>
        <p:sp>
          <p:nvSpPr>
            <p:cNvPr id="61462" name="Text Box 19"/>
            <p:cNvSpPr txBox="1">
              <a:spLocks noChangeArrowheads="1"/>
            </p:cNvSpPr>
            <p:nvPr/>
          </p:nvSpPr>
          <p:spPr bwMode="auto">
            <a:xfrm>
              <a:off x="2109" y="1927"/>
              <a:ext cx="761" cy="2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>
                  <a:solidFill>
                    <a:srgbClr val="000000"/>
                  </a:solidFill>
                </a:rPr>
                <a:t>Test.class</a:t>
              </a:r>
            </a:p>
          </p:txBody>
        </p:sp>
        <p:sp>
          <p:nvSpPr>
            <p:cNvPr id="61463" name="Freeform 20"/>
            <p:cNvSpPr>
              <a:spLocks/>
            </p:cNvSpPr>
            <p:nvPr/>
          </p:nvSpPr>
          <p:spPr bwMode="auto">
            <a:xfrm>
              <a:off x="1089" y="1586"/>
              <a:ext cx="1427" cy="1312"/>
            </a:xfrm>
            <a:custGeom>
              <a:avLst/>
              <a:gdLst>
                <a:gd name="T0" fmla="*/ 0 w 6301"/>
                <a:gd name="T1" fmla="*/ 1 h 5801"/>
                <a:gd name="T2" fmla="*/ 0 w 6301"/>
                <a:gd name="T3" fmla="*/ 0 h 5801"/>
                <a:gd name="T4" fmla="*/ 1 w 6301"/>
                <a:gd name="T5" fmla="*/ 0 h 5801"/>
                <a:gd name="T6" fmla="*/ 0 60000 65536"/>
                <a:gd name="T7" fmla="*/ 0 60000 65536"/>
                <a:gd name="T8" fmla="*/ 0 60000 65536"/>
                <a:gd name="T9" fmla="*/ 0 w 6301"/>
                <a:gd name="T10" fmla="*/ 0 h 5801"/>
                <a:gd name="T11" fmla="*/ 6301 w 6301"/>
                <a:gd name="T12" fmla="*/ 5801 h 58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01" h="5801">
                  <a:moveTo>
                    <a:pt x="0" y="5800"/>
                  </a:moveTo>
                  <a:lnTo>
                    <a:pt x="2600" y="1800"/>
                  </a:lnTo>
                  <a:lnTo>
                    <a:pt x="6300" y="0"/>
                  </a:ln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1464" name="Line 21"/>
            <p:cNvSpPr>
              <a:spLocks noChangeShapeType="1"/>
            </p:cNvSpPr>
            <p:nvPr/>
          </p:nvSpPr>
          <p:spPr bwMode="auto">
            <a:xfrm flipV="1">
              <a:off x="1089" y="2265"/>
              <a:ext cx="860" cy="63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1471" name="Group 31"/>
          <p:cNvGrpSpPr>
            <a:grpSpLocks/>
          </p:cNvGrpSpPr>
          <p:nvPr/>
        </p:nvGrpSpPr>
        <p:grpSpPr bwMode="auto">
          <a:xfrm>
            <a:off x="5184775" y="2589213"/>
            <a:ext cx="284163" cy="2374900"/>
            <a:chOff x="3266" y="1631"/>
            <a:chExt cx="179" cy="1496"/>
          </a:xfrm>
        </p:grpSpPr>
        <p:sp>
          <p:nvSpPr>
            <p:cNvPr id="61457" name="Oval 28"/>
            <p:cNvSpPr>
              <a:spLocks noChangeArrowheads="1"/>
            </p:cNvSpPr>
            <p:nvPr/>
          </p:nvSpPr>
          <p:spPr bwMode="auto">
            <a:xfrm>
              <a:off x="3266" y="3038"/>
              <a:ext cx="89" cy="89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1458" name="Line 29"/>
            <p:cNvSpPr>
              <a:spLocks noChangeShapeType="1"/>
            </p:cNvSpPr>
            <p:nvPr/>
          </p:nvSpPr>
          <p:spPr bwMode="auto">
            <a:xfrm flipV="1">
              <a:off x="3311" y="1631"/>
              <a:ext cx="134" cy="140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1469" name="Group 29"/>
          <p:cNvGrpSpPr>
            <a:grpSpLocks/>
          </p:cNvGrpSpPr>
          <p:nvPr/>
        </p:nvGrpSpPr>
        <p:grpSpPr bwMode="auto">
          <a:xfrm>
            <a:off x="5543550" y="2482850"/>
            <a:ext cx="3384550" cy="1957388"/>
            <a:chOff x="3492" y="1564"/>
            <a:chExt cx="2132" cy="1233"/>
          </a:xfrm>
        </p:grpSpPr>
        <p:grpSp>
          <p:nvGrpSpPr>
            <p:cNvPr id="61452" name="Group 25"/>
            <p:cNvGrpSpPr>
              <a:grpSpLocks/>
            </p:cNvGrpSpPr>
            <p:nvPr/>
          </p:nvGrpSpPr>
          <p:grpSpPr bwMode="auto">
            <a:xfrm>
              <a:off x="4127" y="1587"/>
              <a:ext cx="1497" cy="1210"/>
              <a:chOff x="4127" y="1587"/>
              <a:chExt cx="1497" cy="1210"/>
            </a:xfrm>
          </p:grpSpPr>
          <p:pic>
            <p:nvPicPr>
              <p:cNvPr id="61455" name="Picture 26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127" y="1587"/>
                <a:ext cx="1497" cy="121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61456" name="Rectangle 27"/>
              <p:cNvSpPr>
                <a:spLocks noChangeArrowheads="1"/>
              </p:cNvSpPr>
              <p:nvPr/>
            </p:nvSpPr>
            <p:spPr bwMode="auto">
              <a:xfrm>
                <a:off x="4311" y="1643"/>
                <a:ext cx="1132" cy="699"/>
              </a:xfrm>
              <a:prstGeom prst="rect">
                <a:avLst/>
              </a:prstGeom>
              <a:solidFill>
                <a:srgbClr val="E6E6FF"/>
              </a:solidFill>
              <a:ln w="9360" cap="sq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lIns="90000" tIns="10800" rIns="90000" bIns="10800" anchor="ctr"/>
              <a:lstStyle/>
              <a:p>
                <a:pPr defTabSz="449263"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sz="1000">
                    <a:solidFill>
                      <a:srgbClr val="000000"/>
                    </a:solidFill>
                  </a:rPr>
                  <a:t>Je m'appelle DURAND</a:t>
                </a:r>
              </a:p>
              <a:p>
                <a:pPr defTabSz="449263"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sz="1000">
                    <a:solidFill>
                      <a:srgbClr val="000000"/>
                    </a:solidFill>
                  </a:rPr>
                  <a:t>Je travaille à OUTILS JAVA SA</a:t>
                </a:r>
              </a:p>
            </p:txBody>
          </p:sp>
        </p:grpSp>
        <p:sp>
          <p:nvSpPr>
            <p:cNvPr id="61453" name="Oval 30"/>
            <p:cNvSpPr>
              <a:spLocks noChangeArrowheads="1"/>
            </p:cNvSpPr>
            <p:nvPr/>
          </p:nvSpPr>
          <p:spPr bwMode="auto">
            <a:xfrm>
              <a:off x="3492" y="1564"/>
              <a:ext cx="89" cy="89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1454" name="Line 31"/>
            <p:cNvSpPr>
              <a:spLocks noChangeShapeType="1"/>
            </p:cNvSpPr>
            <p:nvPr/>
          </p:nvSpPr>
          <p:spPr bwMode="auto">
            <a:xfrm>
              <a:off x="3583" y="1633"/>
              <a:ext cx="726" cy="31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2497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fr-FR" dirty="0"/>
              <a:t>L’encapsulation</a:t>
            </a:r>
          </a:p>
        </p:txBody>
      </p:sp>
      <p:sp>
        <p:nvSpPr>
          <p:cNvPr id="47106" name="Text Box 10"/>
          <p:cNvSpPr txBox="1">
            <a:spLocks noChangeArrowheads="1"/>
          </p:cNvSpPr>
          <p:nvPr/>
        </p:nvSpPr>
        <p:spPr bwMode="auto">
          <a:xfrm>
            <a:off x="5718124" y="3141662"/>
            <a:ext cx="3000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4000" dirty="0">
                <a:latin typeface="Comic Sans MS" pitchFamily="66" charset="0"/>
              </a:rPr>
              <a:t>Questions ?</a:t>
            </a:r>
          </a:p>
        </p:txBody>
      </p:sp>
      <p:pic>
        <p:nvPicPr>
          <p:cNvPr id="74756" name="Picture 4" descr="DukeJugg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833" y="1457324"/>
            <a:ext cx="4819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15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séance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4294967295"/>
          </p:nvPr>
        </p:nvSpPr>
        <p:spPr>
          <a:xfrm>
            <a:off x="1582738" y="1092200"/>
            <a:ext cx="7561262" cy="5903913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Programmation : traditionnelle et objet </a:t>
            </a:r>
          </a:p>
          <a:p>
            <a:r>
              <a:rPr lang="fr-FR" dirty="0"/>
              <a:t>Le concept de classe : encapsulation</a:t>
            </a:r>
          </a:p>
          <a:p>
            <a:r>
              <a:rPr lang="fr-FR" dirty="0"/>
              <a:t>Instanciation, utilisation d’un objet</a:t>
            </a:r>
          </a:p>
          <a:p>
            <a:r>
              <a:rPr lang="fr-FR" dirty="0"/>
              <a:t>La plateforme Java</a:t>
            </a:r>
          </a:p>
          <a:p>
            <a:pPr lvl="1"/>
            <a:r>
              <a:rPr lang="fr-FR" dirty="0"/>
              <a:t>Code compilé et machine virtuelle</a:t>
            </a:r>
          </a:p>
          <a:p>
            <a:pPr lvl="1"/>
            <a:r>
              <a:rPr lang="fr-FR" dirty="0"/>
              <a:t>Application Java ?</a:t>
            </a:r>
          </a:p>
          <a:p>
            <a:pPr lvl="1"/>
            <a:r>
              <a:rPr lang="fr-FR" dirty="0"/>
              <a:t>Editions Java</a:t>
            </a:r>
          </a:p>
          <a:p>
            <a:pPr lvl="1"/>
            <a:r>
              <a:rPr lang="fr-FR" dirty="0"/>
              <a:t>Editions Java SE (Standard Edition)</a:t>
            </a:r>
          </a:p>
          <a:p>
            <a:pPr marL="4680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79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Programmation traditionnelle</a:t>
            </a:r>
          </a:p>
        </p:txBody>
      </p:sp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755576" y="894730"/>
            <a:ext cx="85375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b="0" u="sng" dirty="0">
                <a:solidFill>
                  <a:srgbClr val="000000"/>
                </a:solidFill>
                <a:latin typeface="Arial" charset="0"/>
              </a:rPr>
              <a:t>Examinons le programme suivant :</a:t>
            </a:r>
          </a:p>
        </p:txBody>
      </p:sp>
      <p:sp>
        <p:nvSpPr>
          <p:cNvPr id="63492" name="Text Box 6"/>
          <p:cNvSpPr txBox="1">
            <a:spLocks noChangeArrowheads="1"/>
          </p:cNvSpPr>
          <p:nvPr/>
        </p:nvSpPr>
        <p:spPr bwMode="auto">
          <a:xfrm>
            <a:off x="5056188" y="1216025"/>
            <a:ext cx="3403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 sz="1800" b="0">
              <a:latin typeface="Arial" charset="0"/>
            </a:endParaRPr>
          </a:p>
        </p:txBody>
      </p:sp>
      <p:sp>
        <p:nvSpPr>
          <p:cNvPr id="63493" name="Text Box 7"/>
          <p:cNvSpPr txBox="1">
            <a:spLocks noChangeArrowheads="1"/>
          </p:cNvSpPr>
          <p:nvPr/>
        </p:nvSpPr>
        <p:spPr bwMode="auto">
          <a:xfrm>
            <a:off x="4543425" y="1216025"/>
            <a:ext cx="4429125" cy="1889877"/>
          </a:xfrm>
          <a:prstGeom prst="rect">
            <a:avLst/>
          </a:prstGeom>
          <a:solidFill>
            <a:srgbClr val="CFE7F5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spcBef>
                <a:spcPts val="75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500" b="0" u="sng" dirty="0">
                <a:solidFill>
                  <a:srgbClr val="000000"/>
                </a:solidFill>
                <a:latin typeface="Arial" charset="0"/>
              </a:rPr>
              <a:t>Cahier des charges du type abstrait Personne :</a:t>
            </a:r>
          </a:p>
          <a:p>
            <a:pPr marL="88900" indent="-88900" defTabSz="449263">
              <a:spcBef>
                <a:spcPts val="75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500" b="0" dirty="0">
                <a:solidFill>
                  <a:srgbClr val="000000"/>
                </a:solidFill>
                <a:latin typeface="Arial" charset="0"/>
              </a:rPr>
              <a:t>. Une personne est décrite par 2 informations</a:t>
            </a:r>
          </a:p>
          <a:p>
            <a:pPr marL="88900" indent="-88900" defTabSz="449263">
              <a:spcBef>
                <a:spcPts val="750"/>
              </a:spcBef>
              <a:buSzPct val="100000"/>
              <a:tabLst>
                <a:tab pos="1762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500" b="0" dirty="0">
                <a:solidFill>
                  <a:srgbClr val="000000"/>
                </a:solidFill>
                <a:latin typeface="Arial" charset="0"/>
              </a:rPr>
              <a:t>	- son nom</a:t>
            </a:r>
          </a:p>
          <a:p>
            <a:pPr marL="88900" indent="-88900" defTabSz="449263">
              <a:spcBef>
                <a:spcPts val="750"/>
              </a:spcBef>
              <a:buSzPct val="100000"/>
              <a:tabLst>
                <a:tab pos="1762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500" b="0" dirty="0">
                <a:solidFill>
                  <a:srgbClr val="000000"/>
                </a:solidFill>
                <a:latin typeface="Arial" charset="0"/>
              </a:rPr>
              <a:t>	- et la société où elle travaille</a:t>
            </a:r>
          </a:p>
          <a:p>
            <a:pPr marL="88900" indent="-88900" defTabSz="449263">
              <a:spcBef>
                <a:spcPts val="75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500" b="0" dirty="0">
                <a:solidFill>
                  <a:srgbClr val="000000"/>
                </a:solidFill>
                <a:latin typeface="Arial" charset="0"/>
              </a:rPr>
              <a:t>. Une personne est capable de s’identifier, en affichant les informations qui la caractérisent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365925" y="1216025"/>
            <a:ext cx="3664738" cy="5204440"/>
          </a:xfrm>
          <a:prstGeom prst="rect">
            <a:avLst/>
          </a:prstGeom>
          <a:solidFill>
            <a:schemeClr val="bg1"/>
          </a:solidFill>
          <a:ln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61913" indent="-61913" algn="l" defTabSz="912813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ebdings" pitchFamily="18" charset="2"/>
              <a:buChar char="4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96838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rgbClr val="000099"/>
                </a:solidFill>
                <a:latin typeface="+mj-lt"/>
              </a:defRPr>
            </a:lvl2pPr>
            <a:lvl3pPr marL="668338" indent="-127000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>
                <a:solidFill>
                  <a:schemeClr val="tx1"/>
                </a:solidFill>
                <a:latin typeface="+mj-lt"/>
              </a:defRPr>
            </a:lvl3pPr>
            <a:lvl4pPr marL="1692275" indent="-227013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+mj-lt"/>
              </a:defRPr>
            </a:lvl4pPr>
            <a:lvl5pPr marL="2112963" indent="-227013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+mj-lt"/>
              </a:defRPr>
            </a:lvl5pPr>
            <a:lvl6pPr marL="2570163" indent="-227013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+mj-lt"/>
              </a:defRPr>
            </a:lvl6pPr>
            <a:lvl7pPr marL="3027363" indent="-227013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+mj-lt"/>
              </a:defRPr>
            </a:lvl7pPr>
            <a:lvl8pPr marL="3484563" indent="-227013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+mj-lt"/>
              </a:defRPr>
            </a:lvl8pPr>
            <a:lvl9pPr marL="3941763" indent="-227013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+mj-lt"/>
              </a:defRPr>
            </a:lvl9pPr>
          </a:lstStyle>
          <a:p>
            <a:pPr marL="60325" indent="-57150" defTabSz="449263"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endParaRPr lang="fr-FR" sz="1200" kern="0" dirty="0"/>
          </a:p>
          <a:p>
            <a:pPr marL="60325" indent="-57150" defTabSz="449263"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endParaRPr lang="fr-FR" sz="1200" kern="0" dirty="0"/>
          </a:p>
          <a:p>
            <a:pPr marL="60325" indent="-57150" defTabSz="449263"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endParaRPr lang="fr-FR" sz="1200" kern="0" dirty="0"/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kern="0" dirty="0"/>
              <a:t>class Personne {</a:t>
            </a:r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kern="0" dirty="0"/>
              <a:t>		String nom;</a:t>
            </a:r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kern="0" dirty="0"/>
              <a:t>		String </a:t>
            </a:r>
            <a:r>
              <a:rPr lang="fr-FR" sz="1200" kern="0" dirty="0" err="1"/>
              <a:t>societe</a:t>
            </a:r>
            <a:r>
              <a:rPr lang="fr-FR" sz="1200" kern="0" dirty="0"/>
              <a:t>;</a:t>
            </a:r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kern="0" dirty="0"/>
              <a:t>}</a:t>
            </a:r>
          </a:p>
          <a:p>
            <a:pPr marL="60325" indent="-57150" defTabSz="449263"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endParaRPr lang="fr-FR" sz="1200" kern="0" dirty="0"/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kern="0" dirty="0" err="1"/>
              <a:t>void</a:t>
            </a:r>
            <a:r>
              <a:rPr lang="fr-FR" sz="1200" kern="0" dirty="0"/>
              <a:t> </a:t>
            </a:r>
            <a:r>
              <a:rPr lang="fr-FR" sz="1200" kern="0" dirty="0" err="1"/>
              <a:t>presente</a:t>
            </a:r>
            <a:r>
              <a:rPr lang="fr-FR" sz="1200" kern="0" dirty="0"/>
              <a:t>(Personne p) {</a:t>
            </a:r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kern="0" dirty="0"/>
              <a:t>		</a:t>
            </a:r>
            <a:r>
              <a:rPr lang="fr-FR" sz="1200" kern="0" dirty="0" err="1"/>
              <a:t>System.out.printf</a:t>
            </a:r>
            <a:r>
              <a:rPr lang="fr-FR" sz="1200" kern="0" dirty="0"/>
              <a:t>("Je m'appelle %s\n",</a:t>
            </a:r>
            <a:r>
              <a:rPr lang="fr-FR" sz="1200" kern="0" dirty="0" err="1"/>
              <a:t>p.nom</a:t>
            </a:r>
            <a:r>
              <a:rPr lang="fr-FR" sz="1200" kern="0" dirty="0"/>
              <a:t>);</a:t>
            </a:r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kern="0" dirty="0"/>
              <a:t>		</a:t>
            </a:r>
            <a:r>
              <a:rPr lang="fr-FR" sz="1200" kern="0" dirty="0" err="1"/>
              <a:t>System.out.printf</a:t>
            </a:r>
            <a:r>
              <a:rPr lang="fr-FR" sz="1200" kern="0" dirty="0"/>
              <a:t>("Je travaille à %s\n",</a:t>
            </a:r>
            <a:r>
              <a:rPr lang="fr-FR" sz="1200" kern="0" dirty="0" err="1"/>
              <a:t>p.societe</a:t>
            </a:r>
            <a:r>
              <a:rPr lang="fr-FR" sz="1200" kern="0" dirty="0"/>
              <a:t>);</a:t>
            </a:r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kern="0" dirty="0"/>
              <a:t>}</a:t>
            </a:r>
          </a:p>
          <a:p>
            <a:pPr marL="60325" indent="-57150" defTabSz="449263"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endParaRPr lang="fr-FR" sz="1200" kern="0" dirty="0"/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kern="0" dirty="0" err="1"/>
              <a:t>void</a:t>
            </a:r>
            <a:r>
              <a:rPr lang="fr-FR" sz="1200" kern="0" dirty="0"/>
              <a:t> main() {</a:t>
            </a:r>
          </a:p>
          <a:p>
            <a:pPr marL="60325" indent="-57150" defTabSz="449263"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endParaRPr lang="fr-FR" sz="1200" kern="0" dirty="0"/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kern="0" dirty="0"/>
              <a:t>		Personne individu;</a:t>
            </a:r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endParaRPr lang="fr-FR" sz="1200" kern="0" dirty="0"/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kern="0" dirty="0"/>
              <a:t>		</a:t>
            </a:r>
            <a:r>
              <a:rPr lang="fr-FR" sz="1200" kern="0" dirty="0" err="1"/>
              <a:t>individu.nom</a:t>
            </a:r>
            <a:r>
              <a:rPr lang="fr-FR" sz="1200" kern="0" dirty="0"/>
              <a:t> = "DURAND";</a:t>
            </a:r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kern="0" dirty="0"/>
              <a:t>		</a:t>
            </a:r>
            <a:r>
              <a:rPr lang="fr-FR" sz="1200" kern="0" dirty="0" err="1"/>
              <a:t>individu.societe</a:t>
            </a:r>
            <a:r>
              <a:rPr lang="fr-FR" sz="1200" kern="0" dirty="0"/>
              <a:t> =  " OUTIL JAVA SA ");</a:t>
            </a:r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kern="0" dirty="0"/>
              <a:t>		</a:t>
            </a:r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kern="0" dirty="0"/>
              <a:t>		</a:t>
            </a:r>
            <a:r>
              <a:rPr lang="fr-FR" sz="1200" kern="0" dirty="0" err="1"/>
              <a:t>presente</a:t>
            </a:r>
            <a:r>
              <a:rPr lang="fr-FR" sz="1200" kern="0" dirty="0"/>
              <a:t>(Individu);</a:t>
            </a:r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kern="0" dirty="0"/>
              <a:t>}</a:t>
            </a:r>
          </a:p>
          <a:p>
            <a:pPr marL="60325" indent="-57150" defTabSz="449263">
              <a:lnSpc>
                <a:spcPct val="90000"/>
              </a:lnSpc>
              <a:spcBef>
                <a:spcPts val="300"/>
              </a:spcBef>
              <a:buFontTx/>
              <a:buChar char="•"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endParaRPr lang="fr-FR" sz="12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ffectLst/>
              </a:rPr>
              <a:t>Programmation traditionnelle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422497"/>
            <a:ext cx="3663950" cy="5203825"/>
          </a:xfrm>
          <a:solidFill>
            <a:schemeClr val="bg1"/>
          </a:solidFill>
          <a:ln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60325" indent="-57150" defTabSz="449263"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endParaRPr lang="fr-FR" sz="1200" dirty="0"/>
          </a:p>
          <a:p>
            <a:pPr marL="60325" indent="-57150" defTabSz="449263"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endParaRPr lang="fr-FR" sz="1200" dirty="0"/>
          </a:p>
          <a:p>
            <a:pPr marL="60325" indent="-57150" defTabSz="449263"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endParaRPr lang="fr-FR" sz="1200" dirty="0"/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dirty="0"/>
              <a:t>class Personne {</a:t>
            </a:r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dirty="0"/>
              <a:t>		String nom;</a:t>
            </a:r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dirty="0"/>
              <a:t>		String </a:t>
            </a:r>
            <a:r>
              <a:rPr lang="fr-FR" sz="1200" dirty="0" err="1"/>
              <a:t>societe</a:t>
            </a:r>
            <a:r>
              <a:rPr lang="fr-FR" sz="1200" dirty="0"/>
              <a:t>;</a:t>
            </a:r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dirty="0"/>
              <a:t>}</a:t>
            </a:r>
          </a:p>
          <a:p>
            <a:pPr marL="60325" indent="-57150" defTabSz="449263"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endParaRPr lang="fr-FR" sz="1200" dirty="0"/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presente</a:t>
            </a:r>
            <a:r>
              <a:rPr lang="fr-FR" sz="1200" dirty="0"/>
              <a:t>(Personne p) {</a:t>
            </a:r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dirty="0"/>
              <a:t>		</a:t>
            </a:r>
            <a:r>
              <a:rPr lang="fr-FR" sz="1200" dirty="0" err="1"/>
              <a:t>System.out.printf</a:t>
            </a:r>
            <a:r>
              <a:rPr lang="fr-FR" sz="1200" dirty="0"/>
              <a:t>("Je m'appelle %s\n",</a:t>
            </a:r>
            <a:r>
              <a:rPr lang="fr-FR" sz="1200" dirty="0" err="1"/>
              <a:t>p.nom</a:t>
            </a:r>
            <a:r>
              <a:rPr lang="fr-FR" sz="1200" dirty="0"/>
              <a:t>);</a:t>
            </a:r>
          </a:p>
          <a:p>
            <a:pPr marL="60325" indent="-57150" defTabSz="449263"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dirty="0"/>
              <a:t>		</a:t>
            </a:r>
            <a:r>
              <a:rPr lang="fr-FR" sz="1200" dirty="0" err="1"/>
              <a:t>System.out.printf</a:t>
            </a:r>
            <a:r>
              <a:rPr lang="fr-FR" sz="1200" dirty="0"/>
              <a:t>("Je travaille à %s\n",</a:t>
            </a:r>
            <a:r>
              <a:rPr lang="fr-FR" sz="1200" dirty="0" err="1"/>
              <a:t>p.societe</a:t>
            </a:r>
            <a:r>
              <a:rPr lang="fr-FR" sz="1200" dirty="0"/>
              <a:t>);</a:t>
            </a:r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dirty="0"/>
              <a:t>}</a:t>
            </a:r>
          </a:p>
          <a:p>
            <a:pPr marL="60325" indent="-57150" defTabSz="449263"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endParaRPr lang="fr-FR" sz="1200" dirty="0"/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dirty="0" err="1"/>
              <a:t>void</a:t>
            </a:r>
            <a:r>
              <a:rPr lang="fr-FR" sz="1200" dirty="0"/>
              <a:t> main() </a:t>
            </a:r>
            <a:r>
              <a:rPr lang="fr-FR" sz="1200" dirty="0" smtClean="0"/>
              <a:t>{</a:t>
            </a:r>
            <a:endParaRPr lang="fr-FR" sz="1200" dirty="0"/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dirty="0"/>
              <a:t>		Personne individu</a:t>
            </a:r>
            <a:r>
              <a:rPr lang="fr-FR" sz="1200" dirty="0" smtClean="0"/>
              <a:t>;</a:t>
            </a:r>
            <a:endParaRPr lang="fr-FR" sz="1200" dirty="0"/>
          </a:p>
          <a:p>
            <a:pPr marL="60325" indent="-57150" defTabSz="449263"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dirty="0"/>
              <a:t>		</a:t>
            </a:r>
            <a:r>
              <a:rPr lang="fr-FR" sz="1200" dirty="0" err="1"/>
              <a:t>individu.nom</a:t>
            </a:r>
            <a:r>
              <a:rPr lang="fr-FR" sz="1200" dirty="0"/>
              <a:t> = "DURAND";</a:t>
            </a:r>
          </a:p>
          <a:p>
            <a:pPr marL="60325" indent="-57150" defTabSz="449263"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dirty="0"/>
              <a:t>		</a:t>
            </a:r>
            <a:r>
              <a:rPr lang="fr-FR" sz="1200" dirty="0" err="1"/>
              <a:t>individu.societe</a:t>
            </a:r>
            <a:r>
              <a:rPr lang="fr-FR" sz="1200" dirty="0"/>
              <a:t> =  " OUTIL JAVA SA </a:t>
            </a:r>
            <a:r>
              <a:rPr lang="fr-FR" sz="1200" dirty="0" smtClean="0"/>
              <a:t>");</a:t>
            </a:r>
            <a:endParaRPr lang="fr-FR" sz="1200" dirty="0"/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dirty="0"/>
              <a:t>		</a:t>
            </a:r>
            <a:r>
              <a:rPr lang="fr-FR" sz="1200" dirty="0" err="1"/>
              <a:t>presente</a:t>
            </a:r>
            <a:r>
              <a:rPr lang="fr-FR" sz="1200" dirty="0"/>
              <a:t>(Individu);</a:t>
            </a:r>
          </a:p>
          <a:p>
            <a:pPr marL="60325" indent="-57150" defTabSz="449263">
              <a:buFont typeface="Webdings" pitchFamily="18" charset="2"/>
              <a:buNone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r>
              <a:rPr lang="fr-FR" sz="1200" dirty="0"/>
              <a:t>}</a:t>
            </a:r>
          </a:p>
          <a:p>
            <a:pPr marL="60325" indent="-57150" defTabSz="449263">
              <a:lnSpc>
                <a:spcPct val="90000"/>
              </a:lnSpc>
              <a:spcBef>
                <a:spcPts val="300"/>
              </a:spcBef>
              <a:buFontTx/>
              <a:buChar char="•"/>
              <a:tabLst>
                <a:tab pos="60325" algn="l"/>
                <a:tab pos="165100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</a:tabLst>
            </a:pPr>
            <a:endParaRPr lang="fr-FR" sz="1200" dirty="0"/>
          </a:p>
        </p:txBody>
      </p:sp>
      <p:sp>
        <p:nvSpPr>
          <p:cNvPr id="64515" name="Text Box 5"/>
          <p:cNvSpPr txBox="1">
            <a:spLocks noChangeArrowheads="1"/>
          </p:cNvSpPr>
          <p:nvPr/>
        </p:nvSpPr>
        <p:spPr bwMode="auto">
          <a:xfrm>
            <a:off x="5056188" y="1422497"/>
            <a:ext cx="3403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 sz="1800" b="0">
              <a:latin typeface="Arial" charset="0"/>
            </a:endParaRPr>
          </a:p>
        </p:txBody>
      </p:sp>
      <p:sp>
        <p:nvSpPr>
          <p:cNvPr id="64516" name="Text Box 9"/>
          <p:cNvSpPr txBox="1">
            <a:spLocks noChangeArrowheads="1"/>
          </p:cNvSpPr>
          <p:nvPr/>
        </p:nvSpPr>
        <p:spPr bwMode="auto">
          <a:xfrm>
            <a:off x="779770" y="868000"/>
            <a:ext cx="3713163" cy="428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2200" b="0" u="sng" dirty="0">
                <a:solidFill>
                  <a:srgbClr val="000000"/>
                </a:solidFill>
                <a:latin typeface="Arial" charset="0"/>
              </a:rPr>
              <a:t>Inconvénients </a:t>
            </a:r>
            <a:r>
              <a:rPr lang="fr-FR" sz="1800" b="0" u="sng" dirty="0">
                <a:solidFill>
                  <a:srgbClr val="000000"/>
                </a:solidFill>
                <a:latin typeface="Arial" charset="0"/>
              </a:rPr>
              <a:t>:</a:t>
            </a:r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4629150" y="957307"/>
            <a:ext cx="4356100" cy="5595938"/>
          </a:xfrm>
          <a:prstGeom prst="rect">
            <a:avLst/>
          </a:prstGeom>
          <a:solidFill>
            <a:srgbClr val="CFE7F5"/>
          </a:solidFill>
          <a:ln w="9360">
            <a:solidFill>
              <a:srgbClr val="000000"/>
            </a:solidFill>
            <a:bevel/>
            <a:headEnd/>
            <a:tailEnd/>
          </a:ln>
        </p:spPr>
        <p:txBody>
          <a:bodyPr lIns="90000" tIns="45000" rIns="90000" bIns="45000"/>
          <a:lstStyle/>
          <a:p>
            <a:pPr algn="just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fr-FR" sz="1800" dirty="0">
                <a:solidFill>
                  <a:srgbClr val="C00000"/>
                </a:solidFill>
                <a:latin typeface="Arial" charset="0"/>
              </a:rPr>
              <a:t>séparation des données </a:t>
            </a:r>
            <a:r>
              <a:rPr lang="fr-FR" sz="1800" b="0" dirty="0">
                <a:latin typeface="Arial" charset="0"/>
              </a:rPr>
              <a:t>(</a:t>
            </a:r>
            <a:r>
              <a:rPr lang="fr-FR" sz="1800" b="0" i="1" dirty="0">
                <a:latin typeface="Arial" charset="0"/>
              </a:rPr>
              <a:t>class</a:t>
            </a:r>
            <a:r>
              <a:rPr lang="fr-FR" sz="1800" b="0" dirty="0">
                <a:latin typeface="Arial" charset="0"/>
              </a:rPr>
              <a:t>)</a:t>
            </a:r>
            <a:r>
              <a:rPr lang="fr-FR" sz="1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fr-FR" sz="1800" dirty="0">
                <a:solidFill>
                  <a:srgbClr val="C00000"/>
                </a:solidFill>
                <a:latin typeface="Arial" charset="0"/>
              </a:rPr>
              <a:t>et des traitements </a:t>
            </a:r>
            <a:r>
              <a:rPr lang="fr-FR" sz="1800" b="0" dirty="0">
                <a:latin typeface="Arial" charset="0"/>
              </a:rPr>
              <a:t>(méthode </a:t>
            </a:r>
            <a:r>
              <a:rPr lang="fr-FR" sz="1800" b="0" i="1" dirty="0" err="1">
                <a:latin typeface="Arial" charset="0"/>
              </a:rPr>
              <a:t>presente</a:t>
            </a:r>
            <a:r>
              <a:rPr lang="fr-FR" sz="1800" b="0" dirty="0">
                <a:latin typeface="Arial" charset="0"/>
              </a:rPr>
              <a:t>)</a:t>
            </a: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 : pourtant une personne est aussi bien caractérisé par ses informations que par ses comportements.</a:t>
            </a:r>
          </a:p>
          <a:p>
            <a:pPr algn="just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FR" sz="1800" b="0" dirty="0">
              <a:solidFill>
                <a:srgbClr val="000000"/>
              </a:solidFill>
              <a:latin typeface="Arial" charset="0"/>
            </a:endParaRPr>
          </a:p>
          <a:p>
            <a:pPr algn="just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fr-FR" sz="1800" dirty="0">
                <a:solidFill>
                  <a:srgbClr val="C00000"/>
                </a:solidFill>
                <a:latin typeface="Arial" charset="0"/>
              </a:rPr>
              <a:t>contrôles difficiles à établir</a:t>
            </a: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 : il est possible de définir une variable de type Personne sans l'initialiser, puis déclencher le traitement </a:t>
            </a:r>
            <a:r>
              <a:rPr lang="fr-FR" sz="1800" b="0" i="1" dirty="0" err="1">
                <a:solidFill>
                  <a:srgbClr val="000000"/>
                </a:solidFill>
                <a:latin typeface="Arial" charset="0"/>
              </a:rPr>
              <a:t>presente</a:t>
            </a: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algn="just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FR" sz="1800" b="0" dirty="0">
              <a:solidFill>
                <a:srgbClr val="000000"/>
              </a:solidFill>
              <a:latin typeface="Arial" charset="0"/>
            </a:endParaRPr>
          </a:p>
          <a:p>
            <a:pPr algn="just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-pas de séparation entre l'interface et l'implémentation.</a:t>
            </a:r>
          </a:p>
          <a:p>
            <a:pPr algn="just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FR" sz="1800" b="0" dirty="0">
              <a:solidFill>
                <a:srgbClr val="000000"/>
              </a:solidFill>
              <a:latin typeface="Arial" charset="0"/>
            </a:endParaRPr>
          </a:p>
          <a:p>
            <a:pPr algn="just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fr-FR" sz="1800" dirty="0">
                <a:solidFill>
                  <a:srgbClr val="C00000"/>
                </a:solidFill>
                <a:latin typeface="Arial" charset="0"/>
              </a:rPr>
              <a:t>pas de restriction d'accès </a:t>
            </a: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à certaines informations ou comportements :</a:t>
            </a:r>
          </a:p>
          <a:p>
            <a:pPr algn="just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Le nom d'une personne ne peut être modifié. En revanche elle peut changer de Société.</a:t>
            </a:r>
          </a:p>
          <a:p>
            <a:pPr algn="just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FR" sz="1800" b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9" name="Groupe 8"/>
          <p:cNvGrpSpPr>
            <a:grpSpLocks/>
          </p:cNvGrpSpPr>
          <p:nvPr/>
        </p:nvGrpSpPr>
        <p:grpSpPr bwMode="auto">
          <a:xfrm>
            <a:off x="1212850" y="1710554"/>
            <a:ext cx="3416300" cy="1704975"/>
            <a:chOff x="1213338" y="1582738"/>
            <a:chExt cx="3416307" cy="1705585"/>
          </a:xfrm>
        </p:grpSpPr>
        <p:cxnSp>
          <p:nvCxnSpPr>
            <p:cNvPr id="64532" name="Connecteur droit avec flèche 2"/>
            <p:cNvCxnSpPr>
              <a:cxnSpLocks noChangeShapeType="1"/>
            </p:cNvCxnSpPr>
            <p:nvPr/>
          </p:nvCxnSpPr>
          <p:spPr bwMode="auto">
            <a:xfrm flipH="1">
              <a:off x="1642476" y="1582738"/>
              <a:ext cx="2987169" cy="5313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533" name="Connecteur droit avec flèche 4"/>
            <p:cNvCxnSpPr>
              <a:cxnSpLocks noChangeShapeType="1"/>
            </p:cNvCxnSpPr>
            <p:nvPr/>
          </p:nvCxnSpPr>
          <p:spPr bwMode="auto">
            <a:xfrm flipH="1">
              <a:off x="1213338" y="1582738"/>
              <a:ext cx="3416306" cy="170558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8" name="Groupe 17"/>
          <p:cNvGrpSpPr>
            <a:grpSpLocks/>
          </p:cNvGrpSpPr>
          <p:nvPr/>
        </p:nvGrpSpPr>
        <p:grpSpPr bwMode="auto">
          <a:xfrm>
            <a:off x="219138" y="3018720"/>
            <a:ext cx="4410012" cy="2926488"/>
            <a:chOff x="26745" y="2950735"/>
            <a:chExt cx="4410012" cy="2926056"/>
          </a:xfrm>
        </p:grpSpPr>
        <p:grpSp>
          <p:nvGrpSpPr>
            <p:cNvPr id="64528" name="Groupe 14"/>
            <p:cNvGrpSpPr>
              <a:grpSpLocks/>
            </p:cNvGrpSpPr>
            <p:nvPr/>
          </p:nvGrpSpPr>
          <p:grpSpPr bwMode="auto">
            <a:xfrm>
              <a:off x="26745" y="5580394"/>
              <a:ext cx="2626927" cy="296397"/>
              <a:chOff x="26745" y="5580394"/>
              <a:chExt cx="2626927" cy="296397"/>
            </a:xfrm>
          </p:grpSpPr>
          <p:cxnSp>
            <p:nvCxnSpPr>
              <p:cNvPr id="64530" name="Connecteur droit 10"/>
              <p:cNvCxnSpPr>
                <a:cxnSpLocks noChangeShapeType="1"/>
              </p:cNvCxnSpPr>
              <p:nvPr/>
            </p:nvCxnSpPr>
            <p:spPr bwMode="auto">
              <a:xfrm>
                <a:off x="26745" y="5580394"/>
                <a:ext cx="1987424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4531" name="Connecteur droit 18"/>
              <p:cNvCxnSpPr>
                <a:cxnSpLocks noChangeShapeType="1"/>
              </p:cNvCxnSpPr>
              <p:nvPr/>
            </p:nvCxnSpPr>
            <p:spPr bwMode="auto">
              <a:xfrm flipV="1">
                <a:off x="26745" y="5845517"/>
                <a:ext cx="2626927" cy="31274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cxnSp>
          <p:nvCxnSpPr>
            <p:cNvPr id="64529" name="Connecteur droit avec flèche 16"/>
            <p:cNvCxnSpPr>
              <a:cxnSpLocks noChangeShapeType="1"/>
            </p:cNvCxnSpPr>
            <p:nvPr/>
          </p:nvCxnSpPr>
          <p:spPr bwMode="auto">
            <a:xfrm flipH="1">
              <a:off x="2848709" y="2950735"/>
              <a:ext cx="1588048" cy="241257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8544" name="Groupe 108543"/>
          <p:cNvGrpSpPr>
            <a:grpSpLocks/>
          </p:cNvGrpSpPr>
          <p:nvPr/>
        </p:nvGrpSpPr>
        <p:grpSpPr bwMode="auto">
          <a:xfrm>
            <a:off x="4091411" y="2191207"/>
            <a:ext cx="612775" cy="4232275"/>
            <a:chOff x="4091350" y="2118946"/>
            <a:chExt cx="612535" cy="4231961"/>
          </a:xfrm>
        </p:grpSpPr>
        <p:cxnSp>
          <p:nvCxnSpPr>
            <p:cNvPr id="64524" name="Connecteur droit 20"/>
            <p:cNvCxnSpPr>
              <a:cxnSpLocks noChangeShapeType="1"/>
            </p:cNvCxnSpPr>
            <p:nvPr/>
          </p:nvCxnSpPr>
          <p:spPr bwMode="auto">
            <a:xfrm>
              <a:off x="4097206" y="2118946"/>
              <a:ext cx="0" cy="209256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525" name="Connecteur droit 28"/>
            <p:cNvCxnSpPr>
              <a:cxnSpLocks noChangeShapeType="1"/>
            </p:cNvCxnSpPr>
            <p:nvPr/>
          </p:nvCxnSpPr>
          <p:spPr bwMode="auto">
            <a:xfrm>
              <a:off x="4091350" y="4624754"/>
              <a:ext cx="0" cy="172615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526" name="Connecteur droit avec flèche 27"/>
            <p:cNvCxnSpPr>
              <a:cxnSpLocks noChangeShapeType="1"/>
            </p:cNvCxnSpPr>
            <p:nvPr/>
          </p:nvCxnSpPr>
          <p:spPr bwMode="auto">
            <a:xfrm flipH="1" flipV="1">
              <a:off x="4167554" y="3288323"/>
              <a:ext cx="536331" cy="126609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527" name="Connecteur droit avec flèche 30"/>
            <p:cNvCxnSpPr>
              <a:cxnSpLocks noChangeShapeType="1"/>
            </p:cNvCxnSpPr>
            <p:nvPr/>
          </p:nvCxnSpPr>
          <p:spPr bwMode="auto">
            <a:xfrm flipH="1">
              <a:off x="4167554" y="4554415"/>
              <a:ext cx="536331" cy="9334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8553" name="Groupe 108552"/>
          <p:cNvGrpSpPr>
            <a:grpSpLocks/>
          </p:cNvGrpSpPr>
          <p:nvPr/>
        </p:nvGrpSpPr>
        <p:grpSpPr bwMode="auto">
          <a:xfrm>
            <a:off x="2994024" y="2191207"/>
            <a:ext cx="1635125" cy="3243262"/>
            <a:chOff x="3068515" y="2118946"/>
            <a:chExt cx="1635370" cy="3244362"/>
          </a:xfrm>
        </p:grpSpPr>
        <p:cxnSp>
          <p:nvCxnSpPr>
            <p:cNvPr id="64522" name="Connecteur droit 108549"/>
            <p:cNvCxnSpPr>
              <a:cxnSpLocks noChangeShapeType="1"/>
            </p:cNvCxnSpPr>
            <p:nvPr/>
          </p:nvCxnSpPr>
          <p:spPr bwMode="auto">
            <a:xfrm>
              <a:off x="3068515" y="2118946"/>
              <a:ext cx="0" cy="77372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523" name="Connecteur droit avec flèche 108551"/>
            <p:cNvCxnSpPr>
              <a:cxnSpLocks noChangeShapeType="1"/>
            </p:cNvCxnSpPr>
            <p:nvPr/>
          </p:nvCxnSpPr>
          <p:spPr bwMode="auto">
            <a:xfrm flipH="1" flipV="1">
              <a:off x="3130062" y="2611315"/>
              <a:ext cx="1573823" cy="275199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2155173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Programmation objet</a:t>
            </a:r>
          </a:p>
        </p:txBody>
      </p:sp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730250" y="1133034"/>
            <a:ext cx="85375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b="0" u="sng" dirty="0">
                <a:solidFill>
                  <a:srgbClr val="000000"/>
                </a:solidFill>
                <a:latin typeface="Arial" charset="0"/>
              </a:rPr>
              <a:t>Programmation objet : </a:t>
            </a:r>
            <a:r>
              <a:rPr lang="fr-FR" sz="1800" b="0" u="sng" dirty="0">
                <a:solidFill>
                  <a:srgbClr val="C00000"/>
                </a:solidFill>
                <a:latin typeface="Arial" charset="0"/>
              </a:rPr>
              <a:t>l’encapsulation</a:t>
            </a:r>
          </a:p>
        </p:txBody>
      </p:sp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5056188" y="1589649"/>
            <a:ext cx="3403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 sz="1800" b="0">
              <a:latin typeface="Arial" charset="0"/>
            </a:endParaRP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755576" y="1595584"/>
            <a:ext cx="7777163" cy="14795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En objet : </a:t>
            </a:r>
            <a:r>
              <a:rPr lang="fr-FR" sz="1800" b="0" dirty="0">
                <a:solidFill>
                  <a:srgbClr val="FF0000"/>
                </a:solidFill>
                <a:latin typeface="Arial" charset="0"/>
              </a:rPr>
              <a:t>regroupement</a:t>
            </a: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 dans une seule structure des </a:t>
            </a:r>
            <a:r>
              <a:rPr lang="fr-FR" sz="1800" b="0" dirty="0">
                <a:solidFill>
                  <a:srgbClr val="FF0000"/>
                </a:solidFill>
                <a:latin typeface="Arial" charset="0"/>
              </a:rPr>
              <a:t>données</a:t>
            </a: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 et des </a:t>
            </a:r>
            <a:r>
              <a:rPr lang="fr-FR" sz="1800" b="0" dirty="0">
                <a:solidFill>
                  <a:srgbClr val="FF0000"/>
                </a:solidFill>
                <a:latin typeface="Arial" charset="0"/>
              </a:rPr>
              <a:t>traitements</a:t>
            </a: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 associés. L’ensemble formant un </a:t>
            </a:r>
            <a:r>
              <a:rPr lang="fr-FR" sz="1800" b="0" dirty="0">
                <a:solidFill>
                  <a:srgbClr val="FF0000"/>
                </a:solidFill>
                <a:latin typeface="Arial" charset="0"/>
              </a:rPr>
              <a:t>tout cohérent</a:t>
            </a: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FR" sz="1800" b="0" dirty="0">
              <a:solidFill>
                <a:srgbClr val="000000"/>
              </a:solidFill>
              <a:latin typeface="Arial" charset="0"/>
            </a:endParaRP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En langage objet, les opérations de l’exemple précédent seront réalisées en 3 étapes : </a:t>
            </a:r>
          </a:p>
        </p:txBody>
      </p:sp>
      <p:grpSp>
        <p:nvGrpSpPr>
          <p:cNvPr id="104455" name="Group 7"/>
          <p:cNvGrpSpPr>
            <a:grpSpLocks/>
          </p:cNvGrpSpPr>
          <p:nvPr/>
        </p:nvGrpSpPr>
        <p:grpSpPr bwMode="auto">
          <a:xfrm>
            <a:off x="1476375" y="3614432"/>
            <a:ext cx="2413000" cy="2565400"/>
            <a:chOff x="930" y="1707"/>
            <a:chExt cx="1520" cy="1616"/>
          </a:xfrm>
        </p:grpSpPr>
        <p:sp>
          <p:nvSpPr>
            <p:cNvPr id="65561" name="Rectangle 8"/>
            <p:cNvSpPr>
              <a:spLocks noChangeArrowheads="1"/>
            </p:cNvSpPr>
            <p:nvPr/>
          </p:nvSpPr>
          <p:spPr bwMode="auto">
            <a:xfrm>
              <a:off x="976" y="1869"/>
              <a:ext cx="1360" cy="1454"/>
            </a:xfrm>
            <a:prstGeom prst="rect">
              <a:avLst/>
            </a:prstGeom>
            <a:solidFill>
              <a:srgbClr val="E6E6FF"/>
            </a:solidFill>
            <a:ln w="9360" cap="sq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800" b="0">
                <a:latin typeface="Arial" charset="0"/>
              </a:endParaRPr>
            </a:p>
          </p:txBody>
        </p:sp>
        <p:sp>
          <p:nvSpPr>
            <p:cNvPr id="65562" name="Rectangle 9"/>
            <p:cNvSpPr>
              <a:spLocks noChangeArrowheads="1"/>
            </p:cNvSpPr>
            <p:nvPr/>
          </p:nvSpPr>
          <p:spPr bwMode="auto">
            <a:xfrm>
              <a:off x="1179" y="2137"/>
              <a:ext cx="1043" cy="341"/>
            </a:xfrm>
            <a:prstGeom prst="rect">
              <a:avLst/>
            </a:prstGeom>
            <a:solidFill>
              <a:srgbClr val="E6E6FF"/>
            </a:solidFill>
            <a:ln w="9360" cap="sq">
              <a:solidFill>
                <a:srgbClr val="808080"/>
              </a:solidFill>
              <a:round/>
              <a:headEnd/>
              <a:tailEnd/>
            </a:ln>
          </p:spPr>
          <p:txBody>
            <a:bodyPr lIns="90000" tIns="10800" rIns="90000" bIns="10800" anchor="ctr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800" b="0">
                  <a:solidFill>
                    <a:srgbClr val="000000"/>
                  </a:solidFill>
                  <a:latin typeface="Arial" charset="0"/>
                </a:rPr>
                <a:t>informations</a:t>
              </a:r>
            </a:p>
          </p:txBody>
        </p:sp>
        <p:sp>
          <p:nvSpPr>
            <p:cNvPr id="65563" name="Rectangle 10"/>
            <p:cNvSpPr>
              <a:spLocks noChangeArrowheads="1"/>
            </p:cNvSpPr>
            <p:nvPr/>
          </p:nvSpPr>
          <p:spPr bwMode="auto">
            <a:xfrm>
              <a:off x="1098" y="2669"/>
              <a:ext cx="1192" cy="626"/>
            </a:xfrm>
            <a:prstGeom prst="rect">
              <a:avLst/>
            </a:prstGeom>
            <a:solidFill>
              <a:srgbClr val="E6E6FF"/>
            </a:solidFill>
            <a:ln w="9360" cap="sq">
              <a:solidFill>
                <a:srgbClr val="808080"/>
              </a:solidFill>
              <a:round/>
              <a:headEnd/>
              <a:tailEnd/>
            </a:ln>
          </p:spPr>
          <p:txBody>
            <a:bodyPr lIns="90000" tIns="10800" rIns="90000" bIns="10800" anchor="ctr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800" b="0">
                  <a:solidFill>
                    <a:srgbClr val="000000"/>
                  </a:solidFill>
                  <a:latin typeface="Arial" charset="0"/>
                </a:rPr>
                <a:t>comportement</a:t>
              </a:r>
            </a:p>
          </p:txBody>
        </p:sp>
        <p:sp>
          <p:nvSpPr>
            <p:cNvPr id="65564" name="Text Box 11"/>
            <p:cNvSpPr txBox="1">
              <a:spLocks noChangeArrowheads="1"/>
            </p:cNvSpPr>
            <p:nvPr/>
          </p:nvSpPr>
          <p:spPr bwMode="auto">
            <a:xfrm>
              <a:off x="930" y="1707"/>
              <a:ext cx="1520" cy="1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10800" rIns="90000" bIns="10800"/>
            <a:lstStyle/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800" b="0" dirty="0">
                  <a:solidFill>
                    <a:srgbClr val="000000"/>
                  </a:solidFill>
                  <a:latin typeface="Arial" charset="0"/>
                </a:rPr>
                <a:t>p : un objet Personne</a:t>
              </a:r>
            </a:p>
          </p:txBody>
        </p:sp>
      </p:grpSp>
      <p:grpSp>
        <p:nvGrpSpPr>
          <p:cNvPr id="104460" name="Group 12"/>
          <p:cNvGrpSpPr>
            <a:grpSpLocks/>
          </p:cNvGrpSpPr>
          <p:nvPr/>
        </p:nvGrpSpPr>
        <p:grpSpPr bwMode="auto">
          <a:xfrm>
            <a:off x="4932363" y="3187394"/>
            <a:ext cx="2108200" cy="787400"/>
            <a:chOff x="3107" y="1438"/>
            <a:chExt cx="1328" cy="496"/>
          </a:xfrm>
        </p:grpSpPr>
        <p:sp>
          <p:nvSpPr>
            <p:cNvPr id="65559" name="Text Box 13"/>
            <p:cNvSpPr txBox="1">
              <a:spLocks noChangeArrowheads="1"/>
            </p:cNvSpPr>
            <p:nvPr/>
          </p:nvSpPr>
          <p:spPr bwMode="auto">
            <a:xfrm>
              <a:off x="3107" y="1438"/>
              <a:ext cx="1328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10800" rIns="90000" bIns="10800"/>
            <a:lstStyle/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2600" b="0">
                  <a:solidFill>
                    <a:srgbClr val="000000"/>
                  </a:solidFill>
                  <a:latin typeface="Arial" charset="0"/>
                </a:rPr>
                <a:t>presenteToi()</a:t>
              </a:r>
            </a:p>
          </p:txBody>
        </p:sp>
        <p:sp>
          <p:nvSpPr>
            <p:cNvPr id="65560" name="Text Box 14"/>
            <p:cNvSpPr txBox="1">
              <a:spLocks noChangeArrowheads="1"/>
            </p:cNvSpPr>
            <p:nvPr/>
          </p:nvSpPr>
          <p:spPr bwMode="auto">
            <a:xfrm>
              <a:off x="3243" y="1755"/>
              <a:ext cx="994" cy="17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10800" rIns="90000" bIns="10800"/>
            <a:lstStyle/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800" b="0">
                  <a:solidFill>
                    <a:srgbClr val="000000"/>
                  </a:solidFill>
                  <a:latin typeface="Arial" charset="0"/>
                </a:rPr>
                <a:t>(un message)</a:t>
              </a:r>
            </a:p>
          </p:txBody>
        </p:sp>
      </p:grpSp>
      <p:grpSp>
        <p:nvGrpSpPr>
          <p:cNvPr id="104463" name="Group 15"/>
          <p:cNvGrpSpPr>
            <a:grpSpLocks/>
          </p:cNvGrpSpPr>
          <p:nvPr/>
        </p:nvGrpSpPr>
        <p:grpSpPr bwMode="auto">
          <a:xfrm>
            <a:off x="4819650" y="5078107"/>
            <a:ext cx="2374900" cy="1774975"/>
            <a:chOff x="3036" y="2671"/>
            <a:chExt cx="1496" cy="1209"/>
          </a:xfrm>
        </p:grpSpPr>
        <p:pic>
          <p:nvPicPr>
            <p:cNvPr id="65557" name="Picture 1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36" y="2671"/>
              <a:ext cx="1496" cy="120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65558" name="Rectangle 17"/>
            <p:cNvSpPr>
              <a:spLocks noChangeArrowheads="1"/>
            </p:cNvSpPr>
            <p:nvPr/>
          </p:nvSpPr>
          <p:spPr bwMode="auto">
            <a:xfrm>
              <a:off x="3220" y="2727"/>
              <a:ext cx="1131" cy="699"/>
            </a:xfrm>
            <a:prstGeom prst="rect">
              <a:avLst/>
            </a:prstGeom>
            <a:solidFill>
              <a:srgbClr val="E6E6FF"/>
            </a:solidFill>
            <a:ln w="9360" cap="sq">
              <a:solidFill>
                <a:srgbClr val="808080"/>
              </a:solidFill>
              <a:round/>
              <a:headEnd/>
              <a:tailEnd/>
            </a:ln>
          </p:spPr>
          <p:txBody>
            <a:bodyPr lIns="90000" tIns="10800" rIns="90000" bIns="10800" anchor="ctr"/>
            <a:lstStyle/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000" b="0">
                  <a:solidFill>
                    <a:srgbClr val="000000"/>
                  </a:solidFill>
                  <a:latin typeface="Arial" charset="0"/>
                </a:rPr>
                <a:t>Je m'appelle DURAND</a:t>
              </a:r>
            </a:p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000" b="0">
                  <a:solidFill>
                    <a:srgbClr val="000000"/>
                  </a:solidFill>
                  <a:latin typeface="Arial" charset="0"/>
                </a:rPr>
                <a:t>Je travaille à OUTILS JAVA SA</a:t>
              </a:r>
            </a:p>
          </p:txBody>
        </p:sp>
      </p:grpSp>
      <p:grpSp>
        <p:nvGrpSpPr>
          <p:cNvPr id="104466" name="Group 18"/>
          <p:cNvGrpSpPr>
            <a:grpSpLocks/>
          </p:cNvGrpSpPr>
          <p:nvPr/>
        </p:nvGrpSpPr>
        <p:grpSpPr bwMode="auto">
          <a:xfrm>
            <a:off x="3779838" y="3722382"/>
            <a:ext cx="2262187" cy="965200"/>
            <a:chOff x="2381" y="1775"/>
            <a:chExt cx="1425" cy="608"/>
          </a:xfrm>
        </p:grpSpPr>
        <p:sp>
          <p:nvSpPr>
            <p:cNvPr id="65554" name="Line 19"/>
            <p:cNvSpPr>
              <a:spLocks noChangeShapeType="1"/>
            </p:cNvSpPr>
            <p:nvPr/>
          </p:nvSpPr>
          <p:spPr bwMode="auto">
            <a:xfrm flipH="1">
              <a:off x="3059" y="1775"/>
              <a:ext cx="74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55" name="Line 20"/>
            <p:cNvSpPr>
              <a:spLocks noChangeShapeType="1"/>
            </p:cNvSpPr>
            <p:nvPr/>
          </p:nvSpPr>
          <p:spPr bwMode="auto">
            <a:xfrm flipH="1">
              <a:off x="2381" y="1775"/>
              <a:ext cx="680" cy="60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56" name="Oval 21"/>
            <p:cNvSpPr>
              <a:spLocks noChangeArrowheads="1"/>
            </p:cNvSpPr>
            <p:nvPr/>
          </p:nvSpPr>
          <p:spPr bwMode="auto">
            <a:xfrm>
              <a:off x="2654" y="1934"/>
              <a:ext cx="222" cy="223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800" b="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</p:grpSp>
      <p:grpSp>
        <p:nvGrpSpPr>
          <p:cNvPr id="104470" name="Group 22"/>
          <p:cNvGrpSpPr>
            <a:grpSpLocks/>
          </p:cNvGrpSpPr>
          <p:nvPr/>
        </p:nvGrpSpPr>
        <p:grpSpPr bwMode="auto">
          <a:xfrm>
            <a:off x="2160588" y="4728857"/>
            <a:ext cx="1182687" cy="608012"/>
            <a:chOff x="1361" y="2409"/>
            <a:chExt cx="745" cy="382"/>
          </a:xfrm>
        </p:grpSpPr>
        <p:sp>
          <p:nvSpPr>
            <p:cNvPr id="65549" name="Line 23"/>
            <p:cNvSpPr>
              <a:spLocks noChangeShapeType="1"/>
            </p:cNvSpPr>
            <p:nvPr/>
          </p:nvSpPr>
          <p:spPr bwMode="auto">
            <a:xfrm flipV="1">
              <a:off x="1746" y="2699"/>
              <a:ext cx="360" cy="9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50" name="Line 24"/>
            <p:cNvSpPr>
              <a:spLocks noChangeShapeType="1"/>
            </p:cNvSpPr>
            <p:nvPr/>
          </p:nvSpPr>
          <p:spPr bwMode="auto">
            <a:xfrm>
              <a:off x="1361" y="2679"/>
              <a:ext cx="314" cy="10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51" name="Line 25"/>
            <p:cNvSpPr>
              <a:spLocks noChangeShapeType="1"/>
            </p:cNvSpPr>
            <p:nvPr/>
          </p:nvSpPr>
          <p:spPr bwMode="auto">
            <a:xfrm flipV="1">
              <a:off x="1406" y="2408"/>
              <a:ext cx="337" cy="9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52" name="Line 26"/>
            <p:cNvSpPr>
              <a:spLocks noChangeShapeType="1"/>
            </p:cNvSpPr>
            <p:nvPr/>
          </p:nvSpPr>
          <p:spPr bwMode="auto">
            <a:xfrm>
              <a:off x="1814" y="2434"/>
              <a:ext cx="292" cy="10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53" name="Oval 27"/>
            <p:cNvSpPr>
              <a:spLocks noChangeArrowheads="1"/>
            </p:cNvSpPr>
            <p:nvPr/>
          </p:nvSpPr>
          <p:spPr bwMode="auto">
            <a:xfrm>
              <a:off x="1610" y="2478"/>
              <a:ext cx="223" cy="221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800" b="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</p:grpSp>
      <p:grpSp>
        <p:nvGrpSpPr>
          <p:cNvPr id="104476" name="Group 28"/>
          <p:cNvGrpSpPr>
            <a:grpSpLocks/>
          </p:cNvGrpSpPr>
          <p:nvPr/>
        </p:nvGrpSpPr>
        <p:grpSpPr bwMode="auto">
          <a:xfrm>
            <a:off x="3779838" y="5486094"/>
            <a:ext cx="1219200" cy="390525"/>
            <a:chOff x="2381" y="2886"/>
            <a:chExt cx="768" cy="246"/>
          </a:xfrm>
        </p:grpSpPr>
        <p:sp>
          <p:nvSpPr>
            <p:cNvPr id="65547" name="Line 29"/>
            <p:cNvSpPr>
              <a:spLocks noChangeShapeType="1"/>
            </p:cNvSpPr>
            <p:nvPr/>
          </p:nvSpPr>
          <p:spPr bwMode="auto">
            <a:xfrm>
              <a:off x="2381" y="2886"/>
              <a:ext cx="768" cy="24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48" name="Oval 30"/>
            <p:cNvSpPr>
              <a:spLocks noChangeArrowheads="1"/>
            </p:cNvSpPr>
            <p:nvPr/>
          </p:nvSpPr>
          <p:spPr bwMode="auto">
            <a:xfrm>
              <a:off x="2608" y="2886"/>
              <a:ext cx="223" cy="223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800" b="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>
                <a:effectLst/>
              </a:rPr>
              <a:t>Le concept de classe : encapsulation</a:t>
            </a:r>
          </a:p>
        </p:txBody>
      </p:sp>
      <p:sp>
        <p:nvSpPr>
          <p:cNvPr id="68610" name="Text Box 4"/>
          <p:cNvSpPr txBox="1">
            <a:spLocks noChangeArrowheads="1"/>
          </p:cNvSpPr>
          <p:nvPr/>
        </p:nvSpPr>
        <p:spPr bwMode="auto">
          <a:xfrm>
            <a:off x="756469" y="1180333"/>
            <a:ext cx="85375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b="0" u="sng" dirty="0">
                <a:solidFill>
                  <a:srgbClr val="000000"/>
                </a:solidFill>
                <a:latin typeface="Arial" charset="0"/>
              </a:rPr>
              <a:t>Programmation objet : </a:t>
            </a:r>
            <a:r>
              <a:rPr lang="fr-FR" sz="1800" b="0" u="sng" dirty="0">
                <a:solidFill>
                  <a:srgbClr val="C00000"/>
                </a:solidFill>
                <a:latin typeface="Arial" charset="0"/>
              </a:rPr>
              <a:t>l’encapsulation</a:t>
            </a:r>
          </a:p>
        </p:txBody>
      </p:sp>
      <p:sp>
        <p:nvSpPr>
          <p:cNvPr id="68611" name="Text Box 5"/>
          <p:cNvSpPr txBox="1">
            <a:spLocks noChangeArrowheads="1"/>
          </p:cNvSpPr>
          <p:nvPr/>
        </p:nvSpPr>
        <p:spPr bwMode="auto">
          <a:xfrm>
            <a:off x="5488807" y="1343845"/>
            <a:ext cx="3403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 sz="1800" b="0">
              <a:latin typeface="Arial" charset="0"/>
            </a:endParaRPr>
          </a:p>
        </p:txBody>
      </p:sp>
      <p:sp>
        <p:nvSpPr>
          <p:cNvPr id="68612" name="Text Box 6"/>
          <p:cNvSpPr txBox="1">
            <a:spLocks noChangeArrowheads="1"/>
          </p:cNvSpPr>
          <p:nvPr/>
        </p:nvSpPr>
        <p:spPr bwMode="auto">
          <a:xfrm>
            <a:off x="900932" y="1540695"/>
            <a:ext cx="7777162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Dans l’exemple, chaque objet </a:t>
            </a:r>
            <a:r>
              <a:rPr lang="fr-FR" sz="1800" b="0" dirty="0">
                <a:solidFill>
                  <a:srgbClr val="C00000"/>
                </a:solidFill>
                <a:latin typeface="Arial" charset="0"/>
              </a:rPr>
              <a:t>encapsule</a:t>
            </a: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 2 informations (nom et société) et un </a:t>
            </a:r>
            <a:r>
              <a:rPr lang="fr-FR" sz="1800" b="0" dirty="0">
                <a:solidFill>
                  <a:srgbClr val="C00000"/>
                </a:solidFill>
                <a:latin typeface="Arial" charset="0"/>
              </a:rPr>
              <a:t>comportement</a:t>
            </a: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 (message </a:t>
            </a:r>
            <a:r>
              <a:rPr lang="fr-FR" sz="1800" b="0" dirty="0" err="1">
                <a:solidFill>
                  <a:srgbClr val="000000"/>
                </a:solidFill>
                <a:latin typeface="Arial" charset="0"/>
              </a:rPr>
              <a:t>presenteToi</a:t>
            </a: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) :</a:t>
            </a:r>
          </a:p>
        </p:txBody>
      </p:sp>
      <p:grpSp>
        <p:nvGrpSpPr>
          <p:cNvPr id="107527" name="Group 7"/>
          <p:cNvGrpSpPr>
            <a:grpSpLocks/>
          </p:cNvGrpSpPr>
          <p:nvPr/>
        </p:nvGrpSpPr>
        <p:grpSpPr bwMode="auto">
          <a:xfrm>
            <a:off x="2104257" y="2599558"/>
            <a:ext cx="2236787" cy="2435225"/>
            <a:chOff x="1053" y="1557"/>
            <a:chExt cx="1409" cy="1534"/>
          </a:xfrm>
        </p:grpSpPr>
        <p:sp>
          <p:nvSpPr>
            <p:cNvPr id="68632" name="Text Box 8"/>
            <p:cNvSpPr txBox="1">
              <a:spLocks noChangeArrowheads="1"/>
            </p:cNvSpPr>
            <p:nvPr/>
          </p:nvSpPr>
          <p:spPr bwMode="auto">
            <a:xfrm>
              <a:off x="1053" y="1557"/>
              <a:ext cx="573" cy="2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b="0">
                  <a:solidFill>
                    <a:srgbClr val="000000"/>
                  </a:solidFill>
                  <a:latin typeface="Times New Roman" pitchFamily="18" charset="0"/>
                </a:rPr>
                <a:t>La classe</a:t>
              </a:r>
            </a:p>
          </p:txBody>
        </p:sp>
        <p:sp>
          <p:nvSpPr>
            <p:cNvPr id="68633" name="Rectangle 9"/>
            <p:cNvSpPr>
              <a:spLocks noChangeArrowheads="1"/>
            </p:cNvSpPr>
            <p:nvPr/>
          </p:nvSpPr>
          <p:spPr bwMode="auto">
            <a:xfrm>
              <a:off x="1104" y="1931"/>
              <a:ext cx="1357" cy="1160"/>
            </a:xfrm>
            <a:prstGeom prst="rect">
              <a:avLst/>
            </a:prstGeom>
            <a:solidFill>
              <a:srgbClr val="E6E6FF"/>
            </a:solidFill>
            <a:ln w="9360" cap="sq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800" b="0">
                <a:latin typeface="Arial" charset="0"/>
              </a:endParaRPr>
            </a:p>
          </p:txBody>
        </p:sp>
        <p:sp>
          <p:nvSpPr>
            <p:cNvPr id="68634" name="Rectangle 10"/>
            <p:cNvSpPr>
              <a:spLocks noChangeArrowheads="1"/>
            </p:cNvSpPr>
            <p:nvPr/>
          </p:nvSpPr>
          <p:spPr bwMode="auto">
            <a:xfrm>
              <a:off x="1104" y="1697"/>
              <a:ext cx="1358" cy="236"/>
            </a:xfrm>
            <a:prstGeom prst="rect">
              <a:avLst/>
            </a:prstGeom>
            <a:solidFill>
              <a:srgbClr val="E6E6FF"/>
            </a:solidFill>
            <a:ln w="9360" cap="sq">
              <a:solidFill>
                <a:srgbClr val="80808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800" b="0">
                  <a:solidFill>
                    <a:srgbClr val="000000"/>
                  </a:solidFill>
                  <a:latin typeface="Times New Roman" pitchFamily="18" charset="0"/>
                </a:rPr>
                <a:t>Personne</a:t>
              </a:r>
            </a:p>
          </p:txBody>
        </p:sp>
        <p:sp>
          <p:nvSpPr>
            <p:cNvPr id="68635" name="Rectangle 11"/>
            <p:cNvSpPr>
              <a:spLocks noChangeArrowheads="1"/>
            </p:cNvSpPr>
            <p:nvPr/>
          </p:nvSpPr>
          <p:spPr bwMode="auto">
            <a:xfrm>
              <a:off x="1158" y="2094"/>
              <a:ext cx="573" cy="201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1800" b="0">
                <a:latin typeface="Arial" charset="0"/>
              </a:endParaRPr>
            </a:p>
          </p:txBody>
        </p:sp>
        <p:sp>
          <p:nvSpPr>
            <p:cNvPr id="68636" name="Rectangle 12"/>
            <p:cNvSpPr>
              <a:spLocks noChangeArrowheads="1"/>
            </p:cNvSpPr>
            <p:nvPr/>
          </p:nvSpPr>
          <p:spPr bwMode="auto">
            <a:xfrm>
              <a:off x="1800" y="2094"/>
              <a:ext cx="573" cy="201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1800" b="0">
                <a:latin typeface="Arial" charset="0"/>
              </a:endParaRPr>
            </a:p>
          </p:txBody>
        </p:sp>
        <p:sp>
          <p:nvSpPr>
            <p:cNvPr id="68637" name="Text Box 13"/>
            <p:cNvSpPr txBox="1">
              <a:spLocks noChangeArrowheads="1"/>
            </p:cNvSpPr>
            <p:nvPr/>
          </p:nvSpPr>
          <p:spPr bwMode="auto">
            <a:xfrm>
              <a:off x="1161" y="2271"/>
              <a:ext cx="573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b="0">
                  <a:solidFill>
                    <a:srgbClr val="000000"/>
                  </a:solidFill>
                  <a:latin typeface="Times New Roman" pitchFamily="18" charset="0"/>
                </a:rPr>
                <a:t>nom</a:t>
              </a:r>
            </a:p>
          </p:txBody>
        </p:sp>
        <p:sp>
          <p:nvSpPr>
            <p:cNvPr id="68638" name="Text Box 14"/>
            <p:cNvSpPr txBox="1">
              <a:spLocks noChangeArrowheads="1"/>
            </p:cNvSpPr>
            <p:nvPr/>
          </p:nvSpPr>
          <p:spPr bwMode="auto">
            <a:xfrm>
              <a:off x="1803" y="2271"/>
              <a:ext cx="573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b="0">
                  <a:solidFill>
                    <a:srgbClr val="000000"/>
                  </a:solidFill>
                  <a:latin typeface="Times New Roman" pitchFamily="18" charset="0"/>
                </a:rPr>
                <a:t>societe</a:t>
              </a:r>
            </a:p>
          </p:txBody>
        </p:sp>
        <p:sp>
          <p:nvSpPr>
            <p:cNvPr id="68639" name="Rectangle 15"/>
            <p:cNvSpPr>
              <a:spLocks noChangeArrowheads="1"/>
            </p:cNvSpPr>
            <p:nvPr/>
          </p:nvSpPr>
          <p:spPr bwMode="auto">
            <a:xfrm>
              <a:off x="1116" y="2568"/>
              <a:ext cx="1317" cy="24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 tIns="46800" rIns="72000" bIns="46800"/>
            <a:lstStyle/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800" b="0">
                  <a:solidFill>
                    <a:srgbClr val="000000"/>
                  </a:solidFill>
                  <a:latin typeface="Times New Roman" pitchFamily="18" charset="0"/>
                </a:rPr>
                <a:t>System.out.println(‘’Je m’appelle‘’ + nom) ;</a:t>
              </a:r>
            </a:p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800" b="0">
                  <a:solidFill>
                    <a:srgbClr val="000000"/>
                  </a:solidFill>
                  <a:latin typeface="Times New Roman" pitchFamily="18" charset="0"/>
                </a:rPr>
                <a:t>System.out.println(‘’Je travaille à ‘’ + societe) ;</a:t>
              </a:r>
            </a:p>
          </p:txBody>
        </p:sp>
        <p:sp>
          <p:nvSpPr>
            <p:cNvPr id="68640" name="Text Box 16"/>
            <p:cNvSpPr txBox="1">
              <a:spLocks noChangeArrowheads="1"/>
            </p:cNvSpPr>
            <p:nvPr/>
          </p:nvSpPr>
          <p:spPr bwMode="auto">
            <a:xfrm>
              <a:off x="1449" y="2799"/>
              <a:ext cx="675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b="0">
                  <a:solidFill>
                    <a:srgbClr val="000000"/>
                  </a:solidFill>
                  <a:latin typeface="Times New Roman" pitchFamily="18" charset="0"/>
                </a:rPr>
                <a:t>presenteToi()</a:t>
              </a:r>
            </a:p>
          </p:txBody>
        </p:sp>
      </p:grpSp>
      <p:grpSp>
        <p:nvGrpSpPr>
          <p:cNvPr id="68614" name="Group 17"/>
          <p:cNvGrpSpPr>
            <a:grpSpLocks/>
          </p:cNvGrpSpPr>
          <p:nvPr/>
        </p:nvGrpSpPr>
        <p:grpSpPr bwMode="auto">
          <a:xfrm>
            <a:off x="5480869" y="2353495"/>
            <a:ext cx="2614613" cy="911225"/>
            <a:chOff x="3180" y="1402"/>
            <a:chExt cx="1647" cy="574"/>
          </a:xfrm>
        </p:grpSpPr>
        <p:sp>
          <p:nvSpPr>
            <p:cNvPr id="68626" name="Rectangle 18"/>
            <p:cNvSpPr>
              <a:spLocks noChangeArrowheads="1"/>
            </p:cNvSpPr>
            <p:nvPr/>
          </p:nvSpPr>
          <p:spPr bwMode="auto">
            <a:xfrm>
              <a:off x="3180" y="1409"/>
              <a:ext cx="1647" cy="56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1800" b="0">
                <a:latin typeface="Arial" charset="0"/>
              </a:endParaRPr>
            </a:p>
          </p:txBody>
        </p:sp>
        <p:sp>
          <p:nvSpPr>
            <p:cNvPr id="68627" name="Rectangle 19"/>
            <p:cNvSpPr>
              <a:spLocks noChangeArrowheads="1"/>
            </p:cNvSpPr>
            <p:nvPr/>
          </p:nvSpPr>
          <p:spPr bwMode="auto">
            <a:xfrm>
              <a:off x="3336" y="1402"/>
              <a:ext cx="1358" cy="2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400" b="0" dirty="0">
                  <a:solidFill>
                    <a:srgbClr val="000000"/>
                  </a:solidFill>
                  <a:latin typeface="Times New Roman" pitchFamily="18" charset="0"/>
                </a:rPr>
                <a:t>p1: un objet Personne</a:t>
              </a:r>
            </a:p>
          </p:txBody>
        </p:sp>
        <p:sp>
          <p:nvSpPr>
            <p:cNvPr id="68628" name="Rectangle 20"/>
            <p:cNvSpPr>
              <a:spLocks noChangeArrowheads="1"/>
            </p:cNvSpPr>
            <p:nvPr/>
          </p:nvSpPr>
          <p:spPr bwMode="auto">
            <a:xfrm>
              <a:off x="3432" y="1577"/>
              <a:ext cx="573" cy="201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b="0">
                  <a:solidFill>
                    <a:srgbClr val="000000"/>
                  </a:solidFill>
                  <a:latin typeface="Times New Roman" pitchFamily="18" charset="0"/>
                </a:rPr>
                <a:t>DURAND</a:t>
              </a:r>
            </a:p>
          </p:txBody>
        </p:sp>
        <p:sp>
          <p:nvSpPr>
            <p:cNvPr id="68629" name="Rectangle 21"/>
            <p:cNvSpPr>
              <a:spLocks noChangeArrowheads="1"/>
            </p:cNvSpPr>
            <p:nvPr/>
          </p:nvSpPr>
          <p:spPr bwMode="auto">
            <a:xfrm>
              <a:off x="4074" y="1577"/>
              <a:ext cx="573" cy="201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b="0">
                  <a:solidFill>
                    <a:srgbClr val="000000"/>
                  </a:solidFill>
                  <a:latin typeface="Times New Roman" pitchFamily="18" charset="0"/>
                </a:rPr>
                <a:t>AG2R</a:t>
              </a:r>
            </a:p>
          </p:txBody>
        </p:sp>
        <p:sp>
          <p:nvSpPr>
            <p:cNvPr id="68630" name="Text Box 22"/>
            <p:cNvSpPr txBox="1">
              <a:spLocks noChangeArrowheads="1"/>
            </p:cNvSpPr>
            <p:nvPr/>
          </p:nvSpPr>
          <p:spPr bwMode="auto">
            <a:xfrm>
              <a:off x="3435" y="1754"/>
              <a:ext cx="573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b="0">
                  <a:solidFill>
                    <a:srgbClr val="000000"/>
                  </a:solidFill>
                  <a:latin typeface="Times New Roman" pitchFamily="18" charset="0"/>
                </a:rPr>
                <a:t>nom</a:t>
              </a:r>
            </a:p>
          </p:txBody>
        </p:sp>
        <p:sp>
          <p:nvSpPr>
            <p:cNvPr id="68631" name="Text Box 23"/>
            <p:cNvSpPr txBox="1">
              <a:spLocks noChangeArrowheads="1"/>
            </p:cNvSpPr>
            <p:nvPr/>
          </p:nvSpPr>
          <p:spPr bwMode="auto">
            <a:xfrm>
              <a:off x="4077" y="1754"/>
              <a:ext cx="573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b="0">
                  <a:solidFill>
                    <a:srgbClr val="000000"/>
                  </a:solidFill>
                  <a:latin typeface="Times New Roman" pitchFamily="18" charset="0"/>
                </a:rPr>
                <a:t>societe</a:t>
              </a:r>
            </a:p>
          </p:txBody>
        </p:sp>
      </p:grpSp>
      <p:grpSp>
        <p:nvGrpSpPr>
          <p:cNvPr id="68615" name="Group 24"/>
          <p:cNvGrpSpPr>
            <a:grpSpLocks/>
          </p:cNvGrpSpPr>
          <p:nvPr/>
        </p:nvGrpSpPr>
        <p:grpSpPr bwMode="auto">
          <a:xfrm>
            <a:off x="5299894" y="4945883"/>
            <a:ext cx="2614613" cy="911225"/>
            <a:chOff x="3066" y="3035"/>
            <a:chExt cx="1647" cy="574"/>
          </a:xfrm>
        </p:grpSpPr>
        <p:sp>
          <p:nvSpPr>
            <p:cNvPr id="68620" name="Rectangle 25"/>
            <p:cNvSpPr>
              <a:spLocks noChangeArrowheads="1"/>
            </p:cNvSpPr>
            <p:nvPr/>
          </p:nvSpPr>
          <p:spPr bwMode="auto">
            <a:xfrm>
              <a:off x="3066" y="3042"/>
              <a:ext cx="1647" cy="56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1800" b="0">
                <a:latin typeface="Arial" charset="0"/>
              </a:endParaRPr>
            </a:p>
          </p:txBody>
        </p:sp>
        <p:sp>
          <p:nvSpPr>
            <p:cNvPr id="68621" name="Rectangle 26"/>
            <p:cNvSpPr>
              <a:spLocks noChangeArrowheads="1"/>
            </p:cNvSpPr>
            <p:nvPr/>
          </p:nvSpPr>
          <p:spPr bwMode="auto">
            <a:xfrm>
              <a:off x="3222" y="3035"/>
              <a:ext cx="1358" cy="2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400" b="0" dirty="0">
                  <a:solidFill>
                    <a:srgbClr val="000000"/>
                  </a:solidFill>
                  <a:latin typeface="Times New Roman" pitchFamily="18" charset="0"/>
                </a:rPr>
                <a:t>p2 : un objet Personne</a:t>
              </a:r>
            </a:p>
          </p:txBody>
        </p:sp>
        <p:sp>
          <p:nvSpPr>
            <p:cNvPr id="68622" name="Rectangle 27"/>
            <p:cNvSpPr>
              <a:spLocks noChangeArrowheads="1"/>
            </p:cNvSpPr>
            <p:nvPr/>
          </p:nvSpPr>
          <p:spPr bwMode="auto">
            <a:xfrm>
              <a:off x="3318" y="3210"/>
              <a:ext cx="573" cy="201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b="0">
                  <a:solidFill>
                    <a:srgbClr val="000000"/>
                  </a:solidFill>
                  <a:latin typeface="Times New Roman" pitchFamily="18" charset="0"/>
                </a:rPr>
                <a:t>DUPOND</a:t>
              </a:r>
            </a:p>
          </p:txBody>
        </p:sp>
        <p:sp>
          <p:nvSpPr>
            <p:cNvPr id="68623" name="Rectangle 28"/>
            <p:cNvSpPr>
              <a:spLocks noChangeArrowheads="1"/>
            </p:cNvSpPr>
            <p:nvPr/>
          </p:nvSpPr>
          <p:spPr bwMode="auto">
            <a:xfrm>
              <a:off x="3960" y="3210"/>
              <a:ext cx="573" cy="201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b="0">
                  <a:solidFill>
                    <a:srgbClr val="000000"/>
                  </a:solidFill>
                  <a:latin typeface="Times New Roman" pitchFamily="18" charset="0"/>
                </a:rPr>
                <a:t>CMB</a:t>
              </a:r>
            </a:p>
          </p:txBody>
        </p:sp>
        <p:sp>
          <p:nvSpPr>
            <p:cNvPr id="68624" name="Text Box 29"/>
            <p:cNvSpPr txBox="1">
              <a:spLocks noChangeArrowheads="1"/>
            </p:cNvSpPr>
            <p:nvPr/>
          </p:nvSpPr>
          <p:spPr bwMode="auto">
            <a:xfrm>
              <a:off x="3321" y="3387"/>
              <a:ext cx="573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b="0">
                  <a:solidFill>
                    <a:srgbClr val="000000"/>
                  </a:solidFill>
                  <a:latin typeface="Times New Roman" pitchFamily="18" charset="0"/>
                </a:rPr>
                <a:t>nom</a:t>
              </a:r>
            </a:p>
          </p:txBody>
        </p:sp>
        <p:sp>
          <p:nvSpPr>
            <p:cNvPr id="68625" name="Text Box 30"/>
            <p:cNvSpPr txBox="1">
              <a:spLocks noChangeArrowheads="1"/>
            </p:cNvSpPr>
            <p:nvPr/>
          </p:nvSpPr>
          <p:spPr bwMode="auto">
            <a:xfrm>
              <a:off x="3963" y="3387"/>
              <a:ext cx="573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b="0">
                  <a:solidFill>
                    <a:srgbClr val="000000"/>
                  </a:solidFill>
                  <a:latin typeface="Times New Roman" pitchFamily="18" charset="0"/>
                </a:rPr>
                <a:t>societe</a:t>
              </a:r>
            </a:p>
          </p:txBody>
        </p:sp>
      </p:grpSp>
      <p:sp>
        <p:nvSpPr>
          <p:cNvPr id="107551" name="Line 31"/>
          <p:cNvSpPr>
            <a:spLocks noChangeShapeType="1"/>
          </p:cNvSpPr>
          <p:nvPr/>
        </p:nvSpPr>
        <p:spPr bwMode="auto">
          <a:xfrm flipV="1">
            <a:off x="4356919" y="2780533"/>
            <a:ext cx="1104900" cy="7429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07552" name="Line 32"/>
          <p:cNvSpPr>
            <a:spLocks noChangeShapeType="1"/>
          </p:cNvSpPr>
          <p:nvPr/>
        </p:nvSpPr>
        <p:spPr bwMode="auto">
          <a:xfrm>
            <a:off x="4356919" y="4204520"/>
            <a:ext cx="933450" cy="10191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07553" name="Text Box 33"/>
          <p:cNvSpPr txBox="1">
            <a:spLocks noChangeArrowheads="1"/>
          </p:cNvSpPr>
          <p:nvPr/>
        </p:nvSpPr>
        <p:spPr bwMode="auto">
          <a:xfrm>
            <a:off x="4442644" y="3728270"/>
            <a:ext cx="914400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b="0" dirty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fr-FR" b="0" dirty="0">
                <a:solidFill>
                  <a:srgbClr val="C00000"/>
                </a:solidFill>
                <a:latin typeface="Times New Roman" pitchFamily="18" charset="0"/>
              </a:rPr>
              <a:t>instances</a:t>
            </a:r>
          </a:p>
        </p:txBody>
      </p:sp>
      <p:sp>
        <p:nvSpPr>
          <p:cNvPr id="107554" name="Text Box 34"/>
          <p:cNvSpPr txBox="1">
            <a:spLocks noChangeArrowheads="1"/>
          </p:cNvSpPr>
          <p:nvPr/>
        </p:nvSpPr>
        <p:spPr bwMode="auto">
          <a:xfrm>
            <a:off x="683444" y="5212583"/>
            <a:ext cx="3960813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Un programme qui gère plusieurs objets doit permettre leur création 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=&gt; concept de </a:t>
            </a:r>
            <a:r>
              <a:rPr lang="fr-FR" sz="1800" b="0" dirty="0">
                <a:solidFill>
                  <a:srgbClr val="C00000"/>
                </a:solidFill>
                <a:latin typeface="Arial" charset="0"/>
              </a:rPr>
              <a:t>CLASSE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51" grpId="0" animBg="1"/>
      <p:bldP spid="1075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>
                <a:effectLst/>
              </a:rPr>
              <a:t>Le concept de classe : encapsulation</a:t>
            </a:r>
          </a:p>
        </p:txBody>
      </p:sp>
      <p:sp>
        <p:nvSpPr>
          <p:cNvPr id="69635" name="Rectangle 35"/>
          <p:cNvSpPr>
            <a:spLocks noChangeArrowheads="1"/>
          </p:cNvSpPr>
          <p:nvPr/>
        </p:nvSpPr>
        <p:spPr bwMode="auto">
          <a:xfrm>
            <a:off x="71438" y="1969070"/>
            <a:ext cx="8305646" cy="3480056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Personne {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FR" sz="20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nom;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societe</a:t>
            </a:r>
            <a:r>
              <a:rPr lang="fr-FR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FR" sz="20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presenteToi</a:t>
            </a:r>
            <a:r>
              <a:rPr lang="fr-FR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2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fr-FR" sz="2000" b="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fr-FR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fr-FR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("Je m'appelle "+nom);</a:t>
            </a:r>
          </a:p>
          <a:p>
            <a:pPr lvl="2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fr-FR" sz="2000" b="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fr-FR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fr-FR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("Je travaille à "+</a:t>
            </a:r>
            <a:r>
              <a:rPr lang="fr-FR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societe</a:t>
            </a:r>
            <a:r>
              <a:rPr lang="fr-FR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FR" sz="20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08580" name="Group 36"/>
          <p:cNvGrpSpPr>
            <a:grpSpLocks/>
          </p:cNvGrpSpPr>
          <p:nvPr/>
        </p:nvGrpSpPr>
        <p:grpSpPr bwMode="auto">
          <a:xfrm>
            <a:off x="4010050" y="1325937"/>
            <a:ext cx="5033630" cy="1803400"/>
            <a:chOff x="2044" y="947"/>
            <a:chExt cx="3013" cy="1136"/>
          </a:xfrm>
        </p:grpSpPr>
        <p:sp>
          <p:nvSpPr>
            <p:cNvPr id="69648" name="Text Box 37"/>
            <p:cNvSpPr txBox="1">
              <a:spLocks noChangeArrowheads="1"/>
            </p:cNvSpPr>
            <p:nvPr/>
          </p:nvSpPr>
          <p:spPr bwMode="auto">
            <a:xfrm>
              <a:off x="2508" y="947"/>
              <a:ext cx="2138" cy="2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800" b="0">
                <a:latin typeface="Arial" charset="0"/>
              </a:endParaRPr>
            </a:p>
          </p:txBody>
        </p:sp>
        <p:sp>
          <p:nvSpPr>
            <p:cNvPr id="69649" name="Text Box 38"/>
            <p:cNvSpPr txBox="1">
              <a:spLocks noChangeArrowheads="1"/>
            </p:cNvSpPr>
            <p:nvPr/>
          </p:nvSpPr>
          <p:spPr bwMode="auto">
            <a:xfrm>
              <a:off x="2633" y="1043"/>
              <a:ext cx="2424" cy="572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800" i="1">
                  <a:solidFill>
                    <a:schemeClr val="folHlink"/>
                  </a:solidFill>
                  <a:latin typeface="Arial" charset="0"/>
                </a:rPr>
                <a:t>Variables d'instances</a:t>
              </a:r>
              <a:r>
                <a:rPr lang="fr-FR" sz="1800" b="0">
                  <a:solidFill>
                    <a:schemeClr val="folHlink"/>
                  </a:solidFill>
                  <a:latin typeface="Arial" charset="0"/>
                </a:rPr>
                <a:t> :</a:t>
              </a:r>
            </a:p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800" b="0">
                  <a:solidFill>
                    <a:srgbClr val="000000"/>
                  </a:solidFill>
                  <a:latin typeface="Arial" charset="0"/>
                </a:rPr>
                <a:t>-1 </a:t>
              </a:r>
              <a:r>
                <a:rPr lang="fr-FR" sz="1800">
                  <a:solidFill>
                    <a:schemeClr val="folHlink"/>
                  </a:solidFill>
                  <a:latin typeface="Arial" charset="0"/>
                </a:rPr>
                <a:t>modificateur de visibilité</a:t>
              </a:r>
              <a:r>
                <a:rPr lang="fr-FR" sz="1800" b="0">
                  <a:solidFill>
                    <a:srgbClr val="000000"/>
                  </a:solidFill>
                  <a:latin typeface="Arial" charset="0"/>
                </a:rPr>
                <a:t> → public</a:t>
              </a:r>
            </a:p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800" b="0">
                  <a:solidFill>
                    <a:srgbClr val="000000"/>
                  </a:solidFill>
                  <a:latin typeface="Arial" charset="0"/>
                </a:rPr>
                <a:t>-</a:t>
              </a:r>
              <a:r>
                <a:rPr lang="fr-FR" sz="1800">
                  <a:solidFill>
                    <a:schemeClr val="folHlink"/>
                  </a:solidFill>
                  <a:latin typeface="Arial" charset="0"/>
                </a:rPr>
                <a:t>le type</a:t>
              </a:r>
              <a:r>
                <a:rPr lang="fr-FR" sz="1800" b="0">
                  <a:solidFill>
                    <a:srgbClr val="000000"/>
                  </a:solidFill>
                  <a:latin typeface="Arial" charset="0"/>
                </a:rPr>
                <a:t> → String</a:t>
              </a:r>
            </a:p>
          </p:txBody>
        </p:sp>
        <p:sp>
          <p:nvSpPr>
            <p:cNvPr id="69650" name="Line 39"/>
            <p:cNvSpPr>
              <a:spLocks noChangeShapeType="1"/>
            </p:cNvSpPr>
            <p:nvPr/>
          </p:nvSpPr>
          <p:spPr bwMode="auto">
            <a:xfrm>
              <a:off x="2044" y="1814"/>
              <a:ext cx="0" cy="26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51" name="Line 40"/>
            <p:cNvSpPr>
              <a:spLocks noChangeShapeType="1"/>
            </p:cNvSpPr>
            <p:nvPr/>
          </p:nvSpPr>
          <p:spPr bwMode="auto">
            <a:xfrm flipH="1">
              <a:off x="2044" y="1361"/>
              <a:ext cx="588" cy="57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8585" name="Group 41"/>
          <p:cNvGrpSpPr>
            <a:grpSpLocks/>
          </p:cNvGrpSpPr>
          <p:nvPr/>
        </p:nvGrpSpPr>
        <p:grpSpPr bwMode="auto">
          <a:xfrm>
            <a:off x="3376920" y="2472954"/>
            <a:ext cx="5666760" cy="1182687"/>
            <a:chOff x="2184" y="1701"/>
            <a:chExt cx="3418" cy="745"/>
          </a:xfrm>
        </p:grpSpPr>
        <p:sp>
          <p:nvSpPr>
            <p:cNvPr id="69646" name="Text Box 42"/>
            <p:cNvSpPr txBox="1">
              <a:spLocks noChangeArrowheads="1"/>
            </p:cNvSpPr>
            <p:nvPr/>
          </p:nvSpPr>
          <p:spPr bwMode="auto">
            <a:xfrm>
              <a:off x="3107" y="1701"/>
              <a:ext cx="2495" cy="745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800" i="1">
                  <a:solidFill>
                    <a:schemeClr val="folHlink"/>
                  </a:solidFill>
                  <a:latin typeface="Arial" charset="0"/>
                </a:rPr>
                <a:t>Méthode d’instance </a:t>
              </a:r>
              <a:r>
                <a:rPr lang="fr-FR" sz="1800">
                  <a:solidFill>
                    <a:schemeClr val="folHlink"/>
                  </a:solidFill>
                  <a:latin typeface="Arial" charset="0"/>
                </a:rPr>
                <a:t>:</a:t>
              </a:r>
            </a:p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800" b="0">
                  <a:solidFill>
                    <a:srgbClr val="000000"/>
                  </a:solidFill>
                  <a:latin typeface="Arial" charset="0"/>
                </a:rPr>
                <a:t>- 1 </a:t>
              </a:r>
              <a:r>
                <a:rPr lang="fr-FR" sz="1800">
                  <a:solidFill>
                    <a:schemeClr val="folHlink"/>
                  </a:solidFill>
                  <a:latin typeface="Arial" charset="0"/>
                </a:rPr>
                <a:t>modificateur de visibilité</a:t>
              </a:r>
              <a:r>
                <a:rPr lang="fr-FR" sz="1800" b="0">
                  <a:solidFill>
                    <a:srgbClr val="000000"/>
                  </a:solidFill>
                  <a:latin typeface="Arial" charset="0"/>
                </a:rPr>
                <a:t>  → public</a:t>
              </a:r>
            </a:p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800" b="0">
                  <a:solidFill>
                    <a:srgbClr val="000000"/>
                  </a:solidFill>
                  <a:latin typeface="Arial" charset="0"/>
                </a:rPr>
                <a:t>- ne renvoie pas de valeur → </a:t>
              </a:r>
              <a:r>
                <a:rPr lang="fr-FR" sz="1800">
                  <a:solidFill>
                    <a:schemeClr val="folHlink"/>
                  </a:solidFill>
                  <a:latin typeface="Arial" charset="0"/>
                </a:rPr>
                <a:t>void</a:t>
              </a:r>
            </a:p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800" b="0">
                  <a:solidFill>
                    <a:srgbClr val="000000"/>
                  </a:solidFill>
                  <a:latin typeface="Arial" charset="0"/>
                </a:rPr>
                <a:t>- n'accepte aucun paramètre</a:t>
              </a:r>
            </a:p>
          </p:txBody>
        </p:sp>
        <p:sp>
          <p:nvSpPr>
            <p:cNvPr id="69647" name="Line 43"/>
            <p:cNvSpPr>
              <a:spLocks noChangeShapeType="1"/>
            </p:cNvSpPr>
            <p:nvPr/>
          </p:nvSpPr>
          <p:spPr bwMode="auto">
            <a:xfrm flipH="1">
              <a:off x="2184" y="1948"/>
              <a:ext cx="923" cy="45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8588" name="Group 44"/>
          <p:cNvGrpSpPr>
            <a:grpSpLocks/>
          </p:cNvGrpSpPr>
          <p:nvPr/>
        </p:nvGrpSpPr>
        <p:grpSpPr bwMode="auto">
          <a:xfrm>
            <a:off x="6681967" y="3934061"/>
            <a:ext cx="2433638" cy="1524001"/>
            <a:chOff x="4129" y="2215"/>
            <a:chExt cx="1533" cy="960"/>
          </a:xfrm>
        </p:grpSpPr>
        <p:sp>
          <p:nvSpPr>
            <p:cNvPr id="69643" name="Text Box 45"/>
            <p:cNvSpPr txBox="1">
              <a:spLocks noChangeArrowheads="1"/>
            </p:cNvSpPr>
            <p:nvPr/>
          </p:nvSpPr>
          <p:spPr bwMode="auto">
            <a:xfrm>
              <a:off x="4129" y="2948"/>
              <a:ext cx="1533" cy="227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800" i="1">
                  <a:solidFill>
                    <a:schemeClr val="folHlink"/>
                  </a:solidFill>
                  <a:latin typeface="Arial" charset="0"/>
                </a:rPr>
                <a:t>Corps de la méthode</a:t>
              </a:r>
            </a:p>
          </p:txBody>
        </p:sp>
        <p:sp>
          <p:nvSpPr>
            <p:cNvPr id="69644" name="Line 46"/>
            <p:cNvSpPr>
              <a:spLocks noChangeShapeType="1"/>
            </p:cNvSpPr>
            <p:nvPr/>
          </p:nvSpPr>
          <p:spPr bwMode="auto">
            <a:xfrm>
              <a:off x="5041" y="2215"/>
              <a:ext cx="0" cy="26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5" name="Line 47"/>
            <p:cNvSpPr>
              <a:spLocks noChangeShapeType="1"/>
            </p:cNvSpPr>
            <p:nvPr/>
          </p:nvSpPr>
          <p:spPr bwMode="auto">
            <a:xfrm flipH="1" flipV="1">
              <a:off x="5091" y="2329"/>
              <a:ext cx="366" cy="57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8592" name="Group 48"/>
          <p:cNvGrpSpPr>
            <a:grpSpLocks/>
          </p:cNvGrpSpPr>
          <p:nvPr/>
        </p:nvGrpSpPr>
        <p:grpSpPr bwMode="auto">
          <a:xfrm>
            <a:off x="442759" y="4159526"/>
            <a:ext cx="6129038" cy="1649413"/>
            <a:chOff x="337" y="2811"/>
            <a:chExt cx="3813" cy="1039"/>
          </a:xfrm>
        </p:grpSpPr>
        <p:sp>
          <p:nvSpPr>
            <p:cNvPr id="69640" name="Line 49"/>
            <p:cNvSpPr>
              <a:spLocks noChangeShapeType="1"/>
            </p:cNvSpPr>
            <p:nvPr/>
          </p:nvSpPr>
          <p:spPr bwMode="auto">
            <a:xfrm flipV="1">
              <a:off x="680" y="2811"/>
              <a:ext cx="1749" cy="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1" name="Text Box 50"/>
            <p:cNvSpPr txBox="1">
              <a:spLocks noChangeArrowheads="1"/>
            </p:cNvSpPr>
            <p:nvPr/>
          </p:nvSpPr>
          <p:spPr bwMode="auto">
            <a:xfrm>
              <a:off x="337" y="3269"/>
              <a:ext cx="3813" cy="581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800" i="1" dirty="0" err="1">
                  <a:solidFill>
                    <a:schemeClr val="folHlink"/>
                  </a:solidFill>
                  <a:latin typeface="Arial" charset="0"/>
                </a:rPr>
                <a:t>System.out</a:t>
              </a:r>
              <a:r>
                <a:rPr lang="fr-FR" sz="1800" b="0" dirty="0">
                  <a:solidFill>
                    <a:srgbClr val="000000"/>
                  </a:solidFill>
                  <a:latin typeface="Arial" charset="0"/>
                </a:rPr>
                <a:t> gère le flux standard de sortie (console texte).</a:t>
              </a:r>
            </a:p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800" b="0" dirty="0">
                  <a:solidFill>
                    <a:srgbClr val="000000"/>
                  </a:solidFill>
                  <a:latin typeface="Arial" charset="0"/>
                </a:rPr>
                <a:t>Il reçoit un message qui correspond à la méthode </a:t>
              </a:r>
              <a:r>
                <a:rPr lang="fr-FR" sz="1800" i="1" dirty="0" err="1">
                  <a:solidFill>
                    <a:schemeClr val="folHlink"/>
                  </a:solidFill>
                  <a:latin typeface="Arial" charset="0"/>
                </a:rPr>
                <a:t>println</a:t>
              </a:r>
              <a:r>
                <a:rPr lang="fr-FR" sz="1800" b="0" dirty="0">
                  <a:solidFill>
                    <a:srgbClr val="000000"/>
                  </a:solidFill>
                  <a:latin typeface="Arial" charset="0"/>
                </a:rPr>
                <a:t> définit dans sa </a:t>
              </a:r>
              <a:r>
                <a:rPr lang="fr-FR" sz="1800" i="1" dirty="0">
                  <a:solidFill>
                    <a:schemeClr val="folHlink"/>
                  </a:solidFill>
                  <a:latin typeface="Arial" charset="0"/>
                </a:rPr>
                <a:t>classe</a:t>
              </a:r>
              <a:r>
                <a:rPr lang="fr-FR" sz="1800" b="0" dirty="0">
                  <a:solidFill>
                    <a:srgbClr val="000000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69642" name="Line 51"/>
            <p:cNvSpPr>
              <a:spLocks noChangeShapeType="1"/>
            </p:cNvSpPr>
            <p:nvPr/>
          </p:nvSpPr>
          <p:spPr bwMode="auto">
            <a:xfrm flipH="1" flipV="1">
              <a:off x="1610" y="2811"/>
              <a:ext cx="378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3207607" y="4273454"/>
            <a:ext cx="6021046" cy="2418020"/>
          </a:xfrm>
          <a:prstGeom prst="rect">
            <a:avLst/>
          </a:prstGeom>
          <a:solidFill>
            <a:schemeClr val="tx1">
              <a:alpha val="85000"/>
            </a:schemeClr>
          </a:solidFill>
          <a:ln w="9360">
            <a:solidFill>
              <a:srgbClr val="00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114300"/>
          </a:effectLst>
        </p:spPr>
        <p:txBody>
          <a:bodyPr lIns="90000" tIns="45000" rIns="90000" bIns="45000"/>
          <a:lstStyle/>
          <a:p>
            <a:pPr algn="ctr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i="1" dirty="0">
                <a:solidFill>
                  <a:schemeClr val="bg1"/>
                </a:solidFill>
                <a:latin typeface="Arial" charset="0"/>
              </a:rPr>
              <a:t>Critique programmation traditionnelle</a:t>
            </a:r>
          </a:p>
          <a:p>
            <a:pPr algn="just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b="0" dirty="0">
                <a:solidFill>
                  <a:schemeClr val="bg1"/>
                </a:solidFill>
                <a:latin typeface="Arial" charset="0"/>
              </a:rPr>
              <a:t>-</a:t>
            </a:r>
            <a:r>
              <a:rPr lang="fr-FR" sz="1800" dirty="0">
                <a:solidFill>
                  <a:schemeClr val="bg1"/>
                </a:solidFill>
                <a:latin typeface="Arial" charset="0"/>
              </a:rPr>
              <a:t>séparation des données </a:t>
            </a:r>
            <a:r>
              <a:rPr lang="fr-FR" sz="1800" b="0" dirty="0">
                <a:solidFill>
                  <a:schemeClr val="bg1"/>
                </a:solidFill>
                <a:latin typeface="Arial" charset="0"/>
              </a:rPr>
              <a:t>(</a:t>
            </a:r>
            <a:r>
              <a:rPr lang="fr-FR" sz="1800" b="0" i="1" dirty="0" err="1">
                <a:solidFill>
                  <a:schemeClr val="bg1"/>
                </a:solidFill>
                <a:latin typeface="Arial" charset="0"/>
              </a:rPr>
              <a:t>struct</a:t>
            </a:r>
            <a:r>
              <a:rPr lang="fr-FR" sz="1800" b="0" dirty="0">
                <a:solidFill>
                  <a:schemeClr val="bg1"/>
                </a:solidFill>
                <a:latin typeface="Arial" charset="0"/>
              </a:rPr>
              <a:t>)</a:t>
            </a:r>
            <a:r>
              <a:rPr lang="fr-FR" sz="1800" dirty="0">
                <a:solidFill>
                  <a:schemeClr val="bg1"/>
                </a:solidFill>
                <a:latin typeface="Arial" charset="0"/>
              </a:rPr>
              <a:t> et des traitements </a:t>
            </a:r>
            <a:r>
              <a:rPr lang="fr-FR" sz="1800" b="0" dirty="0">
                <a:solidFill>
                  <a:schemeClr val="bg1"/>
                </a:solidFill>
                <a:latin typeface="Arial" charset="0"/>
              </a:rPr>
              <a:t>(fonction </a:t>
            </a:r>
            <a:r>
              <a:rPr lang="fr-FR" sz="1800" b="0" i="1" dirty="0" err="1">
                <a:solidFill>
                  <a:schemeClr val="bg1"/>
                </a:solidFill>
                <a:latin typeface="Arial" charset="0"/>
              </a:rPr>
              <a:t>Presente</a:t>
            </a:r>
            <a:r>
              <a:rPr lang="fr-FR" sz="1800" b="0" dirty="0">
                <a:solidFill>
                  <a:schemeClr val="bg1"/>
                </a:solidFill>
                <a:latin typeface="Arial" charset="0"/>
              </a:rPr>
              <a:t>) : pourtant une personne est aussi bien caractérisé par ses informations que par ses comportements.</a:t>
            </a:r>
          </a:p>
          <a:p>
            <a:pPr algn="ctr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i="1" dirty="0">
                <a:solidFill>
                  <a:srgbClr val="FFC000"/>
                </a:solidFill>
                <a:latin typeface="Arial" charset="0"/>
              </a:rPr>
              <a:t>Maintenant</a:t>
            </a:r>
          </a:p>
          <a:p>
            <a:pPr algn="just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b="0" dirty="0">
                <a:solidFill>
                  <a:srgbClr val="FFC000"/>
                </a:solidFill>
                <a:latin typeface="Arial" charset="0"/>
              </a:rPr>
              <a:t>Avec le concept de classe, les données et les traitements (comportements) sont regroupés.</a:t>
            </a:r>
          </a:p>
          <a:p>
            <a:pPr algn="just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FR" sz="1800" b="0" dirty="0">
              <a:solidFill>
                <a:schemeClr val="bg1"/>
              </a:solidFill>
              <a:latin typeface="Arial" charset="0"/>
            </a:endParaRPr>
          </a:p>
          <a:p>
            <a:pPr algn="just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FR" sz="1800" b="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>
                <a:solidFill>
                  <a:srgbClr val="C00000"/>
                </a:solidFill>
                <a:effectLst/>
              </a:rPr>
              <a:t>Instanciation</a:t>
            </a:r>
            <a:r>
              <a:rPr lang="fr-FR" sz="2800" dirty="0">
                <a:effectLst/>
              </a:rPr>
              <a:t>, utilisation d’un objet</a:t>
            </a:r>
          </a:p>
        </p:txBody>
      </p:sp>
      <p:sp>
        <p:nvSpPr>
          <p:cNvPr id="72707" name="Rectangle 6"/>
          <p:cNvSpPr>
            <a:spLocks noChangeArrowheads="1"/>
          </p:cNvSpPr>
          <p:nvPr/>
        </p:nvSpPr>
        <p:spPr bwMode="auto">
          <a:xfrm>
            <a:off x="107950" y="3460140"/>
            <a:ext cx="5075238" cy="2014538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dirty="0">
                <a:solidFill>
                  <a:srgbClr val="000000"/>
                </a:solidFill>
                <a:latin typeface="Arial" charset="0"/>
              </a:rPr>
              <a:t>…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dirty="0">
                <a:solidFill>
                  <a:srgbClr val="000000"/>
                </a:solidFill>
                <a:latin typeface="Arial" charset="0"/>
              </a:rPr>
              <a:t>Personne quidam;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dirty="0">
                <a:solidFill>
                  <a:srgbClr val="000000"/>
                </a:solidFill>
                <a:latin typeface="Arial" charset="0"/>
              </a:rPr>
              <a:t>quidam = </a:t>
            </a:r>
            <a:r>
              <a:rPr lang="fr-FR" sz="1800" dirty="0">
                <a:solidFill>
                  <a:srgbClr val="FF0000"/>
                </a:solidFill>
                <a:latin typeface="Arial" charset="0"/>
              </a:rPr>
              <a:t>new</a:t>
            </a:r>
            <a:r>
              <a:rPr lang="fr-FR" sz="1800" dirty="0">
                <a:solidFill>
                  <a:srgbClr val="000000"/>
                </a:solidFill>
                <a:latin typeface="Arial" charset="0"/>
              </a:rPr>
              <a:t> Personne();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dirty="0" err="1">
                <a:solidFill>
                  <a:srgbClr val="000000"/>
                </a:solidFill>
                <a:latin typeface="Arial" charset="0"/>
              </a:rPr>
              <a:t>quidam.nom</a:t>
            </a:r>
            <a:r>
              <a:rPr lang="fr-FR" sz="18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"</a:t>
            </a:r>
            <a:r>
              <a:rPr lang="fr-FR" sz="1800" dirty="0">
                <a:solidFill>
                  <a:srgbClr val="000000"/>
                </a:solidFill>
                <a:latin typeface="Arial" charset="0"/>
              </a:rPr>
              <a:t>DURAND </a:t>
            </a: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" 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dirty="0" err="1">
                <a:solidFill>
                  <a:srgbClr val="000000"/>
                </a:solidFill>
                <a:latin typeface="Arial" charset="0"/>
              </a:rPr>
              <a:t>quidam.societe</a:t>
            </a:r>
            <a:r>
              <a:rPr lang="fr-FR" sz="1800" dirty="0">
                <a:solidFill>
                  <a:srgbClr val="000000"/>
                </a:solidFill>
                <a:latin typeface="Arial" charset="0"/>
              </a:rPr>
              <a:t> = " OUTILS JAVA SA" 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dirty="0" err="1">
                <a:solidFill>
                  <a:srgbClr val="000000"/>
                </a:solidFill>
                <a:latin typeface="Arial" charset="0"/>
              </a:rPr>
              <a:t>quidam.presenteToi</a:t>
            </a:r>
            <a:r>
              <a:rPr lang="fr-FR" sz="1800" dirty="0">
                <a:solidFill>
                  <a:srgbClr val="000000"/>
                </a:solidFill>
                <a:latin typeface="Arial" charset="0"/>
              </a:rPr>
              <a:t>();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grpSp>
        <p:nvGrpSpPr>
          <p:cNvPr id="111623" name="Group 7"/>
          <p:cNvGrpSpPr>
            <a:grpSpLocks/>
          </p:cNvGrpSpPr>
          <p:nvPr/>
        </p:nvGrpSpPr>
        <p:grpSpPr bwMode="auto">
          <a:xfrm>
            <a:off x="3598863" y="3414103"/>
            <a:ext cx="5324475" cy="1206500"/>
            <a:chOff x="2267" y="1587"/>
            <a:chExt cx="3354" cy="760"/>
          </a:xfrm>
        </p:grpSpPr>
        <p:sp>
          <p:nvSpPr>
            <p:cNvPr id="72713" name="Text Box 8"/>
            <p:cNvSpPr txBox="1">
              <a:spLocks noChangeArrowheads="1"/>
            </p:cNvSpPr>
            <p:nvPr/>
          </p:nvSpPr>
          <p:spPr bwMode="auto">
            <a:xfrm>
              <a:off x="3099" y="1587"/>
              <a:ext cx="2522" cy="760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</p:spPr>
          <p:txBody>
            <a:bodyPr lIns="108000" tIns="46800" rIns="0" bIns="46800">
              <a:spAutoFit/>
            </a:bodyPr>
            <a:lstStyle/>
            <a:p>
              <a:pPr defTabSz="449263">
                <a:spcBef>
                  <a:spcPts val="1000"/>
                </a:spcBef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600" dirty="0">
                  <a:solidFill>
                    <a:schemeClr val="folHlink"/>
                  </a:solidFill>
                  <a:latin typeface="Arial" charset="0"/>
                </a:rPr>
                <a:t>L'</a:t>
              </a:r>
              <a:r>
                <a:rPr lang="fr-FR" sz="1600" i="1" dirty="0">
                  <a:solidFill>
                    <a:schemeClr val="folHlink"/>
                  </a:solidFill>
                  <a:latin typeface="Arial" charset="0"/>
                </a:rPr>
                <a:t>opérateur new</a:t>
              </a:r>
              <a:r>
                <a:rPr lang="fr-FR" sz="1600" b="0" dirty="0">
                  <a:solidFill>
                    <a:srgbClr val="000000"/>
                  </a:solidFill>
                  <a:latin typeface="Arial" charset="0"/>
                </a:rPr>
                <a:t> est appelé pour </a:t>
              </a:r>
              <a:r>
                <a:rPr lang="fr-FR" sz="1600" b="0" dirty="0">
                  <a:solidFill>
                    <a:srgbClr val="C00000"/>
                  </a:solidFill>
                  <a:latin typeface="Arial" charset="0"/>
                </a:rPr>
                <a:t>instancier</a:t>
              </a:r>
              <a:r>
                <a:rPr lang="fr-FR" sz="1600" b="0" dirty="0">
                  <a:solidFill>
                    <a:srgbClr val="000000"/>
                  </a:solidFill>
                  <a:latin typeface="Arial" charset="0"/>
                </a:rPr>
                <a:t> l’objet de la classe Personne.</a:t>
              </a:r>
            </a:p>
            <a:p>
              <a:pPr defTabSz="449263">
                <a:spcBef>
                  <a:spcPts val="1000"/>
                </a:spcBef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600" b="0" dirty="0">
                  <a:solidFill>
                    <a:srgbClr val="000000"/>
                  </a:solidFill>
                  <a:latin typeface="Arial" charset="0"/>
                </a:rPr>
                <a:t>La </a:t>
              </a:r>
              <a:r>
                <a:rPr lang="fr-FR" sz="1600" i="1" dirty="0">
                  <a:solidFill>
                    <a:schemeClr val="folHlink"/>
                  </a:solidFill>
                  <a:latin typeface="Arial" charset="0"/>
                </a:rPr>
                <a:t>référence</a:t>
              </a:r>
              <a:r>
                <a:rPr lang="fr-FR" sz="1600" b="0" dirty="0">
                  <a:solidFill>
                    <a:srgbClr val="000000"/>
                  </a:solidFill>
                  <a:latin typeface="Arial" charset="0"/>
                </a:rPr>
                <a:t> de l'objet est affectée à la variable quidam.</a:t>
              </a:r>
            </a:p>
          </p:txBody>
        </p:sp>
        <p:sp>
          <p:nvSpPr>
            <p:cNvPr id="72714" name="Line 9"/>
            <p:cNvSpPr>
              <a:spLocks noChangeShapeType="1"/>
            </p:cNvSpPr>
            <p:nvPr/>
          </p:nvSpPr>
          <p:spPr bwMode="auto">
            <a:xfrm flipH="1">
              <a:off x="2267" y="1769"/>
              <a:ext cx="829" cy="26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11626" name="Group 10"/>
          <p:cNvGrpSpPr>
            <a:grpSpLocks/>
          </p:cNvGrpSpPr>
          <p:nvPr/>
        </p:nvGrpSpPr>
        <p:grpSpPr bwMode="auto">
          <a:xfrm>
            <a:off x="2735263" y="2833078"/>
            <a:ext cx="5899150" cy="1008062"/>
            <a:chOff x="1723" y="1221"/>
            <a:chExt cx="3716" cy="635"/>
          </a:xfrm>
        </p:grpSpPr>
        <p:sp>
          <p:nvSpPr>
            <p:cNvPr id="72711" name="Text Box 11"/>
            <p:cNvSpPr txBox="1">
              <a:spLocks noChangeArrowheads="1"/>
            </p:cNvSpPr>
            <p:nvPr/>
          </p:nvSpPr>
          <p:spPr bwMode="auto">
            <a:xfrm>
              <a:off x="3095" y="1221"/>
              <a:ext cx="2343" cy="211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</p:spPr>
          <p:txBody>
            <a:bodyPr lIns="108000" tIns="46800" rIns="0" bIns="46800">
              <a:spAutoFit/>
            </a:bodyPr>
            <a:lstStyle/>
            <a:p>
              <a:pPr defTabSz="449263">
                <a:spcBef>
                  <a:spcPts val="1000"/>
                </a:spcBef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sz="1600" b="0">
                  <a:solidFill>
                    <a:srgbClr val="000000"/>
                  </a:solidFill>
                  <a:latin typeface="Arial" charset="0"/>
                </a:rPr>
                <a:t>Cette variable ne désigne aucun objet.</a:t>
              </a:r>
            </a:p>
          </p:txBody>
        </p:sp>
        <p:sp>
          <p:nvSpPr>
            <p:cNvPr id="72712" name="Line 12"/>
            <p:cNvSpPr>
              <a:spLocks noChangeShapeType="1"/>
            </p:cNvSpPr>
            <p:nvPr/>
          </p:nvSpPr>
          <p:spPr bwMode="auto">
            <a:xfrm flipH="1">
              <a:off x="1722" y="1315"/>
              <a:ext cx="1373" cy="54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2160588" y="6138253"/>
            <a:ext cx="4730750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2800" b="0">
                <a:solidFill>
                  <a:srgbClr val="000000"/>
                </a:solidFill>
                <a:latin typeface="Arial" charset="0"/>
              </a:rPr>
              <a:t>Qu'est ce qu'une référence ?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89253" y="1433944"/>
            <a:ext cx="6097870" cy="1505411"/>
          </a:xfrm>
          <a:prstGeom prst="rect">
            <a:avLst/>
          </a:prstGeom>
          <a:solidFill>
            <a:schemeClr val="tx1">
              <a:alpha val="85000"/>
            </a:schemeClr>
          </a:solidFill>
          <a:ln w="9360">
            <a:solidFill>
              <a:srgbClr val="00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114300"/>
          </a:effectLst>
        </p:spPr>
        <p:txBody>
          <a:bodyPr lIns="90000" tIns="45000" rIns="90000" bIns="45000"/>
          <a:lstStyle/>
          <a:p>
            <a:pPr algn="ctr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i="1" dirty="0">
                <a:solidFill>
                  <a:schemeClr val="bg1"/>
                </a:solidFill>
                <a:latin typeface="Arial" charset="0"/>
              </a:rPr>
              <a:t>Critique programmation traditionnelle</a:t>
            </a:r>
          </a:p>
          <a:p>
            <a:pPr algn="just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b="0" dirty="0">
                <a:solidFill>
                  <a:schemeClr val="bg1"/>
                </a:solidFill>
                <a:latin typeface="Arial" charset="0"/>
              </a:rPr>
              <a:t>-</a:t>
            </a: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fr-FR" sz="1800" dirty="0">
                <a:solidFill>
                  <a:schemeClr val="bg1"/>
                </a:solidFill>
                <a:latin typeface="Arial" charset="0"/>
              </a:rPr>
              <a:t>pas de séparation entre l’interface et l’implémentation.</a:t>
            </a:r>
            <a:endParaRPr lang="fr-FR" sz="1800" b="0" dirty="0">
              <a:solidFill>
                <a:schemeClr val="bg1"/>
              </a:solidFill>
              <a:latin typeface="Arial" charset="0"/>
            </a:endParaRPr>
          </a:p>
          <a:p>
            <a:pPr algn="ctr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i="1" dirty="0">
                <a:solidFill>
                  <a:srgbClr val="FFC000"/>
                </a:solidFill>
                <a:latin typeface="Arial" charset="0"/>
              </a:rPr>
              <a:t>Maintenant</a:t>
            </a:r>
          </a:p>
          <a:p>
            <a:pPr algn="just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b="0" dirty="0">
                <a:solidFill>
                  <a:srgbClr val="FFC000"/>
                </a:solidFill>
                <a:latin typeface="Arial" charset="0"/>
              </a:rPr>
              <a:t>Un objet de type Personne peut être utilisé n’importe où.</a:t>
            </a:r>
          </a:p>
          <a:p>
            <a:pPr algn="just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FR" sz="1800" b="0" dirty="0">
              <a:solidFill>
                <a:schemeClr val="bg1"/>
              </a:solidFill>
              <a:latin typeface="Arial" charset="0"/>
            </a:endParaRPr>
          </a:p>
          <a:p>
            <a:pPr algn="just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FR" sz="1800" b="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Référence d’un objet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45232" y="1442319"/>
            <a:ext cx="8291264" cy="5001420"/>
          </a:xfrm>
        </p:spPr>
        <p:txBody>
          <a:bodyPr>
            <a:normAutofit/>
          </a:bodyPr>
          <a:lstStyle/>
          <a:p>
            <a:r>
              <a:rPr lang="fr-FR" sz="2400" b="0" dirty="0">
                <a:solidFill>
                  <a:srgbClr val="000000"/>
                </a:solidFill>
                <a:latin typeface="Arial" charset="0"/>
              </a:rPr>
              <a:t>En Java, tous les objets sont instanciés par </a:t>
            </a:r>
            <a:r>
              <a:rPr lang="fr-FR" sz="2400" dirty="0">
                <a:solidFill>
                  <a:srgbClr val="FF0000"/>
                </a:solidFill>
                <a:latin typeface="Arial" charset="0"/>
              </a:rPr>
              <a:t>allocation dynamique</a:t>
            </a:r>
            <a:r>
              <a:rPr lang="fr-FR" sz="2400" dirty="0">
                <a:latin typeface="Arial" charset="0"/>
              </a:rPr>
              <a:t>.</a:t>
            </a:r>
          </a:p>
          <a:p>
            <a:pPr marL="18900" indent="0">
              <a:buNone/>
            </a:pPr>
            <a:endParaRPr lang="fr-FR" sz="2400" dirty="0">
              <a:latin typeface="Arial" charset="0"/>
            </a:endParaRPr>
          </a:p>
          <a:p>
            <a:r>
              <a:rPr lang="fr-FR" sz="2400" b="0" dirty="0">
                <a:solidFill>
                  <a:srgbClr val="000000"/>
                </a:solidFill>
                <a:latin typeface="Arial" charset="0"/>
              </a:rPr>
              <a:t>C’est la </a:t>
            </a:r>
            <a:r>
              <a:rPr lang="fr-FR" sz="2400" dirty="0">
                <a:solidFill>
                  <a:srgbClr val="FF0000"/>
                </a:solidFill>
                <a:latin typeface="Arial" charset="0"/>
              </a:rPr>
              <a:t>machine virtuelle Java </a:t>
            </a:r>
            <a:r>
              <a:rPr lang="fr-FR" sz="2400" b="0" dirty="0">
                <a:solidFill>
                  <a:srgbClr val="000000"/>
                </a:solidFill>
                <a:latin typeface="Arial" charset="0"/>
              </a:rPr>
              <a:t>(JVM) qui </a:t>
            </a:r>
            <a:r>
              <a:rPr lang="fr-FR" sz="2400" dirty="0">
                <a:solidFill>
                  <a:srgbClr val="FF0000"/>
                </a:solidFill>
                <a:latin typeface="Arial" charset="0"/>
              </a:rPr>
              <a:t>gère l’espace d’allocation</a:t>
            </a:r>
            <a:r>
              <a:rPr lang="fr-FR" sz="2400" b="0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marL="18900" indent="0">
              <a:buNone/>
            </a:pPr>
            <a:endParaRPr lang="fr-FR" sz="2400" b="0" dirty="0">
              <a:solidFill>
                <a:srgbClr val="000000"/>
              </a:solidFill>
              <a:latin typeface="Arial" charset="0"/>
            </a:endParaRPr>
          </a:p>
          <a:p>
            <a:r>
              <a:rPr lang="fr-FR" sz="2400" b="0" dirty="0">
                <a:solidFill>
                  <a:srgbClr val="000000"/>
                </a:solidFill>
                <a:latin typeface="Arial" charset="0"/>
              </a:rPr>
              <a:t>Tous les objets sont désignés par une </a:t>
            </a:r>
            <a:r>
              <a:rPr lang="fr-FR" sz="2400" dirty="0">
                <a:solidFill>
                  <a:srgbClr val="FF0000"/>
                </a:solidFill>
                <a:latin typeface="Arial" charset="0"/>
              </a:rPr>
              <a:t>référence</a:t>
            </a:r>
            <a:r>
              <a:rPr lang="fr-FR" sz="2400" b="0" dirty="0">
                <a:solidFill>
                  <a:srgbClr val="000000"/>
                </a:solidFill>
                <a:latin typeface="Arial" charset="0"/>
              </a:rPr>
              <a:t>, c’est-à-dire </a:t>
            </a:r>
            <a:r>
              <a:rPr lang="fr-FR" sz="2400" dirty="0">
                <a:solidFill>
                  <a:srgbClr val="FF0000"/>
                </a:solidFill>
                <a:latin typeface="Arial" charset="0"/>
              </a:rPr>
              <a:t>l’adresse de l’objet </a:t>
            </a:r>
            <a:r>
              <a:rPr lang="fr-FR" sz="2400" b="0" dirty="0">
                <a:solidFill>
                  <a:srgbClr val="000000"/>
                </a:solidFill>
                <a:latin typeface="Arial" charset="0"/>
              </a:rPr>
              <a:t>qu’il dés</a:t>
            </a:r>
            <a:r>
              <a:rPr lang="fr-FR" sz="2400" b="0" dirty="0">
                <a:latin typeface="Arial" charset="0"/>
              </a:rPr>
              <a:t>igne.</a:t>
            </a:r>
          </a:p>
          <a:p>
            <a:pPr marL="18900" indent="0">
              <a:buNone/>
            </a:pPr>
            <a:endParaRPr lang="fr-FR" sz="2400" b="0" dirty="0">
              <a:latin typeface="Arial" charset="0"/>
            </a:endParaRPr>
          </a:p>
          <a:p>
            <a:r>
              <a:rPr lang="fr-FR" sz="2400" b="0" dirty="0">
                <a:latin typeface="Arial" charset="0"/>
              </a:rPr>
              <a:t>Le programmeur n’a pas a se soucier des mécanismes d’allocation et libération de mémoire : </a:t>
            </a:r>
            <a:r>
              <a:rPr lang="fr-FR" sz="2400" dirty="0">
                <a:solidFill>
                  <a:srgbClr val="C00000"/>
                </a:solidFill>
                <a:latin typeface="Arial" charset="0"/>
              </a:rPr>
              <a:t>GARBAGE COLLECTOR </a:t>
            </a:r>
            <a:r>
              <a:rPr lang="fr-FR" sz="2400" b="0" dirty="0">
                <a:latin typeface="Arial" charset="0"/>
              </a:rPr>
              <a:t>(Ramasse miette)</a:t>
            </a:r>
          </a:p>
          <a:p>
            <a:pPr marL="18900" indent="0">
              <a:buNone/>
            </a:pPr>
            <a:endParaRPr lang="fr-FR" sz="2400" b="0" dirty="0">
              <a:solidFill>
                <a:srgbClr val="000000"/>
              </a:solidFill>
              <a:latin typeface="Arial" charset="0"/>
            </a:endParaRPr>
          </a:p>
          <a:p>
            <a:endParaRPr lang="fr-FR" sz="2400" b="0" dirty="0">
              <a:latin typeface="Arial" charset="0"/>
            </a:endParaRPr>
          </a:p>
          <a:p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SI_MOD_PRES_V1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asque reference ppt cour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FF3300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Char char="•"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Char char="•"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Masque reference ppt cou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 reference ppt cour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ETRS 2023_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 ETRS 2023_V2" id="{D300436B-5129-4474-AA1B-9BAC82B106F0}" vid="{1BF30354-C8E7-4FD7-85C6-EFCBA50B7C35}"/>
    </a:ext>
  </a:ext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13895267</TotalTime>
  <Pages>19</Pages>
  <Words>625</Words>
  <Application>Microsoft Office PowerPoint</Application>
  <PresentationFormat>Affichage à l'écran (4:3)</PresentationFormat>
  <Paragraphs>228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13</vt:i4>
      </vt:variant>
    </vt:vector>
  </HeadingPairs>
  <TitlesOfParts>
    <vt:vector size="29" baseType="lpstr">
      <vt:lpstr>Agency FB</vt:lpstr>
      <vt:lpstr>Arial</vt:lpstr>
      <vt:lpstr>Arial Narrow</vt:lpstr>
      <vt:lpstr>Blue Highway</vt:lpstr>
      <vt:lpstr>Calibri</vt:lpstr>
      <vt:lpstr>Comic Sans MS</vt:lpstr>
      <vt:lpstr>Courier New</vt:lpstr>
      <vt:lpstr>Estrangelo Edessa</vt:lpstr>
      <vt:lpstr>Times New Roman</vt:lpstr>
      <vt:lpstr>Trebuchet MS</vt:lpstr>
      <vt:lpstr>Verdana</vt:lpstr>
      <vt:lpstr>Webdings</vt:lpstr>
      <vt:lpstr>Wingdings</vt:lpstr>
      <vt:lpstr>PRSI_MOD_PRES_V12.1</vt:lpstr>
      <vt:lpstr>1_Masque reference ppt cours</vt:lpstr>
      <vt:lpstr>Thème ETRS 2023_V2</vt:lpstr>
      <vt:lpstr>Présentation PowerPoint</vt:lpstr>
      <vt:lpstr>Plan de la séance</vt:lpstr>
      <vt:lpstr>Programmation traditionnelle</vt:lpstr>
      <vt:lpstr>Programmation traditionnelle</vt:lpstr>
      <vt:lpstr>Programmation objet</vt:lpstr>
      <vt:lpstr>Le concept de classe : encapsulation</vt:lpstr>
      <vt:lpstr>Le concept de classe : encapsulation</vt:lpstr>
      <vt:lpstr>Instanciation, utilisation d’un objet</vt:lpstr>
      <vt:lpstr>Référence d’un objet</vt:lpstr>
      <vt:lpstr>Référence d’un objet</vt:lpstr>
      <vt:lpstr>La plateforme Java :  application Java</vt:lpstr>
      <vt:lpstr>La plateforme Java :  application Java</vt:lpstr>
      <vt:lpstr>L’encapsulation</vt:lpstr>
    </vt:vector>
  </TitlesOfParts>
  <Manager>ESAT</Manager>
  <Company>ESAT/DGF/DSI/PRSI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POO.</dc:title>
  <dc:subject>Programmation orientée objet.</dc:subject>
  <dc:creator>COURS PRSI</dc:creator>
  <cp:lastModifiedBy>POTACZALA Vincent</cp:lastModifiedBy>
  <cp:revision>2156</cp:revision>
  <cp:lastPrinted>2002-11-12T07:11:49Z</cp:lastPrinted>
  <dcterms:created xsi:type="dcterms:W3CDTF">1998-09-08T18:17:20Z</dcterms:created>
  <dcterms:modified xsi:type="dcterms:W3CDTF">2023-08-01T07:38:07Z</dcterms:modified>
  <cp:category>Cours</cp:category>
</cp:coreProperties>
</file>