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1009" r:id="rId3"/>
    <p:sldId id="1010" r:id="rId4"/>
    <p:sldId id="1000" r:id="rId5"/>
    <p:sldId id="1032" r:id="rId6"/>
    <p:sldId id="1017" r:id="rId7"/>
    <p:sldId id="1029" r:id="rId8"/>
    <p:sldId id="1030" r:id="rId9"/>
    <p:sldId id="1047" r:id="rId10"/>
    <p:sldId id="1034" r:id="rId11"/>
    <p:sldId id="1035" r:id="rId12"/>
    <p:sldId id="1038" r:id="rId13"/>
    <p:sldId id="1037" r:id="rId14"/>
    <p:sldId id="1036" r:id="rId15"/>
    <p:sldId id="1039" r:id="rId16"/>
    <p:sldId id="1048" r:id="rId17"/>
    <p:sldId id="1041" r:id="rId18"/>
    <p:sldId id="1042" r:id="rId19"/>
    <p:sldId id="1049" r:id="rId20"/>
    <p:sldId id="1007" r:id="rId21"/>
    <p:sldId id="1021" r:id="rId22"/>
    <p:sldId id="1050" r:id="rId23"/>
    <p:sldId id="1045" r:id="rId24"/>
    <p:sldId id="1046" r:id="rId25"/>
    <p:sldId id="372" r:id="rId26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5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8C0E4D"/>
    <a:srgbClr val="FEACAC"/>
    <a:srgbClr val="FFFF99"/>
    <a:srgbClr val="FFCCFF"/>
    <a:srgbClr val="FFFF00"/>
    <a:srgbClr val="10425E"/>
    <a:srgbClr val="8DC9E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3297" autoAdjust="0"/>
  </p:normalViewPr>
  <p:slideViewPr>
    <p:cSldViewPr snapToGrid="0">
      <p:cViewPr varScale="1">
        <p:scale>
          <a:sx n="53" d="100"/>
          <a:sy n="53" d="100"/>
        </p:scale>
        <p:origin x="1992" y="66"/>
      </p:cViewPr>
      <p:guideLst>
        <p:guide orient="horz" pos="4045"/>
        <p:guide pos="5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-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898" tIns="46275" rIns="90898" bIns="46275">
            <a:spAutoFit/>
          </a:bodyPr>
          <a:lstStyle/>
          <a:p>
            <a:pPr algn="ctr" defTabSz="903288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sz="1200" b="0">
                <a:latin typeface="Times New Roman" pitchFamily="18" charset="0"/>
              </a:rPr>
              <a:t>Page </a:t>
            </a:r>
            <a:fld id="{9DB1A8F4-AF2A-4F22-B9F6-92C38BCF69C8}" type="slidenum">
              <a:rPr lang="fr-FR" sz="1200" b="0">
                <a:latin typeface="Times New Roman" pitchFamily="18" charset="0"/>
              </a:rPr>
              <a:pPr algn="ctr" defTabSz="903288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t>‹N°›</a:t>
            </a:fld>
            <a:endParaRPr lang="fr-FR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2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Corps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898" tIns="46275" rIns="90898" bIns="46275">
            <a:spAutoFit/>
          </a:bodyPr>
          <a:lstStyle/>
          <a:p>
            <a:pPr algn="ctr" defTabSz="903288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sz="1200" b="0">
                <a:latin typeface="Times New Roman" pitchFamily="18" charset="0"/>
              </a:rPr>
              <a:t>Page </a:t>
            </a:r>
            <a:fld id="{7830C29A-DE41-4D7E-A869-5A586966F024}" type="slidenum">
              <a:rPr lang="fr-FR" sz="1200" b="0">
                <a:latin typeface="Times New Roman" pitchFamily="18" charset="0"/>
              </a:rPr>
              <a:pPr algn="ctr" defTabSz="903288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t>‹N°›</a:t>
            </a:fld>
            <a:endParaRPr lang="fr-FR" sz="1200" b="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82259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 : collection d’instances,</a:t>
            </a:r>
            <a:r>
              <a:rPr lang="fr-FR" baseline="0" dirty="0"/>
              <a:t> sans contrainte, récupérées par un index ou un parcours séquentiel</a:t>
            </a:r>
          </a:p>
          <a:p>
            <a:r>
              <a:rPr lang="fr-FR" baseline="0" dirty="0"/>
              <a:t>Set : collection d’instances uniques (fondé sur </a:t>
            </a:r>
            <a:r>
              <a:rPr lang="fr-FR" baseline="0" dirty="0" err="1"/>
              <a:t>equals</a:t>
            </a:r>
            <a:r>
              <a:rPr lang="fr-FR" baseline="0" dirty="0"/>
              <a:t>), récupérées par un index ou un parcours séquentiel</a:t>
            </a:r>
          </a:p>
          <a:p>
            <a:r>
              <a:rPr lang="fr-FR" baseline="0" dirty="0" err="1"/>
              <a:t>SortedSet</a:t>
            </a:r>
            <a:r>
              <a:rPr lang="fr-FR" baseline="0" dirty="0"/>
              <a:t> : Set trié, soit avec un « </a:t>
            </a:r>
            <a:r>
              <a:rPr lang="fr-FR" baseline="0" dirty="0" err="1"/>
              <a:t>Comparator</a:t>
            </a:r>
            <a:r>
              <a:rPr lang="fr-FR" baseline="0" dirty="0"/>
              <a:t> », soit avec une méthode </a:t>
            </a:r>
            <a:r>
              <a:rPr lang="fr-FR" baseline="0" dirty="0" err="1"/>
              <a:t>compareTo</a:t>
            </a:r>
            <a:r>
              <a:rPr lang="fr-FR" baseline="0" dirty="0"/>
              <a:t> au niveau de la classe</a:t>
            </a:r>
          </a:p>
          <a:p>
            <a:endParaRPr lang="fr-FR" baseline="0" dirty="0"/>
          </a:p>
          <a:p>
            <a:r>
              <a:rPr lang="fr-FR" baseline="0" dirty="0" err="1"/>
              <a:t>Map</a:t>
            </a:r>
            <a:r>
              <a:rPr lang="fr-FR" baseline="0" dirty="0"/>
              <a:t> : stockage d’instances sous forme « clé / valeur ». </a:t>
            </a:r>
          </a:p>
          <a:p>
            <a:r>
              <a:rPr lang="fr-FR" baseline="0" dirty="0" err="1"/>
              <a:t>SortedMap</a:t>
            </a:r>
            <a:r>
              <a:rPr lang="fr-FR" baseline="0" dirty="0"/>
              <a:t> : </a:t>
            </a:r>
            <a:r>
              <a:rPr lang="fr-FR" baseline="0" dirty="0" err="1"/>
              <a:t>Map</a:t>
            </a:r>
            <a:r>
              <a:rPr lang="fr-FR" baseline="0" dirty="0"/>
              <a:t> triée en fonction de la « clé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37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19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i="1" dirty="0" err="1">
                <a:effectLst/>
              </a:rPr>
              <a:t>WeakHashMap</a:t>
            </a:r>
            <a:r>
              <a:rPr lang="fr-FR" dirty="0"/>
              <a:t> est telle que lorsque les clés ne sont plus référencées ailleurs que dans la </a:t>
            </a:r>
            <a:r>
              <a:rPr lang="fr-FR" i="1" dirty="0" err="1">
                <a:effectLst/>
              </a:rPr>
              <a:t>WeakHashMap</a:t>
            </a:r>
            <a:r>
              <a:rPr lang="fr-FR" dirty="0"/>
              <a:t>, le </a:t>
            </a:r>
            <a:r>
              <a:rPr lang="fr-FR" dirty="0" err="1"/>
              <a:t>garbage</a:t>
            </a:r>
            <a:r>
              <a:rPr lang="fr-FR" dirty="0"/>
              <a:t> collector peut supprimer les couples clés valeurs du </a:t>
            </a:r>
            <a:r>
              <a:rPr lang="fr-FR" i="1" dirty="0" err="1">
                <a:effectLst/>
              </a:rPr>
              <a:t>WeakHashmap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11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i="1" dirty="0" err="1">
                <a:effectLst/>
              </a:rPr>
              <a:t>WeakHashMap</a:t>
            </a:r>
            <a:r>
              <a:rPr lang="fr-FR" dirty="0"/>
              <a:t> est telle que lorsque les clés ne sont plus référencées ailleurs que dans la </a:t>
            </a:r>
            <a:r>
              <a:rPr lang="fr-FR" i="1" dirty="0" err="1">
                <a:effectLst/>
              </a:rPr>
              <a:t>WeakHashMap</a:t>
            </a:r>
            <a:r>
              <a:rPr lang="fr-FR" dirty="0"/>
              <a:t>, le </a:t>
            </a:r>
            <a:r>
              <a:rPr lang="fr-FR" dirty="0" err="1"/>
              <a:t>garbage</a:t>
            </a:r>
            <a:r>
              <a:rPr lang="fr-FR" dirty="0"/>
              <a:t> collector peut supprimer les couples clés valeurs du </a:t>
            </a:r>
            <a:r>
              <a:rPr lang="fr-FR" i="1" dirty="0" err="1">
                <a:effectLst/>
              </a:rPr>
              <a:t>WeakHashmap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087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44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735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57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52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Source</a:t>
            </a:r>
            <a:r>
              <a:rPr lang="fr-FR" baseline="0" dirty="0"/>
              <a:t> : </a:t>
            </a:r>
            <a:endParaRPr lang="fr-FR" dirty="0"/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r>
              <a:rPr lang="fr-FR" dirty="0"/>
              <a:t>Les méthodes que List ajoute à Collection. </a:t>
            </a:r>
          </a:p>
          <a:p>
            <a:r>
              <a:rPr lang="fr-FR" dirty="0" err="1">
                <a:effectLst/>
              </a:rPr>
              <a:t>add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index, T t) et </a:t>
            </a:r>
            <a:r>
              <a:rPr lang="fr-FR" dirty="0" err="1">
                <a:effectLst/>
              </a:rPr>
              <a:t>addAll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index, Collection&lt;? </a:t>
            </a:r>
            <a:r>
              <a:rPr lang="fr-FR" dirty="0" err="1">
                <a:effectLst/>
              </a:rPr>
              <a:t>extends</a:t>
            </a:r>
            <a:r>
              <a:rPr lang="fr-FR" dirty="0">
                <a:effectLst/>
              </a:rPr>
              <a:t> T&gt; collection) : permettent d'insérer un ou plusieurs éléments à la position notée par index. </a:t>
            </a:r>
          </a:p>
          <a:p>
            <a:r>
              <a:rPr lang="fr-FR" dirty="0">
                <a:effectLst/>
              </a:rPr>
              <a:t>set(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index, T t) : permet de remplacer l'élément placé à la position index par celui passé en paramètre. L'élément qui existait est retiré de la liste, et retourné par cette méthode. </a:t>
            </a:r>
          </a:p>
          <a:p>
            <a:r>
              <a:rPr lang="fr-FR" dirty="0" err="1">
                <a:effectLst/>
              </a:rPr>
              <a:t>get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index) : retourne l'élément placé à l'index passé en paramètre. </a:t>
            </a:r>
          </a:p>
          <a:p>
            <a:r>
              <a:rPr lang="fr-FR" dirty="0" err="1">
                <a:effectLst/>
              </a:rPr>
              <a:t>remove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index) : retire l'élément placé à l'index passé en paramètre. Cet élément est retourné par la méthode. </a:t>
            </a:r>
          </a:p>
          <a:p>
            <a:r>
              <a:rPr lang="fr-FR" dirty="0" err="1">
                <a:effectLst/>
              </a:rPr>
              <a:t>indexOf</a:t>
            </a:r>
            <a:r>
              <a:rPr lang="fr-FR" dirty="0">
                <a:effectLst/>
              </a:rPr>
              <a:t>(Object o) et </a:t>
            </a:r>
            <a:r>
              <a:rPr lang="fr-FR" dirty="0" err="1">
                <a:effectLst/>
              </a:rPr>
              <a:t>lastIndexOf</a:t>
            </a:r>
            <a:r>
              <a:rPr lang="fr-FR" dirty="0">
                <a:effectLst/>
              </a:rPr>
              <a:t>(Object o) : retournent respectivement le premier et le dernier index de l'objet passé en paramètre dans cette liste. </a:t>
            </a:r>
          </a:p>
          <a:p>
            <a:r>
              <a:rPr lang="fr-FR" dirty="0" err="1">
                <a:effectLst/>
              </a:rPr>
              <a:t>subList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debut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fin) : retourne la liste composé des éléments compris entre l'index </a:t>
            </a:r>
            <a:r>
              <a:rPr lang="fr-FR" dirty="0" err="1">
                <a:effectLst/>
              </a:rPr>
              <a:t>debut</a:t>
            </a:r>
            <a:r>
              <a:rPr lang="fr-FR" dirty="0">
                <a:effectLst/>
              </a:rPr>
              <a:t>, et l'index fin - 1.</a:t>
            </a:r>
          </a:p>
          <a:p>
            <a:endParaRPr lang="fr-FR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1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16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23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50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895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00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1382911"/>
            <a:ext cx="7560840" cy="1470025"/>
          </a:xfrm>
        </p:spPr>
        <p:txBody>
          <a:bodyPr/>
          <a:lstStyle>
            <a:lvl1pPr algn="ctr">
              <a:defRPr sz="4000">
                <a:solidFill>
                  <a:schemeClr val="accent6">
                    <a:lumMod val="50000"/>
                  </a:schemeClr>
                </a:solidFill>
                <a:latin typeface="Estrangelo Edessa" pitchFamily="66" charset="0"/>
                <a:cs typeface="Estrangelo Edessa" pitchFamily="66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2852936"/>
            <a:ext cx="7560840" cy="144016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 hasCustomPrompt="1"/>
          </p:nvPr>
        </p:nvSpPr>
        <p:spPr>
          <a:xfrm>
            <a:off x="2771800" y="4797152"/>
            <a:ext cx="5184775" cy="792088"/>
          </a:xfrm>
        </p:spPr>
        <p:txBody>
          <a:bodyPr/>
          <a:lstStyle>
            <a:lvl1pPr algn="ctr">
              <a:defRPr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 Highway" pitchFamily="2" charset="0"/>
              </a:defRPr>
            </a:lvl1pPr>
          </a:lstStyle>
          <a:p>
            <a:pPr lvl="0"/>
            <a:r>
              <a:rPr lang="fr-FR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05176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iagonal 11">
            <a:extLst>
              <a:ext uri="{FF2B5EF4-FFF2-40B4-BE49-F238E27FC236}">
                <a16:creationId xmlns:a16="http://schemas.microsoft.com/office/drawing/2014/main" id="{95C01845-1615-4CF5-9517-5804F3FF65D4}"/>
              </a:ext>
            </a:extLst>
          </p:cNvPr>
          <p:cNvSpPr/>
          <p:nvPr userDrawn="1"/>
        </p:nvSpPr>
        <p:spPr bwMode="auto">
          <a:xfrm>
            <a:off x="5364163" y="1257300"/>
            <a:ext cx="2879725" cy="863600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FB3E-DA88-44F8-A2EC-C810B12F7CC2}"/>
              </a:ext>
            </a:extLst>
          </p:cNvPr>
          <p:cNvSpPr/>
          <p:nvPr userDrawn="1"/>
        </p:nvSpPr>
        <p:spPr bwMode="auto">
          <a:xfrm>
            <a:off x="674688" y="0"/>
            <a:ext cx="8469312" cy="10572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C7CB1E9-E9A0-45BC-A3F1-8701733829E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692275" y="349250"/>
            <a:ext cx="6696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0">
                <a:solidFill>
                  <a:srgbClr val="FFFFFF"/>
                </a:solidFill>
                <a:latin typeface="Trebuchet MS" panose="020B0603020202020204" pitchFamily="34" charset="0"/>
              </a:rPr>
              <a:t>Objectifs du cours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6B3AA-2D92-4F22-B235-2F4D96629C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67400" y="1347788"/>
            <a:ext cx="1857375" cy="355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1400" dirty="0">
                <a:solidFill>
                  <a:prstClr val="black"/>
                </a:solidFill>
                <a:latin typeface="Arial" charset="0"/>
              </a:rPr>
              <a:t>Niveau technique</a:t>
            </a:r>
          </a:p>
        </p:txBody>
      </p:sp>
      <p:sp>
        <p:nvSpPr>
          <p:cNvPr id="6" name="Arrondir un rectangle avec un coin diagonal 15">
            <a:extLst>
              <a:ext uri="{FF2B5EF4-FFF2-40B4-BE49-F238E27FC236}">
                <a16:creationId xmlns:a16="http://schemas.microsoft.com/office/drawing/2014/main" id="{1DDCB93D-7ED3-4D98-9F23-264975144463}"/>
              </a:ext>
            </a:extLst>
          </p:cNvPr>
          <p:cNvSpPr/>
          <p:nvPr userDrawn="1"/>
        </p:nvSpPr>
        <p:spPr bwMode="auto">
          <a:xfrm>
            <a:off x="1258888" y="1247775"/>
            <a:ext cx="2857500" cy="298450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solidFill>
                  <a:srgbClr val="4F81BD">
                    <a:lumMod val="25000"/>
                  </a:srgbClr>
                </a:solidFill>
              </a:rPr>
              <a:t>Sensibilisation</a:t>
            </a:r>
          </a:p>
        </p:txBody>
      </p:sp>
      <p:sp>
        <p:nvSpPr>
          <p:cNvPr id="7" name="Arrondir un rectangle avec un coin diagonal 16">
            <a:extLst>
              <a:ext uri="{FF2B5EF4-FFF2-40B4-BE49-F238E27FC236}">
                <a16:creationId xmlns:a16="http://schemas.microsoft.com/office/drawing/2014/main" id="{E8B4B99D-14E7-4E66-BAE6-E84E6328E002}"/>
              </a:ext>
            </a:extLst>
          </p:cNvPr>
          <p:cNvSpPr/>
          <p:nvPr userDrawn="1"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Application</a:t>
            </a:r>
          </a:p>
        </p:txBody>
      </p:sp>
      <p:sp>
        <p:nvSpPr>
          <p:cNvPr id="8" name="Arrondir un rectangle avec un coin diagonal 17">
            <a:extLst>
              <a:ext uri="{FF2B5EF4-FFF2-40B4-BE49-F238E27FC236}">
                <a16:creationId xmlns:a16="http://schemas.microsoft.com/office/drawing/2014/main" id="{475D4920-CE67-4286-A8ED-C318F818D6D0}"/>
              </a:ext>
            </a:extLst>
          </p:cNvPr>
          <p:cNvSpPr/>
          <p:nvPr userDrawn="1"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Maîtrise</a:t>
            </a:r>
          </a:p>
        </p:txBody>
      </p:sp>
      <p:sp>
        <p:nvSpPr>
          <p:cNvPr id="9" name="Arrondir un rectangle avec un coin diagonal 18">
            <a:extLst>
              <a:ext uri="{FF2B5EF4-FFF2-40B4-BE49-F238E27FC236}">
                <a16:creationId xmlns:a16="http://schemas.microsoft.com/office/drawing/2014/main" id="{ACB0A925-2143-42FF-9914-4C7726C8F7AB}"/>
              </a:ext>
            </a:extLst>
          </p:cNvPr>
          <p:cNvSpPr/>
          <p:nvPr userDrawn="1"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Expertise</a:t>
            </a:r>
          </a:p>
        </p:txBody>
      </p:sp>
      <p:sp>
        <p:nvSpPr>
          <p:cNvPr id="10" name="Étoile à 5 branches 19">
            <a:extLst>
              <a:ext uri="{FF2B5EF4-FFF2-40B4-BE49-F238E27FC236}">
                <a16:creationId xmlns:a16="http://schemas.microsoft.com/office/drawing/2014/main" id="{5E6BE5D8-6EA0-4C2E-9C04-E6289D314AA6}"/>
              </a:ext>
            </a:extLst>
          </p:cNvPr>
          <p:cNvSpPr/>
          <p:nvPr userDrawn="1"/>
        </p:nvSpPr>
        <p:spPr bwMode="auto">
          <a:xfrm>
            <a:off x="6080125" y="1703388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Étoile à 5 branches 20">
            <a:extLst>
              <a:ext uri="{FF2B5EF4-FFF2-40B4-BE49-F238E27FC236}">
                <a16:creationId xmlns:a16="http://schemas.microsoft.com/office/drawing/2014/main" id="{BECD99AA-2E2E-4EA7-A6AC-5F43132C109A}"/>
              </a:ext>
            </a:extLst>
          </p:cNvPr>
          <p:cNvSpPr/>
          <p:nvPr userDrawn="1"/>
        </p:nvSpPr>
        <p:spPr bwMode="auto">
          <a:xfrm>
            <a:off x="6365875" y="1703388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Étoile à 5 branches 13">
            <a:extLst>
              <a:ext uri="{FF2B5EF4-FFF2-40B4-BE49-F238E27FC236}">
                <a16:creationId xmlns:a16="http://schemas.microsoft.com/office/drawing/2014/main" id="{62167997-4C5F-4892-8037-F000611A7E04}"/>
              </a:ext>
            </a:extLst>
          </p:cNvPr>
          <p:cNvSpPr>
            <a:spLocks/>
          </p:cNvSpPr>
          <p:nvPr userDrawn="1"/>
        </p:nvSpPr>
        <p:spPr bwMode="auto">
          <a:xfrm>
            <a:off x="6651625" y="1703388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Étoile à 5 branches 22">
            <a:extLst>
              <a:ext uri="{FF2B5EF4-FFF2-40B4-BE49-F238E27FC236}">
                <a16:creationId xmlns:a16="http://schemas.microsoft.com/office/drawing/2014/main" id="{004097D5-51D2-4D99-8492-E2EA9FAF0489}"/>
              </a:ext>
            </a:extLst>
          </p:cNvPr>
          <p:cNvSpPr/>
          <p:nvPr userDrawn="1"/>
        </p:nvSpPr>
        <p:spPr bwMode="auto">
          <a:xfrm>
            <a:off x="6937375" y="1703388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Étoile à 5 branches 23">
            <a:extLst>
              <a:ext uri="{FF2B5EF4-FFF2-40B4-BE49-F238E27FC236}">
                <a16:creationId xmlns:a16="http://schemas.microsoft.com/office/drawing/2014/main" id="{B8964FAE-0243-4720-B883-9F2DFC51931D}"/>
              </a:ext>
            </a:extLst>
          </p:cNvPr>
          <p:cNvSpPr/>
          <p:nvPr userDrawn="1"/>
        </p:nvSpPr>
        <p:spPr bwMode="auto">
          <a:xfrm>
            <a:off x="7223125" y="1703388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ZoneTexte 24">
            <a:extLst>
              <a:ext uri="{FF2B5EF4-FFF2-40B4-BE49-F238E27FC236}">
                <a16:creationId xmlns:a16="http://schemas.microsoft.com/office/drawing/2014/main" id="{C68516F6-E9A0-496E-A2B4-534AA1614F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2206625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2800">
                <a:solidFill>
                  <a:srgbClr val="000000"/>
                </a:solidFill>
                <a:latin typeface="Calibri" panose="020F0502020204030204" pitchFamily="34" charset="0"/>
              </a:rPr>
              <a:t>Durée : </a:t>
            </a:r>
            <a:r>
              <a:rPr lang="fr-FR" altLang="fr-FR" sz="2800">
                <a:solidFill>
                  <a:srgbClr val="C0504D"/>
                </a:solidFill>
                <a:latin typeface="Calibri" panose="020F0502020204030204" pitchFamily="34" charset="0"/>
              </a:rPr>
              <a:t>74</a:t>
            </a:r>
            <a:r>
              <a:rPr lang="fr-FR" altLang="fr-FR" sz="2800">
                <a:solidFill>
                  <a:srgbClr val="000000"/>
                </a:solidFill>
                <a:latin typeface="Calibri" panose="020F0502020204030204" pitchFamily="34" charset="0"/>
              </a:rPr>
              <a:t> heure.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A05EF83B-E214-4986-B987-AB2B871693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0713" y="3286125"/>
            <a:ext cx="7145337" cy="10414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fr-FR" sz="2800" dirty="0">
                <a:solidFill>
                  <a:srgbClr val="0070C0"/>
                </a:solidFill>
                <a:latin typeface="Calibri"/>
              </a:rPr>
              <a:t>Connaître</a:t>
            </a:r>
            <a:r>
              <a:rPr lang="fr-FR" sz="28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la syntaxe du langage et le concept de programmation objet,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CB3C66E-1088-4CB6-93C2-658D32D539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0713" y="4529138"/>
            <a:ext cx="7002462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fr-FR" sz="2800" dirty="0">
                <a:solidFill>
                  <a:srgbClr val="0070C0"/>
                </a:solidFill>
                <a:latin typeface="Calibri"/>
              </a:rPr>
              <a:t>Savoir</a:t>
            </a:r>
            <a:r>
              <a:rPr lang="fr-FR" sz="28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utiliser </a:t>
            </a:r>
            <a:r>
              <a:rPr lang="fr-FR" sz="2800" dirty="0">
                <a:solidFill>
                  <a:srgbClr val="C00000"/>
                </a:solidFill>
                <a:latin typeface="Calibri"/>
              </a:rPr>
              <a:t>l’environnement de développement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 Eclipse.</a:t>
            </a:r>
          </a:p>
        </p:txBody>
      </p:sp>
      <p:sp>
        <p:nvSpPr>
          <p:cNvPr id="18" name="Étoile à 5 branches 28">
            <a:extLst>
              <a:ext uri="{FF2B5EF4-FFF2-40B4-BE49-F238E27FC236}">
                <a16:creationId xmlns:a16="http://schemas.microsoft.com/office/drawing/2014/main" id="{51DB0159-0E3B-48A4-9B49-AE30CBDCEBF1}"/>
              </a:ext>
            </a:extLst>
          </p:cNvPr>
          <p:cNvSpPr/>
          <p:nvPr userDrawn="1"/>
        </p:nvSpPr>
        <p:spPr bwMode="auto">
          <a:xfrm>
            <a:off x="1258888" y="3617913"/>
            <a:ext cx="377825" cy="338137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9" name="Étoile à 5 branches 29">
            <a:extLst>
              <a:ext uri="{FF2B5EF4-FFF2-40B4-BE49-F238E27FC236}">
                <a16:creationId xmlns:a16="http://schemas.microsoft.com/office/drawing/2014/main" id="{A244E735-299C-4C12-B5C5-E8076648F205}"/>
              </a:ext>
            </a:extLst>
          </p:cNvPr>
          <p:cNvSpPr/>
          <p:nvPr userDrawn="1"/>
        </p:nvSpPr>
        <p:spPr bwMode="auto">
          <a:xfrm>
            <a:off x="1258888" y="4621213"/>
            <a:ext cx="377825" cy="338137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0" name="Picture 2" descr="F:\02 - Pédago\20160522-StagePedagoRochefort\04-Présentation Com Visuelle\src\images (1).png">
            <a:extLst>
              <a:ext uri="{FF2B5EF4-FFF2-40B4-BE49-F238E27FC236}">
                <a16:creationId xmlns:a16="http://schemas.microsoft.com/office/drawing/2014/main" id="{B40B24DB-0CE6-4BAF-86B7-FF3AE7E21A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34938"/>
            <a:ext cx="787400" cy="787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id="{0D49F2AB-D00B-49A7-8E75-DA8C80AC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F236-9154-4903-8505-A100114131E6}" type="datetimeFigureOut">
              <a:rPr lang="fr-FR"/>
              <a:pPr>
                <a:defRPr/>
              </a:pPr>
              <a:t>22/06/2023</a:t>
            </a:fld>
            <a:endParaRPr lang="fr-FR"/>
          </a:p>
        </p:txBody>
      </p:sp>
      <p:sp>
        <p:nvSpPr>
          <p:cNvPr id="22" name="Espace réservé du pied de page 4">
            <a:extLst>
              <a:ext uri="{FF2B5EF4-FFF2-40B4-BE49-F238E27FC236}">
                <a16:creationId xmlns:a16="http://schemas.microsoft.com/office/drawing/2014/main" id="{FE87A1B5-C5E9-4319-B744-D36A61BF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JAVA : Les bases</a:t>
            </a:r>
          </a:p>
        </p:txBody>
      </p:sp>
      <p:sp>
        <p:nvSpPr>
          <p:cNvPr id="23" name="Espace réservé du numéro de diapositive 5">
            <a:extLst>
              <a:ext uri="{FF2B5EF4-FFF2-40B4-BE49-F238E27FC236}">
                <a16:creationId xmlns:a16="http://schemas.microsoft.com/office/drawing/2014/main" id="{71B35911-6F87-472B-AEC8-A9450C0A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D36EC-353D-47D2-8D3C-6F1ACB8CA4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5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652DC-D923-4AC8-903D-84C34F9D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A17AD-9B17-41E8-8C71-E74EF6D34D16}" type="datetimeFigureOut">
              <a:rPr lang="fr-FR"/>
              <a:pPr>
                <a:defRPr/>
              </a:pPr>
              <a:t>22/06/2023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BDF34-5349-4022-9B08-CF3E36E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D2933-7B4E-424D-98BA-9175C119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F9EC-EB07-49F8-B485-B87D3A46FB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2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60AEA69-465C-4D52-B9FA-0BEF319E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7845B-3FAB-4D25-B8FB-D3CE4CC29DAE}" type="datetimeFigureOut">
              <a:rPr lang="fr-FR"/>
              <a:pPr>
                <a:defRPr/>
              </a:pPr>
              <a:t>22/06/2023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B74FD9D-E345-4FFA-9D33-FDB79147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631696A-2D6D-47E2-9617-BA6AF82E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13781-C1E5-4ABE-9897-A67CBEF839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6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950B7DC7-A78F-4BD6-842D-F676DA6C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3CA09-AE1B-465B-868A-59A58DD746A4}" type="datetimeFigureOut">
              <a:rPr lang="fr-FR"/>
              <a:pPr>
                <a:defRPr/>
              </a:pPr>
              <a:t>22/06/2023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FD7C1F08-682A-4CC9-B740-C40BC045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1FC3EB2-7D8D-4CB0-A958-1D9590EB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E4AB9-F3C8-4172-A61F-D1C6491812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8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80E0557B-5474-4E6E-BE08-3DA9991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CCA61-2D14-492B-9D41-3D3240A5838C}" type="datetimeFigureOut">
              <a:rPr lang="fr-FR"/>
              <a:pPr>
                <a:defRPr/>
              </a:pPr>
              <a:t>22/06/2023</a:t>
            </a:fld>
            <a:endParaRPr lang="fr-FR" dirty="0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487D6B28-2549-4B85-B11D-D5F29BC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70F0F86-10FC-412B-BE5A-AFD9E67E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A12E-1F29-4BF7-95CF-D49FD8404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887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337CEB9D-9CD9-45E5-BB55-9D86CE67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39789-5A56-4892-892D-DE36DA80E3FA}" type="datetimeFigureOut">
              <a:rPr lang="fr-FR"/>
              <a:pPr>
                <a:defRPr/>
              </a:pPr>
              <a:t>22/06/2023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51D6706-D4F3-4DE8-9149-391106E6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F926537-1B99-45A7-83C1-EE7F760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A44F2-9515-4CF0-818D-3A0124CCC2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91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30680F0-F475-4535-957E-6DD13B6D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49AB9-24CF-4454-BF30-A4A43E85134A}" type="datetimeFigureOut">
              <a:rPr lang="fr-FR"/>
              <a:pPr>
                <a:defRPr/>
              </a:pPr>
              <a:t>22/06/2023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2FA89A4-FA9B-403E-80D1-ACBE837A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4959B06-75B1-42CB-85CE-958AE33D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4363A-6B12-4D23-B56C-4F582F3981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3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DB19D5BB-49FE-4BEC-861E-5A0C9D558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6151563"/>
            <a:ext cx="6207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D05D6EC-A8C2-4504-8E9B-2DCDB251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688A8-1CB2-4715-9AC2-595087DEC387}" type="datetimeFigureOut">
              <a:rPr lang="fr-FR"/>
              <a:pPr>
                <a:defRPr/>
              </a:pPr>
              <a:t>22/06/2023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710B1D3-8880-482C-AD53-58B9B851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8A011F9-3098-460A-A26D-42F759C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41B23-04AF-45AC-AA44-929E82CC73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54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16358-59D7-47D9-A570-6D8E39C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BF598-20ED-4753-B4B4-A37558948683}" type="datetimeFigureOut">
              <a:rPr lang="fr-FR"/>
              <a:pPr>
                <a:defRPr/>
              </a:pPr>
              <a:t>22/06/2023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DEF52-3E8A-4262-8674-2887452F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ED5D8-9E26-4842-AC88-AF0D3A2F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18F3-2E42-415B-B9BF-3983DF467F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60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414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18238"/>
            <a:ext cx="7668344" cy="431800"/>
          </a:xfrm>
          <a:noFill/>
          <a:ln w="38100" cap="rnd" cmpd="sng">
            <a:noFill/>
          </a:ln>
        </p:spPr>
        <p:txBody>
          <a:bodyPr/>
          <a:lstStyle>
            <a:lvl1pPr algn="l">
              <a:defRPr sz="3200" u="none">
                <a:solidFill>
                  <a:schemeClr val="tx1"/>
                </a:solidFill>
                <a:latin typeface="Agency FB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/>
          <a:lstStyle>
            <a:lvl1pPr marL="342900" indent="-324000">
              <a:buFontTx/>
              <a:buBlip>
                <a:blip r:embed="rId2"/>
              </a:buBlip>
              <a:def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1pPr>
            <a:lvl2pPr marL="742950" indent="-324000">
              <a:buFontTx/>
              <a:buBlip>
                <a:blip r:embed="rId3"/>
              </a:buBlip>
              <a:defRPr lang="fr-F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2pPr>
            <a:lvl3pPr marL="1143000" indent="-324000">
              <a:buFontTx/>
              <a:buBlip>
                <a:blip r:embed="rId4"/>
              </a:buBlip>
              <a:defRPr lang="fr-FR" sz="2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3pPr>
            <a:lvl4pPr marL="1600200" indent="-324000">
              <a:buFontTx/>
              <a:buBlip>
                <a:blip r:embed="rId5"/>
              </a:buBlip>
              <a:defRPr lang="fr-F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4pPr>
            <a:lvl5pPr marL="2057400" indent="-180000">
              <a:buFont typeface="Wingdings" pitchFamily="2" charset="2"/>
              <a:buChar char="§"/>
              <a:defRPr lang="fr-FR" sz="2000" dirty="0">
                <a:solidFill>
                  <a:schemeClr val="tx1"/>
                </a:solidFill>
                <a:latin typeface="Calibri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6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9709056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130425"/>
            <a:ext cx="756084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3886200"/>
            <a:ext cx="756084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99251939"/>
      </p:ext>
    </p:extLst>
  </p:cSld>
  <p:clrMapOvr>
    <a:masterClrMapping/>
  </p:clrMapOvr>
  <p:transition>
    <p:strips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pied de page 6">
            <a:extLst>
              <a:ext uri="{FF2B5EF4-FFF2-40B4-BE49-F238E27FC236}">
                <a16:creationId xmlns:a16="http://schemas.microsoft.com/office/drawing/2014/main" id="{AEA57764-A6D2-4DE7-8E00-976A8C5A2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JAVA NIO 2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C0AD845-DA2E-4A89-BCF6-B9FB62B20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E2C75F-5C2F-44E5-B033-A4BDCA1EAC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52521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 anchor="t"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75656" y="-63767"/>
            <a:ext cx="7668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Plan de la séance</a:t>
            </a:r>
          </a:p>
        </p:txBody>
      </p:sp>
    </p:spTree>
    <p:extLst>
      <p:ext uri="{BB962C8B-B14F-4D97-AF65-F5344CB8AC3E}">
        <p14:creationId xmlns:p14="http://schemas.microsoft.com/office/powerpoint/2010/main" val="132231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63713" y="620713"/>
            <a:ext cx="3451225" cy="590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620713"/>
            <a:ext cx="3452812" cy="590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9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64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410" y="6520904"/>
            <a:ext cx="7871958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391246" y="6492875"/>
            <a:ext cx="730424" cy="365125"/>
          </a:xfrm>
          <a:prstGeom prst="rect">
            <a:avLst/>
          </a:prstGeom>
        </p:spPr>
        <p:txBody>
          <a:bodyPr/>
          <a:lstStyle/>
          <a:p>
            <a:fld id="{3E261C2D-7BD0-4FDE-B967-DF06229A3C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6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911975" cy="1470025"/>
          </a:xfrm>
        </p:spPr>
        <p:txBody>
          <a:bodyPr/>
          <a:lstStyle>
            <a:lvl1pPr>
              <a:defRPr u="sng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fr-FR" altLang="fr-FR" noProof="0"/>
              <a:t>Cliquez pour modifier le style du titre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437063"/>
            <a:ext cx="7596187" cy="1201737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fr-FR" altLang="fr-FR" noProof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21745121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835DF787-A583-4E35-8AAB-4AA3EF7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B2D83-1F3A-41F5-8930-90A176DF3355}" type="datetimeFigureOut">
              <a:rPr lang="fr-FR"/>
              <a:pPr>
                <a:defRPr/>
              </a:pPr>
              <a:t>22/06/2023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5D88D54E-F5EA-4894-98C6-B874870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PDI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66DFF7EF-6302-473F-A270-A1480659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59B34-1C01-49B9-BFDC-D5A0C186B7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6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1222"/>
            <a:ext cx="76438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fr-F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620713"/>
            <a:ext cx="7056437" cy="590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dirty="0"/>
          </a:p>
        </p:txBody>
      </p:sp>
      <p:pic>
        <p:nvPicPr>
          <p:cNvPr id="1028" name="Image 2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3813" y="0"/>
            <a:ext cx="15240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500188" y="6597352"/>
            <a:ext cx="6888236" cy="240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2656" cy="365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28E8661-086F-4085-834A-C9E8328B3E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42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ransition>
    <p:strips dir="r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217A91A1-95D7-4569-86D2-ED16775BCB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55650" y="115888"/>
            <a:ext cx="8280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EE114091-64AA-4C68-8605-9ADF67592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44538" y="1009650"/>
            <a:ext cx="8291512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CCE67-F662-4651-BE08-46C46FF8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188" y="6405563"/>
            <a:ext cx="163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A2993E-B742-4F37-BED3-3BCA442E3005}" type="datetimeFigureOut">
              <a:rPr lang="fr-FR"/>
              <a:pPr>
                <a:defRPr/>
              </a:pPr>
              <a:t>22/06/2023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C6DD93-03B5-4D26-B81D-E311FE9B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2138" y="6435725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5F284-0E18-4BB6-8366-23FDB0F4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788" y="6434138"/>
            <a:ext cx="649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CF2737-9727-4CC2-9DCC-36391FD533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60651-E07F-40C0-84F2-8B351EFE54CA}"/>
              </a:ext>
            </a:extLst>
          </p:cNvPr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pic>
        <p:nvPicPr>
          <p:cNvPr id="1032" name="Picture 2" descr="\\files-etrs.intradef.gouv.fr\mediatheque\@INSIGNES\COMSIC plat.png">
            <a:extLst>
              <a:ext uri="{FF2B5EF4-FFF2-40B4-BE49-F238E27FC236}">
                <a16:creationId xmlns:a16="http://schemas.microsoft.com/office/drawing/2014/main" id="{CCE067C2-1703-4699-9734-C79CA939F3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6038"/>
            <a:ext cx="422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9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5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5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SzPct val="15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26354" y="2477049"/>
            <a:ext cx="8280400" cy="779462"/>
          </a:xfrm>
        </p:spPr>
        <p:txBody>
          <a:bodyPr/>
          <a:lstStyle/>
          <a:p>
            <a:r>
              <a:rPr lang="fr-FR" sz="4800" u="sng" dirty="0">
                <a:latin typeface="Tahoma" panose="020B0604030504040204" pitchFamily="34" charset="0"/>
              </a:rPr>
              <a:t>Java : notions avancées</a:t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4800" u="sng" dirty="0">
                <a:latin typeface="Tahoma" panose="020B0604030504040204" pitchFamily="34" charset="0"/>
              </a:rPr>
              <a:t/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sz="7200" dirty="0"/>
              <a:t>Les collections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275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54" y="4170413"/>
            <a:ext cx="3667594" cy="2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7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Set</a:t>
            </a:r>
            <a:r>
              <a:rPr lang="fr-FR" dirty="0"/>
              <a:t> : implémentation </a:t>
            </a:r>
            <a:r>
              <a:rPr lang="fr-FR" b="1" i="1" dirty="0" err="1">
                <a:solidFill>
                  <a:srgbClr val="FF0000"/>
                </a:solidFill>
              </a:rPr>
              <a:t>HashSet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3C3C1C-E7B5-4F77-AD5B-DF13FB5E8E15}"/>
              </a:ext>
            </a:extLst>
          </p:cNvPr>
          <p:cNvSpPr txBox="1"/>
          <p:nvPr/>
        </p:nvSpPr>
        <p:spPr>
          <a:xfrm>
            <a:off x="802276" y="933702"/>
            <a:ext cx="8285016" cy="300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Table à adresse directe (table de hachage)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Collection d’instances </a:t>
            </a:r>
            <a:r>
              <a:rPr lang="fr-FR" sz="2200" b="0" dirty="0">
                <a:solidFill>
                  <a:srgbClr val="FF0000"/>
                </a:solidFill>
              </a:rPr>
              <a:t>uniques</a:t>
            </a:r>
            <a:r>
              <a:rPr lang="fr-FR" sz="2200" b="0" dirty="0"/>
              <a:t> (</a:t>
            </a:r>
            <a:r>
              <a:rPr lang="fr-FR" sz="2200" b="0" i="1" dirty="0" err="1"/>
              <a:t>equals</a:t>
            </a:r>
            <a:r>
              <a:rPr lang="fr-FR" sz="2200" b="0" dirty="0"/>
              <a:t> &amp; </a:t>
            </a:r>
            <a:r>
              <a:rPr lang="fr-FR" sz="2200" b="0" i="1" dirty="0" err="1"/>
              <a:t>hashCode</a:t>
            </a:r>
            <a:r>
              <a:rPr lang="fr-FR" sz="2200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Pas d’accès aux éléments par indice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Performances constantes pour les opérations </a:t>
            </a:r>
            <a:r>
              <a:rPr lang="fr-FR" sz="2200" b="0" i="1" dirty="0" err="1"/>
              <a:t>add</a:t>
            </a:r>
            <a:r>
              <a:rPr lang="fr-FR" sz="2200" b="0" i="1" dirty="0"/>
              <a:t>(T t)</a:t>
            </a:r>
            <a:r>
              <a:rPr lang="fr-FR" sz="2200" b="0" dirty="0"/>
              <a:t>, </a:t>
            </a:r>
            <a:r>
              <a:rPr lang="fr-FR" sz="2200" b="0" i="1" dirty="0" err="1"/>
              <a:t>remove</a:t>
            </a:r>
            <a:r>
              <a:rPr lang="fr-FR" sz="2200" b="0" i="1" dirty="0"/>
              <a:t>(T t)</a:t>
            </a:r>
            <a:r>
              <a:rPr lang="fr-FR" sz="2200" b="0" dirty="0"/>
              <a:t>, </a:t>
            </a:r>
            <a:r>
              <a:rPr lang="fr-FR" sz="2200" b="0" i="1" dirty="0" err="1"/>
              <a:t>contains</a:t>
            </a:r>
            <a:r>
              <a:rPr lang="fr-FR" sz="2200" b="0" i="1" dirty="0"/>
              <a:t>(T 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Attention à l’itération s’il y a beaucoup d ’éléments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b="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B66CCCD-0381-4754-8768-4432A14017BC}"/>
              </a:ext>
            </a:extLst>
          </p:cNvPr>
          <p:cNvGrpSpPr/>
          <p:nvPr/>
        </p:nvGrpSpPr>
        <p:grpSpPr>
          <a:xfrm>
            <a:off x="-43192" y="1256811"/>
            <a:ext cx="642172" cy="2440797"/>
            <a:chOff x="-43192" y="827314"/>
            <a:chExt cx="642172" cy="244079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3EA167C-38B0-47C7-BCFB-A3DC2FEBA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73" y="827314"/>
              <a:ext cx="571607" cy="5779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BC64F70-C0C7-426E-9D6F-70BB5A31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9335" y="1440865"/>
              <a:ext cx="628315" cy="60804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92E92A0-5892-409C-9A66-6D1E8178C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16" y="2088078"/>
              <a:ext cx="571607" cy="5779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F37A23C-163A-4DFD-98D6-AA1B7AFC2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3192" y="2660064"/>
              <a:ext cx="628315" cy="608047"/>
            </a:xfrm>
            <a:prstGeom prst="rect">
              <a:avLst/>
            </a:prstGeom>
          </p:spPr>
        </p:pic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1B879F9C-EB50-467F-8185-AD264951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199" y="3584101"/>
            <a:ext cx="5943602" cy="32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5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segments (</a:t>
            </a:r>
            <a:r>
              <a:rPr lang="fr-FR" b="1" i="1" dirty="0">
                <a:solidFill>
                  <a:srgbClr val="FF0000"/>
                </a:solidFill>
              </a:rPr>
              <a:t>Set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CF2A80-CCA8-4785-8F47-78F0DD7BD0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3429000"/>
            <a:ext cx="2459182" cy="2459182"/>
          </a:xfrm>
          <a:prstGeom prst="rect">
            <a:avLst/>
          </a:prstGeom>
        </p:spPr>
      </p:pic>
      <p:pic>
        <p:nvPicPr>
          <p:cNvPr id="7" name="Picture 4" descr="Set">
            <a:extLst>
              <a:ext uri="{FF2B5EF4-FFF2-40B4-BE49-F238E27FC236}">
                <a16:creationId xmlns:a16="http://schemas.microsoft.com/office/drawing/2014/main" id="{F5A69551-80F1-4C01-B9A1-22E7E461A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3077" r="5736" b="9058"/>
          <a:stretch/>
        </p:blipFill>
        <p:spPr bwMode="auto">
          <a:xfrm>
            <a:off x="1468582" y="768033"/>
            <a:ext cx="7080105" cy="59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262F04-C7DC-408E-8A28-3AEFCC27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8002">
            <a:off x="5622035" y="4377988"/>
            <a:ext cx="2904532" cy="30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6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Set</a:t>
            </a:r>
            <a:r>
              <a:rPr lang="fr-FR" dirty="0"/>
              <a:t> : implémentation </a:t>
            </a:r>
            <a:r>
              <a:rPr lang="fr-FR" b="1" i="1" dirty="0" err="1">
                <a:solidFill>
                  <a:srgbClr val="FF0000"/>
                </a:solidFill>
              </a:rPr>
              <a:t>LinkedHashSet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3C3C1C-E7B5-4F77-AD5B-DF13FB5E8E15}"/>
              </a:ext>
            </a:extLst>
          </p:cNvPr>
          <p:cNvSpPr txBox="1"/>
          <p:nvPr/>
        </p:nvSpPr>
        <p:spPr>
          <a:xfrm>
            <a:off x="802276" y="933702"/>
            <a:ext cx="8494124" cy="25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Table de hachage + liste chainée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Performances constantes pour les opérations </a:t>
            </a:r>
            <a:r>
              <a:rPr lang="fr-FR" sz="2200" b="0" i="1" dirty="0" err="1"/>
              <a:t>add</a:t>
            </a:r>
            <a:r>
              <a:rPr lang="fr-FR" sz="2200" b="0" i="1" dirty="0"/>
              <a:t>(T t)</a:t>
            </a:r>
            <a:r>
              <a:rPr lang="fr-FR" sz="2200" b="0" dirty="0"/>
              <a:t>, </a:t>
            </a:r>
            <a:r>
              <a:rPr lang="fr-FR" sz="2200" b="0" i="1" dirty="0" err="1"/>
              <a:t>remove</a:t>
            </a:r>
            <a:r>
              <a:rPr lang="fr-FR" sz="2200" b="0" i="1" dirty="0"/>
              <a:t>(T t)</a:t>
            </a:r>
            <a:r>
              <a:rPr lang="fr-FR" sz="2200" b="0" dirty="0"/>
              <a:t>, </a:t>
            </a:r>
            <a:r>
              <a:rPr lang="fr-FR" sz="2200" b="0" i="1" dirty="0" err="1"/>
              <a:t>contains</a:t>
            </a:r>
            <a:r>
              <a:rPr lang="fr-FR" sz="2200" b="0" i="1" dirty="0"/>
              <a:t>(T t) </a:t>
            </a:r>
            <a:r>
              <a:rPr lang="fr-FR" sz="2200" b="0" dirty="0">
                <a:solidFill>
                  <a:srgbClr val="FF0000"/>
                </a:solidFill>
              </a:rPr>
              <a:t>malgré les listes chainée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Itération sur l’ensemble plus efficace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A privilégier pour un nombre d’éléments très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b="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10B0459-33F2-4B5C-816A-DE36C0BC2E49}"/>
              </a:ext>
            </a:extLst>
          </p:cNvPr>
          <p:cNvGrpSpPr/>
          <p:nvPr/>
        </p:nvGrpSpPr>
        <p:grpSpPr>
          <a:xfrm>
            <a:off x="13516" y="1381509"/>
            <a:ext cx="585464" cy="1298419"/>
            <a:chOff x="13516" y="1062847"/>
            <a:chExt cx="585464" cy="1298419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3EA167C-38B0-47C7-BCFB-A3DC2FEBA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73" y="1062847"/>
              <a:ext cx="571607" cy="577994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92E92A0-5892-409C-9A66-6D1E8178C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16" y="1783272"/>
              <a:ext cx="571607" cy="577994"/>
            </a:xfrm>
            <a:prstGeom prst="rect">
              <a:avLst/>
            </a:prstGeom>
          </p:spPr>
        </p:pic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C2DB7BE4-6D7C-438F-B5BC-6B2CB0EED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18" y="3290097"/>
            <a:ext cx="7621236" cy="34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segments (</a:t>
            </a:r>
            <a:r>
              <a:rPr lang="fr-FR" b="1" i="1" dirty="0">
                <a:solidFill>
                  <a:srgbClr val="FF0000"/>
                </a:solidFill>
              </a:rPr>
              <a:t>Set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CF2A80-CCA8-4785-8F47-78F0DD7BD0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3429000"/>
            <a:ext cx="2459182" cy="2459182"/>
          </a:xfrm>
          <a:prstGeom prst="rect">
            <a:avLst/>
          </a:prstGeom>
        </p:spPr>
      </p:pic>
      <p:pic>
        <p:nvPicPr>
          <p:cNvPr id="7" name="Picture 4" descr="Set">
            <a:extLst>
              <a:ext uri="{FF2B5EF4-FFF2-40B4-BE49-F238E27FC236}">
                <a16:creationId xmlns:a16="http://schemas.microsoft.com/office/drawing/2014/main" id="{F5A69551-80F1-4C01-B9A1-22E7E461A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3077" r="5736" b="9058"/>
          <a:stretch/>
        </p:blipFill>
        <p:spPr bwMode="auto">
          <a:xfrm>
            <a:off x="1468582" y="768033"/>
            <a:ext cx="7080105" cy="59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262F04-C7DC-408E-8A28-3AEFCC27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8002">
            <a:off x="5372654" y="3256330"/>
            <a:ext cx="2904532" cy="30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90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>
                <a:solidFill>
                  <a:srgbClr val="FF0000"/>
                </a:solidFill>
              </a:rPr>
              <a:t>SortedSet</a:t>
            </a:r>
            <a:r>
              <a:rPr lang="fr-FR" dirty="0"/>
              <a:t> : implémentation </a:t>
            </a:r>
            <a:r>
              <a:rPr lang="fr-FR" b="1" i="1" dirty="0" err="1">
                <a:solidFill>
                  <a:srgbClr val="FF0000"/>
                </a:solidFill>
              </a:rPr>
              <a:t>TreeSet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3C3C1C-E7B5-4F77-AD5B-DF13FB5E8E15}"/>
              </a:ext>
            </a:extLst>
          </p:cNvPr>
          <p:cNvSpPr txBox="1"/>
          <p:nvPr/>
        </p:nvSpPr>
        <p:spPr>
          <a:xfrm>
            <a:off x="802276" y="933702"/>
            <a:ext cx="8494124" cy="425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Arbre binaire équilibré</a:t>
            </a:r>
          </a:p>
          <a:p>
            <a:endParaRPr lang="fr-FR" sz="2200" b="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Les éléments sont triés lors de l’insertion selon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0" dirty="0"/>
              <a:t>l’ordre naturel (si les objet sont </a:t>
            </a:r>
            <a:r>
              <a:rPr lang="fr-FR" sz="2200" b="0" i="1" dirty="0">
                <a:solidFill>
                  <a:srgbClr val="FF0000"/>
                </a:solidFill>
              </a:rPr>
              <a:t>comparable</a:t>
            </a:r>
            <a:r>
              <a:rPr lang="fr-FR" sz="2200" b="0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0" dirty="0"/>
              <a:t>l’ordre défini par un </a:t>
            </a:r>
            <a:r>
              <a:rPr lang="fr-FR" sz="2200" b="0" i="1" dirty="0" err="1">
                <a:solidFill>
                  <a:srgbClr val="FF0000"/>
                </a:solidFill>
              </a:rPr>
              <a:t>comparator</a:t>
            </a:r>
            <a:r>
              <a:rPr lang="fr-FR" sz="2200" b="0" dirty="0"/>
              <a:t>.</a:t>
            </a:r>
          </a:p>
          <a:p>
            <a:pPr lvl="1"/>
            <a:endParaRPr lang="fr-FR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Si trier les éléments dès l’ajout peut être pratique, attention  à la performance de l’application si le nombre d’éléments est important.</a:t>
            </a:r>
          </a:p>
          <a:p>
            <a:endParaRPr lang="fr-FR" sz="2200" b="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0C85BCE-60BB-4E30-A435-7530253A8BC4}"/>
              </a:ext>
            </a:extLst>
          </p:cNvPr>
          <p:cNvGrpSpPr/>
          <p:nvPr/>
        </p:nvGrpSpPr>
        <p:grpSpPr>
          <a:xfrm>
            <a:off x="0" y="2115779"/>
            <a:ext cx="628315" cy="2122156"/>
            <a:chOff x="-43192" y="1575452"/>
            <a:chExt cx="628315" cy="2122156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A369126-B479-461F-9D4E-6EFECD078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3192" y="3089561"/>
              <a:ext cx="628315" cy="608047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9189974-6B33-4AAD-A519-E4C1314BC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6" y="1575452"/>
              <a:ext cx="571607" cy="577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6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Interfaces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/ vue d’ensemble de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l’API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Rappel sur les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List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2800" dirty="0">
                <a:solidFill>
                  <a:schemeClr val="bg1">
                    <a:lumMod val="75000"/>
                  </a:schemeClr>
                </a:solidFill>
              </a:rPr>
              <a:t>Les segments (Set)</a:t>
            </a:r>
          </a:p>
          <a:p>
            <a:r>
              <a:rPr lang="fr-FR" dirty="0"/>
              <a:t>Les dictionnaires (</a:t>
            </a:r>
            <a:r>
              <a:rPr lang="fr-FR" b="1" i="1" dirty="0" err="1">
                <a:solidFill>
                  <a:srgbClr val="FF0000"/>
                </a:solidFill>
              </a:rPr>
              <a:t>Map</a:t>
            </a:r>
            <a:r>
              <a:rPr lang="fr-FR" dirty="0"/>
              <a:t>)	</a:t>
            </a:r>
            <a:r>
              <a:rPr lang="fr-FR" dirty="0">
                <a:solidFill>
                  <a:schemeClr val="tx1"/>
                </a:solidFill>
              </a:rPr>
              <a:t>	</a:t>
            </a:r>
          </a:p>
          <a:p>
            <a:r>
              <a:rPr lang="fr-FR" dirty="0"/>
              <a:t>La classe utilitaire </a:t>
            </a:r>
            <a:r>
              <a:rPr lang="fr-FR" i="1" dirty="0">
                <a:solidFill>
                  <a:srgbClr val="FF0000"/>
                </a:solidFill>
              </a:rPr>
              <a:t>Collections</a:t>
            </a:r>
          </a:p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381316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 (</a:t>
            </a:r>
            <a:r>
              <a:rPr lang="fr-FR" b="1" i="1" dirty="0" err="1">
                <a:solidFill>
                  <a:srgbClr val="FF0000"/>
                </a:solidFill>
              </a:rPr>
              <a:t>Map</a:t>
            </a:r>
            <a:r>
              <a:rPr lang="fr-FR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CEEA7B-7557-43D1-B1E0-AE99F797161D}"/>
              </a:ext>
            </a:extLst>
          </p:cNvPr>
          <p:cNvSpPr txBox="1"/>
          <p:nvPr/>
        </p:nvSpPr>
        <p:spPr>
          <a:xfrm>
            <a:off x="900113" y="1681847"/>
            <a:ext cx="8494124" cy="2630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Gestion des données avec un système de </a:t>
            </a:r>
            <a:r>
              <a:rPr lang="fr-FR" sz="2200" b="0" i="1" dirty="0">
                <a:solidFill>
                  <a:srgbClr val="FF0000"/>
                </a:solidFill>
              </a:rPr>
              <a:t>clé - valeur</a:t>
            </a:r>
          </a:p>
          <a:p>
            <a:endParaRPr lang="fr-FR" sz="2200" b="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Implémente l’interface </a:t>
            </a:r>
            <a:r>
              <a:rPr lang="fr-FR" sz="2200" b="0" i="1" dirty="0" err="1">
                <a:solidFill>
                  <a:srgbClr val="FF0000"/>
                </a:solidFill>
              </a:rPr>
              <a:t>Map</a:t>
            </a:r>
            <a:r>
              <a:rPr lang="fr-FR" sz="2200" b="0" dirty="0"/>
              <a:t> et non </a:t>
            </a:r>
            <a:r>
              <a:rPr lang="fr-FR" sz="2200" b="0" i="1" dirty="0"/>
              <a:t>Collection</a:t>
            </a:r>
          </a:p>
          <a:p>
            <a:pPr lvl="1"/>
            <a:endParaRPr lang="fr-FR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>
                <a:solidFill>
                  <a:srgbClr val="FF0000"/>
                </a:solidFill>
              </a:rPr>
              <a:t>Clé unique </a:t>
            </a:r>
            <a:r>
              <a:rPr lang="fr-FR" sz="2200" b="0" dirty="0"/>
              <a:t>dans ce type de collection</a:t>
            </a:r>
          </a:p>
          <a:p>
            <a:endParaRPr lang="fr-FR" sz="2200" b="0" dirty="0"/>
          </a:p>
        </p:txBody>
      </p:sp>
    </p:spTree>
    <p:extLst>
      <p:ext uri="{BB962C8B-B14F-4D97-AF65-F5344CB8AC3E}">
        <p14:creationId xmlns:p14="http://schemas.microsoft.com/office/powerpoint/2010/main" val="31778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dictionnaires (</a:t>
            </a:r>
            <a:r>
              <a:rPr lang="fr-FR" sz="3200" b="1" i="1" dirty="0" err="1">
                <a:solidFill>
                  <a:srgbClr val="FF0000"/>
                </a:solidFill>
              </a:rPr>
              <a:t>Map</a:t>
            </a:r>
            <a:r>
              <a:rPr lang="fr-FR" sz="3200" dirty="0"/>
              <a:t>) : implémentations</a:t>
            </a:r>
          </a:p>
        </p:txBody>
      </p:sp>
      <p:pic>
        <p:nvPicPr>
          <p:cNvPr id="8" name="Picture 2" descr="Map">
            <a:extLst>
              <a:ext uri="{FF2B5EF4-FFF2-40B4-BE49-F238E27FC236}">
                <a16:creationId xmlns:a16="http://schemas.microsoft.com/office/drawing/2014/main" id="{F1A2E4B1-AEAA-4805-815E-EFDABFF10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6381" r="4974" b="15307"/>
          <a:stretch/>
        </p:blipFill>
        <p:spPr bwMode="auto">
          <a:xfrm>
            <a:off x="798145" y="724186"/>
            <a:ext cx="7547710" cy="402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égende : encadrée 2">
            <a:extLst>
              <a:ext uri="{FF2B5EF4-FFF2-40B4-BE49-F238E27FC236}">
                <a16:creationId xmlns:a16="http://schemas.microsoft.com/office/drawing/2014/main" id="{5EC53CF4-CFA5-4E79-B6F4-7FD773FAD18F}"/>
              </a:ext>
            </a:extLst>
          </p:cNvPr>
          <p:cNvSpPr/>
          <p:nvPr/>
        </p:nvSpPr>
        <p:spPr>
          <a:xfrm>
            <a:off x="2216725" y="5401398"/>
            <a:ext cx="4211783" cy="1385454"/>
          </a:xfrm>
          <a:prstGeom prst="borderCallout1">
            <a:avLst>
              <a:gd name="adj1" fmla="val -9191"/>
              <a:gd name="adj2" fmla="val 46667"/>
              <a:gd name="adj3" fmla="val -47091"/>
              <a:gd name="adj4" fmla="val 36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/>
              <a:t>Utilise une table de hachage pour stocker ses éléments.</a:t>
            </a:r>
          </a:p>
          <a:p>
            <a:r>
              <a:rPr lang="fr-FR" sz="1800" i="1" dirty="0" err="1"/>
              <a:t>LinkedHashMap</a:t>
            </a:r>
            <a:r>
              <a:rPr lang="fr-FR" sz="1800" dirty="0"/>
              <a:t> : Hérite de </a:t>
            </a:r>
            <a:r>
              <a:rPr lang="fr-FR" sz="1800" i="1" dirty="0" err="1"/>
              <a:t>HashMap</a:t>
            </a:r>
            <a:r>
              <a:rPr lang="fr-FR" sz="1800" dirty="0"/>
              <a:t> et combine table de hachage et liste chaînée </a:t>
            </a:r>
          </a:p>
        </p:txBody>
      </p:sp>
      <p:sp>
        <p:nvSpPr>
          <p:cNvPr id="9" name="Légende : encadrée 8">
            <a:extLst>
              <a:ext uri="{FF2B5EF4-FFF2-40B4-BE49-F238E27FC236}">
                <a16:creationId xmlns:a16="http://schemas.microsoft.com/office/drawing/2014/main" id="{2C486CD5-AF70-4ACC-9A13-61F5C0F1829F}"/>
              </a:ext>
            </a:extLst>
          </p:cNvPr>
          <p:cNvSpPr/>
          <p:nvPr/>
        </p:nvSpPr>
        <p:spPr>
          <a:xfrm>
            <a:off x="124691" y="5401398"/>
            <a:ext cx="1939636" cy="1385454"/>
          </a:xfrm>
          <a:prstGeom prst="borderCallout1">
            <a:avLst>
              <a:gd name="adj1" fmla="val -6191"/>
              <a:gd name="adj2" fmla="val 59524"/>
              <a:gd name="adj3" fmla="val -50265"/>
              <a:gd name="adj4" fmla="val 83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stocke les </a:t>
            </a:r>
            <a:r>
              <a:rPr lang="fr-FR" sz="1800" dirty="0"/>
              <a:t>éléments</a:t>
            </a:r>
            <a:r>
              <a:rPr lang="fr-FR" sz="1600" dirty="0"/>
              <a:t> triés, de façon naturelle par défaut, mais utilisable avec un comparateur</a:t>
            </a:r>
          </a:p>
        </p:txBody>
      </p:sp>
      <p:sp>
        <p:nvSpPr>
          <p:cNvPr id="10" name="Légende : encadrée 9">
            <a:extLst>
              <a:ext uri="{FF2B5EF4-FFF2-40B4-BE49-F238E27FC236}">
                <a16:creationId xmlns:a16="http://schemas.microsoft.com/office/drawing/2014/main" id="{22D79478-9463-4FC8-9F77-67C0CB443E25}"/>
              </a:ext>
            </a:extLst>
          </p:cNvPr>
          <p:cNvSpPr/>
          <p:nvPr/>
        </p:nvSpPr>
        <p:spPr>
          <a:xfrm>
            <a:off x="6503197" y="5214347"/>
            <a:ext cx="2563094" cy="1572505"/>
          </a:xfrm>
          <a:prstGeom prst="borderCallout1">
            <a:avLst>
              <a:gd name="adj1" fmla="val -2191"/>
              <a:gd name="adj2" fmla="val 46261"/>
              <a:gd name="adj3" fmla="val -49265"/>
              <a:gd name="adj4" fmla="val 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Si une clé n’est plus référencée ailleurs, le couple est automatiquement supprimé</a:t>
            </a:r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D3A51B94-E6AD-4B2F-8B9B-542DD40F32B8}"/>
              </a:ext>
            </a:extLst>
          </p:cNvPr>
          <p:cNvSpPr/>
          <p:nvPr/>
        </p:nvSpPr>
        <p:spPr>
          <a:xfrm>
            <a:off x="3602179" y="2840182"/>
            <a:ext cx="2563094" cy="588818"/>
          </a:xfrm>
          <a:prstGeom prst="borderCallout1">
            <a:avLst>
              <a:gd name="adj1" fmla="val 57809"/>
              <a:gd name="adj2" fmla="val 103558"/>
              <a:gd name="adj3" fmla="val 103735"/>
              <a:gd name="adj4" fmla="val 135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Utile à la gestion des fichiers </a:t>
            </a:r>
            <a:r>
              <a:rPr lang="fr-FR" sz="1800" dirty="0" err="1"/>
              <a:t>properties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388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Interfaces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/ vue d’ensemble de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l’API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Rappel sur les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List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Les segments (Set)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Les dictionnaires (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Map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fr-FR" dirty="0"/>
              <a:t>	</a:t>
            </a:r>
            <a:r>
              <a:rPr lang="fr-FR" dirty="0">
                <a:solidFill>
                  <a:schemeClr val="tx1"/>
                </a:solidFill>
              </a:rPr>
              <a:t>	</a:t>
            </a:r>
          </a:p>
          <a:p>
            <a:r>
              <a:rPr lang="fr-FR" dirty="0"/>
              <a:t>La classe utilitaire </a:t>
            </a:r>
            <a:r>
              <a:rPr lang="fr-FR" i="1" dirty="0">
                <a:solidFill>
                  <a:srgbClr val="FF0000"/>
                </a:solidFill>
              </a:rPr>
              <a:t>Collections</a:t>
            </a:r>
          </a:p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225062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utilitaire </a:t>
            </a:r>
            <a:r>
              <a:rPr lang="fr-FR" dirty="0">
                <a:solidFill>
                  <a:srgbClr val="FF0000"/>
                </a:solidFill>
              </a:rPr>
              <a:t>Collections</a:t>
            </a:r>
          </a:p>
        </p:txBody>
      </p:sp>
      <p:graphicFrame>
        <p:nvGraphicFramePr>
          <p:cNvPr id="2271236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10953244"/>
              </p:ext>
            </p:extLst>
          </p:nvPr>
        </p:nvGraphicFramePr>
        <p:xfrm>
          <a:off x="477492" y="3054062"/>
          <a:ext cx="3209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17" name="Image bitmap" r:id="rId3" imgW="3209524" imgH="2362530" progId="Paint.Picture">
                  <p:embed/>
                </p:oleObj>
              </mc:Choice>
              <mc:Fallback>
                <p:oleObj name="Image bitmap" r:id="rId3" imgW="3209524" imgH="2362530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92" y="3054062"/>
                        <a:ext cx="320992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1238" name="Text Box 6"/>
          <p:cNvSpPr txBox="1">
            <a:spLocks noChangeArrowheads="1"/>
          </p:cNvSpPr>
          <p:nvPr/>
        </p:nvSpPr>
        <p:spPr bwMode="auto">
          <a:xfrm>
            <a:off x="3209533" y="2854037"/>
            <a:ext cx="3484562" cy="568325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trie les éléments d’une collection dans l’ordre croissant </a:t>
            </a:r>
          </a:p>
        </p:txBody>
      </p:sp>
      <p:sp>
        <p:nvSpPr>
          <p:cNvPr id="2271239" name="Text Box 7"/>
          <p:cNvSpPr txBox="1">
            <a:spLocks noChangeArrowheads="1"/>
          </p:cNvSpPr>
          <p:nvPr/>
        </p:nvSpPr>
        <p:spPr bwMode="auto">
          <a:xfrm>
            <a:off x="3133333" y="3257262"/>
            <a:ext cx="3484562" cy="334963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inverse l’ordre de la collection </a:t>
            </a:r>
          </a:p>
        </p:txBody>
      </p:sp>
      <p:sp>
        <p:nvSpPr>
          <p:cNvPr id="2271240" name="Text Box 8"/>
          <p:cNvSpPr txBox="1">
            <a:spLocks noChangeArrowheads="1"/>
          </p:cNvSpPr>
          <p:nvPr/>
        </p:nvSpPr>
        <p:spPr bwMode="auto">
          <a:xfrm>
            <a:off x="3436545" y="3428712"/>
            <a:ext cx="4341813" cy="334963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permute les positions de deux éléments </a:t>
            </a:r>
          </a:p>
        </p:txBody>
      </p:sp>
      <p:sp>
        <p:nvSpPr>
          <p:cNvPr id="2271241" name="Text Box 9"/>
          <p:cNvSpPr txBox="1">
            <a:spLocks noChangeArrowheads="1"/>
          </p:cNvSpPr>
          <p:nvPr/>
        </p:nvSpPr>
        <p:spPr bwMode="auto">
          <a:xfrm>
            <a:off x="4581133" y="3301712"/>
            <a:ext cx="4341812" cy="568325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effectue une copie des éléments d’une collection dans une autre </a:t>
            </a:r>
          </a:p>
        </p:txBody>
      </p:sp>
      <p:sp>
        <p:nvSpPr>
          <p:cNvPr id="2271242" name="Text Box 10"/>
          <p:cNvSpPr txBox="1">
            <a:spLocks noChangeArrowheads="1"/>
          </p:cNvSpPr>
          <p:nvPr/>
        </p:nvSpPr>
        <p:spPr bwMode="auto">
          <a:xfrm>
            <a:off x="3128570" y="3733512"/>
            <a:ext cx="4341813" cy="334963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mélange les éléments d’une collection </a:t>
            </a:r>
          </a:p>
        </p:txBody>
      </p:sp>
      <p:sp>
        <p:nvSpPr>
          <p:cNvPr id="2271243" name="Text Box 11"/>
          <p:cNvSpPr txBox="1">
            <a:spLocks noChangeArrowheads="1"/>
          </p:cNvSpPr>
          <p:nvPr/>
        </p:nvSpPr>
        <p:spPr bwMode="auto">
          <a:xfrm>
            <a:off x="3620695" y="3658900"/>
            <a:ext cx="4341813" cy="568325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remplace les éléments de la collection avec le paramètre passé  </a:t>
            </a:r>
          </a:p>
        </p:txBody>
      </p:sp>
      <p:sp>
        <p:nvSpPr>
          <p:cNvPr id="2271244" name="Text Box 12"/>
          <p:cNvSpPr txBox="1">
            <a:spLocks noChangeArrowheads="1"/>
          </p:cNvSpPr>
          <p:nvPr/>
        </p:nvSpPr>
        <p:spPr bwMode="auto">
          <a:xfrm>
            <a:off x="3982645" y="4020850"/>
            <a:ext cx="4675188" cy="334962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fournit le premier élément de la liste triée  </a:t>
            </a:r>
          </a:p>
        </p:txBody>
      </p:sp>
      <p:sp>
        <p:nvSpPr>
          <p:cNvPr id="2271245" name="Text Box 13"/>
          <p:cNvSpPr txBox="1">
            <a:spLocks noChangeArrowheads="1"/>
          </p:cNvSpPr>
          <p:nvPr/>
        </p:nvSpPr>
        <p:spPr bwMode="auto">
          <a:xfrm>
            <a:off x="4012808" y="4178012"/>
            <a:ext cx="4675187" cy="334963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fournit le dernier élément de la liste triée  </a:t>
            </a:r>
          </a:p>
        </p:txBody>
      </p:sp>
      <p:sp>
        <p:nvSpPr>
          <p:cNvPr id="2271246" name="Text Box 14"/>
          <p:cNvSpPr txBox="1">
            <a:spLocks noChangeArrowheads="1"/>
          </p:cNvSpPr>
          <p:nvPr/>
        </p:nvSpPr>
        <p:spPr bwMode="auto">
          <a:xfrm>
            <a:off x="4895458" y="4104987"/>
            <a:ext cx="3181350" cy="568325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retourne la collection sous une forme non modifiable</a:t>
            </a:r>
          </a:p>
        </p:txBody>
      </p:sp>
      <p:sp>
        <p:nvSpPr>
          <p:cNvPr id="2271247" name="Text Box 15"/>
          <p:cNvSpPr txBox="1">
            <a:spLocks noChangeArrowheads="1"/>
          </p:cNvSpPr>
          <p:nvPr/>
        </p:nvSpPr>
        <p:spPr bwMode="auto">
          <a:xfrm>
            <a:off x="4398570" y="4247862"/>
            <a:ext cx="3181350" cy="568325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retourne la collection sous une forme synchronisée</a:t>
            </a:r>
          </a:p>
        </p:txBody>
      </p:sp>
      <p:sp>
        <p:nvSpPr>
          <p:cNvPr id="2271248" name="Text Box 16"/>
          <p:cNvSpPr txBox="1">
            <a:spLocks noChangeArrowheads="1"/>
          </p:cNvSpPr>
          <p:nvPr/>
        </p:nvSpPr>
        <p:spPr bwMode="auto">
          <a:xfrm>
            <a:off x="5181208" y="4827300"/>
            <a:ext cx="3181350" cy="568325"/>
          </a:xfrm>
          <a:prstGeom prst="rect">
            <a:avLst/>
          </a:prstGeom>
          <a:solidFill>
            <a:srgbClr val="CCFFCC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Redéfinition de méthode avec un Comparator en paramètre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2D4CB9C-778D-4791-958C-F8EFE78A6D27}"/>
              </a:ext>
            </a:extLst>
          </p:cNvPr>
          <p:cNvSpPr txBox="1"/>
          <p:nvPr/>
        </p:nvSpPr>
        <p:spPr>
          <a:xfrm>
            <a:off x="670606" y="1209675"/>
            <a:ext cx="8473394" cy="1682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Une cinquantaine de méthodes permettant la manipulation des collections</a:t>
            </a:r>
            <a:endParaRPr lang="fr-FR" sz="2200" b="0" i="1" dirty="0">
              <a:solidFill>
                <a:srgbClr val="FF0000"/>
              </a:solidFill>
            </a:endParaRPr>
          </a:p>
          <a:p>
            <a:endParaRPr lang="fr-FR" sz="2200" b="0" dirty="0">
              <a:solidFill>
                <a:srgbClr val="FF0000"/>
              </a:solidFill>
            </a:endParaRPr>
          </a:p>
          <a:p>
            <a:endParaRPr lang="fr-FR" sz="22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1238" grpId="0" animBg="1"/>
      <p:bldP spid="2271238" grpId="1" animBg="1"/>
      <p:bldP spid="2271239" grpId="0" animBg="1"/>
      <p:bldP spid="2271239" grpId="1" animBg="1"/>
      <p:bldP spid="2271240" grpId="0" animBg="1"/>
      <p:bldP spid="2271240" grpId="1" animBg="1"/>
      <p:bldP spid="2271241" grpId="0" animBg="1"/>
      <p:bldP spid="2271241" grpId="1" animBg="1"/>
      <p:bldP spid="2271242" grpId="0" animBg="1"/>
      <p:bldP spid="2271242" grpId="1" animBg="1"/>
      <p:bldP spid="2271243" grpId="0" animBg="1"/>
      <p:bldP spid="2271243" grpId="1" animBg="1"/>
      <p:bldP spid="2271244" grpId="0" animBg="1"/>
      <p:bldP spid="2271244" grpId="1" animBg="1"/>
      <p:bldP spid="2271245" grpId="0" animBg="1"/>
      <p:bldP spid="2271245" grpId="1" animBg="1"/>
      <p:bldP spid="2271246" grpId="0" animBg="1"/>
      <p:bldP spid="2271246" grpId="1" animBg="1"/>
      <p:bldP spid="2271247" grpId="0" animBg="1"/>
      <p:bldP spid="2271247" grpId="1" animBg="1"/>
      <p:bldP spid="2271248" grpId="0" animBg="1"/>
      <p:bldP spid="22712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Interfaces </a:t>
            </a:r>
            <a:r>
              <a:rPr lang="fr-FR" dirty="0"/>
              <a:t>/ vue d’ensemble de </a:t>
            </a:r>
            <a:r>
              <a:rPr lang="fr-FR" dirty="0" smtClean="0"/>
              <a:t>l’API</a:t>
            </a:r>
          </a:p>
          <a:p>
            <a:r>
              <a:rPr lang="fr-FR" dirty="0"/>
              <a:t>Rappel sur les </a:t>
            </a:r>
            <a:r>
              <a:rPr lang="fr-FR" dirty="0" smtClean="0"/>
              <a:t>List</a:t>
            </a:r>
            <a:endParaRPr lang="fr-FR" dirty="0"/>
          </a:p>
          <a:p>
            <a:r>
              <a:rPr lang="fr-FR" dirty="0"/>
              <a:t>Les segments (</a:t>
            </a:r>
            <a:r>
              <a:rPr lang="fr-FR" b="1" i="1" dirty="0">
                <a:solidFill>
                  <a:srgbClr val="FF0000"/>
                </a:solidFill>
              </a:rPr>
              <a:t>Set</a:t>
            </a:r>
            <a:r>
              <a:rPr lang="fr-FR" dirty="0"/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Les dictionnaires (</a:t>
            </a:r>
            <a:r>
              <a:rPr lang="fr-FR" b="1" i="1" dirty="0" err="1">
                <a:solidFill>
                  <a:srgbClr val="FF0000"/>
                </a:solidFill>
              </a:rPr>
              <a:t>Map</a:t>
            </a:r>
            <a:r>
              <a:rPr lang="fr-FR" dirty="0">
                <a:solidFill>
                  <a:schemeClr val="tx1"/>
                </a:solidFill>
              </a:rPr>
              <a:t>)	</a:t>
            </a:r>
          </a:p>
          <a:p>
            <a:r>
              <a:rPr lang="fr-FR" dirty="0">
                <a:solidFill>
                  <a:schemeClr val="tx1"/>
                </a:solidFill>
              </a:rPr>
              <a:t>La classe utilitaire </a:t>
            </a:r>
            <a:r>
              <a:rPr lang="fr-FR" i="1" dirty="0">
                <a:solidFill>
                  <a:srgbClr val="FF0000"/>
                </a:solidFill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30033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utilitaire </a:t>
            </a:r>
            <a:r>
              <a:rPr lang="fr-FR" dirty="0">
                <a:solidFill>
                  <a:srgbClr val="FF0000"/>
                </a:solidFill>
              </a:rPr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55651" y="836613"/>
            <a:ext cx="8388350" cy="3487737"/>
          </a:xfrm>
        </p:spPr>
        <p:txBody>
          <a:bodyPr/>
          <a:lstStyle/>
          <a:p>
            <a:r>
              <a:rPr lang="fr-FR" sz="2400" dirty="0"/>
              <a:t>Les collections de </a:t>
            </a:r>
            <a:r>
              <a:rPr lang="fr-FR" sz="2400" i="1" dirty="0" err="1"/>
              <a:t>java.util</a:t>
            </a:r>
            <a:r>
              <a:rPr lang="fr-FR" sz="2400" i="1" dirty="0"/>
              <a:t> </a:t>
            </a:r>
            <a:r>
              <a:rPr lang="fr-FR" sz="2400" dirty="0"/>
              <a:t>ne sont pas « synchronisées » : 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tx1"/>
                </a:solidFill>
              </a:rPr>
              <a:t>Elles ne garantissent pas l’intégrité de la liste en cas d’appels (ajouts / suppressions / </a:t>
            </a:r>
            <a:r>
              <a:rPr lang="fr-FR" sz="2400" dirty="0" err="1">
                <a:solidFill>
                  <a:schemeClr val="tx1"/>
                </a:solidFill>
              </a:rPr>
              <a:t>etc</a:t>
            </a:r>
            <a:r>
              <a:rPr lang="fr-FR" sz="2400" dirty="0">
                <a:solidFill>
                  <a:schemeClr val="tx1"/>
                </a:solidFill>
              </a:rPr>
              <a:t>)  concurrent par différents fils d’</a:t>
            </a:r>
            <a:r>
              <a:rPr lang="fr-FR" sz="2400" dirty="0" err="1">
                <a:solidFill>
                  <a:schemeClr val="tx1"/>
                </a:solidFill>
              </a:rPr>
              <a:t>éxécutions</a:t>
            </a:r>
            <a:r>
              <a:rPr lang="fr-FR" sz="2400" dirty="0">
                <a:solidFill>
                  <a:schemeClr val="tx1"/>
                </a:solidFill>
              </a:rPr>
              <a:t> (Thread)</a:t>
            </a:r>
          </a:p>
          <a:p>
            <a:endParaRPr lang="fr-FR" sz="2400" dirty="0"/>
          </a:p>
          <a:p>
            <a:r>
              <a:rPr lang="fr-FR" sz="2400" dirty="0"/>
              <a:t>Pour obtenir une implémentation synchronisée, il faut passer par la classe utilitaire « Collections » :</a:t>
            </a:r>
          </a:p>
          <a:p>
            <a:pPr marL="0" indent="0" defTabSz="273050">
              <a:buNone/>
            </a:pPr>
            <a:r>
              <a:rPr lang="fr-FR" sz="2400" dirty="0"/>
              <a:t>	Exemple pour une « List » :</a:t>
            </a:r>
          </a:p>
          <a:p>
            <a:endParaRPr lang="fr-FR" sz="2400" dirty="0"/>
          </a:p>
        </p:txBody>
      </p:sp>
      <p:pic>
        <p:nvPicPr>
          <p:cNvPr id="22784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30108" r="977" b="34946"/>
          <a:stretch/>
        </p:blipFill>
        <p:spPr bwMode="auto">
          <a:xfrm>
            <a:off x="1125481" y="4793098"/>
            <a:ext cx="7648690" cy="14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à coins arrondis 3"/>
          <p:cNvSpPr/>
          <p:nvPr/>
        </p:nvSpPr>
        <p:spPr bwMode="auto">
          <a:xfrm>
            <a:off x="1604010" y="5560226"/>
            <a:ext cx="6583680" cy="922321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Attention, l’usage de « Collections » synchronisées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 toujour</a:t>
            </a:r>
            <a:r>
              <a:rPr lang="fr-FR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plus « lent » que des implémentations non synchronisées.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8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7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Interfaces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/ vue d’ensemble de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l’API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Rappel sur les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List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Les segments (Set)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Les dictionnaires (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Map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fr-FR" dirty="0"/>
              <a:t>	</a:t>
            </a:r>
            <a:r>
              <a:rPr lang="fr-FR" dirty="0">
                <a:solidFill>
                  <a:schemeClr val="tx1"/>
                </a:solidFill>
              </a:rPr>
              <a:t>	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La classe utilitaire Collections</a:t>
            </a:r>
          </a:p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14657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 / Set / </a:t>
            </a:r>
            <a:r>
              <a:rPr lang="fr-FR" dirty="0" err="1"/>
              <a:t>Map</a:t>
            </a:r>
            <a:r>
              <a:rPr lang="fr-FR" dirty="0"/>
              <a:t> : 6 recommandations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51164" y="895350"/>
            <a:ext cx="8492836" cy="5688012"/>
          </a:xfrm>
        </p:spPr>
        <p:txBody>
          <a:bodyPr/>
          <a:lstStyle/>
          <a:p>
            <a:pPr marL="360363" indent="-360363">
              <a:buNone/>
            </a:pPr>
            <a:r>
              <a:rPr lang="fr-FR" dirty="0"/>
              <a:t>1. </a:t>
            </a:r>
            <a:r>
              <a:rPr lang="fr-FR" b="1" dirty="0">
                <a:solidFill>
                  <a:srgbClr val="FF0000"/>
                </a:solidFill>
              </a:rPr>
              <a:t>Toujours utiliser les interfaces</a:t>
            </a:r>
            <a:r>
              <a:rPr lang="fr-FR" dirty="0"/>
              <a:t> pour les déclarations de variables</a:t>
            </a:r>
          </a:p>
          <a:p>
            <a:pPr marL="360363" indent="-360363">
              <a:buNone/>
            </a:pPr>
            <a:r>
              <a:rPr lang="fr-FR" dirty="0"/>
              <a:t>2. Utiliser </a:t>
            </a:r>
            <a:r>
              <a:rPr lang="fr-FR" b="1" dirty="0" err="1">
                <a:solidFill>
                  <a:srgbClr val="FF0000"/>
                </a:solidFill>
              </a:rPr>
              <a:t>ArrayList</a:t>
            </a:r>
            <a:r>
              <a:rPr lang="fr-FR" dirty="0"/>
              <a:t> comme implémentation quand il y aura beaucoup de </a:t>
            </a:r>
            <a:r>
              <a:rPr lang="fr-FR" b="1" dirty="0">
                <a:solidFill>
                  <a:srgbClr val="FF0000"/>
                </a:solidFill>
              </a:rPr>
              <a:t>lectures à des positions aléatoires</a:t>
            </a:r>
            <a:r>
              <a:rPr lang="fr-FR" dirty="0"/>
              <a:t>. (</a:t>
            </a:r>
            <a:r>
              <a:rPr lang="fr-FR" dirty="0" err="1"/>
              <a:t>ArrayList</a:t>
            </a:r>
            <a:r>
              <a:rPr lang="fr-FR" dirty="0"/>
              <a:t> s’appuie en interne sur un tableau)</a:t>
            </a:r>
          </a:p>
          <a:p>
            <a:pPr marL="360363" indent="-360363">
              <a:buNone/>
            </a:pPr>
            <a:r>
              <a:rPr lang="fr-FR" dirty="0"/>
              <a:t>3. Utiliser </a:t>
            </a:r>
            <a:r>
              <a:rPr lang="fr-FR" b="1" dirty="0" err="1">
                <a:solidFill>
                  <a:srgbClr val="FF0000"/>
                </a:solidFill>
              </a:rPr>
              <a:t>LinkedList</a:t>
            </a:r>
            <a:r>
              <a:rPr lang="fr-FR" dirty="0"/>
              <a:t> comme implémentation quand la liste </a:t>
            </a:r>
            <a:r>
              <a:rPr lang="fr-FR" b="1" dirty="0">
                <a:solidFill>
                  <a:srgbClr val="FF0000"/>
                </a:solidFill>
              </a:rPr>
              <a:t>subira de nombreuses de modifications</a:t>
            </a:r>
            <a:r>
              <a:rPr lang="fr-FR" dirty="0"/>
              <a:t> (suppressions / ajouts). (</a:t>
            </a:r>
            <a:r>
              <a:rPr lang="fr-FR" dirty="0" err="1"/>
              <a:t>LinkedList</a:t>
            </a:r>
            <a:r>
              <a:rPr lang="fr-FR" dirty="0"/>
              <a:t> s’appuie sur une liste doublement chainée)</a:t>
            </a:r>
          </a:p>
          <a:p>
            <a:pPr marL="0" indent="0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085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 / Set / </a:t>
            </a:r>
            <a:r>
              <a:rPr lang="fr-FR" dirty="0" err="1"/>
              <a:t>Map</a:t>
            </a:r>
            <a:r>
              <a:rPr lang="fr-FR" dirty="0"/>
              <a:t> : 6 recommandations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51164" y="895350"/>
            <a:ext cx="8492836" cy="5688012"/>
          </a:xfrm>
        </p:spPr>
        <p:txBody>
          <a:bodyPr/>
          <a:lstStyle/>
          <a:p>
            <a:pPr marL="442913" indent="-442913">
              <a:buNone/>
            </a:pPr>
            <a:r>
              <a:rPr lang="fr-FR" dirty="0"/>
              <a:t>4. Utiliser un </a:t>
            </a:r>
            <a:r>
              <a:rPr lang="fr-FR" b="1" dirty="0">
                <a:solidFill>
                  <a:srgbClr val="FF0000"/>
                </a:solidFill>
              </a:rPr>
              <a:t>Set</a:t>
            </a:r>
            <a:r>
              <a:rPr lang="fr-FR" dirty="0"/>
              <a:t> (</a:t>
            </a:r>
            <a:r>
              <a:rPr lang="fr-FR" dirty="0" err="1"/>
              <a:t>HashSet</a:t>
            </a:r>
            <a:r>
              <a:rPr lang="fr-FR" dirty="0"/>
              <a:t>) quand une collection ne pourra contenir que des </a:t>
            </a:r>
            <a:r>
              <a:rPr lang="fr-FR" b="1" dirty="0">
                <a:solidFill>
                  <a:srgbClr val="FF0000"/>
                </a:solidFill>
              </a:rPr>
              <a:t>instances uniques </a:t>
            </a:r>
            <a:r>
              <a:rPr lang="fr-FR" dirty="0"/>
              <a:t>: trop méconnu, mais tellement pratique dans de nombreux cas à la place de List</a:t>
            </a:r>
          </a:p>
          <a:p>
            <a:pPr marL="442913" indent="-442913">
              <a:buNone/>
            </a:pPr>
            <a:r>
              <a:rPr lang="fr-FR" dirty="0"/>
              <a:t>5. Utiliser une </a:t>
            </a:r>
            <a:r>
              <a:rPr lang="fr-FR" b="1" dirty="0" err="1">
                <a:solidFill>
                  <a:srgbClr val="FF0000"/>
                </a:solidFill>
              </a:rPr>
              <a:t>Map</a:t>
            </a:r>
            <a:r>
              <a:rPr lang="fr-FR" dirty="0"/>
              <a:t> pour « gérer » facilement, rapidement et efficacement </a:t>
            </a:r>
            <a:r>
              <a:rPr lang="fr-FR" b="1" dirty="0">
                <a:solidFill>
                  <a:srgbClr val="FF0000"/>
                </a:solidFill>
              </a:rPr>
              <a:t>une sorte de dictionnaire</a:t>
            </a:r>
            <a:r>
              <a:rPr lang="fr-FR" dirty="0"/>
              <a:t>.</a:t>
            </a:r>
          </a:p>
          <a:p>
            <a:pPr marL="442913" indent="-442913">
              <a:buNone/>
            </a:pPr>
            <a:r>
              <a:rPr lang="fr-FR" dirty="0"/>
              <a:t>6. Attention à bien coder « </a:t>
            </a:r>
            <a:r>
              <a:rPr lang="fr-FR" b="1" u="sng" dirty="0" err="1">
                <a:solidFill>
                  <a:srgbClr val="FF0000"/>
                </a:solidFill>
              </a:rPr>
              <a:t>equals</a:t>
            </a:r>
            <a:r>
              <a:rPr lang="fr-FR" b="1" u="sng" dirty="0">
                <a:solidFill>
                  <a:srgbClr val="FF0000"/>
                </a:solidFill>
              </a:rPr>
              <a:t> » &amp; « </a:t>
            </a:r>
            <a:r>
              <a:rPr lang="fr-FR" b="1" u="sng" dirty="0" err="1">
                <a:solidFill>
                  <a:srgbClr val="FF0000"/>
                </a:solidFill>
              </a:rPr>
              <a:t>hashCode</a:t>
            </a:r>
            <a:r>
              <a:rPr lang="fr-FR" dirty="0"/>
              <a:t> » (et éventuellement </a:t>
            </a:r>
            <a:r>
              <a:rPr lang="fr-FR" dirty="0" err="1"/>
              <a:t>compareTo</a:t>
            </a:r>
            <a:r>
              <a:rPr lang="fr-FR" dirty="0"/>
              <a:t>, selon les cas) </a:t>
            </a:r>
          </a:p>
          <a:p>
            <a:pPr marL="0" indent="0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2280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862DA2E-D727-4DCB-8C72-F0650418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4800" dirty="0"/>
              <a:t>Les collections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166671-1ADA-4A76-91EF-2E25D41C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27041"/>
            <a:ext cx="5764829" cy="367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6" name="Text Box 10">
            <a:extLst>
              <a:ext uri="{FF2B5EF4-FFF2-40B4-BE49-F238E27FC236}">
                <a16:creationId xmlns:a16="http://schemas.microsoft.com/office/drawing/2014/main" id="{5971F803-596C-4AF0-858C-4A5EE6DC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829" y="1484292"/>
            <a:ext cx="5067300" cy="11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000"/>
              </a:buClr>
              <a:buSzPct val="15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2D050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6600" dirty="0">
                <a:latin typeface="Comic Sans MS" panose="030F0702030302020204" pitchFamily="66" charset="0"/>
              </a:rPr>
              <a:t>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6613"/>
            <a:ext cx="8280400" cy="779462"/>
          </a:xfrm>
        </p:spPr>
        <p:txBody>
          <a:bodyPr/>
          <a:lstStyle/>
          <a:p>
            <a:r>
              <a:rPr lang="fr-FR" dirty="0"/>
              <a:t>les interfaces / vue d’ensemble de l’API  </a:t>
            </a:r>
          </a:p>
        </p:txBody>
      </p:sp>
      <p:sp>
        <p:nvSpPr>
          <p:cNvPr id="3" name="Rectangle à coins arrondis 2"/>
          <p:cNvSpPr/>
          <p:nvPr/>
        </p:nvSpPr>
        <p:spPr bwMode="auto">
          <a:xfrm>
            <a:off x="951394" y="924193"/>
            <a:ext cx="2292824" cy="736979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Collection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951394" y="2192330"/>
            <a:ext cx="1031436" cy="736979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List</a:t>
            </a:r>
            <a:endParaRPr kumimoji="0" lang="fr-F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2197983" y="2192333"/>
            <a:ext cx="1046236" cy="736979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Set</a:t>
            </a:r>
            <a:endParaRPr kumimoji="0" lang="fr-F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951394" y="4646337"/>
            <a:ext cx="2292824" cy="736979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endParaRPr kumimoji="0" lang="fr-F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147895" y="3429000"/>
            <a:ext cx="1146412" cy="736979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SortedSet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951394" y="5914476"/>
            <a:ext cx="2292824" cy="736979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SortedMap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Connecteur droit avec flèche 4"/>
          <p:cNvCxnSpPr>
            <a:stCxn id="6" idx="0"/>
            <a:endCxn id="3" idx="2"/>
          </p:cNvCxnSpPr>
          <p:nvPr/>
        </p:nvCxnSpPr>
        <p:spPr bwMode="auto">
          <a:xfrm flipV="1">
            <a:off x="1467112" y="1661172"/>
            <a:ext cx="630694" cy="5311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7" idx="0"/>
            <a:endCxn id="3" idx="2"/>
          </p:cNvCxnSpPr>
          <p:nvPr/>
        </p:nvCxnSpPr>
        <p:spPr bwMode="auto">
          <a:xfrm flipH="1" flipV="1">
            <a:off x="2097806" y="1661172"/>
            <a:ext cx="623295" cy="53116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0" idx="0"/>
            <a:endCxn id="8" idx="2"/>
          </p:cNvCxnSpPr>
          <p:nvPr/>
        </p:nvCxnSpPr>
        <p:spPr bwMode="auto">
          <a:xfrm flipV="1">
            <a:off x="2097806" y="5383316"/>
            <a:ext cx="0" cy="5311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0"/>
            <a:endCxn id="7" idx="2"/>
          </p:cNvCxnSpPr>
          <p:nvPr/>
        </p:nvCxnSpPr>
        <p:spPr bwMode="auto">
          <a:xfrm flipV="1">
            <a:off x="2721101" y="2929312"/>
            <a:ext cx="0" cy="499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874912" y="1185107"/>
            <a:ext cx="5161138" cy="230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List </a:t>
            </a:r>
            <a:r>
              <a:rPr lang="fr-FR" sz="1800" dirty="0"/>
              <a:t>: collection d’instances, sans contrainte, récupérées par un index ou un parcours séquentiel.</a:t>
            </a:r>
          </a:p>
          <a:p>
            <a:endParaRPr lang="fr-FR" sz="1800" dirty="0"/>
          </a:p>
          <a:p>
            <a:r>
              <a:rPr lang="fr-FR" sz="1800" dirty="0">
                <a:solidFill>
                  <a:srgbClr val="FF0000"/>
                </a:solidFill>
              </a:rPr>
              <a:t>Set</a:t>
            </a:r>
            <a:r>
              <a:rPr lang="fr-FR" sz="1800" dirty="0"/>
              <a:t> : collection d’instances </a:t>
            </a:r>
            <a:r>
              <a:rPr lang="fr-FR" sz="1800" dirty="0">
                <a:solidFill>
                  <a:srgbClr val="FF0000"/>
                </a:solidFill>
              </a:rPr>
              <a:t>uniques</a:t>
            </a:r>
            <a:r>
              <a:rPr lang="fr-FR" sz="1800" dirty="0"/>
              <a:t> (fondé sur </a:t>
            </a:r>
            <a:r>
              <a:rPr lang="fr-FR" sz="1800" dirty="0" err="1"/>
              <a:t>equals</a:t>
            </a:r>
            <a:r>
              <a:rPr lang="fr-FR" sz="1800" dirty="0"/>
              <a:t>), récupérées par un index ou un parcours séquentiel.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874912" y="4936388"/>
            <a:ext cx="5161133" cy="97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solidFill>
                  <a:srgbClr val="FF0000"/>
                </a:solidFill>
              </a:rPr>
              <a:t>Map</a:t>
            </a:r>
            <a:r>
              <a:rPr lang="fr-FR" sz="1800" dirty="0"/>
              <a:t> : stockage d’instances sous forme « clé / valeur ».  (sorte de dictionnaire)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F5E4EC-DFE4-4055-BFD5-83E745E9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288">
            <a:off x="1899529" y="-544868"/>
            <a:ext cx="2904532" cy="30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3F72EA9-C3C8-440F-8A52-847F85DC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288">
            <a:off x="5869937" y="226047"/>
            <a:ext cx="2904532" cy="30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Interfaces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/ vue d’ensemble de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l’API</a:t>
            </a:r>
          </a:p>
          <a:p>
            <a:r>
              <a:rPr lang="fr-FR" dirty="0"/>
              <a:t>Rappel sur les </a:t>
            </a:r>
            <a:r>
              <a:rPr lang="fr-FR" dirty="0" smtClean="0"/>
              <a:t>List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/>
              <a:t>Les segments (</a:t>
            </a:r>
            <a:r>
              <a:rPr lang="fr-FR" b="1" i="1" dirty="0">
                <a:solidFill>
                  <a:srgbClr val="FF0000"/>
                </a:solidFill>
              </a:rPr>
              <a:t>Set</a:t>
            </a:r>
            <a:r>
              <a:rPr lang="fr-FR" dirty="0"/>
              <a:t>)</a:t>
            </a:r>
          </a:p>
          <a:p>
            <a:r>
              <a:rPr lang="fr-FR" dirty="0"/>
              <a:t>Les dictionnaires (</a:t>
            </a:r>
            <a:r>
              <a:rPr lang="fr-FR" b="1" i="1" dirty="0" err="1">
                <a:solidFill>
                  <a:srgbClr val="FF0000"/>
                </a:solidFill>
              </a:rPr>
              <a:t>Map</a:t>
            </a:r>
            <a:r>
              <a:rPr lang="fr-FR" dirty="0"/>
              <a:t>)	</a:t>
            </a:r>
            <a:r>
              <a:rPr lang="fr-FR" dirty="0">
                <a:solidFill>
                  <a:schemeClr val="tx1"/>
                </a:solidFill>
              </a:rPr>
              <a:t>	</a:t>
            </a:r>
          </a:p>
          <a:p>
            <a:r>
              <a:rPr lang="fr-FR" dirty="0"/>
              <a:t>La classe utilitaire </a:t>
            </a:r>
            <a:r>
              <a:rPr lang="fr-FR" i="1" dirty="0">
                <a:solidFill>
                  <a:srgbClr val="FF0000"/>
                </a:solidFill>
              </a:rPr>
              <a:t>Collections</a:t>
            </a:r>
          </a:p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19072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(</a:t>
            </a:r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/>
              <a:t>)</a:t>
            </a:r>
          </a:p>
        </p:txBody>
      </p:sp>
      <p:pic>
        <p:nvPicPr>
          <p:cNvPr id="2274306" name="Picture 2" descr="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t="3290" r="6779" b="8711"/>
          <a:stretch/>
        </p:blipFill>
        <p:spPr bwMode="auto">
          <a:xfrm>
            <a:off x="1540568" y="838803"/>
            <a:ext cx="6190267" cy="53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BCF2A80-CCA8-4785-8F47-78F0DD7BD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3429000"/>
            <a:ext cx="2459182" cy="24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/>
              <a:t> : implémentation </a:t>
            </a:r>
            <a:r>
              <a:rPr lang="fr-FR" b="1" i="1" dirty="0" err="1">
                <a:solidFill>
                  <a:srgbClr val="FF0000"/>
                </a:solidFill>
              </a:rPr>
              <a:t>ArrayList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6A1DC-1E56-4707-81AC-A8E8BD0A110D}"/>
              </a:ext>
            </a:extLst>
          </p:cNvPr>
          <p:cNvSpPr txBox="1"/>
          <p:nvPr/>
        </p:nvSpPr>
        <p:spPr>
          <a:xfrm>
            <a:off x="665019" y="914399"/>
            <a:ext cx="8285016" cy="330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Tableau dynamique (s’agrandit et rétrécit automatiquement)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Accès aux éléments par indice (rapide)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Efficace pour l’ajout/suppression d’objets en fin de 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La </a:t>
            </a:r>
            <a:r>
              <a:rPr lang="fr-FR" sz="2200" b="0"/>
              <a:t>suppression d’éléments </a:t>
            </a:r>
            <a:r>
              <a:rPr lang="fr-FR" sz="2200" b="0" dirty="0"/>
              <a:t>entraîne un tassement automatique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b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33B64D-4A83-4051-A11A-8D5A1A7D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17" y="3904578"/>
            <a:ext cx="6913417" cy="2835673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21C49FBA-83AF-4894-B5E5-DD832F9FD4F6}"/>
              </a:ext>
            </a:extLst>
          </p:cNvPr>
          <p:cNvGrpSpPr/>
          <p:nvPr/>
        </p:nvGrpSpPr>
        <p:grpSpPr>
          <a:xfrm>
            <a:off x="-20004" y="959925"/>
            <a:ext cx="643458" cy="2727420"/>
            <a:chOff x="-20004" y="959925"/>
            <a:chExt cx="643458" cy="272742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21F6BEE-FA0F-43F4-9528-DE5BCF48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09" y="1676400"/>
              <a:ext cx="571607" cy="577994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A0EBB1-EC16-4373-B910-FDB5CDD45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04" y="2355279"/>
              <a:ext cx="571607" cy="5779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AFD64B0-7CD9-46B7-93FC-E039ED0C8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861" y="3079298"/>
              <a:ext cx="628315" cy="60804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DBCE981-5B29-4764-BAED-66F56E018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004" y="959925"/>
              <a:ext cx="628315" cy="608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5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/>
              <a:t> : implémentation </a:t>
            </a:r>
            <a:r>
              <a:rPr lang="fr-FR" b="1" i="1" dirty="0" err="1">
                <a:solidFill>
                  <a:srgbClr val="FF0000"/>
                </a:solidFill>
              </a:rPr>
              <a:t>LinkedList</a:t>
            </a:r>
            <a:endParaRPr lang="fr-FR" b="1" i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F0B152-8A63-4197-B1F4-E90CC9CA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74" y="3159330"/>
            <a:ext cx="5435744" cy="35809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3C3C1C-E7B5-4F77-AD5B-DF13FB5E8E15}"/>
              </a:ext>
            </a:extLst>
          </p:cNvPr>
          <p:cNvSpPr txBox="1"/>
          <p:nvPr/>
        </p:nvSpPr>
        <p:spPr>
          <a:xfrm>
            <a:off x="665019" y="914399"/>
            <a:ext cx="8285016" cy="249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Liste chainée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Accès aux éléments par indice (parcours de tous les éléments avant l’indice)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Efficace pour l’ajout/suppression d’objets n’importe où dans la 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b="0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311DF1B-C8F7-4775-8CAA-EB3AEC60B7A2}"/>
              </a:ext>
            </a:extLst>
          </p:cNvPr>
          <p:cNvGrpSpPr/>
          <p:nvPr/>
        </p:nvGrpSpPr>
        <p:grpSpPr>
          <a:xfrm>
            <a:off x="-20004" y="1486401"/>
            <a:ext cx="628315" cy="1446872"/>
            <a:chOff x="-20004" y="1486401"/>
            <a:chExt cx="628315" cy="1446872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3EA167C-38B0-47C7-BCFB-A3DC2FEBA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04" y="2355279"/>
              <a:ext cx="571607" cy="5779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BC64F70-C0C7-426E-9D6F-70BB5A31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004" y="1486401"/>
              <a:ext cx="628315" cy="608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Interfaces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/ vue d’ensemble de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l’API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Rappel sur les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List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/>
              <a:t>Les segments (</a:t>
            </a:r>
            <a:r>
              <a:rPr lang="fr-FR" b="1" i="1" dirty="0">
                <a:solidFill>
                  <a:srgbClr val="FF0000"/>
                </a:solidFill>
              </a:rPr>
              <a:t>Set</a:t>
            </a:r>
            <a:r>
              <a:rPr lang="fr-FR" dirty="0"/>
              <a:t>)</a:t>
            </a:r>
          </a:p>
          <a:p>
            <a:r>
              <a:rPr lang="fr-FR" dirty="0"/>
              <a:t>Les dictionnaires (</a:t>
            </a:r>
            <a:r>
              <a:rPr lang="fr-FR" b="1" i="1" dirty="0" err="1">
                <a:solidFill>
                  <a:srgbClr val="FF0000"/>
                </a:solidFill>
              </a:rPr>
              <a:t>Map</a:t>
            </a:r>
            <a:r>
              <a:rPr lang="fr-FR" dirty="0"/>
              <a:t>)	</a:t>
            </a:r>
            <a:r>
              <a:rPr lang="fr-FR" dirty="0">
                <a:solidFill>
                  <a:schemeClr val="tx1"/>
                </a:solidFill>
              </a:rPr>
              <a:t>	</a:t>
            </a:r>
          </a:p>
          <a:p>
            <a:r>
              <a:rPr lang="fr-FR" dirty="0"/>
              <a:t>La classe utilitaire </a:t>
            </a:r>
            <a:r>
              <a:rPr lang="fr-FR" i="1" dirty="0">
                <a:solidFill>
                  <a:srgbClr val="FF0000"/>
                </a:solidFill>
              </a:rPr>
              <a:t>Collections</a:t>
            </a:r>
          </a:p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13749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segments (</a:t>
            </a:r>
            <a:r>
              <a:rPr lang="fr-FR" b="1" i="1" dirty="0">
                <a:solidFill>
                  <a:srgbClr val="FF0000"/>
                </a:solidFill>
              </a:rPr>
              <a:t>Set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CF2A80-CCA8-4785-8F47-78F0DD7BD0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3429000"/>
            <a:ext cx="2459182" cy="2459182"/>
          </a:xfrm>
          <a:prstGeom prst="rect">
            <a:avLst/>
          </a:prstGeom>
        </p:spPr>
      </p:pic>
      <p:pic>
        <p:nvPicPr>
          <p:cNvPr id="7" name="Picture 4" descr="Set">
            <a:extLst>
              <a:ext uri="{FF2B5EF4-FFF2-40B4-BE49-F238E27FC236}">
                <a16:creationId xmlns:a16="http://schemas.microsoft.com/office/drawing/2014/main" id="{F5A69551-80F1-4C01-B9A1-22E7E461A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3077" r="5736" b="9058"/>
          <a:stretch/>
        </p:blipFill>
        <p:spPr bwMode="auto">
          <a:xfrm>
            <a:off x="1468582" y="768033"/>
            <a:ext cx="7080105" cy="59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262F04-C7DC-408E-8A28-3AEFCC27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8002">
            <a:off x="1507235" y="3020803"/>
            <a:ext cx="2904532" cy="30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barre gauch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SI_MOD_PRES_V1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JSF2_Validators_Converters</Template>
  <TotalTime>1274</TotalTime>
  <Pages>19</Pages>
  <Words>1254</Words>
  <Application>Microsoft Office PowerPoint</Application>
  <PresentationFormat>Affichage à l'écran (4:3)</PresentationFormat>
  <Paragraphs>146</Paragraphs>
  <Slides>24</Slides>
  <Notes>15</Notes>
  <HiddenSlides>0</HiddenSlides>
  <MMClips>0</MMClips>
  <ScaleCrop>false</ScaleCrop>
  <HeadingPairs>
    <vt:vector size="8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9" baseType="lpstr">
      <vt:lpstr>Agency FB</vt:lpstr>
      <vt:lpstr>Arial</vt:lpstr>
      <vt:lpstr>Blue Highway</vt:lpstr>
      <vt:lpstr>Calibri</vt:lpstr>
      <vt:lpstr>Comic Sans MS</vt:lpstr>
      <vt:lpstr>Estrangelo Edessa</vt:lpstr>
      <vt:lpstr>Tahoma</vt:lpstr>
      <vt:lpstr>Times New Roman</vt:lpstr>
      <vt:lpstr>Trebuchet MS</vt:lpstr>
      <vt:lpstr>Verdana</vt:lpstr>
      <vt:lpstr>Webdings</vt:lpstr>
      <vt:lpstr>Wingdings</vt:lpstr>
      <vt:lpstr>Modèle barre gauche</vt:lpstr>
      <vt:lpstr>PRSI_MOD_PRES_V12.1</vt:lpstr>
      <vt:lpstr>Image bitmap</vt:lpstr>
      <vt:lpstr>Java : notions avancées   Les collections </vt:lpstr>
      <vt:lpstr>Plan de la séance </vt:lpstr>
      <vt:lpstr>les interfaces / vue d’ensemble de l’API  </vt:lpstr>
      <vt:lpstr>Plan de la séance </vt:lpstr>
      <vt:lpstr>Les listes (List)</vt:lpstr>
      <vt:lpstr>List : implémentation ArrayList</vt:lpstr>
      <vt:lpstr>List : implémentation LinkedList</vt:lpstr>
      <vt:lpstr>Plan de la séance </vt:lpstr>
      <vt:lpstr>Les segments (Set)</vt:lpstr>
      <vt:lpstr>Set : implémentation HashSet</vt:lpstr>
      <vt:lpstr>Les segments (Set)</vt:lpstr>
      <vt:lpstr>Set : implémentation LinkedHashSet</vt:lpstr>
      <vt:lpstr>Les segments (Set)</vt:lpstr>
      <vt:lpstr>SortedSet : implémentation TreeSet</vt:lpstr>
      <vt:lpstr>Plan de la séance </vt:lpstr>
      <vt:lpstr>Les dictionnaires (Map)</vt:lpstr>
      <vt:lpstr>Les dictionnaires (Map) : implémentations</vt:lpstr>
      <vt:lpstr>Plan de la séance </vt:lpstr>
      <vt:lpstr>La classe utilitaire Collections</vt:lpstr>
      <vt:lpstr>La classe utilitaire Collections</vt:lpstr>
      <vt:lpstr>Plan de la séance </vt:lpstr>
      <vt:lpstr>List / Set / Map : 6 recommandations</vt:lpstr>
      <vt:lpstr>List / Set / Map : 6 recommandations</vt:lpstr>
      <vt:lpstr>Les collections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POO.</dc:title>
  <dc:subject>Programmation orientée objet.</dc:subject>
  <dc:creator>CDT R. JAMBOIS;CNE ROBIN</dc:creator>
  <cp:lastModifiedBy>POTACZALA Vincent ADJ</cp:lastModifiedBy>
  <cp:revision>1997</cp:revision>
  <cp:lastPrinted>2002-11-12T07:11:49Z</cp:lastPrinted>
  <dcterms:created xsi:type="dcterms:W3CDTF">1998-09-08T18:17:20Z</dcterms:created>
  <dcterms:modified xsi:type="dcterms:W3CDTF">2023-06-22T12:33:47Z</dcterms:modified>
  <cp:category>Cours</cp:category>
</cp:coreProperties>
</file>