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9" r:id="rId1"/>
    <p:sldMasterId id="2147483769" r:id="rId2"/>
    <p:sldMasterId id="2147483811" r:id="rId3"/>
    <p:sldMasterId id="2147483826" r:id="rId4"/>
  </p:sldMasterIdLst>
  <p:notesMasterIdLst>
    <p:notesMasterId r:id="rId16"/>
  </p:notesMasterIdLst>
  <p:handoutMasterIdLst>
    <p:handoutMasterId r:id="rId17"/>
  </p:handoutMasterIdLst>
  <p:sldIdLst>
    <p:sldId id="376" r:id="rId5"/>
    <p:sldId id="358" r:id="rId6"/>
    <p:sldId id="362" r:id="rId7"/>
    <p:sldId id="374" r:id="rId8"/>
    <p:sldId id="373" r:id="rId9"/>
    <p:sldId id="364" r:id="rId10"/>
    <p:sldId id="365" r:id="rId11"/>
    <p:sldId id="368" r:id="rId12"/>
    <p:sldId id="369" r:id="rId13"/>
    <p:sldId id="375" r:id="rId14"/>
    <p:sldId id="372" r:id="rId15"/>
  </p:sldIdLst>
  <p:sldSz cx="9144000" cy="6858000" type="screen4x3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orient="horz" pos="4201">
          <p15:clr>
            <a:srgbClr val="A4A3A4"/>
          </p15:clr>
        </p15:guide>
        <p15:guide id="4" pos="567">
          <p15:clr>
            <a:srgbClr val="A4A3A4"/>
          </p15:clr>
        </p15:guide>
        <p15:guide id="5" pos="113">
          <p15:clr>
            <a:srgbClr val="A4A3A4"/>
          </p15:clr>
        </p15:guide>
        <p15:guide id="6" pos="703">
          <p15:clr>
            <a:srgbClr val="A4A3A4"/>
          </p15:clr>
        </p15:guide>
        <p15:guide id="7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CFD6"/>
    <a:srgbClr val="FDFB93"/>
    <a:srgbClr val="660033"/>
    <a:srgbClr val="29454A"/>
    <a:srgbClr val="B5DBDE"/>
    <a:srgbClr val="BDDBE7"/>
    <a:srgbClr val="FEA9A0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87485" autoAdjust="0"/>
  </p:normalViewPr>
  <p:slideViewPr>
    <p:cSldViewPr snapToGrid="0">
      <p:cViewPr varScale="1">
        <p:scale>
          <a:sx n="111" d="100"/>
          <a:sy n="111" d="100"/>
        </p:scale>
        <p:origin x="1674" y="114"/>
      </p:cViewPr>
      <p:guideLst>
        <p:guide orient="horz" pos="709"/>
        <p:guide orient="horz" pos="1117"/>
        <p:guide orient="horz" pos="4201"/>
        <p:guide pos="567"/>
        <p:guide pos="113"/>
        <p:guide pos="70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95638" y="9752013"/>
            <a:ext cx="708025" cy="268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898" tIns="46275" rIns="90898" bIns="46275">
            <a:spAutoFit/>
          </a:bodyPr>
          <a:lstStyle/>
          <a:p>
            <a:pPr algn="ctr" defTabSz="903288" eaLnBrk="0" hangingPunct="0">
              <a:lnSpc>
                <a:spcPct val="90000"/>
              </a:lnSpc>
              <a:defRPr/>
            </a:pPr>
            <a:r>
              <a:rPr lang="fr-FR" b="0">
                <a:latin typeface="Times New Roman" pitchFamily="18" charset="0"/>
              </a:rPr>
              <a:t>Page </a:t>
            </a:r>
            <a:fld id="{603A4065-38C0-4C57-9D18-62C2AA76563D}" type="slidenum">
              <a:rPr lang="fr-FR" b="0">
                <a:latin typeface="Times New Roman" pitchFamily="18" charset="0"/>
              </a:rPr>
              <a:pPr algn="ctr" defTabSz="903288" eaLnBrk="0" hangingPunct="0">
                <a:lnSpc>
                  <a:spcPct val="90000"/>
                </a:lnSpc>
                <a:defRPr/>
              </a:pPr>
              <a:t>‹N°›</a:t>
            </a:fld>
            <a:endParaRPr lang="fr-F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84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3351213"/>
            <a:ext cx="6308725" cy="5824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4206" tIns="46275" rIns="94206" bIns="46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Corps du texte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95638" y="9752013"/>
            <a:ext cx="708025" cy="268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898" tIns="46275" rIns="90898" bIns="46275">
            <a:spAutoFit/>
          </a:bodyPr>
          <a:lstStyle/>
          <a:p>
            <a:pPr algn="ctr" defTabSz="903288" eaLnBrk="0" hangingPunct="0">
              <a:lnSpc>
                <a:spcPct val="90000"/>
              </a:lnSpc>
              <a:defRPr/>
            </a:pPr>
            <a:r>
              <a:rPr lang="fr-FR" b="0">
                <a:latin typeface="Times New Roman" pitchFamily="18" charset="0"/>
              </a:rPr>
              <a:t>Page </a:t>
            </a:r>
            <a:fld id="{423F2225-5B7E-4322-B625-20D65B44DE21}" type="slidenum">
              <a:rPr lang="fr-FR" b="0">
                <a:latin typeface="Times New Roman" pitchFamily="18" charset="0"/>
              </a:rPr>
              <a:pPr algn="ctr" defTabSz="903288" eaLnBrk="0" hangingPunct="0">
                <a:lnSpc>
                  <a:spcPct val="90000"/>
                </a:lnSpc>
                <a:defRPr/>
              </a:pPr>
              <a:t>‹N°›</a:t>
            </a:fld>
            <a:endParaRPr lang="fr-FR" b="0">
              <a:latin typeface="Times New Roman" pitchFamily="18" charset="0"/>
            </a:endParaRPr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00263" y="800100"/>
            <a:ext cx="2954337" cy="221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881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21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6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276872"/>
            <a:ext cx="8136904" cy="77809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07AE1-9849-4FBB-8D44-3B3B061CD9D9}" type="datetimeFigureOut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13/06/2023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6F62-3073-492D-9EA2-B223717AAAD9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14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668344" y="274638"/>
            <a:ext cx="1018456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43608" y="274638"/>
            <a:ext cx="6480720" cy="58515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ABEC3A-67F0-4D6A-8B46-87C4F0F93AC3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6B7B16-F1FD-4B83-B55A-738324D1566D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55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SI_SansBasDePage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00113" y="117749"/>
            <a:ext cx="7220743" cy="4572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831941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>
                <a:solidFill>
                  <a:srgbClr val="000000">
                    <a:tint val="75000"/>
                  </a:srgbClr>
                </a:solidFill>
              </a:rPr>
              <a:t>JAVA NIO 2</a:t>
            </a:r>
            <a:endParaRPr lang="fr-F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261C2D-7BD0-4FDE-B967-DF06229A3C39}" type="slidenum">
              <a:rPr lang="fr-FR" smtClean="0">
                <a:solidFill>
                  <a:srgbClr val="000000">
                    <a:tint val="75000"/>
                  </a:srgbClr>
                </a:solidFill>
              </a:rPr>
              <a:pPr/>
              <a:t>‹N°›</a:t>
            </a:fld>
            <a:endParaRPr lang="fr-FR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21796" y="548680"/>
            <a:ext cx="9122204" cy="59766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9889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770" y="620688"/>
            <a:ext cx="4557230" cy="59046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08004" y="620688"/>
            <a:ext cx="4535996" cy="59046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>
                <a:solidFill>
                  <a:srgbClr val="000000">
                    <a:tint val="75000"/>
                  </a:srgbClr>
                </a:solidFill>
              </a:rPr>
              <a:t>JAVA NIO 2</a:t>
            </a:r>
            <a:endParaRPr lang="fr-F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261C2D-7BD0-4FDE-B967-DF06229A3C39}" type="slidenum">
              <a:rPr lang="fr-FR" smtClean="0">
                <a:solidFill>
                  <a:srgbClr val="000000">
                    <a:tint val="75000"/>
                  </a:srgbClr>
                </a:solidFill>
              </a:rPr>
              <a:pPr/>
              <a:t>‹N°›</a:t>
            </a:fld>
            <a:endParaRPr lang="fr-FR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 bwMode="auto">
          <a:xfrm>
            <a:off x="4572000" y="476672"/>
            <a:ext cx="0" cy="6048672"/>
          </a:xfrm>
          <a:prstGeom prst="line">
            <a:avLst/>
          </a:prstGeom>
          <a:ln/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30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>
                <a:solidFill>
                  <a:srgbClr val="000000">
                    <a:tint val="75000"/>
                  </a:srgbClr>
                </a:solidFill>
              </a:rPr>
              <a:t>JAVA NIO 2</a:t>
            </a:r>
            <a:endParaRPr lang="fr-F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261C2D-7BD0-4FDE-B967-DF06229A3C39}" type="slidenum">
              <a:rPr lang="fr-FR" smtClean="0">
                <a:solidFill>
                  <a:srgbClr val="000000">
                    <a:tint val="75000"/>
                  </a:srgbClr>
                </a:solidFill>
              </a:rPr>
              <a:pPr/>
              <a:t>‹N°›</a:t>
            </a:fld>
            <a:endParaRPr lang="fr-FR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49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7664" y="1382911"/>
            <a:ext cx="7560840" cy="1470025"/>
          </a:xfrm>
        </p:spPr>
        <p:txBody>
          <a:bodyPr/>
          <a:lstStyle>
            <a:lvl1pPr algn="ctr">
              <a:defRPr sz="4000">
                <a:solidFill>
                  <a:schemeClr val="accent6">
                    <a:lumMod val="50000"/>
                  </a:schemeClr>
                </a:solidFill>
                <a:latin typeface="Estrangelo Edessa" pitchFamily="66" charset="0"/>
                <a:cs typeface="Estrangelo Edessa" pitchFamily="66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47664" y="2852936"/>
            <a:ext cx="7560840" cy="144016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0" hasCustomPrompt="1"/>
          </p:nvPr>
        </p:nvSpPr>
        <p:spPr>
          <a:xfrm>
            <a:off x="2771800" y="4797152"/>
            <a:ext cx="5184775" cy="792088"/>
          </a:xfrm>
        </p:spPr>
        <p:txBody>
          <a:bodyPr/>
          <a:lstStyle>
            <a:lvl1pPr algn="ctr">
              <a:defRPr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ue Highway" pitchFamily="2" charset="0"/>
              </a:defRPr>
            </a:lvl1pPr>
          </a:lstStyle>
          <a:p>
            <a:pPr lvl="0"/>
            <a:r>
              <a:rPr lang="fr-FR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224096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lan de la sé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7664" y="620712"/>
            <a:ext cx="7560840" cy="5904631"/>
          </a:xfrm>
        </p:spPr>
        <p:txBody>
          <a:bodyPr anchor="t"/>
          <a:lstStyle>
            <a:lvl1pPr marL="540000" indent="-432000">
              <a:lnSpc>
                <a:spcPct val="100000"/>
              </a:lnSpc>
              <a:buFontTx/>
              <a:buBlip>
                <a:blip r:embed="rId2"/>
              </a:buBlip>
              <a:defRPr sz="2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1pPr>
            <a:lvl2pPr marL="900000" indent="-432000">
              <a:lnSpc>
                <a:spcPct val="100000"/>
              </a:lnSpc>
              <a:buFontTx/>
              <a:buBlip>
                <a:blip r:embed="rId3"/>
              </a:buBlip>
              <a:defRPr sz="24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2pPr>
            <a:lvl3pPr marL="1296000" indent="-324000">
              <a:lnSpc>
                <a:spcPct val="100000"/>
              </a:lnSpc>
              <a:buFontTx/>
              <a:buBlip>
                <a:blip r:embed="rId4"/>
              </a:buBlip>
              <a:defRPr sz="20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3pPr>
            <a:lvl4pPr marL="1764000" indent="-324000">
              <a:lnSpc>
                <a:spcPct val="100000"/>
              </a:lnSpc>
              <a:buFontTx/>
              <a:buBlip>
                <a:blip r:embed="rId5"/>
              </a:buBlip>
              <a:defRPr sz="1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4pPr>
            <a:lvl5pPr marL="2232000" indent="-216000">
              <a:lnSpc>
                <a:spcPct val="100000"/>
              </a:lnSpc>
              <a:buFont typeface="Wingdings" pitchFamily="2" charset="2"/>
              <a:buChar char="§"/>
              <a:defRPr sz="1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JAVA NIO 2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8E8661-086F-4085-834A-C9E8328B3E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85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28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rde géné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5" cy="6858000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0" y="4522574"/>
            <a:ext cx="9144000" cy="648677"/>
          </a:xfrm>
          <a:prstGeom prst="rect">
            <a:avLst/>
          </a:prstGeom>
        </p:spPr>
        <p:txBody>
          <a:bodyPr/>
          <a:lstStyle>
            <a:lvl1pPr algn="ctr">
              <a:defRPr sz="3000" baseline="0"/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313" y="5930851"/>
            <a:ext cx="345374" cy="837419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260335" y="6488668"/>
            <a:ext cx="28836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  </a:t>
            </a:r>
            <a:r>
              <a:rPr lang="fr-FR" sz="1200" dirty="0" smtClean="0">
                <a:solidFill>
                  <a:schemeClr val="bg1"/>
                </a:solidFill>
              </a:rPr>
              <a:t>Mois/COMSIC/DGF/GROUPEMENT</a:t>
            </a:r>
            <a:r>
              <a:rPr lang="fr-FR" sz="1200" baseline="0" dirty="0" smtClean="0">
                <a:solidFill>
                  <a:schemeClr val="bg1"/>
                </a:solidFill>
              </a:rPr>
              <a:t>/COURS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924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fr-FR" dirty="0" smtClean="0"/>
              <a:t>Statut de version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07AE1-9849-4FBB-8D44-3B3B061CD9D9}" type="datetimeFigureOut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13/06/2023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6F62-3073-492D-9EA2-B223717AAAD9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90197"/>
              </p:ext>
            </p:extLst>
          </p:nvPr>
        </p:nvGraphicFramePr>
        <p:xfrm>
          <a:off x="554574" y="899322"/>
          <a:ext cx="7922676" cy="2598910"/>
        </p:xfrm>
        <a:graphic>
          <a:graphicData uri="http://schemas.openxmlformats.org/drawingml/2006/table">
            <a:tbl>
              <a:tblPr/>
              <a:tblGrid>
                <a:gridCol w="3429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2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5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3592" marR="73592" marT="54151" marB="54151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3592" marR="73592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5">
                <a:tc>
                  <a:txBody>
                    <a:bodyPr/>
                    <a:lstStyle/>
                    <a:p>
                      <a:pPr marL="0" marR="0" lvl="0" indent="0" algn="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Rédacteur(s) ou responsable de cours</a:t>
                      </a:r>
                    </a:p>
                  </a:txBody>
                  <a:tcPr marL="73592" marR="73592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3592" marR="73592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5">
                <a:tc>
                  <a:txBody>
                    <a:bodyPr/>
                    <a:lstStyle/>
                    <a:p>
                      <a:pPr marL="0" marR="0" lvl="0" indent="0" algn="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Validation</a:t>
                      </a:r>
                    </a:p>
                  </a:txBody>
                  <a:tcPr marL="73592" marR="73592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3592" marR="73592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475">
                <a:tc>
                  <a:txBody>
                    <a:bodyPr/>
                    <a:lstStyle/>
                    <a:p>
                      <a:pPr marL="0" marR="0" lvl="0" indent="0" algn="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Approbation</a:t>
                      </a:r>
                    </a:p>
                  </a:txBody>
                  <a:tcPr marL="73592" marR="73592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3592" marR="73592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475">
                <a:tc>
                  <a:txBody>
                    <a:bodyPr/>
                    <a:lstStyle/>
                    <a:p>
                      <a:pPr marL="0" marR="0" lvl="0" indent="0" algn="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Annule et remplace</a:t>
                      </a:r>
                    </a:p>
                  </a:txBody>
                  <a:tcPr marL="73592" marR="73592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3592" marR="73592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619164"/>
              </p:ext>
            </p:extLst>
          </p:nvPr>
        </p:nvGraphicFramePr>
        <p:xfrm>
          <a:off x="555597" y="3769940"/>
          <a:ext cx="7921653" cy="2410297"/>
        </p:xfrm>
        <a:graphic>
          <a:graphicData uri="http://schemas.openxmlformats.org/drawingml/2006/table">
            <a:tbl>
              <a:tblPr/>
              <a:tblGrid>
                <a:gridCol w="90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1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538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Version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MOTIF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719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668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61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711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374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35A38A-A6AB-4FFB-99F1-40C3B48D7C5F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 : Les bases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389886-3FC3-4EC3-A5BD-BDBFE16B1160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Arrondir un rectangle avec un coin diagonal 11"/>
          <p:cNvSpPr/>
          <p:nvPr userDrawn="1"/>
        </p:nvSpPr>
        <p:spPr bwMode="auto">
          <a:xfrm>
            <a:off x="5364088" y="1257083"/>
            <a:ext cx="2880320" cy="863201"/>
          </a:xfrm>
          <a:prstGeom prst="round2DiagRect">
            <a:avLst>
              <a:gd name="adj1" fmla="val 17536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674092" y="1"/>
            <a:ext cx="8469908" cy="10573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Titre 1"/>
          <p:cNvSpPr txBox="1">
            <a:spLocks/>
          </p:cNvSpPr>
          <p:nvPr userDrawn="1"/>
        </p:nvSpPr>
        <p:spPr bwMode="auto">
          <a:xfrm>
            <a:off x="1691680" y="348733"/>
            <a:ext cx="6696744" cy="35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u="sng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Objectifs du cours</a:t>
            </a:r>
          </a:p>
        </p:txBody>
      </p:sp>
      <p:sp>
        <p:nvSpPr>
          <p:cNvPr id="15" name="Rectangle 12"/>
          <p:cNvSpPr>
            <a:spLocks noChangeArrowheads="1"/>
          </p:cNvSpPr>
          <p:nvPr userDrawn="1"/>
        </p:nvSpPr>
        <p:spPr bwMode="auto">
          <a:xfrm>
            <a:off x="5868144" y="1347045"/>
            <a:ext cx="1857375" cy="3565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Niveau technique</a:t>
            </a:r>
          </a:p>
        </p:txBody>
      </p:sp>
      <p:sp>
        <p:nvSpPr>
          <p:cNvPr id="16" name="Arrondir un rectangle avec un coin diagonal 15"/>
          <p:cNvSpPr/>
          <p:nvPr userDrawn="1"/>
        </p:nvSpPr>
        <p:spPr bwMode="auto">
          <a:xfrm>
            <a:off x="1259632" y="1248150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Sensibilisation</a:t>
            </a:r>
          </a:p>
        </p:txBody>
      </p:sp>
      <p:sp>
        <p:nvSpPr>
          <p:cNvPr id="17" name="Arrondir un rectangle avec un coin diagonal 16"/>
          <p:cNvSpPr/>
          <p:nvPr userDrawn="1"/>
        </p:nvSpPr>
        <p:spPr bwMode="auto">
          <a:xfrm>
            <a:off x="1259632" y="1605338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</a:t>
            </a:r>
          </a:p>
        </p:txBody>
      </p:sp>
      <p:sp>
        <p:nvSpPr>
          <p:cNvPr id="18" name="Arrondir un rectangle avec un coin diagonal 17"/>
          <p:cNvSpPr/>
          <p:nvPr userDrawn="1"/>
        </p:nvSpPr>
        <p:spPr bwMode="auto">
          <a:xfrm>
            <a:off x="1259632" y="1962525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Maîtrise</a:t>
            </a:r>
          </a:p>
        </p:txBody>
      </p:sp>
      <p:sp>
        <p:nvSpPr>
          <p:cNvPr id="19" name="Arrondir un rectangle avec un coin diagonal 18"/>
          <p:cNvSpPr/>
          <p:nvPr userDrawn="1"/>
        </p:nvSpPr>
        <p:spPr bwMode="auto">
          <a:xfrm>
            <a:off x="1259632" y="2319713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Expertise</a:t>
            </a:r>
          </a:p>
        </p:txBody>
      </p:sp>
      <p:sp>
        <p:nvSpPr>
          <p:cNvPr id="20" name="Étoile à 5 branches 19"/>
          <p:cNvSpPr/>
          <p:nvPr userDrawn="1"/>
        </p:nvSpPr>
        <p:spPr bwMode="auto">
          <a:xfrm>
            <a:off x="6080744" y="1703592"/>
            <a:ext cx="285750" cy="238125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" name="Étoile à 5 branches 20"/>
          <p:cNvSpPr/>
          <p:nvPr userDrawn="1"/>
        </p:nvSpPr>
        <p:spPr bwMode="auto">
          <a:xfrm>
            <a:off x="6366494" y="1703592"/>
            <a:ext cx="285750" cy="23812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2" name="Étoile à 5 branches 13"/>
          <p:cNvSpPr>
            <a:spLocks/>
          </p:cNvSpPr>
          <p:nvPr userDrawn="1"/>
        </p:nvSpPr>
        <p:spPr bwMode="auto">
          <a:xfrm>
            <a:off x="6652244" y="1703592"/>
            <a:ext cx="285750" cy="238125"/>
          </a:xfrm>
          <a:custGeom>
            <a:avLst/>
            <a:gdLst>
              <a:gd name="T0" fmla="*/ 142875 w 285750"/>
              <a:gd name="T1" fmla="*/ 0 h 285750"/>
              <a:gd name="T2" fmla="*/ 0 w 285750"/>
              <a:gd name="T3" fmla="*/ 109146 h 285750"/>
              <a:gd name="T4" fmla="*/ 54573 w 285750"/>
              <a:gd name="T5" fmla="*/ 285749 h 285750"/>
              <a:gd name="T6" fmla="*/ 231177 w 285750"/>
              <a:gd name="T7" fmla="*/ 285749 h 285750"/>
              <a:gd name="T8" fmla="*/ 285750 w 285750"/>
              <a:gd name="T9" fmla="*/ 109146 h 28575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88303 w 285750"/>
              <a:gd name="T16" fmla="*/ 109147 h 285750"/>
              <a:gd name="T17" fmla="*/ 197447 w 285750"/>
              <a:gd name="T18" fmla="*/ 218292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750" h="285750">
                <a:moveTo>
                  <a:pt x="0" y="109146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6"/>
                </a:lnTo>
                <a:lnTo>
                  <a:pt x="197447" y="176602"/>
                </a:lnTo>
                <a:lnTo>
                  <a:pt x="231177" y="285749"/>
                </a:lnTo>
                <a:lnTo>
                  <a:pt x="142875" y="218292"/>
                </a:lnTo>
                <a:lnTo>
                  <a:pt x="54573" y="285749"/>
                </a:lnTo>
                <a:lnTo>
                  <a:pt x="88303" y="176602"/>
                </a:lnTo>
                <a:close/>
              </a:path>
            </a:pathLst>
          </a:cu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" name="Étoile à 5 branches 22"/>
          <p:cNvSpPr/>
          <p:nvPr userDrawn="1"/>
        </p:nvSpPr>
        <p:spPr bwMode="auto">
          <a:xfrm>
            <a:off x="6937994" y="1703592"/>
            <a:ext cx="285750" cy="238125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4" name="Étoile à 5 branches 23"/>
          <p:cNvSpPr/>
          <p:nvPr userDrawn="1"/>
        </p:nvSpPr>
        <p:spPr bwMode="auto">
          <a:xfrm>
            <a:off x="7223744" y="1703592"/>
            <a:ext cx="285750" cy="238125"/>
          </a:xfrm>
          <a:prstGeom prst="star5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" name="ZoneTexte 24"/>
          <p:cNvSpPr txBox="1"/>
          <p:nvPr userDrawn="1"/>
        </p:nvSpPr>
        <p:spPr>
          <a:xfrm>
            <a:off x="5364088" y="2206931"/>
            <a:ext cx="3312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Durée : 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74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heure.</a:t>
            </a:r>
          </a:p>
        </p:txBody>
      </p:sp>
      <p:sp>
        <p:nvSpPr>
          <p:cNvPr id="26" name="Text Box 20"/>
          <p:cNvSpPr txBox="1">
            <a:spLocks noChangeArrowheads="1"/>
          </p:cNvSpPr>
          <p:nvPr userDrawn="1"/>
        </p:nvSpPr>
        <p:spPr bwMode="auto">
          <a:xfrm>
            <a:off x="1890791" y="3286453"/>
            <a:ext cx="7145705" cy="104028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55000"/>
              </a:spcAft>
              <a:buClr>
                <a:srgbClr val="FF0000"/>
              </a:buClr>
              <a:buSzTx/>
              <a:buFont typeface="Webdings" pitchFamily="18" charset="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Connaître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 syntaxe du langage et le concept de programmation objet,</a:t>
            </a:r>
          </a:p>
        </p:txBody>
      </p:sp>
      <p:sp>
        <p:nvSpPr>
          <p:cNvPr id="28" name="Text Box 23"/>
          <p:cNvSpPr txBox="1">
            <a:spLocks noChangeArrowheads="1"/>
          </p:cNvSpPr>
          <p:nvPr userDrawn="1"/>
        </p:nvSpPr>
        <p:spPr bwMode="auto">
          <a:xfrm>
            <a:off x="1890793" y="4529152"/>
            <a:ext cx="7001687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55000"/>
              </a:spcAft>
              <a:buClr>
                <a:srgbClr val="FF0000"/>
              </a:buClr>
              <a:buSzTx/>
              <a:buFont typeface="Webdings" pitchFamily="18" charset="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Savoir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utiliser 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l’environnement de développement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Eclipse.</a:t>
            </a:r>
          </a:p>
        </p:txBody>
      </p:sp>
      <p:sp>
        <p:nvSpPr>
          <p:cNvPr id="29" name="Étoile à 5 branches 28"/>
          <p:cNvSpPr/>
          <p:nvPr userDrawn="1"/>
        </p:nvSpPr>
        <p:spPr bwMode="auto">
          <a:xfrm>
            <a:off x="1259632" y="3617574"/>
            <a:ext cx="377516" cy="338336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Étoile à 5 branches 29"/>
          <p:cNvSpPr/>
          <p:nvPr userDrawn="1"/>
        </p:nvSpPr>
        <p:spPr bwMode="auto">
          <a:xfrm>
            <a:off x="1259632" y="4621594"/>
            <a:ext cx="377516" cy="338336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F:\02 - Pédago\20160522-StagePedagoRochefort\04-Présentation Com Visuelle\src\images (1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88" y="134949"/>
            <a:ext cx="787400" cy="78740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77975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 animBg="1"/>
      <p:bldP spid="30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 b="1" baseline="0"/>
            </a:lvl1pPr>
          </a:lstStyle>
          <a:p>
            <a:r>
              <a:rPr lang="fr-FR" dirty="0" smtClean="0"/>
              <a:t>Objectifs et modalités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07AE1-9849-4FBB-8D44-3B3B061CD9D9}" type="datetimeFigureOut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13/06/2023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6F62-3073-492D-9EA2-B223717AAAD9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33173" y="1061017"/>
            <a:ext cx="8606789" cy="162088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68580" tIns="189000" rIns="0" bIns="27000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8" name="Arrondir un rectangle avec un coin diagonal 2"/>
          <p:cNvSpPr>
            <a:spLocks/>
          </p:cNvSpPr>
          <p:nvPr/>
        </p:nvSpPr>
        <p:spPr bwMode="auto">
          <a:xfrm>
            <a:off x="594433" y="4070825"/>
            <a:ext cx="2143125" cy="357188"/>
          </a:xfrm>
          <a:custGeom>
            <a:avLst/>
            <a:gdLst>
              <a:gd name="T0" fmla="*/ 178594 w 2857500"/>
              <a:gd name="T1" fmla="*/ 0 h 357188"/>
              <a:gd name="T2" fmla="*/ 2857500 w 2857500"/>
              <a:gd name="T3" fmla="*/ 0 h 357188"/>
              <a:gd name="T4" fmla="*/ 2857500 w 2857500"/>
              <a:gd name="T5" fmla="*/ 0 h 357188"/>
              <a:gd name="T6" fmla="*/ 2857500 w 2857500"/>
              <a:gd name="T7" fmla="*/ 178594 h 357188"/>
              <a:gd name="T8" fmla="*/ 2678906 w 2857500"/>
              <a:gd name="T9" fmla="*/ 357188 h 357188"/>
              <a:gd name="T10" fmla="*/ 0 w 2857500"/>
              <a:gd name="T11" fmla="*/ 357188 h 357188"/>
              <a:gd name="T12" fmla="*/ 0 w 2857500"/>
              <a:gd name="T13" fmla="*/ 357188 h 357188"/>
              <a:gd name="T14" fmla="*/ 0 w 2857500"/>
              <a:gd name="T15" fmla="*/ 178594 h 357188"/>
              <a:gd name="T16" fmla="*/ 178594 w 2857500"/>
              <a:gd name="T17" fmla="*/ 0 h 3571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57500"/>
              <a:gd name="T28" fmla="*/ 0 h 357188"/>
              <a:gd name="T29" fmla="*/ 2857500 w 2857500"/>
              <a:gd name="T30" fmla="*/ 357188 h 3571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57500" h="357188">
                <a:moveTo>
                  <a:pt x="178594" y="0"/>
                </a:moveTo>
                <a:lnTo>
                  <a:pt x="2857500" y="0"/>
                </a:lnTo>
                <a:lnTo>
                  <a:pt x="2857500" y="178594"/>
                </a:lnTo>
                <a:cubicBezTo>
                  <a:pt x="2857500" y="277229"/>
                  <a:pt x="2777541" y="357188"/>
                  <a:pt x="2678906" y="357188"/>
                </a:cubicBezTo>
                <a:lnTo>
                  <a:pt x="0" y="357188"/>
                </a:lnTo>
                <a:lnTo>
                  <a:pt x="0" y="178594"/>
                </a:lnTo>
                <a:cubicBezTo>
                  <a:pt x="0" y="79959"/>
                  <a:pt x="79959" y="0"/>
                  <a:pt x="178594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fr-FR" sz="1500" b="1" dirty="0" smtClean="0">
                <a:latin typeface="Verdana" pitchFamily="34" charset="0"/>
              </a:rPr>
              <a:t>   Sensibilisation</a:t>
            </a:r>
            <a:endParaRPr lang="fr-FR" sz="1500" b="1" dirty="0">
              <a:latin typeface="Verdana" pitchFamily="34" charset="0"/>
            </a:endParaRPr>
          </a:p>
        </p:txBody>
      </p:sp>
      <p:sp>
        <p:nvSpPr>
          <p:cNvPr id="9" name="Arrondir un rectangle avec un coin diagonal 4"/>
          <p:cNvSpPr>
            <a:spLocks/>
          </p:cNvSpPr>
          <p:nvPr/>
        </p:nvSpPr>
        <p:spPr bwMode="auto">
          <a:xfrm>
            <a:off x="594433" y="4928075"/>
            <a:ext cx="2143125" cy="357188"/>
          </a:xfrm>
          <a:custGeom>
            <a:avLst/>
            <a:gdLst>
              <a:gd name="T0" fmla="*/ 178594 w 2857500"/>
              <a:gd name="T1" fmla="*/ 0 h 357188"/>
              <a:gd name="T2" fmla="*/ 2857500 w 2857500"/>
              <a:gd name="T3" fmla="*/ 0 h 357188"/>
              <a:gd name="T4" fmla="*/ 2857500 w 2857500"/>
              <a:gd name="T5" fmla="*/ 0 h 357188"/>
              <a:gd name="T6" fmla="*/ 2857500 w 2857500"/>
              <a:gd name="T7" fmla="*/ 178594 h 357188"/>
              <a:gd name="T8" fmla="*/ 2678906 w 2857500"/>
              <a:gd name="T9" fmla="*/ 357188 h 357188"/>
              <a:gd name="T10" fmla="*/ 0 w 2857500"/>
              <a:gd name="T11" fmla="*/ 357188 h 357188"/>
              <a:gd name="T12" fmla="*/ 0 w 2857500"/>
              <a:gd name="T13" fmla="*/ 357188 h 357188"/>
              <a:gd name="T14" fmla="*/ 0 w 2857500"/>
              <a:gd name="T15" fmla="*/ 178594 h 357188"/>
              <a:gd name="T16" fmla="*/ 178594 w 2857500"/>
              <a:gd name="T17" fmla="*/ 0 h 3571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57500"/>
              <a:gd name="T28" fmla="*/ 0 h 357188"/>
              <a:gd name="T29" fmla="*/ 2857500 w 2857500"/>
              <a:gd name="T30" fmla="*/ 357188 h 3571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57500" h="357188">
                <a:moveTo>
                  <a:pt x="178594" y="0"/>
                </a:moveTo>
                <a:lnTo>
                  <a:pt x="2857500" y="0"/>
                </a:lnTo>
                <a:lnTo>
                  <a:pt x="2857500" y="178594"/>
                </a:lnTo>
                <a:cubicBezTo>
                  <a:pt x="2857500" y="277229"/>
                  <a:pt x="2777541" y="357188"/>
                  <a:pt x="2678906" y="357188"/>
                </a:cubicBezTo>
                <a:lnTo>
                  <a:pt x="0" y="357188"/>
                </a:lnTo>
                <a:lnTo>
                  <a:pt x="0" y="178594"/>
                </a:lnTo>
                <a:cubicBezTo>
                  <a:pt x="0" y="79959"/>
                  <a:pt x="79959" y="0"/>
                  <a:pt x="178594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fr-FR" sz="1500" b="1" dirty="0" smtClean="0">
                <a:solidFill>
                  <a:srgbClr val="969696"/>
                </a:solidFill>
                <a:latin typeface="Verdana" pitchFamily="34" charset="0"/>
              </a:rPr>
              <a:t>   Maîtrise</a:t>
            </a:r>
            <a:endParaRPr lang="fr-FR" sz="1500" b="1" dirty="0">
              <a:solidFill>
                <a:srgbClr val="969696"/>
              </a:solidFill>
              <a:latin typeface="Verdana" pitchFamily="34" charset="0"/>
            </a:endParaRPr>
          </a:p>
        </p:txBody>
      </p:sp>
      <p:sp>
        <p:nvSpPr>
          <p:cNvPr id="10" name="Arrondir un rectangle avec un coin diagonal 5"/>
          <p:cNvSpPr>
            <a:spLocks/>
          </p:cNvSpPr>
          <p:nvPr/>
        </p:nvSpPr>
        <p:spPr bwMode="auto">
          <a:xfrm>
            <a:off x="594434" y="5366225"/>
            <a:ext cx="2143125" cy="357188"/>
          </a:xfrm>
          <a:custGeom>
            <a:avLst/>
            <a:gdLst>
              <a:gd name="T0" fmla="*/ 178594 w 2857500"/>
              <a:gd name="T1" fmla="*/ 0 h 357188"/>
              <a:gd name="T2" fmla="*/ 2857500 w 2857500"/>
              <a:gd name="T3" fmla="*/ 0 h 357188"/>
              <a:gd name="T4" fmla="*/ 2857500 w 2857500"/>
              <a:gd name="T5" fmla="*/ 0 h 357188"/>
              <a:gd name="T6" fmla="*/ 2857500 w 2857500"/>
              <a:gd name="T7" fmla="*/ 178594 h 357188"/>
              <a:gd name="T8" fmla="*/ 2678906 w 2857500"/>
              <a:gd name="T9" fmla="*/ 357188 h 357188"/>
              <a:gd name="T10" fmla="*/ 0 w 2857500"/>
              <a:gd name="T11" fmla="*/ 357188 h 357188"/>
              <a:gd name="T12" fmla="*/ 0 w 2857500"/>
              <a:gd name="T13" fmla="*/ 357188 h 357188"/>
              <a:gd name="T14" fmla="*/ 0 w 2857500"/>
              <a:gd name="T15" fmla="*/ 178594 h 357188"/>
              <a:gd name="T16" fmla="*/ 178594 w 2857500"/>
              <a:gd name="T17" fmla="*/ 0 h 3571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57500"/>
              <a:gd name="T28" fmla="*/ 0 h 357188"/>
              <a:gd name="T29" fmla="*/ 2857500 w 2857500"/>
              <a:gd name="T30" fmla="*/ 357188 h 3571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57500" h="357188">
                <a:moveTo>
                  <a:pt x="178594" y="0"/>
                </a:moveTo>
                <a:lnTo>
                  <a:pt x="2857500" y="0"/>
                </a:lnTo>
                <a:lnTo>
                  <a:pt x="2857500" y="178594"/>
                </a:lnTo>
                <a:cubicBezTo>
                  <a:pt x="2857500" y="277229"/>
                  <a:pt x="2777541" y="357188"/>
                  <a:pt x="2678906" y="357188"/>
                </a:cubicBezTo>
                <a:lnTo>
                  <a:pt x="0" y="357188"/>
                </a:lnTo>
                <a:lnTo>
                  <a:pt x="0" y="178594"/>
                </a:lnTo>
                <a:cubicBezTo>
                  <a:pt x="0" y="79959"/>
                  <a:pt x="79959" y="0"/>
                  <a:pt x="178594" y="0"/>
                </a:cubicBezTo>
                <a:close/>
              </a:path>
            </a:pathLst>
          </a:custGeom>
          <a:gradFill rotWithShape="1">
            <a:gsLst>
              <a:gs pos="0">
                <a:srgbClr val="FF8F8F"/>
              </a:gs>
              <a:gs pos="50000">
                <a:srgbClr val="FFBBBB">
                  <a:alpha val="85500"/>
                </a:srgbClr>
              </a:gs>
              <a:gs pos="100000">
                <a:srgbClr val="FFDEDE">
                  <a:alpha val="71001"/>
                </a:srgbClr>
              </a:gs>
            </a:gsLst>
            <a:lin ang="2700000" scaled="1"/>
          </a:gra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fr-FR" sz="1500" b="1" dirty="0" smtClean="0">
                <a:solidFill>
                  <a:schemeClr val="bg2"/>
                </a:solidFill>
                <a:latin typeface="Verdana" pitchFamily="34" charset="0"/>
                <a:cs typeface="+mn-cs"/>
              </a:rPr>
              <a:t>   Expertise</a:t>
            </a:r>
            <a:endParaRPr lang="fr-FR" sz="1500" b="1" dirty="0">
              <a:solidFill>
                <a:schemeClr val="bg2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1" name="Arrondir un rectangle avec un coin diagonal 3"/>
          <p:cNvSpPr>
            <a:spLocks/>
          </p:cNvSpPr>
          <p:nvPr/>
        </p:nvSpPr>
        <p:spPr bwMode="auto">
          <a:xfrm>
            <a:off x="598005" y="4508975"/>
            <a:ext cx="2143125" cy="357188"/>
          </a:xfrm>
          <a:custGeom>
            <a:avLst/>
            <a:gdLst>
              <a:gd name="T0" fmla="*/ 178594 w 2857500"/>
              <a:gd name="T1" fmla="*/ 0 h 357188"/>
              <a:gd name="T2" fmla="*/ 2857500 w 2857500"/>
              <a:gd name="T3" fmla="*/ 0 h 357188"/>
              <a:gd name="T4" fmla="*/ 2857500 w 2857500"/>
              <a:gd name="T5" fmla="*/ 0 h 357188"/>
              <a:gd name="T6" fmla="*/ 2857500 w 2857500"/>
              <a:gd name="T7" fmla="*/ 178594 h 357188"/>
              <a:gd name="T8" fmla="*/ 2678906 w 2857500"/>
              <a:gd name="T9" fmla="*/ 357188 h 357188"/>
              <a:gd name="T10" fmla="*/ 0 w 2857500"/>
              <a:gd name="T11" fmla="*/ 357188 h 357188"/>
              <a:gd name="T12" fmla="*/ 0 w 2857500"/>
              <a:gd name="T13" fmla="*/ 357188 h 357188"/>
              <a:gd name="T14" fmla="*/ 0 w 2857500"/>
              <a:gd name="T15" fmla="*/ 178594 h 357188"/>
              <a:gd name="T16" fmla="*/ 178594 w 2857500"/>
              <a:gd name="T17" fmla="*/ 0 h 3571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57500"/>
              <a:gd name="T28" fmla="*/ 0 h 357188"/>
              <a:gd name="T29" fmla="*/ 2857500 w 2857500"/>
              <a:gd name="T30" fmla="*/ 357188 h 3571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57500" h="357188">
                <a:moveTo>
                  <a:pt x="178594" y="0"/>
                </a:moveTo>
                <a:lnTo>
                  <a:pt x="2857500" y="0"/>
                </a:lnTo>
                <a:lnTo>
                  <a:pt x="2857500" y="178594"/>
                </a:lnTo>
                <a:cubicBezTo>
                  <a:pt x="2857500" y="277229"/>
                  <a:pt x="2777541" y="357188"/>
                  <a:pt x="2678906" y="357188"/>
                </a:cubicBezTo>
                <a:lnTo>
                  <a:pt x="0" y="357188"/>
                </a:lnTo>
                <a:lnTo>
                  <a:pt x="0" y="178594"/>
                </a:lnTo>
                <a:cubicBezTo>
                  <a:pt x="0" y="79959"/>
                  <a:pt x="79959" y="0"/>
                  <a:pt x="178594" y="0"/>
                </a:cubicBezTo>
                <a:close/>
              </a:path>
            </a:pathLst>
          </a:custGeom>
          <a:gradFill rotWithShape="1">
            <a:gsLst>
              <a:gs pos="0">
                <a:srgbClr val="748A97"/>
              </a:gs>
              <a:gs pos="50000">
                <a:srgbClr val="A8C7DA">
                  <a:alpha val="85500"/>
                </a:srgbClr>
              </a:gs>
              <a:gs pos="100000">
                <a:srgbClr val="C8EDFF">
                  <a:alpha val="71001"/>
                </a:srgbClr>
              </a:gs>
            </a:gsLst>
            <a:lin ang="2700000" scaled="1"/>
          </a:gra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fr-FR" sz="1500" b="1" dirty="0" smtClean="0">
                <a:solidFill>
                  <a:schemeClr val="bg2"/>
                </a:solidFill>
                <a:latin typeface="Verdana" pitchFamily="34" charset="0"/>
                <a:cs typeface="+mn-cs"/>
              </a:rPr>
              <a:t>   Application</a:t>
            </a:r>
            <a:endParaRPr lang="fr-FR" sz="1500" b="1" dirty="0">
              <a:solidFill>
                <a:schemeClr val="bg2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3" name="Étoile à 5 branches 6"/>
          <p:cNvSpPr>
            <a:spLocks/>
          </p:cNvSpPr>
          <p:nvPr/>
        </p:nvSpPr>
        <p:spPr bwMode="auto">
          <a:xfrm>
            <a:off x="4535728" y="4241179"/>
            <a:ext cx="214313" cy="285750"/>
          </a:xfrm>
          <a:custGeom>
            <a:avLst/>
            <a:gdLst>
              <a:gd name="T0" fmla="*/ 0 w 285750"/>
              <a:gd name="T1" fmla="*/ 109147 h 285750"/>
              <a:gd name="T2" fmla="*/ 109147 w 285750"/>
              <a:gd name="T3" fmla="*/ 109147 h 285750"/>
              <a:gd name="T4" fmla="*/ 142875 w 285750"/>
              <a:gd name="T5" fmla="*/ 0 h 285750"/>
              <a:gd name="T6" fmla="*/ 176603 w 285750"/>
              <a:gd name="T7" fmla="*/ 109147 h 285750"/>
              <a:gd name="T8" fmla="*/ 285750 w 285750"/>
              <a:gd name="T9" fmla="*/ 109147 h 285750"/>
              <a:gd name="T10" fmla="*/ 197447 w 285750"/>
              <a:gd name="T11" fmla="*/ 176602 h 285750"/>
              <a:gd name="T12" fmla="*/ 231176 w 285750"/>
              <a:gd name="T13" fmla="*/ 285749 h 285750"/>
              <a:gd name="T14" fmla="*/ 142875 w 285750"/>
              <a:gd name="T15" fmla="*/ 218292 h 285750"/>
              <a:gd name="T16" fmla="*/ 54574 w 285750"/>
              <a:gd name="T17" fmla="*/ 285749 h 285750"/>
              <a:gd name="T18" fmla="*/ 88303 w 285750"/>
              <a:gd name="T19" fmla="*/ 176602 h 285750"/>
              <a:gd name="T20" fmla="*/ 0 w 285750"/>
              <a:gd name="T21" fmla="*/ 109147 h 28575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5750" h="285750">
                <a:moveTo>
                  <a:pt x="0" y="109147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7"/>
                </a:lnTo>
                <a:lnTo>
                  <a:pt x="197447" y="176602"/>
                </a:lnTo>
                <a:lnTo>
                  <a:pt x="231176" y="285749"/>
                </a:lnTo>
                <a:lnTo>
                  <a:pt x="142875" y="218292"/>
                </a:lnTo>
                <a:lnTo>
                  <a:pt x="54574" y="285749"/>
                </a:lnTo>
                <a:lnTo>
                  <a:pt x="88303" y="176602"/>
                </a:lnTo>
                <a:lnTo>
                  <a:pt x="0" y="109147"/>
                </a:lnTo>
                <a:close/>
              </a:path>
            </a:pathLst>
          </a:custGeom>
          <a:solidFill>
            <a:srgbClr val="1B587C"/>
          </a:solidFill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fr-FR" sz="90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4" name="Étoile à 5 branches 9"/>
          <p:cNvSpPr>
            <a:spLocks/>
          </p:cNvSpPr>
          <p:nvPr/>
        </p:nvSpPr>
        <p:spPr bwMode="auto">
          <a:xfrm>
            <a:off x="4794346" y="4513649"/>
            <a:ext cx="214313" cy="285750"/>
          </a:xfrm>
          <a:custGeom>
            <a:avLst/>
            <a:gdLst>
              <a:gd name="T0" fmla="*/ 142875 w 285750"/>
              <a:gd name="T1" fmla="*/ 0 h 285750"/>
              <a:gd name="T2" fmla="*/ 0 w 285750"/>
              <a:gd name="T3" fmla="*/ 109146 h 285750"/>
              <a:gd name="T4" fmla="*/ 54573 w 285750"/>
              <a:gd name="T5" fmla="*/ 285749 h 285750"/>
              <a:gd name="T6" fmla="*/ 231177 w 285750"/>
              <a:gd name="T7" fmla="*/ 285749 h 285750"/>
              <a:gd name="T8" fmla="*/ 285750 w 285750"/>
              <a:gd name="T9" fmla="*/ 109146 h 28575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88303 w 285750"/>
              <a:gd name="T16" fmla="*/ 109147 h 285750"/>
              <a:gd name="T17" fmla="*/ 197447 w 285750"/>
              <a:gd name="T18" fmla="*/ 218292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750" h="285750">
                <a:moveTo>
                  <a:pt x="0" y="109146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6"/>
                </a:lnTo>
                <a:lnTo>
                  <a:pt x="197447" y="176602"/>
                </a:lnTo>
                <a:lnTo>
                  <a:pt x="231177" y="285749"/>
                </a:lnTo>
                <a:lnTo>
                  <a:pt x="142875" y="218292"/>
                </a:lnTo>
                <a:lnTo>
                  <a:pt x="54573" y="285749"/>
                </a:lnTo>
                <a:lnTo>
                  <a:pt x="88303" y="176602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fr-FR" sz="9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5" name="Étoile à 5 branches 10"/>
          <p:cNvSpPr>
            <a:spLocks/>
          </p:cNvSpPr>
          <p:nvPr/>
        </p:nvSpPr>
        <p:spPr bwMode="auto">
          <a:xfrm>
            <a:off x="4416777" y="4927685"/>
            <a:ext cx="214313" cy="285750"/>
          </a:xfrm>
          <a:custGeom>
            <a:avLst/>
            <a:gdLst>
              <a:gd name="T0" fmla="*/ 142875 w 285750"/>
              <a:gd name="T1" fmla="*/ 0 h 285750"/>
              <a:gd name="T2" fmla="*/ 0 w 285750"/>
              <a:gd name="T3" fmla="*/ 109146 h 285750"/>
              <a:gd name="T4" fmla="*/ 54573 w 285750"/>
              <a:gd name="T5" fmla="*/ 285749 h 285750"/>
              <a:gd name="T6" fmla="*/ 231177 w 285750"/>
              <a:gd name="T7" fmla="*/ 285749 h 285750"/>
              <a:gd name="T8" fmla="*/ 285750 w 285750"/>
              <a:gd name="T9" fmla="*/ 109146 h 28575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88303 w 285750"/>
              <a:gd name="T16" fmla="*/ 109147 h 285750"/>
              <a:gd name="T17" fmla="*/ 197447 w 285750"/>
              <a:gd name="T18" fmla="*/ 218292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750" h="285750">
                <a:moveTo>
                  <a:pt x="0" y="109146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6"/>
                </a:lnTo>
                <a:lnTo>
                  <a:pt x="197447" y="176602"/>
                </a:lnTo>
                <a:lnTo>
                  <a:pt x="231177" y="285749"/>
                </a:lnTo>
                <a:lnTo>
                  <a:pt x="142875" y="218292"/>
                </a:lnTo>
                <a:lnTo>
                  <a:pt x="54573" y="285749"/>
                </a:lnTo>
                <a:lnTo>
                  <a:pt x="88303" y="176602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fr-FR" sz="9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6" name="Étoile à 5 branches 15"/>
          <p:cNvSpPr/>
          <p:nvPr/>
        </p:nvSpPr>
        <p:spPr bwMode="auto">
          <a:xfrm>
            <a:off x="4733608" y="4927685"/>
            <a:ext cx="214313" cy="285750"/>
          </a:xfrm>
          <a:prstGeom prst="star5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0" hangingPunct="0">
              <a:defRPr/>
            </a:pPr>
            <a:endParaRPr lang="fr-FR" sz="1800" b="1" dirty="0">
              <a:solidFill>
                <a:schemeClr val="accent2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7" name="Étoile à 5 branches 9"/>
          <p:cNvSpPr>
            <a:spLocks/>
          </p:cNvSpPr>
          <p:nvPr/>
        </p:nvSpPr>
        <p:spPr bwMode="auto">
          <a:xfrm>
            <a:off x="4322699" y="4552209"/>
            <a:ext cx="214313" cy="285750"/>
          </a:xfrm>
          <a:custGeom>
            <a:avLst/>
            <a:gdLst>
              <a:gd name="T0" fmla="*/ 142875 w 285750"/>
              <a:gd name="T1" fmla="*/ 0 h 285750"/>
              <a:gd name="T2" fmla="*/ 0 w 285750"/>
              <a:gd name="T3" fmla="*/ 109146 h 285750"/>
              <a:gd name="T4" fmla="*/ 54573 w 285750"/>
              <a:gd name="T5" fmla="*/ 285749 h 285750"/>
              <a:gd name="T6" fmla="*/ 231177 w 285750"/>
              <a:gd name="T7" fmla="*/ 285749 h 285750"/>
              <a:gd name="T8" fmla="*/ 285750 w 285750"/>
              <a:gd name="T9" fmla="*/ 109146 h 28575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88303 w 285750"/>
              <a:gd name="T16" fmla="*/ 109147 h 285750"/>
              <a:gd name="T17" fmla="*/ 197447 w 285750"/>
              <a:gd name="T18" fmla="*/ 218292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750" h="285750">
                <a:moveTo>
                  <a:pt x="0" y="109146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6"/>
                </a:lnTo>
                <a:lnTo>
                  <a:pt x="197447" y="176602"/>
                </a:lnTo>
                <a:lnTo>
                  <a:pt x="231177" y="285749"/>
                </a:lnTo>
                <a:lnTo>
                  <a:pt x="142875" y="218292"/>
                </a:lnTo>
                <a:lnTo>
                  <a:pt x="54573" y="285749"/>
                </a:lnTo>
                <a:lnTo>
                  <a:pt x="88303" y="176602"/>
                </a:lnTo>
                <a:lnTo>
                  <a:pt x="0" y="109146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endParaRPr lang="fr-FR" sz="90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784" y="2987171"/>
            <a:ext cx="832813" cy="111041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470100" y="4241180"/>
            <a:ext cx="157447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35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Théorie</a:t>
            </a:r>
            <a:r>
              <a:rPr lang="fr-FR" sz="1350" b="0" cap="none" spc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</a:p>
          <a:p>
            <a:pPr algn="ctr"/>
            <a:r>
              <a:rPr lang="fr-FR" sz="1350" b="0" cap="none" spc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 X 50 minutes</a:t>
            </a:r>
            <a:endParaRPr lang="fr-FR" sz="13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15" y="3114157"/>
            <a:ext cx="642332" cy="85644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030" y="3013935"/>
            <a:ext cx="792668" cy="105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74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068211" y="90042"/>
            <a:ext cx="7021728" cy="870655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fr-FR" dirty="0" smtClean="0"/>
              <a:t>ICONOGRAPHIE :Diapositive</a:t>
            </a:r>
            <a:r>
              <a:rPr lang="fr-FR" baseline="0" dirty="0" smtClean="0"/>
              <a:t> CACHEE, pour information à destination du formateur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Proposition</a:t>
            </a:r>
            <a:r>
              <a:rPr lang="fr-FR" baseline="0" dirty="0" smtClean="0"/>
              <a:t> d’un ensemble d’icônes « pédagogiques » afin de repérer facilement les différentes catégories d’information.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07AE1-9849-4FBB-8D44-3B3B061CD9D9}" type="datetimeFigureOut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13/06/2023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6F62-3073-492D-9EA2-B223717AAAD9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texte 3"/>
          <p:cNvSpPr txBox="1">
            <a:spLocks/>
          </p:cNvSpPr>
          <p:nvPr/>
        </p:nvSpPr>
        <p:spPr>
          <a:xfrm>
            <a:off x="914394" y="1586299"/>
            <a:ext cx="3610535" cy="256435"/>
          </a:xfrm>
          <a:prstGeom prst="rect">
            <a:avLst/>
          </a:prstGeom>
        </p:spPr>
        <p:txBody>
          <a:bodyPr/>
          <a:lstStyle>
            <a:lvl1pPr marL="62446" indent="-62446" algn="l" defTabSz="913981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ebdings" pitchFamily="18" charset="2"/>
              <a:buChar char="4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0549" indent="-97927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rgbClr val="000099"/>
                </a:solidFill>
                <a:latin typeface="Times New Roman" pitchFamily="18" charset="0"/>
              </a:defRPr>
            </a:lvl2pPr>
            <a:lvl3pPr marL="668455" indent="-127730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3136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113226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21963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30700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339437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748174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None/>
            </a:pPr>
            <a:r>
              <a:rPr lang="fr-FR" sz="1200" b="0" kern="0" dirty="0" smtClean="0"/>
              <a:t>Pour bien commencer ; pour bien comprendre.</a:t>
            </a:r>
            <a:endParaRPr lang="fr-FR" sz="1200" b="0" kern="0" dirty="0"/>
          </a:p>
        </p:txBody>
      </p:sp>
      <p:sp>
        <p:nvSpPr>
          <p:cNvPr id="7" name="Rectangle 6"/>
          <p:cNvSpPr/>
          <p:nvPr/>
        </p:nvSpPr>
        <p:spPr>
          <a:xfrm>
            <a:off x="914394" y="2446987"/>
            <a:ext cx="4928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Ce que vous devez impérativement retenir dans un paragraphe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393" y="3444682"/>
            <a:ext cx="5070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À savoir : s’applique à une section, à une  sous-partie ou une partie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394" y="4568734"/>
            <a:ext cx="3411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Attention </a:t>
            </a:r>
            <a:r>
              <a:rPr lang="fr-FR" sz="1200" dirty="0" smtClean="0"/>
              <a:t>! </a:t>
            </a:r>
            <a:r>
              <a:rPr lang="fr-FR" sz="1200" dirty="0"/>
              <a:t>Point particulier ou source d’erreur.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393" y="5543584"/>
            <a:ext cx="25624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Mode d’emploi ou clé de la réussite.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84617" y="1325822"/>
            <a:ext cx="3378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Petit </a:t>
            </a:r>
            <a:r>
              <a:rPr lang="fr-FR" sz="1200" dirty="0"/>
              <a:t>conseil pratique, idée de </a:t>
            </a:r>
            <a:r>
              <a:rPr lang="fr-FR" sz="1200" dirty="0" smtClean="0"/>
              <a:t>départ ou </a:t>
            </a:r>
            <a:r>
              <a:rPr lang="fr-FR" sz="1200" dirty="0"/>
              <a:t>observation.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83217" y="2293343"/>
            <a:ext cx="31067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Approfondissez vos connaissances ! </a:t>
            </a:r>
            <a:r>
              <a:rPr lang="fr-FR" sz="1200" dirty="0" smtClean="0"/>
              <a:t>Pour </a:t>
            </a:r>
            <a:r>
              <a:rPr lang="fr-FR" sz="1200" dirty="0"/>
              <a:t>aller plus loin mais pas nécessairement à savoir.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83217" y="3470089"/>
            <a:ext cx="2222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Repère, se situer dans le cours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83217" y="4430207"/>
            <a:ext cx="1964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Questions de renforcement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15050" y="5128506"/>
            <a:ext cx="2686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Un rappel de l’idée générale du chapitre. Il est incomplet et sert à vous rappeler les points que vous devez travailler. </a:t>
            </a:r>
          </a:p>
          <a:p>
            <a:r>
              <a:rPr lang="fr-FR" sz="1200" dirty="0"/>
              <a:t>Ce résumé est toujours suivi de questions de renforcement.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26" y="4361645"/>
            <a:ext cx="549240" cy="605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41" y="5286078"/>
            <a:ext cx="519725" cy="6929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2" descr="D:\Bibliotheque\Clipart\question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876" y="4253869"/>
            <a:ext cx="407817" cy="68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D:\Bibliotheque\Clipart\savoi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13" y="3292870"/>
            <a:ext cx="405206" cy="69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D:\Bibliotheque\Clipart\essentie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78" y="2455352"/>
            <a:ext cx="504554" cy="4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D:\Bibliotheque\search-2876776__48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774" y="2203374"/>
            <a:ext cx="577304" cy="76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419" y="1124352"/>
            <a:ext cx="290669" cy="718382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76" y="3389203"/>
            <a:ext cx="302585" cy="524329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67" y="1361810"/>
            <a:ext cx="521099" cy="630842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420" y="5401291"/>
            <a:ext cx="433600" cy="62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70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à coins arrondis 30"/>
          <p:cNvSpPr/>
          <p:nvPr/>
        </p:nvSpPr>
        <p:spPr bwMode="auto">
          <a:xfrm>
            <a:off x="2589600" y="3916695"/>
            <a:ext cx="4291139" cy="568693"/>
          </a:xfrm>
          <a:prstGeom prst="roundRect">
            <a:avLst/>
          </a:prstGeom>
          <a:solidFill>
            <a:srgbClr val="CCECFF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39700" dist="38100" dir="3180000" algn="l" rotWithShape="0">
              <a:prstClr val="black">
                <a:alpha val="51000"/>
              </a:prstClr>
            </a:outerShdw>
          </a:effectLst>
          <a:extLst/>
        </p:spPr>
        <p:txBody>
          <a:bodyPr vert="horz" wrap="square" lIns="68580" tIns="81000" rIns="108000" bIns="108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766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100" b="1" dirty="0" smtClean="0"/>
              <a:t>TITRE</a:t>
            </a:r>
            <a:r>
              <a:rPr lang="fr-FR" sz="2100" b="1" baseline="0" dirty="0" smtClean="0"/>
              <a:t> 3</a:t>
            </a:r>
            <a:endParaRPr kumimoji="0" lang="fr-FR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0" name="Rectangle à coins arrondis 29"/>
          <p:cNvSpPr/>
          <p:nvPr/>
        </p:nvSpPr>
        <p:spPr bwMode="auto">
          <a:xfrm>
            <a:off x="2589600" y="2962044"/>
            <a:ext cx="4291139" cy="568693"/>
          </a:xfrm>
          <a:prstGeom prst="roundRect">
            <a:avLst/>
          </a:prstGeom>
          <a:solidFill>
            <a:srgbClr val="CCECFF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39700" dist="38100" dir="3180000" algn="l" rotWithShape="0">
              <a:prstClr val="black">
                <a:alpha val="51000"/>
              </a:prstClr>
            </a:outerShdw>
          </a:effectLst>
          <a:extLst/>
        </p:spPr>
        <p:txBody>
          <a:bodyPr vert="horz" wrap="square" lIns="68580" tIns="81000" rIns="108000" bIns="108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766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500" dirty="0" smtClean="0"/>
              <a:t> </a:t>
            </a:r>
            <a:r>
              <a:rPr lang="fr-FR" sz="2100" b="1" dirty="0" smtClean="0"/>
              <a:t>TITRE</a:t>
            </a:r>
            <a:r>
              <a:rPr lang="fr-FR" sz="2100" b="1" baseline="0" dirty="0" smtClean="0"/>
              <a:t> 2</a:t>
            </a:r>
            <a:endParaRPr kumimoji="0" lang="fr-FR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07AE1-9849-4FBB-8D44-3B3B061CD9D9}" type="datetimeFigureOut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13/06/2023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6F62-3073-492D-9EA2-B223717AAAD9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2031475" y="1845258"/>
            <a:ext cx="4849265" cy="816618"/>
            <a:chOff x="493913" y="1054806"/>
            <a:chExt cx="6465687" cy="816618"/>
          </a:xfrm>
        </p:grpSpPr>
        <p:sp>
          <p:nvSpPr>
            <p:cNvPr id="7" name="Rectangle à coins arrondis 6"/>
            <p:cNvSpPr/>
            <p:nvPr/>
          </p:nvSpPr>
          <p:spPr bwMode="auto">
            <a:xfrm>
              <a:off x="1238082" y="1232348"/>
              <a:ext cx="5721518" cy="639076"/>
            </a:xfrm>
            <a:prstGeom prst="roundRect">
              <a:avLst/>
            </a:prstGeom>
            <a:solidFill>
              <a:srgbClr val="CCECFF">
                <a:alpha val="1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39700" dist="38100" dir="3180000" algn="l" rotWithShape="0">
                <a:prstClr val="black">
                  <a:alpha val="51000"/>
                </a:prstClr>
              </a:outerShdw>
            </a:effectLst>
            <a:extLst/>
          </p:spPr>
          <p:txBody>
            <a:bodyPr vert="horz" wrap="square" lIns="91440" tIns="108000" rIns="144000" bIns="144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766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800" dirty="0" smtClean="0"/>
                <a:t> </a:t>
              </a:r>
              <a:r>
                <a:rPr lang="fr-FR" sz="2100" b="1" dirty="0" smtClean="0"/>
                <a:t>TITRE</a:t>
              </a:r>
              <a:r>
                <a:rPr lang="fr-FR" sz="2100" b="1" baseline="0" dirty="0" smtClean="0"/>
                <a:t> 1</a:t>
              </a:r>
              <a:endParaRPr kumimoji="0" lang="fr-FR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3913" y="1054806"/>
              <a:ext cx="818768" cy="71558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4050" b="0" cap="none" spc="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Bodoni MT Black" panose="02070A03080606020203" pitchFamily="18" charset="0"/>
                </a:rPr>
                <a:t>1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031474" y="2784727"/>
            <a:ext cx="614076" cy="71558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fr-FR" sz="40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odoni MT Black" panose="02070A03080606020203" pitchFamily="18" charset="0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31474" y="3739378"/>
            <a:ext cx="614076" cy="71558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fr-FR" sz="405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odoni MT Black" panose="02070A03080606020203" pitchFamily="18" charset="0"/>
              </a:rPr>
              <a:t>3</a:t>
            </a:r>
            <a:endParaRPr lang="fr-FR" sz="40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725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fr-FR" dirty="0" smtClean="0"/>
              <a:t>Rappels / Points clés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07AE1-9849-4FBB-8D44-3B3B061CD9D9}" type="datetimeFigureOut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13/06/2023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6F62-3073-492D-9EA2-B223717AAAD9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2589600" y="3942234"/>
            <a:ext cx="4291139" cy="517615"/>
          </a:xfrm>
          <a:prstGeom prst="roundRect">
            <a:avLst/>
          </a:prstGeom>
          <a:solidFill>
            <a:schemeClr val="accent2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39700" dist="38100" dir="3180000" algn="l" rotWithShape="0">
              <a:prstClr val="black">
                <a:alpha val="51000"/>
              </a:prstClr>
            </a:outerShdw>
          </a:effectLst>
          <a:extLst/>
        </p:spPr>
        <p:txBody>
          <a:bodyPr vert="horz" wrap="square" lIns="68580" tIns="81000" rIns="108000" bIns="108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766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dirty="0" smtClean="0"/>
              <a:t>  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2589600" y="2987583"/>
            <a:ext cx="4291139" cy="517615"/>
          </a:xfrm>
          <a:prstGeom prst="roundRect">
            <a:avLst/>
          </a:prstGeom>
          <a:solidFill>
            <a:schemeClr val="accent2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39700" dist="38100" dir="3180000" algn="l" rotWithShape="0">
              <a:prstClr val="black">
                <a:alpha val="51000"/>
              </a:prstClr>
            </a:outerShdw>
          </a:effectLst>
          <a:extLst/>
        </p:spPr>
        <p:txBody>
          <a:bodyPr vert="horz" wrap="square" lIns="68580" tIns="81000" rIns="108000" bIns="108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766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dirty="0" smtClean="0"/>
              <a:t>  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2031475" y="1845259"/>
            <a:ext cx="4849265" cy="791079"/>
            <a:chOff x="493913" y="1054806"/>
            <a:chExt cx="6465687" cy="791079"/>
          </a:xfrm>
        </p:grpSpPr>
        <p:sp>
          <p:nvSpPr>
            <p:cNvPr id="9" name="Rectangle à coins arrondis 8"/>
            <p:cNvSpPr/>
            <p:nvPr/>
          </p:nvSpPr>
          <p:spPr bwMode="auto">
            <a:xfrm>
              <a:off x="1238082" y="1257887"/>
              <a:ext cx="5721518" cy="587998"/>
            </a:xfrm>
            <a:prstGeom prst="roundRect">
              <a:avLst/>
            </a:prstGeom>
            <a:solidFill>
              <a:schemeClr val="accent2">
                <a:alpha val="1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39700" dist="38100" dir="3180000" algn="l" rotWithShape="0">
                <a:prstClr val="black">
                  <a:alpha val="51000"/>
                </a:prstClr>
              </a:outerShdw>
            </a:effectLst>
            <a:extLst/>
          </p:spPr>
          <p:txBody>
            <a:bodyPr vert="horz" wrap="square" lIns="91440" tIns="108000" rIns="144000" bIns="144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766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800" dirty="0" smtClean="0"/>
                <a:t>   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3913" y="1054806"/>
              <a:ext cx="818768" cy="71558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4050" b="0" cap="none" spc="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Bodoni MT Black" panose="02070A03080606020203" pitchFamily="18" charset="0"/>
                </a:rPr>
                <a:t>1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031474" y="2784727"/>
            <a:ext cx="614076" cy="71558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fr-FR" sz="40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odoni MT Black" panose="02070A03080606020203" pitchFamily="18" charset="0"/>
              </a:rPr>
              <a:t>2</a:t>
            </a:r>
            <a:endParaRPr lang="fr-FR" sz="405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blurRad="139700" dist="38100" dir="2640000" algn="bl" rotWithShape="0">
                  <a:srgbClr val="066F84"/>
                </a:outerShdw>
              </a:effectLst>
              <a:latin typeface="Bodoni MT Black" panose="02070A030806060202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31474" y="3739378"/>
            <a:ext cx="614076" cy="71558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fr-FR" sz="405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odoni MT Black" panose="02070A03080606020203" pitchFamily="18" charset="0"/>
              </a:rPr>
              <a:t>3</a:t>
            </a:r>
            <a:endParaRPr lang="fr-FR" sz="40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odoni MT Black" panose="02070A030806060202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03866" y="2080728"/>
            <a:ext cx="122822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766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RAPPEL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03866" y="2984781"/>
            <a:ext cx="122822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766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RAPPEL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03866" y="3939432"/>
            <a:ext cx="122822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766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RAPPEL 3</a:t>
            </a:r>
          </a:p>
        </p:txBody>
      </p:sp>
    </p:spTree>
    <p:extLst>
      <p:ext uri="{BB962C8B-B14F-4D97-AF65-F5344CB8AC3E}">
        <p14:creationId xmlns:p14="http://schemas.microsoft.com/office/powerpoint/2010/main" val="1664517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088292" y="145562"/>
            <a:ext cx="7055708" cy="64867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1"/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</p:nvPr>
        </p:nvSpPr>
        <p:spPr>
          <a:xfrm>
            <a:off x="265670" y="1013254"/>
            <a:ext cx="8606481" cy="5346357"/>
          </a:xfrm>
          <a:prstGeom prst="rect">
            <a:avLst/>
          </a:prstGeom>
        </p:spPr>
        <p:txBody>
          <a:bodyPr/>
          <a:lstStyle>
            <a:lvl1pPr>
              <a:defRPr sz="15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Modifier le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07AE1-9849-4FBB-8D44-3B3B061CD9D9}" type="datetimeFigureOut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13/06/2023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6F62-3073-492D-9EA2-B223717AAAD9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71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07AE1-9849-4FBB-8D44-3B3B061CD9D9}" type="datetimeFigureOut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13/06/2023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6F62-3073-492D-9EA2-B223717AAAD9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253604" y="989014"/>
            <a:ext cx="4207669" cy="5337175"/>
          </a:xfrm>
          <a:prstGeom prst="rect">
            <a:avLst/>
          </a:prstGeom>
        </p:spPr>
        <p:txBody>
          <a:bodyPr/>
          <a:lstStyle>
            <a:lvl1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Espace réservé du contenu 6"/>
          <p:cNvSpPr>
            <a:spLocks noGrp="1"/>
          </p:cNvSpPr>
          <p:nvPr>
            <p:ph sz="quarter" idx="14"/>
          </p:nvPr>
        </p:nvSpPr>
        <p:spPr>
          <a:xfrm>
            <a:off x="4674234" y="989014"/>
            <a:ext cx="4207669" cy="5337175"/>
          </a:xfrm>
          <a:prstGeom prst="rect">
            <a:avLst/>
          </a:prstGeom>
        </p:spPr>
        <p:txBody>
          <a:bodyPr/>
          <a:lstStyle>
            <a:lvl1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2088292" y="145562"/>
            <a:ext cx="7055708" cy="64867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1"/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6153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DE2B37-5F73-4819-AC4F-3FDFE0B4DDD4}" type="datetimeFigureOut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F2AD32-51C7-4174-8AC6-6DB1447500E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2088292" y="145562"/>
            <a:ext cx="7055708" cy="64867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1"/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2925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799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54510" y="1279526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 sz="3000"/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429001"/>
            <a:ext cx="9144000" cy="714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Modifier le sous-titre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07AE1-9849-4FBB-8D44-3B3B061CD9D9}" type="datetimeFigureOut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13/06/2023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6F62-3073-492D-9EA2-B223717AAAD9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777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685" y="5315554"/>
            <a:ext cx="576631" cy="13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75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SI_SansBasDePage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00113" y="117749"/>
            <a:ext cx="7220743" cy="4572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5997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917C0-ADA3-4EA8-9BD7-5487BF580F50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3C456-7A80-4302-A405-EE31D39CF0D8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8649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917C0-ADA3-4EA8-9BD7-5487BF580F50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3C456-7A80-4302-A405-EE31D39CF0D8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1176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07AE1-9849-4FBB-8D44-3B3B061CD9D9}" type="datetimeFigureOut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13/06/2023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028950" y="6430492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32539" y="6451945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6F62-3073-492D-9EA2-B223717AAAD9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74" y="5617069"/>
            <a:ext cx="399410" cy="96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825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685" y="5315554"/>
            <a:ext cx="576631" cy="13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5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07AE1-9849-4FBB-8D44-3B3B061CD9D9}" type="datetimeFigureOut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13/06/2023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0468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42900" indent="0">
              <a:buNone/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07AE1-9849-4FBB-8D44-3B3B061CD9D9}" type="datetimeFigureOut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13/06/2023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659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SI_SansBasDePage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00113" y="117749"/>
            <a:ext cx="7220743" cy="4572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994443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DE2B37-5F73-4819-AC4F-3FDFE0B4DDD4}" type="datetimeFigureOut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F2AD32-51C7-4174-8AC6-6DB1447500E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2088292" y="145562"/>
            <a:ext cx="7055708" cy="64867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1"/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7933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917C0-ADA3-4EA8-9BD7-5487BF580F50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3C456-7A80-4302-A405-EE31D39CF0D8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11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3568" y="980728"/>
            <a:ext cx="3816424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88024" y="980728"/>
            <a:ext cx="4258816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D29B56-4D12-47B8-96E0-EBB6973DE93D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C6B496-5A6F-4927-B9A5-CC527F18A9F3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35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DE2B37-5F73-4819-AC4F-3FDFE0B4DDD4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F2AD32-51C7-4174-8AC6-6DB1447500EF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14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26C037-204B-4911-86BF-AFD4694F634D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6B43C-D148-4E2E-8857-64ED4F43347E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33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1" y="116632"/>
            <a:ext cx="2880320" cy="4543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24746" y="116632"/>
            <a:ext cx="5111750" cy="6009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87623" y="692696"/>
            <a:ext cx="2864297" cy="54334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4233A0-B997-44AE-8CD3-7555ED178AB3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DC580-DD0C-4AB7-B138-95A117EC3FDF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118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3792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03792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03792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7695AD-25F2-42C4-93E8-BFB95860D225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F15BFE-7A95-4E45-ACF6-374250B7EE17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42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6162A-8FF2-4005-9B1E-CDCA243CFFDE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F10DC-7222-49F3-97F3-0AA9479418BD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04" y="6151646"/>
            <a:ext cx="620688" cy="6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6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10.jpe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35.xml"/><Relationship Id="rId10" Type="http://schemas.openxmlformats.org/officeDocument/2006/relationships/image" Target="../media/image30.png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10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755576" y="116632"/>
            <a:ext cx="8280920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745232" y="1009700"/>
            <a:ext cx="8291264" cy="500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1560" y="6405593"/>
            <a:ext cx="16372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07AE1-9849-4FBB-8D44-3B3B061CD9D9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13/06/2023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31840" y="6435133"/>
            <a:ext cx="3175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60432" y="6434760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6F62-3073-492D-9EA2-B223717AAAD9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5" name="Image 6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17" y="815819"/>
            <a:ext cx="491665" cy="4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 rot="5400000">
            <a:off x="-2225246" y="2882571"/>
            <a:ext cx="5719331" cy="4571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3000">
                <a:srgbClr val="182D45"/>
              </a:gs>
              <a:gs pos="68000">
                <a:schemeClr val="accent1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solidFill>
              <a:schemeClr val="bg1"/>
            </a:solidFill>
          </a:ln>
          <a:effectLst>
            <a:glow>
              <a:schemeClr val="accent1"/>
            </a:glo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\\files-etrs.intradef.gouv.fr\mediatheque\@INSIGNES\COMSIC plat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9" y="45765"/>
            <a:ext cx="422582" cy="70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02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0149A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:\CEL-COM\06 - PRODUITS\04 - MASQUE POWER POINT\bandeau PPT - RVB PN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1"/>
            <a:ext cx="3275856" cy="490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275856" y="1"/>
            <a:ext cx="5868144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  <p:cxnSp>
        <p:nvCxnSpPr>
          <p:cNvPr id="5" name="Connecteur droit 4"/>
          <p:cNvCxnSpPr/>
          <p:nvPr/>
        </p:nvCxnSpPr>
        <p:spPr bwMode="auto">
          <a:xfrm>
            <a:off x="3275856" y="476672"/>
            <a:ext cx="586814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12410" y="6520904"/>
            <a:ext cx="7871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hangingPunct="1"/>
            <a:r>
              <a:rPr lang="fr-FR">
                <a:solidFill>
                  <a:srgbClr val="000000">
                    <a:tint val="75000"/>
                  </a:srgbClr>
                </a:solidFill>
              </a:rPr>
              <a:t>JAVA NIO 2</a:t>
            </a:r>
            <a:endParaRPr lang="fr-F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8391246" y="6492875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hangingPunct="1"/>
            <a:fld id="{3E261C2D-7BD0-4FDE-B967-DF06229A3C39}" type="slidenum">
              <a:rPr lang="fr-FR" smtClean="0">
                <a:solidFill>
                  <a:srgbClr val="000000">
                    <a:tint val="75000"/>
                  </a:srgbClr>
                </a:solidFill>
              </a:rPr>
              <a:pPr eaLnBrk="1" hangingPunct="1"/>
              <a:t>‹N°›</a:t>
            </a:fld>
            <a:endParaRPr lang="fr-FR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10" name="Connecteur droit 9"/>
          <p:cNvCxnSpPr/>
          <p:nvPr/>
        </p:nvCxnSpPr>
        <p:spPr bwMode="auto">
          <a:xfrm>
            <a:off x="0" y="6525344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53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96" r:id="rId4"/>
    <p:sldLayoutId id="2147483797" r:id="rId5"/>
    <p:sldLayoutId id="2147483798" r:id="rId6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2813" rtl="0" eaLnBrk="1" fontAlgn="base" hangingPunct="1">
        <a:spcBef>
          <a:spcPct val="0"/>
        </a:spcBef>
        <a:spcAft>
          <a:spcPct val="0"/>
        </a:spcAft>
        <a:defRPr sz="3200" b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gency FB" pitchFamily="34" charset="0"/>
          <a:ea typeface="+mj-ea"/>
          <a:cs typeface="+mj-cs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cs typeface="Times New Roman" pitchFamily="18" charset="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cs typeface="Times New Roman" pitchFamily="18" charset="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cs typeface="Times New Roman" pitchFamily="18" charset="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cs typeface="Times New Roman" pitchFamily="18" charset="0"/>
        </a:defRPr>
      </a:lvl5pPr>
      <a:lvl6pPr marL="457200"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61913" indent="-61913" algn="l" defTabSz="912813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FF0000"/>
        </a:buClr>
        <a:buFont typeface="Webdings" pitchFamily="18" charset="2"/>
        <a:buChar char="4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96838" algn="l" defTabSz="91281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rgbClr val="000099"/>
          </a:solidFill>
          <a:latin typeface="+mj-lt"/>
        </a:defRPr>
      </a:lvl2pPr>
      <a:lvl3pPr marL="668338" indent="-127000" algn="l" defTabSz="912813" rtl="0" eaLnBrk="1" fontAlgn="base" hangingPunct="1">
        <a:spcBef>
          <a:spcPct val="20000"/>
        </a:spcBef>
        <a:spcAft>
          <a:spcPct val="0"/>
        </a:spcAft>
        <a:buChar char="&gt;"/>
        <a:defRPr>
          <a:solidFill>
            <a:schemeClr val="tx1"/>
          </a:solidFill>
          <a:latin typeface="+mj-lt"/>
        </a:defRPr>
      </a:lvl3pPr>
      <a:lvl4pPr marL="1692275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4pPr>
      <a:lvl5pPr marL="2112963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5pPr>
      <a:lvl6pPr marL="2570163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6pPr>
      <a:lvl7pPr marL="3027363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7pPr>
      <a:lvl8pPr marL="3484563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8pPr>
      <a:lvl9pPr marL="3941763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27"/>
          <a:stretch/>
        </p:blipFill>
        <p:spPr>
          <a:xfrm>
            <a:off x="0" y="0"/>
            <a:ext cx="9144006" cy="889686"/>
          </a:xfrm>
          <a:prstGeom prst="rect">
            <a:avLst/>
          </a:prstGeom>
        </p:spPr>
      </p:pic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2068211" y="101514"/>
            <a:ext cx="7021728" cy="656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4061" y="64304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07AE1-9849-4FBB-8D44-3B3B061CD9D9}" type="datetimeFigureOut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13/06/2023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43049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32539" y="645194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6F62-3073-492D-9EA2-B223717AAAD9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986" y="116660"/>
            <a:ext cx="270703" cy="656367"/>
          </a:xfrm>
          <a:prstGeom prst="rect">
            <a:avLst/>
          </a:prstGeom>
        </p:spPr>
      </p:pic>
      <p:pic>
        <p:nvPicPr>
          <p:cNvPr id="8" name="Picture 2" descr="\\files-etrs.intradef.gouv.fr\mediatheque\@INSIGNES\COMSIC plat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9" y="45765"/>
            <a:ext cx="422582" cy="70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33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4" r:id="rId12"/>
    <p:sldLayoutId id="2147483825" r:id="rId1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2068211" y="101514"/>
            <a:ext cx="7021728" cy="656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4061" y="64304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07AE1-9849-4FBB-8D44-3B3B061CD9D9}" type="datetimeFigureOut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13/06/2023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Espace réservé du contenu 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27"/>
          <a:stretch/>
        </p:blipFill>
        <p:spPr>
          <a:xfrm>
            <a:off x="0" y="0"/>
            <a:ext cx="9144006" cy="88968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802" y="42373"/>
            <a:ext cx="319486" cy="774649"/>
          </a:xfrm>
          <a:prstGeom prst="rect">
            <a:avLst/>
          </a:prstGeom>
        </p:spPr>
      </p:pic>
      <p:pic>
        <p:nvPicPr>
          <p:cNvPr id="6" name="Picture 2" descr="\\files-etrs.intradef.gouv.fr\mediatheque\@INSIGNES\COMSIC pla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9" y="45765"/>
            <a:ext cx="422582" cy="70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09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2" r:id="rId5"/>
    <p:sldLayoutId id="2147483833" r:id="rId6"/>
    <p:sldLayoutId id="2147483834" r:id="rId7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319816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Java : les bases</a:t>
            </a:r>
            <a:br>
              <a:rPr lang="fr-FR" sz="2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fr-FR" sz="2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Présentation du langage</a:t>
            </a:r>
          </a:p>
        </p:txBody>
      </p:sp>
    </p:spTree>
    <p:extLst>
      <p:ext uri="{BB962C8B-B14F-4D97-AF65-F5344CB8AC3E}">
        <p14:creationId xmlns:p14="http://schemas.microsoft.com/office/powerpoint/2010/main" val="35862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FR" sz="2400" dirty="0"/>
              <a:t>La plateforme Java : </a:t>
            </a:r>
            <a:r>
              <a:rPr lang="fr-FR" sz="2400" dirty="0">
                <a:effectLst/>
              </a:rPr>
              <a:t>Versions Java SE</a:t>
            </a:r>
          </a:p>
        </p:txBody>
      </p:sp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487082"/>
              </p:ext>
            </p:extLst>
          </p:nvPr>
        </p:nvGraphicFramePr>
        <p:xfrm>
          <a:off x="363793" y="1831069"/>
          <a:ext cx="8780207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387">
                  <a:extLst>
                    <a:ext uri="{9D8B030D-6E8A-4147-A177-3AD203B41FA5}">
                      <a16:colId xmlns:a16="http://schemas.microsoft.com/office/drawing/2014/main" val="3203887237"/>
                    </a:ext>
                  </a:extLst>
                </a:gridCol>
                <a:gridCol w="7883820">
                  <a:extLst>
                    <a:ext uri="{9D8B030D-6E8A-4147-A177-3AD203B41FA5}">
                      <a16:colId xmlns:a16="http://schemas.microsoft.com/office/drawing/2014/main" val="884100785"/>
                    </a:ext>
                  </a:extLst>
                </a:gridCol>
              </a:tblGrid>
              <a:tr h="324187"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2014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Java SE 8 : nom de code </a:t>
                      </a:r>
                      <a:r>
                        <a:rPr lang="fr-FR" sz="2000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Kenaï</a:t>
                      </a:r>
                      <a:r>
                        <a:rPr lang="fr-FR" sz="20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 (</a:t>
                      </a:r>
                      <a:r>
                        <a:rPr lang="fr-FR" sz="2000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Lambdas</a:t>
                      </a:r>
                      <a:r>
                        <a:rPr lang="fr-FR" sz="20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, </a:t>
                      </a:r>
                      <a:r>
                        <a:rPr lang="fr-FR" sz="2000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stream</a:t>
                      </a:r>
                      <a:r>
                        <a:rPr lang="fr-FR" sz="20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, </a:t>
                      </a:r>
                      <a:r>
                        <a:rPr lang="fr-FR" sz="2000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JavaFX</a:t>
                      </a:r>
                      <a:r>
                        <a:rPr lang="fr-FR" sz="20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…)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013640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fr-FR" sz="2000" b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2019</a:t>
                      </a:r>
                      <a:endParaRPr lang="fr-FR" sz="2000" b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Java</a:t>
                      </a:r>
                      <a:r>
                        <a:rPr lang="fr-FR" sz="2000" b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 SE </a:t>
                      </a:r>
                      <a:r>
                        <a:rPr lang="fr-FR" sz="2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11 :</a:t>
                      </a:r>
                      <a:r>
                        <a:rPr lang="fr-FR" sz="2000" b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 amélioration </a:t>
                      </a:r>
                      <a:r>
                        <a:rPr lang="fr-FR" sz="2000" b="0" baseline="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Lambdas</a:t>
                      </a:r>
                      <a:r>
                        <a:rPr lang="fr-FR" sz="2000" b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, client HTTP (LTS)</a:t>
                      </a:r>
                      <a:endParaRPr lang="fr-FR" sz="2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438628"/>
                  </a:ext>
                </a:extLst>
              </a:tr>
              <a:tr h="323759">
                <a:tc>
                  <a:txBody>
                    <a:bodyPr/>
                    <a:lstStyle/>
                    <a:p>
                      <a:r>
                        <a:rPr lang="fr-FR" sz="2000" b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2021</a:t>
                      </a:r>
                      <a:endParaRPr lang="fr-FR" sz="2000" b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Java</a:t>
                      </a:r>
                      <a:r>
                        <a:rPr lang="fr-FR" sz="2000" b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 SE </a:t>
                      </a:r>
                      <a:r>
                        <a:rPr lang="fr-FR" sz="2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17 : classe scellées, pseudo</a:t>
                      </a:r>
                      <a:r>
                        <a:rPr lang="fr-FR" sz="2000" b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-aléatoire amélioré (LTS)</a:t>
                      </a:r>
                      <a:endParaRPr lang="fr-FR" sz="2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272630"/>
                  </a:ext>
                </a:extLst>
              </a:tr>
            </a:tbl>
          </a:graphicData>
        </a:graphic>
      </p:graphicFrame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634294"/>
              </p:ext>
            </p:extLst>
          </p:nvPr>
        </p:nvGraphicFramePr>
        <p:xfrm>
          <a:off x="363793" y="3019789"/>
          <a:ext cx="8780207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387">
                  <a:extLst>
                    <a:ext uri="{9D8B030D-6E8A-4147-A177-3AD203B41FA5}">
                      <a16:colId xmlns:a16="http://schemas.microsoft.com/office/drawing/2014/main" val="4188820526"/>
                    </a:ext>
                  </a:extLst>
                </a:gridCol>
                <a:gridCol w="7883820">
                  <a:extLst>
                    <a:ext uri="{9D8B030D-6E8A-4147-A177-3AD203B41FA5}">
                      <a16:colId xmlns:a16="http://schemas.microsoft.com/office/drawing/2014/main" val="68827190"/>
                    </a:ext>
                  </a:extLst>
                </a:gridCol>
              </a:tblGrid>
              <a:tr h="323759">
                <a:tc>
                  <a:txBody>
                    <a:bodyPr/>
                    <a:lstStyle/>
                    <a:p>
                      <a:r>
                        <a:rPr lang="fr-FR" sz="2000" b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2023</a:t>
                      </a:r>
                      <a:endParaRPr lang="fr-FR" sz="2000" b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Java</a:t>
                      </a:r>
                      <a:r>
                        <a:rPr lang="fr-FR" sz="2000" b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 SE </a:t>
                      </a:r>
                      <a:r>
                        <a:rPr lang="fr-FR" sz="2000" b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20</a:t>
                      </a:r>
                      <a:r>
                        <a:rPr lang="fr-FR" sz="2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 :</a:t>
                      </a:r>
                      <a:r>
                        <a:rPr lang="fr-FR" sz="2000" b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fr-FR" sz="2000" b="0" baseline="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Scoped</a:t>
                      </a:r>
                      <a:r>
                        <a:rPr lang="fr-FR" sz="2000" b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</a:rPr>
                        <a:t> values, Record Pattern…</a:t>
                      </a:r>
                      <a:endParaRPr lang="fr-FR" sz="2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83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02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fr-FR" dirty="0"/>
              <a:t>Présentation du langage</a:t>
            </a:r>
          </a:p>
        </p:txBody>
      </p:sp>
      <p:sp>
        <p:nvSpPr>
          <p:cNvPr id="47106" name="Text Box 10"/>
          <p:cNvSpPr txBox="1">
            <a:spLocks noChangeArrowheads="1"/>
          </p:cNvSpPr>
          <p:nvPr/>
        </p:nvSpPr>
        <p:spPr bwMode="auto">
          <a:xfrm>
            <a:off x="5600137" y="3141662"/>
            <a:ext cx="3000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4000" dirty="0">
                <a:latin typeface="Comic Sans MS" pitchFamily="66" charset="0"/>
              </a:rPr>
              <a:t>Questions ?</a:t>
            </a:r>
          </a:p>
        </p:txBody>
      </p:sp>
      <p:pic>
        <p:nvPicPr>
          <p:cNvPr id="74756" name="Picture 4" descr="DukeJugg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0330" y="1457325"/>
            <a:ext cx="4819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1512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séance</a:t>
            </a:r>
          </a:p>
        </p:txBody>
      </p:sp>
      <p:sp>
        <p:nvSpPr>
          <p:cNvPr id="4" name="Espace réservé du contenu 1"/>
          <p:cNvSpPr txBox="1">
            <a:spLocks/>
          </p:cNvSpPr>
          <p:nvPr/>
        </p:nvSpPr>
        <p:spPr>
          <a:xfrm>
            <a:off x="1071882" y="1122133"/>
            <a:ext cx="7560840" cy="590463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</a:pPr>
            <a:r>
              <a:rPr lang="fr-FR" b="0" dirty="0"/>
              <a:t>Un langage à part entière</a:t>
            </a:r>
          </a:p>
          <a:p>
            <a:pPr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</a:pPr>
            <a:r>
              <a:rPr lang="fr-FR" b="0" dirty="0"/>
              <a:t>La plateforme Java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fr-FR" b="0" dirty="0"/>
              <a:t>Code compilé et machine virtuelle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fr-FR" b="0" dirty="0"/>
              <a:t>Programme Java ?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fr-FR" b="0" dirty="0"/>
              <a:t>Editions Java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fr-FR" b="0" dirty="0"/>
              <a:t>Editions Java SE (Standard Edition)</a:t>
            </a:r>
          </a:p>
          <a:p>
            <a:pPr marL="468000" lvl="1" indent="0">
              <a:buClr>
                <a:srgbClr val="FF0000"/>
              </a:buClr>
              <a:buNone/>
            </a:pP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1047912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Un langage à part entière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4294967295"/>
          </p:nvPr>
        </p:nvSpPr>
        <p:spPr>
          <a:xfrm>
            <a:off x="755650" y="1030288"/>
            <a:ext cx="8388350" cy="597535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0" hangingPunct="0">
              <a:spcAft>
                <a:spcPts val="1200"/>
              </a:spcAft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fr-FR" sz="2400" dirty="0">
                <a:solidFill>
                  <a:srgbClr val="000000"/>
                </a:solidFill>
                <a:latin typeface="Arial" charset="0"/>
              </a:rPr>
              <a:t>Langage défini à partir de 1990 par Sun </a:t>
            </a:r>
            <a:r>
              <a:rPr lang="fr-FR" sz="2400" dirty="0" err="1">
                <a:solidFill>
                  <a:srgbClr val="000000"/>
                </a:solidFill>
                <a:latin typeface="Arial" charset="0"/>
              </a:rPr>
              <a:t>Microsystem</a:t>
            </a:r>
            <a:r>
              <a:rPr lang="fr-FR" sz="2400" dirty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lvl="1">
              <a:spcAft>
                <a:spcPts val="1200"/>
              </a:spcAft>
              <a:buClr>
                <a:srgbClr val="FFC000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fr-FR" sz="1800" b="0" dirty="0">
                <a:solidFill>
                  <a:srgbClr val="000000"/>
                </a:solidFill>
                <a:latin typeface="Arial" charset="0"/>
              </a:rPr>
              <a:t>Adapté aux environnements de travail en réseau</a:t>
            </a:r>
          </a:p>
          <a:p>
            <a:pPr lvl="1">
              <a:spcAft>
                <a:spcPts val="1200"/>
              </a:spcAft>
              <a:buClr>
                <a:srgbClr val="FFC000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fr-FR" sz="1800" b="0" dirty="0">
                <a:solidFill>
                  <a:srgbClr val="000000"/>
                </a:solidFill>
                <a:latin typeface="Arial" charset="0"/>
              </a:rPr>
              <a:t>Gestion d’informations de natures variées (texte, données numériques, informations sonores et graphiques)</a:t>
            </a:r>
          </a:p>
          <a:p>
            <a:pPr>
              <a:spcAft>
                <a:spcPts val="1200"/>
              </a:spcAft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fr-FR" sz="2400" dirty="0">
                <a:solidFill>
                  <a:srgbClr val="000000"/>
                </a:solidFill>
                <a:latin typeface="Arial" charset="0"/>
              </a:rPr>
              <a:t>Langage objet.</a:t>
            </a:r>
          </a:p>
          <a:p>
            <a:pPr>
              <a:spcAft>
                <a:spcPts val="1200"/>
              </a:spcAft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fr-FR" sz="2400" dirty="0">
                <a:solidFill>
                  <a:srgbClr val="000000"/>
                </a:solidFill>
                <a:latin typeface="Arial" charset="0"/>
              </a:rPr>
              <a:t>S’appuie sur la syntaxe C/C++.</a:t>
            </a:r>
          </a:p>
          <a:p>
            <a:pPr>
              <a:spcAft>
                <a:spcPts val="1200"/>
              </a:spcAft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fr-FR" sz="2400" dirty="0">
                <a:solidFill>
                  <a:srgbClr val="000000"/>
                </a:solidFill>
                <a:latin typeface="Arial" charset="0"/>
              </a:rPr>
              <a:t>Langage de haut niveau qui évite au programmeur les difficultés du langage C++.</a:t>
            </a:r>
          </a:p>
          <a:p>
            <a:pPr>
              <a:spcAft>
                <a:spcPts val="1200"/>
              </a:spcAft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fr-FR" sz="2400" dirty="0">
                <a:solidFill>
                  <a:srgbClr val="000000"/>
                </a:solidFill>
                <a:latin typeface="Arial" charset="0"/>
              </a:rPr>
              <a:t>S’inspire des concepts introduits par </a:t>
            </a:r>
            <a:r>
              <a:rPr lang="fr-FR" sz="2400" dirty="0" err="1">
                <a:solidFill>
                  <a:srgbClr val="000000"/>
                </a:solidFill>
                <a:latin typeface="Arial" charset="0"/>
              </a:rPr>
              <a:t>Smalltalk</a:t>
            </a:r>
            <a:r>
              <a:rPr lang="fr-FR" sz="2400" dirty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>
              <a:spcAft>
                <a:spcPts val="1200"/>
              </a:spcAft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fr-FR" sz="2400" dirty="0">
                <a:solidFill>
                  <a:srgbClr val="000000"/>
                </a:solidFill>
                <a:latin typeface="Arial" charset="0"/>
              </a:rPr>
              <a:t>Langage indépendant de la plate-forme.</a:t>
            </a:r>
          </a:p>
          <a:p>
            <a:pPr>
              <a:spcAft>
                <a:spcPts val="1200"/>
              </a:spcAft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fr-FR" sz="2400" dirty="0">
                <a:solidFill>
                  <a:srgbClr val="000000"/>
                </a:solidFill>
                <a:latin typeface="Arial" charset="0"/>
              </a:rPr>
              <a:t>Doit beaucoup au succès d’Internet.</a:t>
            </a:r>
          </a:p>
          <a:p>
            <a:pPr marL="361800">
              <a:spcAft>
                <a:spcPts val="1200"/>
              </a:spcAft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fr-FR" sz="2400" dirty="0">
              <a:solidFill>
                <a:srgbClr val="000000"/>
              </a:solidFill>
              <a:latin typeface="Arial" charset="0"/>
            </a:endParaRPr>
          </a:p>
          <a:p>
            <a:pPr>
              <a:spcAft>
                <a:spcPts val="1200"/>
              </a:spcAft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fr-FR" sz="2400" dirty="0">
              <a:solidFill>
                <a:srgbClr val="000000"/>
              </a:solidFill>
              <a:latin typeface="Arial" charset="0"/>
            </a:endParaRPr>
          </a:p>
          <a:p>
            <a:pPr>
              <a:spcAft>
                <a:spcPts val="1200"/>
              </a:spcAft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fr-FR" sz="2400" dirty="0">
              <a:solidFill>
                <a:srgbClr val="000000"/>
              </a:solidFill>
              <a:latin typeface="Arial" charset="0"/>
            </a:endParaRPr>
          </a:p>
          <a:p>
            <a:pPr>
              <a:spcAft>
                <a:spcPts val="1200"/>
              </a:spcAft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fr-FR" sz="2400" dirty="0">
              <a:solidFill>
                <a:srgbClr val="000000"/>
              </a:solidFill>
              <a:latin typeface="Arial" charset="0"/>
            </a:endParaRPr>
          </a:p>
          <a:p>
            <a:pPr>
              <a:spcAft>
                <a:spcPts val="1200"/>
              </a:spcAft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fr-FR" sz="2400" dirty="0">
              <a:solidFill>
                <a:srgbClr val="000000"/>
              </a:solidFill>
              <a:latin typeface="Arial" charset="0"/>
            </a:endParaRPr>
          </a:p>
          <a:p>
            <a:pPr>
              <a:spcAft>
                <a:spcPts val="1200"/>
              </a:spcAft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fr-FR" sz="2400" b="0" dirty="0">
              <a:solidFill>
                <a:srgbClr val="000000"/>
              </a:solidFill>
              <a:latin typeface="Arial" charset="0"/>
            </a:endParaRPr>
          </a:p>
          <a:p>
            <a:pPr>
              <a:spcAft>
                <a:spcPts val="1200"/>
              </a:spcAft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1286007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7" descr="JV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0905" y="1189755"/>
            <a:ext cx="64770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ZoneTexte 1"/>
          <p:cNvSpPr txBox="1"/>
          <p:nvPr/>
        </p:nvSpPr>
        <p:spPr>
          <a:xfrm>
            <a:off x="3492635" y="3163332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Bytecode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fr-FR" sz="2800" dirty="0"/>
              <a:t>La plateforme Java : </a:t>
            </a:r>
            <a:r>
              <a:rPr lang="fr-FR" sz="2800" dirty="0">
                <a:effectLst/>
              </a:rPr>
              <a:t>Code compilé et machine virtuelle</a:t>
            </a:r>
          </a:p>
        </p:txBody>
      </p:sp>
      <p:sp>
        <p:nvSpPr>
          <p:cNvPr id="65539" name="Line 8"/>
          <p:cNvSpPr>
            <a:spLocks noChangeShapeType="1"/>
          </p:cNvSpPr>
          <p:nvPr/>
        </p:nvSpPr>
        <p:spPr bwMode="auto">
          <a:xfrm>
            <a:off x="4630992" y="1189755"/>
            <a:ext cx="0" cy="3959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194243" y="3755922"/>
            <a:ext cx="6046848" cy="2411015"/>
            <a:chOff x="135251" y="3834580"/>
            <a:chExt cx="6046848" cy="2411015"/>
          </a:xfrm>
        </p:grpSpPr>
        <p:sp>
          <p:nvSpPr>
            <p:cNvPr id="3" name="Ellipse 2"/>
            <p:cNvSpPr/>
            <p:nvPr/>
          </p:nvSpPr>
          <p:spPr bwMode="auto">
            <a:xfrm>
              <a:off x="1117013" y="3834580"/>
              <a:ext cx="3382296" cy="796413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Char char="•"/>
                <a:tabLst/>
              </a:pPr>
              <a:endParaRPr kumimoji="0" lang="fr-F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135251" y="5722375"/>
              <a:ext cx="6046848" cy="5232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Une JVM par OS = </a:t>
              </a:r>
              <a:r>
                <a:rPr lang="fr-FR" sz="2800" dirty="0">
                  <a:solidFill>
                    <a:srgbClr val="FF0000"/>
                  </a:solidFill>
                </a:rPr>
                <a:t>portabilité</a:t>
              </a:r>
            </a:p>
          </p:txBody>
        </p:sp>
        <p:sp>
          <p:nvSpPr>
            <p:cNvPr id="6" name="Forme libre : forme 5"/>
            <p:cNvSpPr/>
            <p:nvPr/>
          </p:nvSpPr>
          <p:spPr bwMode="auto">
            <a:xfrm>
              <a:off x="323692" y="4237703"/>
              <a:ext cx="767689" cy="1465007"/>
            </a:xfrm>
            <a:custGeom>
              <a:avLst/>
              <a:gdLst>
                <a:gd name="connsiteX0" fmla="*/ 767689 w 767689"/>
                <a:gd name="connsiteY0" fmla="*/ 0 h 1465007"/>
                <a:gd name="connsiteX1" fmla="*/ 10605 w 767689"/>
                <a:gd name="connsiteY1" fmla="*/ 560439 h 1465007"/>
                <a:gd name="connsiteX2" fmla="*/ 394063 w 767689"/>
                <a:gd name="connsiteY2" fmla="*/ 1465007 h 146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7689" h="1465007">
                  <a:moveTo>
                    <a:pt x="767689" y="0"/>
                  </a:moveTo>
                  <a:cubicBezTo>
                    <a:pt x="420282" y="158135"/>
                    <a:pt x="72876" y="316271"/>
                    <a:pt x="10605" y="560439"/>
                  </a:cubicBezTo>
                  <a:cubicBezTo>
                    <a:pt x="-51666" y="804607"/>
                    <a:pt x="171198" y="1134807"/>
                    <a:pt x="394063" y="1465007"/>
                  </a:cubicBez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Char char="•"/>
                <a:tabLst/>
              </a:pPr>
              <a:endPara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5366034" y="1189755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Langage classique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522712" y="1261663"/>
            <a:ext cx="2949678" cy="40803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90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3848" y="1157869"/>
            <a:ext cx="709091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0000"/>
                </a:solidFill>
              </a:rPr>
              <a:t>Le compilateur Java ne produit pas du code-machine mais un code intermédiaire : le </a:t>
            </a:r>
            <a:r>
              <a:rPr lang="fr-FR" sz="2000" i="1" dirty="0" err="1">
                <a:solidFill>
                  <a:srgbClr val="FF0000"/>
                </a:solidFill>
              </a:rPr>
              <a:t>bytecode</a:t>
            </a:r>
            <a:r>
              <a:rPr lang="fr-FR" sz="2000" dirty="0">
                <a:solidFill>
                  <a:srgbClr val="000000"/>
                </a:solidFill>
              </a:rPr>
              <a:t>.</a:t>
            </a:r>
          </a:p>
          <a:p>
            <a:pPr>
              <a:spcAft>
                <a:spcPts val="1200"/>
              </a:spcAft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0000"/>
                </a:solidFill>
              </a:rPr>
              <a:t>Ce code est </a:t>
            </a:r>
            <a:r>
              <a:rPr lang="fr-FR" sz="2000" dirty="0">
                <a:solidFill>
                  <a:srgbClr val="FF0000"/>
                </a:solidFill>
              </a:rPr>
              <a:t>interprété</a:t>
            </a:r>
            <a:r>
              <a:rPr lang="fr-FR" sz="2000" dirty="0">
                <a:solidFill>
                  <a:srgbClr val="000000"/>
                </a:solidFill>
              </a:rPr>
              <a:t> à l'exécution, par la </a:t>
            </a:r>
            <a:r>
              <a:rPr lang="fr-FR" sz="2000" dirty="0">
                <a:solidFill>
                  <a:srgbClr val="FF0000"/>
                </a:solidFill>
              </a:rPr>
              <a:t>machine virtuelle.</a:t>
            </a:r>
          </a:p>
          <a:p>
            <a:pPr>
              <a:spcAft>
                <a:spcPts val="1200"/>
              </a:spcAft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0000"/>
                </a:solidFill>
              </a:rPr>
              <a:t>La commande  </a:t>
            </a:r>
            <a:r>
              <a:rPr lang="fr-FR" sz="2000" i="1" dirty="0">
                <a:solidFill>
                  <a:srgbClr val="FF0000"/>
                </a:solidFill>
              </a:rPr>
              <a:t>java  Test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>
                <a:solidFill>
                  <a:srgbClr val="000000"/>
                </a:solidFill>
              </a:rPr>
              <a:t>(dans une fenêtre « invite de commande » sous </a:t>
            </a:r>
            <a:r>
              <a:rPr lang="fr-FR" sz="2000" dirty="0" err="1">
                <a:solidFill>
                  <a:srgbClr val="000000"/>
                </a:solidFill>
              </a:rPr>
              <a:t>windows</a:t>
            </a:r>
            <a:r>
              <a:rPr lang="fr-FR" sz="2000" dirty="0">
                <a:solidFill>
                  <a:srgbClr val="000000"/>
                </a:solidFill>
              </a:rPr>
              <a:t>) :</a:t>
            </a:r>
          </a:p>
          <a:p>
            <a:pPr marL="18900" indent="0">
              <a:buNone/>
            </a:pPr>
            <a:endParaRPr lang="fr-FR" sz="2000" dirty="0">
              <a:solidFill>
                <a:srgbClr val="000000"/>
              </a:solidFill>
            </a:endParaRPr>
          </a:p>
          <a:p>
            <a:pPr lvl="1" indent="-342900" defTabSz="449263">
              <a:spcAft>
                <a:spcPts val="120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2000" dirty="0">
                <a:solidFill>
                  <a:srgbClr val="000000"/>
                </a:solidFill>
              </a:rPr>
              <a:t> lance la </a:t>
            </a:r>
            <a:r>
              <a:rPr lang="fr-FR" sz="2000" i="1" dirty="0">
                <a:solidFill>
                  <a:srgbClr val="FF0000"/>
                </a:solidFill>
              </a:rPr>
              <a:t>JVM</a:t>
            </a:r>
            <a:r>
              <a:rPr lang="fr-FR" sz="2000" dirty="0">
                <a:solidFill>
                  <a:srgbClr val="000000"/>
                </a:solidFill>
              </a:rPr>
              <a:t> en lui passant en paramètre la chaîne de caractère </a:t>
            </a:r>
            <a:r>
              <a:rPr lang="fr-FR" sz="2000" i="1" dirty="0">
                <a:solidFill>
                  <a:srgbClr val="000000"/>
                </a:solidFill>
              </a:rPr>
              <a:t>Test</a:t>
            </a:r>
            <a:r>
              <a:rPr lang="fr-FR" sz="2000" dirty="0">
                <a:solidFill>
                  <a:srgbClr val="000000"/>
                </a:solidFill>
              </a:rPr>
              <a:t>,</a:t>
            </a:r>
          </a:p>
          <a:p>
            <a:pPr lvl="1" indent="-342900" defTabSz="449263">
              <a:spcAft>
                <a:spcPts val="120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2000" dirty="0">
                <a:solidFill>
                  <a:srgbClr val="000000"/>
                </a:solidFill>
              </a:rPr>
              <a:t> la </a:t>
            </a:r>
            <a:r>
              <a:rPr lang="fr-FR" sz="2000" i="1" dirty="0">
                <a:solidFill>
                  <a:srgbClr val="FF0000"/>
                </a:solidFill>
              </a:rPr>
              <a:t>JVM</a:t>
            </a:r>
            <a:r>
              <a:rPr lang="fr-FR" sz="2000" dirty="0">
                <a:solidFill>
                  <a:srgbClr val="000000"/>
                </a:solidFill>
              </a:rPr>
              <a:t> charge la classe Test (class loader),</a:t>
            </a:r>
          </a:p>
          <a:p>
            <a:pPr lvl="1" indent="-342900" defTabSz="449263">
              <a:spcAft>
                <a:spcPts val="120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2000" dirty="0">
                <a:solidFill>
                  <a:srgbClr val="000000"/>
                </a:solidFill>
              </a:rPr>
              <a:t> démarre sa </a:t>
            </a:r>
            <a:r>
              <a:rPr lang="fr-FR" sz="2000" u="sng" dirty="0">
                <a:solidFill>
                  <a:srgbClr val="000000"/>
                </a:solidFill>
              </a:rPr>
              <a:t>méthode de classe</a:t>
            </a:r>
            <a:r>
              <a:rPr lang="fr-FR" sz="2000" dirty="0">
                <a:solidFill>
                  <a:srgbClr val="000000"/>
                </a:solidFill>
              </a:rPr>
              <a:t> public </a:t>
            </a:r>
            <a:r>
              <a:rPr lang="fr-FR" sz="2000" i="1" dirty="0">
                <a:solidFill>
                  <a:srgbClr val="FF0000"/>
                </a:solidFill>
              </a:rPr>
              <a:t>main</a:t>
            </a:r>
            <a:r>
              <a:rPr lang="fr-FR" sz="2000" dirty="0" smtClean="0">
                <a:solidFill>
                  <a:srgbClr val="000000"/>
                </a:solidFill>
              </a:rPr>
              <a:t>.</a:t>
            </a:r>
            <a:endParaRPr lang="fr-FR" sz="2000" b="0" dirty="0"/>
          </a:p>
          <a:p>
            <a:pPr marL="468000" lvl="1" indent="0">
              <a:buClr>
                <a:srgbClr val="FF0000"/>
              </a:buClr>
              <a:buNone/>
            </a:pPr>
            <a:endParaRPr lang="fr-FR" sz="2000" b="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088292" y="145562"/>
            <a:ext cx="7055708" cy="648677"/>
          </a:xfrm>
          <a:noFill/>
        </p:spPr>
        <p:txBody>
          <a:bodyPr>
            <a:noAutofit/>
          </a:bodyPr>
          <a:lstStyle/>
          <a:p>
            <a:r>
              <a:rPr lang="fr-FR" sz="2500" b="1" dirty="0"/>
              <a:t>La plateforme Java : Code compilé et machine virtuelle</a:t>
            </a:r>
          </a:p>
        </p:txBody>
      </p:sp>
    </p:spTree>
    <p:extLst>
      <p:ext uri="{BB962C8B-B14F-4D97-AF65-F5344CB8AC3E}">
        <p14:creationId xmlns:p14="http://schemas.microsoft.com/office/powerpoint/2010/main" val="319323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22" name="Group 6"/>
          <p:cNvGrpSpPr>
            <a:grpSpLocks/>
          </p:cNvGrpSpPr>
          <p:nvPr/>
        </p:nvGrpSpPr>
        <p:grpSpPr bwMode="auto">
          <a:xfrm>
            <a:off x="1686495" y="4404211"/>
            <a:ext cx="6408737" cy="1570758"/>
            <a:chOff x="793" y="2523"/>
            <a:chExt cx="4037" cy="1497"/>
          </a:xfrm>
        </p:grpSpPr>
        <p:sp>
          <p:nvSpPr>
            <p:cNvPr id="60420" name="Rectangle 3"/>
            <p:cNvSpPr>
              <a:spLocks noChangeArrowheads="1"/>
            </p:cNvSpPr>
            <p:nvPr/>
          </p:nvSpPr>
          <p:spPr bwMode="auto">
            <a:xfrm>
              <a:off x="793" y="2523"/>
              <a:ext cx="4037" cy="149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/>
            <a:lstStyle/>
            <a:p>
              <a:pPr eaLnBrk="0" hangingPunct="0"/>
              <a:r>
                <a:rPr lang="fr-FR">
                  <a:latin typeface="Courier New" pitchFamily="49" charset="0"/>
                  <a:cs typeface="Courier New" pitchFamily="49" charset="0"/>
                </a:rPr>
                <a:t>Public class Test {</a:t>
              </a:r>
            </a:p>
            <a:p>
              <a:pPr eaLnBrk="0" hangingPunct="0"/>
              <a:r>
                <a:rPr lang="fr-FR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pPr eaLnBrk="0" hangingPunct="0"/>
              <a:endParaRPr lang="fr-FR"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fr-FR"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fr-FR"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fr-FR"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endParaRPr lang="fr-FR">
                <a:latin typeface="Courier New" pitchFamily="49" charset="0"/>
                <a:cs typeface="Courier New" pitchFamily="49" charset="0"/>
              </a:endParaRPr>
            </a:p>
            <a:p>
              <a:pPr eaLnBrk="0" hangingPunct="0"/>
              <a:r>
                <a:rPr lang="fr-FR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0421" name="ZoneTexte 4"/>
            <p:cNvSpPr txBox="1">
              <a:spLocks noChangeArrowheads="1"/>
            </p:cNvSpPr>
            <p:nvPr/>
          </p:nvSpPr>
          <p:spPr bwMode="auto">
            <a:xfrm>
              <a:off x="1008" y="2806"/>
              <a:ext cx="3589" cy="9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dirty="0">
                  <a:latin typeface="Courier New" pitchFamily="49" charset="0"/>
                </a:rPr>
                <a:t>public </a:t>
              </a:r>
              <a:r>
                <a:rPr lang="fr-FR" dirty="0" err="1">
                  <a:latin typeface="Courier New" pitchFamily="49" charset="0"/>
                </a:rPr>
                <a:t>static</a:t>
              </a:r>
              <a:r>
                <a:rPr lang="fr-FR" dirty="0">
                  <a:latin typeface="Courier New" pitchFamily="49" charset="0"/>
                </a:rPr>
                <a:t> </a:t>
              </a:r>
              <a:r>
                <a:rPr lang="fr-FR" dirty="0" err="1">
                  <a:latin typeface="Courier New" pitchFamily="49" charset="0"/>
                </a:rPr>
                <a:t>void</a:t>
              </a:r>
              <a:r>
                <a:rPr lang="fr-FR" dirty="0">
                  <a:latin typeface="Courier New" pitchFamily="49" charset="0"/>
                </a:rPr>
                <a:t> main(String[] </a:t>
              </a:r>
              <a:r>
                <a:rPr lang="fr-FR" dirty="0" err="1">
                  <a:latin typeface="Courier New" pitchFamily="49" charset="0"/>
                </a:rPr>
                <a:t>args</a:t>
              </a:r>
              <a:r>
                <a:rPr lang="fr-FR" dirty="0">
                  <a:latin typeface="Courier New" pitchFamily="49" charset="0"/>
                </a:rPr>
                <a:t>) {</a:t>
              </a:r>
            </a:p>
            <a:p>
              <a:endParaRPr lang="fr-FR" dirty="0">
                <a:latin typeface="Courier New" pitchFamily="49" charset="0"/>
              </a:endParaRPr>
            </a:p>
            <a:p>
              <a:endParaRPr lang="fr-FR" dirty="0">
                <a:latin typeface="Courier New" pitchFamily="49" charset="0"/>
              </a:endParaRPr>
            </a:p>
            <a:p>
              <a:endParaRPr lang="fr-FR" dirty="0">
                <a:latin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500" b="1" dirty="0"/>
              <a:t>La plateforme Java :  programme Java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736997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fr-FR" sz="2000" dirty="0"/>
              <a:t>En </a:t>
            </a:r>
            <a:r>
              <a:rPr lang="fr-FR" sz="2000" dirty="0">
                <a:solidFill>
                  <a:srgbClr val="FF0000"/>
                </a:solidFill>
              </a:rPr>
              <a:t>programmation objet</a:t>
            </a:r>
            <a:r>
              <a:rPr lang="fr-FR" sz="2000" dirty="0"/>
              <a:t>, un programme n’est exécutable que s’il est défini à l’intérieur d’une </a:t>
            </a:r>
            <a:r>
              <a:rPr lang="fr-FR" sz="2000" dirty="0">
                <a:solidFill>
                  <a:srgbClr val="FF0000"/>
                </a:solidFill>
              </a:rPr>
              <a:t>classe</a:t>
            </a:r>
            <a:r>
              <a:rPr lang="fr-FR" sz="2000" dirty="0"/>
              <a:t>.</a:t>
            </a:r>
          </a:p>
          <a:p>
            <a:pPr algn="just"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lang="fr-FR" sz="2000" dirty="0"/>
          </a:p>
          <a:p>
            <a:pPr algn="just"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fr-FR" sz="2000" dirty="0"/>
              <a:t>A l’exécution du </a:t>
            </a:r>
            <a:r>
              <a:rPr lang="fr-FR" sz="2000" dirty="0">
                <a:solidFill>
                  <a:srgbClr val="FF0000"/>
                </a:solidFill>
              </a:rPr>
              <a:t>code compilé </a:t>
            </a:r>
            <a:r>
              <a:rPr lang="fr-FR" sz="2000" dirty="0"/>
              <a:t>d’une classe, la </a:t>
            </a:r>
            <a:r>
              <a:rPr lang="fr-FR" sz="2000" dirty="0">
                <a:solidFill>
                  <a:srgbClr val="FF0000"/>
                </a:solidFill>
              </a:rPr>
              <a:t>JVM</a:t>
            </a:r>
            <a:r>
              <a:rPr lang="fr-FR" sz="2000" dirty="0"/>
              <a:t> exécute la </a:t>
            </a:r>
            <a:r>
              <a:rPr lang="fr-FR" sz="2000" dirty="0">
                <a:solidFill>
                  <a:srgbClr val="FF0000"/>
                </a:solidFill>
              </a:rPr>
              <a:t>méthode de classe </a:t>
            </a:r>
            <a:r>
              <a:rPr lang="fr-FR" sz="2000" dirty="0"/>
              <a:t>main (si elle est présente).</a:t>
            </a:r>
          </a:p>
        </p:txBody>
      </p:sp>
    </p:spTree>
    <p:extLst>
      <p:ext uri="{BB962C8B-B14F-4D97-AF65-F5344CB8AC3E}">
        <p14:creationId xmlns:p14="http://schemas.microsoft.com/office/powerpoint/2010/main" val="337082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2" name="Group 32"/>
          <p:cNvGrpSpPr>
            <a:grpSpLocks/>
          </p:cNvGrpSpPr>
          <p:nvPr/>
        </p:nvGrpSpPr>
        <p:grpSpPr bwMode="auto">
          <a:xfrm>
            <a:off x="3144531" y="3074731"/>
            <a:ext cx="4186237" cy="2736850"/>
            <a:chOff x="1987" y="2358"/>
            <a:chExt cx="2637" cy="1724"/>
          </a:xfrm>
        </p:grpSpPr>
        <p:grpSp>
          <p:nvGrpSpPr>
            <p:cNvPr id="61467" name="Group 30"/>
            <p:cNvGrpSpPr>
              <a:grpSpLocks/>
            </p:cNvGrpSpPr>
            <p:nvPr/>
          </p:nvGrpSpPr>
          <p:grpSpPr bwMode="auto">
            <a:xfrm>
              <a:off x="2336" y="2358"/>
              <a:ext cx="1812" cy="1494"/>
              <a:chOff x="2336" y="2358"/>
              <a:chExt cx="1812" cy="1494"/>
            </a:xfrm>
          </p:grpSpPr>
          <p:sp>
            <p:nvSpPr>
              <p:cNvPr id="2" name="AutoShape 23"/>
              <p:cNvSpPr>
                <a:spLocks noChangeArrowheads="1"/>
              </p:cNvSpPr>
              <p:nvPr/>
            </p:nvSpPr>
            <p:spPr bwMode="auto">
              <a:xfrm>
                <a:off x="2336" y="2970"/>
                <a:ext cx="1812" cy="882"/>
              </a:xfrm>
              <a:prstGeom prst="roundRect">
                <a:avLst>
                  <a:gd name="adj" fmla="val 16667"/>
                </a:avLst>
              </a:prstGeom>
              <a:solidFill>
                <a:srgbClr val="CFE7F5"/>
              </a:solidFill>
              <a:ln w="936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defTabSz="449263"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dirty="0">
                    <a:solidFill>
                      <a:srgbClr val="000000"/>
                    </a:solidFill>
                  </a:rPr>
                  <a:t>Exécution</a:t>
                </a:r>
              </a:p>
              <a:p>
                <a:pPr algn="ctr" defTabSz="449263"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b="1" i="1" dirty="0">
                    <a:solidFill>
                      <a:srgbClr val="000000"/>
                    </a:solidFill>
                  </a:rPr>
                  <a:t>java [options] </a:t>
                </a:r>
                <a:r>
                  <a:rPr lang="fr-FR" i="1" dirty="0">
                    <a:solidFill>
                      <a:srgbClr val="000000"/>
                    </a:solidFill>
                  </a:rPr>
                  <a:t>T</a:t>
                </a:r>
                <a:r>
                  <a:rPr lang="fr-FR" b="1" i="1" dirty="0">
                    <a:solidFill>
                      <a:srgbClr val="000000"/>
                    </a:solidFill>
                  </a:rPr>
                  <a:t>est</a:t>
                </a:r>
              </a:p>
            </p:txBody>
          </p:sp>
          <p:sp>
            <p:nvSpPr>
              <p:cNvPr id="61470" name="Line 24"/>
              <p:cNvSpPr>
                <a:spLocks noChangeShapeType="1"/>
              </p:cNvSpPr>
              <p:nvPr/>
            </p:nvSpPr>
            <p:spPr bwMode="auto">
              <a:xfrm>
                <a:off x="2857" y="2358"/>
                <a:ext cx="89" cy="61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61468" name="Text Box 32"/>
            <p:cNvSpPr txBox="1">
              <a:spLocks noChangeArrowheads="1"/>
            </p:cNvSpPr>
            <p:nvPr/>
          </p:nvSpPr>
          <p:spPr bwMode="auto">
            <a:xfrm>
              <a:off x="1987" y="3854"/>
              <a:ext cx="2637" cy="2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>
                  <a:solidFill>
                    <a:srgbClr val="000000"/>
                  </a:solidFill>
                </a:rPr>
                <a:t>Processeur Java : Java Virtual Machine</a:t>
              </a:r>
            </a:p>
          </p:txBody>
        </p:sp>
      </p:grp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FR" sz="2400" dirty="0"/>
              <a:t>La plateforme Java :  </a:t>
            </a:r>
            <a:r>
              <a:rPr lang="fr-FR" sz="2400" dirty="0">
                <a:effectLst/>
              </a:rPr>
              <a:t>application Java</a:t>
            </a:r>
          </a:p>
        </p:txBody>
      </p:sp>
      <p:sp>
        <p:nvSpPr>
          <p:cNvPr id="61443" name="Text Box 7"/>
          <p:cNvSpPr txBox="1">
            <a:spLocks noChangeArrowheads="1"/>
          </p:cNvSpPr>
          <p:nvPr/>
        </p:nvSpPr>
        <p:spPr bwMode="auto">
          <a:xfrm>
            <a:off x="868849" y="946373"/>
            <a:ext cx="5659438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u="sng" dirty="0">
                <a:solidFill>
                  <a:srgbClr val="000000"/>
                </a:solidFill>
              </a:rPr>
              <a:t>Compilation et exécution :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350531" y="1815844"/>
            <a:ext cx="1108075" cy="935037"/>
            <a:chOff x="350531" y="1815844"/>
            <a:chExt cx="1108075" cy="935037"/>
          </a:xfrm>
        </p:grpSpPr>
        <p:sp>
          <p:nvSpPr>
            <p:cNvPr id="61446" name="AutoShape 10"/>
            <p:cNvSpPr>
              <a:spLocks noChangeArrowheads="1"/>
            </p:cNvSpPr>
            <p:nvPr/>
          </p:nvSpPr>
          <p:spPr bwMode="auto">
            <a:xfrm>
              <a:off x="710893" y="2174619"/>
              <a:ext cx="503238" cy="576262"/>
            </a:xfrm>
            <a:prstGeom prst="foldedCorner">
              <a:avLst>
                <a:gd name="adj" fmla="val 12500"/>
              </a:avLst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1447" name="Text Box 11"/>
            <p:cNvSpPr txBox="1">
              <a:spLocks noChangeArrowheads="1"/>
            </p:cNvSpPr>
            <p:nvPr/>
          </p:nvSpPr>
          <p:spPr bwMode="auto">
            <a:xfrm>
              <a:off x="350531" y="1815844"/>
              <a:ext cx="1108075" cy="3651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>
                  <a:solidFill>
                    <a:srgbClr val="000000"/>
                  </a:solidFill>
                </a:rPr>
                <a:t>Test.java</a:t>
              </a: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277506" y="2858831"/>
            <a:ext cx="2805112" cy="1652588"/>
            <a:chOff x="277506" y="2858831"/>
            <a:chExt cx="2805112" cy="1652588"/>
          </a:xfrm>
        </p:grpSpPr>
        <p:sp>
          <p:nvSpPr>
            <p:cNvPr id="61465" name="AutoShape 13"/>
            <p:cNvSpPr>
              <a:spLocks noChangeArrowheads="1"/>
            </p:cNvSpPr>
            <p:nvPr/>
          </p:nvSpPr>
          <p:spPr bwMode="auto">
            <a:xfrm>
              <a:off x="277506" y="3938331"/>
              <a:ext cx="2805112" cy="573088"/>
            </a:xfrm>
            <a:prstGeom prst="roundRect">
              <a:avLst>
                <a:gd name="adj" fmla="val 16667"/>
              </a:avLst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dirty="0">
                  <a:solidFill>
                    <a:srgbClr val="000000"/>
                  </a:solidFill>
                </a:rPr>
                <a:t>Compilation</a:t>
              </a:r>
            </a:p>
            <a:p>
              <a:pPr algn="ctr"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 i="1" dirty="0" err="1">
                  <a:solidFill>
                    <a:srgbClr val="000000"/>
                  </a:solidFill>
                </a:rPr>
                <a:t>j</a:t>
              </a:r>
              <a:r>
                <a:rPr lang="fr-FR" b="1" i="1" dirty="0" err="1">
                  <a:solidFill>
                    <a:srgbClr val="000000"/>
                  </a:solidFill>
                </a:rPr>
                <a:t>avac</a:t>
              </a:r>
              <a:r>
                <a:rPr lang="fr-FR" b="1" i="1" dirty="0">
                  <a:solidFill>
                    <a:srgbClr val="000000"/>
                  </a:solidFill>
                </a:rPr>
                <a:t> [options] Test.java</a:t>
              </a:r>
            </a:p>
          </p:txBody>
        </p:sp>
        <p:sp>
          <p:nvSpPr>
            <p:cNvPr id="61466" name="Line 14"/>
            <p:cNvSpPr>
              <a:spLocks noChangeShapeType="1"/>
            </p:cNvSpPr>
            <p:nvPr/>
          </p:nvSpPr>
          <p:spPr bwMode="auto">
            <a:xfrm>
              <a:off x="998231" y="2858831"/>
              <a:ext cx="141287" cy="10747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1718956" y="2390519"/>
            <a:ext cx="3201987" cy="1546225"/>
            <a:chOff x="1718956" y="2390519"/>
            <a:chExt cx="3201987" cy="1546225"/>
          </a:xfrm>
        </p:grpSpPr>
        <p:sp>
          <p:nvSpPr>
            <p:cNvPr id="61460" name="AutoShape 17"/>
            <p:cNvSpPr>
              <a:spLocks noChangeArrowheads="1"/>
            </p:cNvSpPr>
            <p:nvPr/>
          </p:nvSpPr>
          <p:spPr bwMode="auto">
            <a:xfrm>
              <a:off x="3122306" y="2712781"/>
              <a:ext cx="1798637" cy="428625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  <a:headEnd/>
              <a:tailEnd/>
            </a:ln>
          </p:spPr>
          <p:txBody>
            <a:bodyPr lIns="90000" tIns="45000" rIns="90000" bIns="45000" anchor="ctr"/>
            <a:lstStyle/>
            <a:p>
              <a:pPr algn="ctr"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>
                  <a:solidFill>
                    <a:srgbClr val="000000"/>
                  </a:solidFill>
                </a:rPr>
                <a:t>bytecode (main)</a:t>
              </a:r>
            </a:p>
          </p:txBody>
        </p:sp>
        <p:sp>
          <p:nvSpPr>
            <p:cNvPr id="61462" name="Text Box 19"/>
            <p:cNvSpPr txBox="1">
              <a:spLocks noChangeArrowheads="1"/>
            </p:cNvSpPr>
            <p:nvPr/>
          </p:nvSpPr>
          <p:spPr bwMode="auto">
            <a:xfrm>
              <a:off x="3338206" y="2390519"/>
              <a:ext cx="1208087" cy="3619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defTabSz="449263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fr-FR">
                  <a:solidFill>
                    <a:srgbClr val="000000"/>
                  </a:solidFill>
                </a:rPr>
                <a:t>Test.class</a:t>
              </a:r>
            </a:p>
          </p:txBody>
        </p:sp>
        <p:sp>
          <p:nvSpPr>
            <p:cNvPr id="61464" name="Line 21"/>
            <p:cNvSpPr>
              <a:spLocks noChangeShapeType="1"/>
            </p:cNvSpPr>
            <p:nvPr/>
          </p:nvSpPr>
          <p:spPr bwMode="auto">
            <a:xfrm flipV="1">
              <a:off x="1718956" y="2927094"/>
              <a:ext cx="1365250" cy="100965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6038171" y="1638043"/>
            <a:ext cx="3214421" cy="2919436"/>
            <a:chOff x="6038171" y="1638043"/>
            <a:chExt cx="3214421" cy="2919436"/>
          </a:xfrm>
        </p:grpSpPr>
        <p:grpSp>
          <p:nvGrpSpPr>
            <p:cNvPr id="61452" name="Group 25"/>
            <p:cNvGrpSpPr>
              <a:grpSpLocks/>
            </p:cNvGrpSpPr>
            <p:nvPr/>
          </p:nvGrpSpPr>
          <p:grpSpPr bwMode="auto">
            <a:xfrm>
              <a:off x="6876104" y="1638043"/>
              <a:ext cx="2376488" cy="1920875"/>
              <a:chOff x="4127" y="1587"/>
              <a:chExt cx="1497" cy="1210"/>
            </a:xfrm>
          </p:grpSpPr>
          <p:pic>
            <p:nvPicPr>
              <p:cNvPr id="61455" name="Picture 26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127" y="1587"/>
                <a:ext cx="1497" cy="121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61456" name="Rectangle 27"/>
              <p:cNvSpPr>
                <a:spLocks noChangeArrowheads="1"/>
              </p:cNvSpPr>
              <p:nvPr/>
            </p:nvSpPr>
            <p:spPr bwMode="auto">
              <a:xfrm>
                <a:off x="4311" y="1643"/>
                <a:ext cx="1132" cy="699"/>
              </a:xfrm>
              <a:prstGeom prst="rect">
                <a:avLst/>
              </a:prstGeom>
              <a:solidFill>
                <a:srgbClr val="E6E6FF"/>
              </a:solidFill>
              <a:ln w="9360" cap="sq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lIns="90000" tIns="10800" rIns="90000" bIns="10800" anchor="ctr"/>
              <a:lstStyle/>
              <a:p>
                <a:pPr defTabSz="449263"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sz="1000" dirty="0">
                    <a:solidFill>
                      <a:srgbClr val="000000"/>
                    </a:solidFill>
                  </a:rPr>
                  <a:t>Je m'appelle DURAND</a:t>
                </a:r>
              </a:p>
              <a:p>
                <a:pPr defTabSz="449263"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sz="1000" dirty="0">
                    <a:solidFill>
                      <a:srgbClr val="000000"/>
                    </a:solidFill>
                  </a:rPr>
                  <a:t>Je travaille à OUTILS JAVA SA</a:t>
                </a:r>
              </a:p>
            </p:txBody>
          </p:sp>
        </p:grpSp>
        <p:grpSp>
          <p:nvGrpSpPr>
            <p:cNvPr id="61471" name="Group 31"/>
            <p:cNvGrpSpPr>
              <a:grpSpLocks/>
            </p:cNvGrpSpPr>
            <p:nvPr/>
          </p:nvGrpSpPr>
          <p:grpSpPr bwMode="auto">
            <a:xfrm rot="2478011">
              <a:off x="6038171" y="2246079"/>
              <a:ext cx="285750" cy="2311400"/>
              <a:chOff x="3266" y="1671"/>
              <a:chExt cx="180" cy="1456"/>
            </a:xfrm>
          </p:grpSpPr>
          <p:sp>
            <p:nvSpPr>
              <p:cNvPr id="61457" name="Oval 28"/>
              <p:cNvSpPr>
                <a:spLocks noChangeArrowheads="1"/>
              </p:cNvSpPr>
              <p:nvPr/>
            </p:nvSpPr>
            <p:spPr bwMode="auto">
              <a:xfrm>
                <a:off x="3266" y="3038"/>
                <a:ext cx="89" cy="89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1458" name="Line 29"/>
              <p:cNvSpPr>
                <a:spLocks noChangeShapeType="1"/>
              </p:cNvSpPr>
              <p:nvPr/>
            </p:nvSpPr>
            <p:spPr bwMode="auto">
              <a:xfrm flipV="1">
                <a:off x="3312" y="1671"/>
                <a:ext cx="134" cy="14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497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La plateforme Java : </a:t>
            </a:r>
            <a:r>
              <a:rPr lang="fr-FR" sz="2800" dirty="0">
                <a:effectLst/>
              </a:rPr>
              <a:t>Editions Java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794" y="1487878"/>
            <a:ext cx="22749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12695" y="1414853"/>
            <a:ext cx="827004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fr-FR" sz="2000" b="1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J2SE est destiné aux applications standard =&gt; Java SE (Standard Edition)</a:t>
            </a:r>
          </a:p>
        </p:txBody>
      </p:sp>
      <p:pic>
        <p:nvPicPr>
          <p:cNvPr id="1413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794" y="2364107"/>
            <a:ext cx="22749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Rectangle 7"/>
          <p:cNvSpPr/>
          <p:nvPr/>
        </p:nvSpPr>
        <p:spPr>
          <a:xfrm>
            <a:off x="624287" y="2284739"/>
            <a:ext cx="827004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fr-FR" sz="2000" b="1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J2EE est destiné aux applications entreprise =&gt; Java EE (Enterprise Edition =&gt; web)</a:t>
            </a:r>
          </a:p>
        </p:txBody>
      </p:sp>
      <p:pic>
        <p:nvPicPr>
          <p:cNvPr id="1413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794" y="3276510"/>
            <a:ext cx="22749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Rectangle 7"/>
          <p:cNvSpPr/>
          <p:nvPr/>
        </p:nvSpPr>
        <p:spPr>
          <a:xfrm>
            <a:off x="624287" y="3213100"/>
            <a:ext cx="827004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fr-FR" sz="2000" b="1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J2ME est destiné aux applications mobiles =&gt; Java ME (Micro Edition)</a:t>
            </a:r>
          </a:p>
        </p:txBody>
      </p:sp>
      <p:pic>
        <p:nvPicPr>
          <p:cNvPr id="141325" name="Picture 13" descr="java_edition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3213" y="3644900"/>
            <a:ext cx="39719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224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398" y="4592696"/>
            <a:ext cx="3445806" cy="21301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La plateforme Java : Versions Java SE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113" y="943429"/>
            <a:ext cx="89738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FF0000"/>
                </a:solidFill>
              </a:rPr>
              <a:t>Java SE </a:t>
            </a:r>
            <a:r>
              <a:rPr lang="fr-FR" sz="2000" dirty="0"/>
              <a:t>(Standard Edition) contient les classes et concepts de bases de la </a:t>
            </a:r>
            <a:r>
              <a:rPr lang="fr-FR" sz="2000" dirty="0">
                <a:solidFill>
                  <a:srgbClr val="FF0000"/>
                </a:solidFill>
              </a:rPr>
              <a:t>plateforme Java</a:t>
            </a:r>
            <a:r>
              <a:rPr lang="fr-FR" sz="2000" dirty="0"/>
              <a:t> </a:t>
            </a:r>
            <a:r>
              <a:rPr lang="fr-FR" sz="2000" dirty="0" smtClean="0"/>
              <a:t>:</a:t>
            </a:r>
          </a:p>
          <a:p>
            <a:pPr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909637" indent="-4572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fr-FR" sz="2000" dirty="0"/>
              <a:t>Les </a:t>
            </a:r>
            <a:r>
              <a:rPr lang="fr-FR" sz="2000" dirty="0">
                <a:solidFill>
                  <a:srgbClr val="FF0000"/>
                </a:solidFill>
              </a:rPr>
              <a:t>Java </a:t>
            </a:r>
            <a:r>
              <a:rPr lang="fr-FR" sz="2000" dirty="0" err="1">
                <a:solidFill>
                  <a:srgbClr val="FF0000"/>
                </a:solidFill>
              </a:rPr>
              <a:t>Specification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 err="1">
                <a:solidFill>
                  <a:srgbClr val="FF0000"/>
                </a:solidFill>
              </a:rPr>
              <a:t>Requests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(</a:t>
            </a:r>
            <a:r>
              <a:rPr lang="fr-FR" sz="2000" dirty="0">
                <a:solidFill>
                  <a:srgbClr val="FF0000"/>
                </a:solidFill>
              </a:rPr>
              <a:t>JSR</a:t>
            </a:r>
            <a:r>
              <a:rPr lang="fr-FR" sz="2000" dirty="0"/>
              <a:t>), constituant les spécifications de la version considérée</a:t>
            </a:r>
            <a:r>
              <a:rPr lang="fr-FR" sz="2000" dirty="0" smtClean="0"/>
              <a:t>;</a:t>
            </a:r>
          </a:p>
          <a:p>
            <a:pPr marL="909637" indent="-457200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909637" indent="-4572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fr-FR" sz="2000" dirty="0"/>
              <a:t>Un </a:t>
            </a:r>
            <a:r>
              <a:rPr lang="fr-FR" sz="2000" dirty="0">
                <a:solidFill>
                  <a:srgbClr val="FF0000"/>
                </a:solidFill>
              </a:rPr>
              <a:t>Java </a:t>
            </a:r>
            <a:r>
              <a:rPr lang="fr-FR" sz="2000" dirty="0" err="1">
                <a:solidFill>
                  <a:srgbClr val="FF0000"/>
                </a:solidFill>
              </a:rPr>
              <a:t>Development</a:t>
            </a:r>
            <a:r>
              <a:rPr lang="fr-FR" sz="2000" dirty="0">
                <a:solidFill>
                  <a:srgbClr val="FF0000"/>
                </a:solidFill>
              </a:rPr>
              <a:t> Kit </a:t>
            </a:r>
            <a:r>
              <a:rPr lang="fr-FR" sz="2000" dirty="0"/>
              <a:t>(</a:t>
            </a:r>
            <a:r>
              <a:rPr lang="fr-FR" sz="2000" dirty="0">
                <a:solidFill>
                  <a:srgbClr val="FF0000"/>
                </a:solidFill>
              </a:rPr>
              <a:t>JDK</a:t>
            </a:r>
            <a:r>
              <a:rPr lang="fr-FR" sz="2000" dirty="0"/>
              <a:t>), contenant les bibliothèques logicielles</a:t>
            </a:r>
            <a:r>
              <a:rPr lang="fr-FR" sz="2000" dirty="0" smtClean="0"/>
              <a:t>;</a:t>
            </a:r>
          </a:p>
          <a:p>
            <a:pPr marL="909637" indent="-457200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909637" indent="-4572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fr-FR" sz="2000" dirty="0"/>
              <a:t>Un </a:t>
            </a:r>
            <a:r>
              <a:rPr lang="fr-FR" sz="2000" dirty="0">
                <a:solidFill>
                  <a:srgbClr val="FF0000"/>
                </a:solidFill>
              </a:rPr>
              <a:t>Java </a:t>
            </a:r>
            <a:r>
              <a:rPr lang="fr-FR" sz="2000" dirty="0" err="1">
                <a:solidFill>
                  <a:srgbClr val="FF0000"/>
                </a:solidFill>
              </a:rPr>
              <a:t>Runtime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 err="1">
                <a:solidFill>
                  <a:srgbClr val="FF0000"/>
                </a:solidFill>
              </a:rPr>
              <a:t>Environment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(</a:t>
            </a:r>
            <a:r>
              <a:rPr lang="fr-FR" sz="2000" dirty="0">
                <a:solidFill>
                  <a:srgbClr val="FF0000"/>
                </a:solidFill>
              </a:rPr>
              <a:t>JRE</a:t>
            </a:r>
            <a:r>
              <a:rPr lang="fr-FR" sz="2000" dirty="0"/>
              <a:t>), contenant l’environnement d’exécution, donc la </a:t>
            </a:r>
            <a:r>
              <a:rPr lang="fr-FR" sz="2000" dirty="0">
                <a:solidFill>
                  <a:srgbClr val="FF0000"/>
                </a:solidFill>
              </a:rPr>
              <a:t>JVM</a:t>
            </a:r>
            <a:r>
              <a:rPr lang="fr-FR" sz="2000" dirty="0"/>
              <a:t> (compris de base dans le </a:t>
            </a:r>
            <a:r>
              <a:rPr lang="fr-FR" sz="2000" dirty="0">
                <a:solidFill>
                  <a:srgbClr val="FF0000"/>
                </a:solidFill>
              </a:rPr>
              <a:t>JDK</a:t>
            </a:r>
            <a:r>
              <a:rPr lang="fr-FR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7720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SI_MOD_PRES_V12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Modele barre hau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FF3300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Tx/>
          <a:buChar char="•"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Tx/>
          <a:buChar char="•"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Masque reference ppt cour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que reference ppt cour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ETRS 202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 ETRS 2023" id="{754E30CF-C281-4867-8526-1747D1369494}" vid="{63B97659-59C5-44DC-A978-66B5053DDACB}"/>
    </a:ext>
  </a:extLst>
</a:theme>
</file>

<file path=ppt/theme/theme4.xml><?xml version="1.0" encoding="utf-8"?>
<a:theme xmlns:a="http://schemas.openxmlformats.org/drawingml/2006/main" name="Thème ETRS 2023_V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 ETRS 2023_V2" id="{D300436B-5129-4474-AA1B-9BAC82B106F0}" vid="{1BF30354-C8E7-4FD7-85C6-EFCBA50B7C35}"/>
    </a:ext>
  </a:extLst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13895401</TotalTime>
  <Pages>19</Pages>
  <Words>520</Words>
  <Application>Microsoft Office PowerPoint</Application>
  <PresentationFormat>Affichage à l'écran (4:3)</PresentationFormat>
  <Paragraphs>87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11</vt:i4>
      </vt:variant>
    </vt:vector>
  </HeadingPairs>
  <TitlesOfParts>
    <vt:vector size="29" baseType="lpstr">
      <vt:lpstr>Agency FB</vt:lpstr>
      <vt:lpstr>Arial</vt:lpstr>
      <vt:lpstr>Arial Narrow</vt:lpstr>
      <vt:lpstr>Blue Highway</vt:lpstr>
      <vt:lpstr>Bodoni MT Black</vt:lpstr>
      <vt:lpstr>Calibri</vt:lpstr>
      <vt:lpstr>Comic Sans MS</vt:lpstr>
      <vt:lpstr>Courier New</vt:lpstr>
      <vt:lpstr>Estrangelo Edessa</vt:lpstr>
      <vt:lpstr>Times New Roman</vt:lpstr>
      <vt:lpstr>Trebuchet MS</vt:lpstr>
      <vt:lpstr>Verdana</vt:lpstr>
      <vt:lpstr>Webdings</vt:lpstr>
      <vt:lpstr>Wingdings</vt:lpstr>
      <vt:lpstr>PRSI_MOD_PRES_V12.1</vt:lpstr>
      <vt:lpstr>2_Modele barre haut</vt:lpstr>
      <vt:lpstr>Thème ETRS 2023</vt:lpstr>
      <vt:lpstr>Thème ETRS 2023_V2</vt:lpstr>
      <vt:lpstr>Présentation PowerPoint</vt:lpstr>
      <vt:lpstr>Plan de la séance</vt:lpstr>
      <vt:lpstr>Un langage à part entière</vt:lpstr>
      <vt:lpstr>La plateforme Java : Code compilé et machine virtuelle</vt:lpstr>
      <vt:lpstr>La plateforme Java : Code compilé et machine virtuelle</vt:lpstr>
      <vt:lpstr>La plateforme Java :  programme Java</vt:lpstr>
      <vt:lpstr>La plateforme Java :  application Java</vt:lpstr>
      <vt:lpstr>La plateforme Java : Editions Java</vt:lpstr>
      <vt:lpstr>La plateforme Java : Versions Java SE</vt:lpstr>
      <vt:lpstr>La plateforme Java : Versions Java SE</vt:lpstr>
      <vt:lpstr>Présentation du langage</vt:lpstr>
    </vt:vector>
  </TitlesOfParts>
  <Manager>ESAT</Manager>
  <Company>ESAT/DGF/DSI/PRSI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POO.</dc:title>
  <dc:subject>Programmation orientée objet.</dc:subject>
  <dc:creator>COURS PRSI</dc:creator>
  <cp:lastModifiedBy>POTACZALA Vincent ADJ</cp:lastModifiedBy>
  <cp:revision>2167</cp:revision>
  <cp:lastPrinted>2002-11-12T07:11:49Z</cp:lastPrinted>
  <dcterms:created xsi:type="dcterms:W3CDTF">1998-09-08T18:17:20Z</dcterms:created>
  <dcterms:modified xsi:type="dcterms:W3CDTF">2023-06-13T13:43:12Z</dcterms:modified>
  <cp:category>Cours</cp:category>
</cp:coreProperties>
</file>