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7" r:id="rId1"/>
  </p:sldMasterIdLst>
  <p:notesMasterIdLst>
    <p:notesMasterId r:id="rId16"/>
  </p:notesMasterIdLst>
  <p:handoutMasterIdLst>
    <p:handoutMasterId r:id="rId17"/>
  </p:handoutMasterIdLst>
  <p:sldIdLst>
    <p:sldId id="320" r:id="rId2"/>
    <p:sldId id="293" r:id="rId3"/>
    <p:sldId id="365" r:id="rId4"/>
    <p:sldId id="349" r:id="rId5"/>
    <p:sldId id="351" r:id="rId6"/>
    <p:sldId id="353" r:id="rId7"/>
    <p:sldId id="358" r:id="rId8"/>
    <p:sldId id="354" r:id="rId9"/>
    <p:sldId id="355" r:id="rId10"/>
    <p:sldId id="357" r:id="rId11"/>
    <p:sldId id="359" r:id="rId12"/>
    <p:sldId id="361" r:id="rId13"/>
    <p:sldId id="363" r:id="rId14"/>
    <p:sldId id="364" r:id="rId15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pos="567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FD6"/>
    <a:srgbClr val="FDFB93"/>
    <a:srgbClr val="660033"/>
    <a:srgbClr val="29454A"/>
    <a:srgbClr val="B5DBDE"/>
    <a:srgbClr val="BDDBE7"/>
    <a:srgbClr val="FEA9A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6" autoAdjust="0"/>
    <p:restoredTop sz="87485" autoAdjust="0"/>
  </p:normalViewPr>
  <p:slideViewPr>
    <p:cSldViewPr>
      <p:cViewPr varScale="1">
        <p:scale>
          <a:sx n="65" d="100"/>
          <a:sy n="65" d="100"/>
        </p:scale>
        <p:origin x="1344" y="44"/>
      </p:cViewPr>
      <p:guideLst>
        <p:guide orient="horz" pos="709"/>
        <p:guide orient="horz" pos="935"/>
        <p:guide orient="horz" pos="4201"/>
        <p:guide pos="567"/>
        <p:guide pos="113"/>
        <p:guide pos="56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>
                <a:latin typeface="Times New Roman" pitchFamily="18" charset="0"/>
              </a:rPr>
              <a:t>Page </a:t>
            </a:r>
            <a:fld id="{C9205341-3DC3-4847-BBCF-714314CA36AE}" type="slidenum">
              <a:rPr lang="fr-FR" sz="1200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6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>
                <a:latin typeface="Times New Roman" pitchFamily="18" charset="0"/>
              </a:rPr>
              <a:t>Page </a:t>
            </a:r>
            <a:fld id="{CDEAA513-98C5-4897-8437-DF34B690ABDA}" type="slidenum">
              <a:rPr lang="fr-FR" sz="1200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3229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0D4761A5-60A2-45B7-968A-EF5FCA346E99}" type="slidenum">
              <a:rPr lang="fr-FR" sz="2400">
                <a:solidFill>
                  <a:schemeClr val="accent2"/>
                </a:solidFill>
                <a:latin typeface="Verdana" pitchFamily="34" charset="0"/>
              </a:rPr>
              <a:pPr eaLnBrk="0" hangingPunct="0"/>
              <a:t>1</a:t>
            </a:fld>
            <a:endParaRPr lang="fr-FR" sz="240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01850" y="801688"/>
            <a:ext cx="2951163" cy="22145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 w="9525"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94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BEC3A-67F0-4D6A-8B46-87C4F0F93AC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6B7B16-F1FD-4B83-B55A-738324D1566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72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6183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078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1382911"/>
            <a:ext cx="7560840" cy="1470025"/>
          </a:xfrm>
        </p:spPr>
        <p:txBody>
          <a:bodyPr/>
          <a:lstStyle>
            <a:lvl1pPr algn="ctr">
              <a:defRPr sz="4000">
                <a:solidFill>
                  <a:schemeClr val="accent6">
                    <a:lumMod val="50000"/>
                  </a:schemeClr>
                </a:solidFill>
                <a:latin typeface="Estrangelo Edessa" pitchFamily="66" charset="0"/>
                <a:cs typeface="Estrangelo Edessa" pitchFamily="66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2852936"/>
            <a:ext cx="7560840" cy="144016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2771800" y="4797152"/>
            <a:ext cx="5184775" cy="792088"/>
          </a:xfrm>
        </p:spPr>
        <p:txBody>
          <a:bodyPr/>
          <a:lstStyle>
            <a:lvl1pPr algn="ctr">
              <a:defRPr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 Highway" pitchFamily="2" charset="0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9674753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2C30-920E-49D9-A46F-2670F10373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1206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 anchor="t"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88CF1-77D9-435D-84CF-AC6B06CD0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5A38A-A6AB-4FFB-99F1-40C3B48D7C5F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: Les bases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89886-3FC3-4EC3-A5BD-BDBFE16B1160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rondir un rectangle avec un coin diagonal 11"/>
          <p:cNvSpPr/>
          <p:nvPr userDrawn="1"/>
        </p:nvSpPr>
        <p:spPr bwMode="auto">
          <a:xfrm>
            <a:off x="5364088" y="1257083"/>
            <a:ext cx="2880320" cy="863201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74092" y="1"/>
            <a:ext cx="8469908" cy="10573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itre 1"/>
          <p:cNvSpPr txBox="1">
            <a:spLocks/>
          </p:cNvSpPr>
          <p:nvPr userDrawn="1"/>
        </p:nvSpPr>
        <p:spPr bwMode="auto">
          <a:xfrm>
            <a:off x="1691680" y="348733"/>
            <a:ext cx="6696744" cy="3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Objectifs du cours</a:t>
            </a: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5868144" y="1347045"/>
            <a:ext cx="1857375" cy="3565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Niveau technique</a:t>
            </a:r>
          </a:p>
        </p:txBody>
      </p:sp>
      <p:sp>
        <p:nvSpPr>
          <p:cNvPr id="16" name="Arrondir un rectangle avec un coin diagonal 15"/>
          <p:cNvSpPr/>
          <p:nvPr userDrawn="1"/>
        </p:nvSpPr>
        <p:spPr bwMode="auto">
          <a:xfrm>
            <a:off x="1259632" y="1248150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Sensibilisation</a:t>
            </a:r>
          </a:p>
        </p:txBody>
      </p:sp>
      <p:sp>
        <p:nvSpPr>
          <p:cNvPr id="17" name="Arrondir un rectangle avec un coin diagonal 16"/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sp>
        <p:nvSpPr>
          <p:cNvPr id="18" name="Arrondir un rectangle avec un coin diagonal 17"/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Maîtrise</a:t>
            </a:r>
          </a:p>
        </p:txBody>
      </p:sp>
      <p:sp>
        <p:nvSpPr>
          <p:cNvPr id="19" name="Arrondir un rectangle avec un coin diagonal 18"/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Expertise</a:t>
            </a:r>
          </a:p>
        </p:txBody>
      </p:sp>
      <p:sp>
        <p:nvSpPr>
          <p:cNvPr id="20" name="Étoile à 5 branches 19"/>
          <p:cNvSpPr/>
          <p:nvPr userDrawn="1"/>
        </p:nvSpPr>
        <p:spPr bwMode="auto">
          <a:xfrm>
            <a:off x="608074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Étoile à 5 branches 20"/>
          <p:cNvSpPr/>
          <p:nvPr userDrawn="1"/>
        </p:nvSpPr>
        <p:spPr bwMode="auto">
          <a:xfrm>
            <a:off x="6366494" y="1703592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Étoile à 5 branches 13"/>
          <p:cNvSpPr>
            <a:spLocks/>
          </p:cNvSpPr>
          <p:nvPr userDrawn="1"/>
        </p:nvSpPr>
        <p:spPr bwMode="auto">
          <a:xfrm>
            <a:off x="6652244" y="1703592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Étoile à 5 branches 22"/>
          <p:cNvSpPr/>
          <p:nvPr userDrawn="1"/>
        </p:nvSpPr>
        <p:spPr bwMode="auto">
          <a:xfrm>
            <a:off x="693799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Étoile à 5 branches 23"/>
          <p:cNvSpPr/>
          <p:nvPr userDrawn="1"/>
        </p:nvSpPr>
        <p:spPr bwMode="auto">
          <a:xfrm>
            <a:off x="7223744" y="1703592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5364088" y="2206931"/>
            <a:ext cx="3312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Durée :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74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heure.</a:t>
            </a:r>
          </a:p>
        </p:txBody>
      </p:sp>
      <p:sp>
        <p:nvSpPr>
          <p:cNvPr id="26" name="Text Box 20"/>
          <p:cNvSpPr txBox="1">
            <a:spLocks noChangeArrowheads="1"/>
          </p:cNvSpPr>
          <p:nvPr userDrawn="1"/>
        </p:nvSpPr>
        <p:spPr bwMode="auto">
          <a:xfrm>
            <a:off x="1890791" y="3286453"/>
            <a:ext cx="7145705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Connaître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syntaxe du langage et le concept de programmation objet,</a:t>
            </a:r>
          </a:p>
        </p:txBody>
      </p:sp>
      <p:sp>
        <p:nvSpPr>
          <p:cNvPr id="28" name="Text Box 23"/>
          <p:cNvSpPr txBox="1">
            <a:spLocks noChangeArrowheads="1"/>
          </p:cNvSpPr>
          <p:nvPr userDrawn="1"/>
        </p:nvSpPr>
        <p:spPr bwMode="auto">
          <a:xfrm>
            <a:off x="1890793" y="4529152"/>
            <a:ext cx="70016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Savoir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utiliser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l’environnement de développement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Eclipse.</a:t>
            </a:r>
          </a:p>
        </p:txBody>
      </p:sp>
      <p:sp>
        <p:nvSpPr>
          <p:cNvPr id="29" name="Étoile à 5 branches 28"/>
          <p:cNvSpPr/>
          <p:nvPr userDrawn="1"/>
        </p:nvSpPr>
        <p:spPr bwMode="auto">
          <a:xfrm>
            <a:off x="1259632" y="361757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Étoile à 5 branches 29"/>
          <p:cNvSpPr/>
          <p:nvPr userDrawn="1"/>
        </p:nvSpPr>
        <p:spPr bwMode="auto">
          <a:xfrm>
            <a:off x="1259632" y="462159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F:\02 - Pédago\20160522-StagePedagoRochefort\04-Présentation Com Visuelle\src\images (1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8" y="134949"/>
            <a:ext cx="787400" cy="7874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676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 animBg="1"/>
      <p:bldP spid="3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29B56-4D12-47B8-96E0-EBB6973DE93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6B496-5A6F-4927-B9A5-CC527F18A9F3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3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E2B37-5F73-4819-AC4F-3FDFE0B4DDD4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2AD32-51C7-4174-8AC6-6DB1447500E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90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6C037-204B-4911-86BF-AFD4694F634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6B43C-D148-4E2E-8857-64ED4F43347E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5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233A0-B997-44AE-8CD3-7555ED178AB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DC580-DD0C-4AB7-B138-95A117EC3FD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93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95AD-25F2-42C4-93E8-BFB95860D225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15BFE-7A95-4E45-ACF6-374250B7EE17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37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162A-8FF2-4005-9B1E-CDCA243CFFDE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F10DC-7222-49F3-97F3-0AA9479418B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4" y="6151646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0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55576" y="116632"/>
            <a:ext cx="8280920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45232" y="1009700"/>
            <a:ext cx="8291264" cy="500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405593"/>
            <a:ext cx="1637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13/06/2017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435133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434760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5" name="Image 6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17" y="815819"/>
            <a:ext cx="491665" cy="4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\\files-etrs.intradef.gouv.fr\mediatheque\@INSIGNES\COMSIC plat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59" y="6314110"/>
            <a:ext cx="486148" cy="4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15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5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179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Suivi qualité.</a:t>
            </a:r>
          </a:p>
        </p:txBody>
      </p:sp>
      <p:graphicFrame>
        <p:nvGraphicFramePr>
          <p:cNvPr id="10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38857"/>
              </p:ext>
            </p:extLst>
          </p:nvPr>
        </p:nvGraphicFramePr>
        <p:xfrm>
          <a:off x="827584" y="1042988"/>
          <a:ext cx="8065591" cy="1339088"/>
        </p:xfrm>
        <a:graphic>
          <a:graphicData uri="http://schemas.openxmlformats.org/drawingml/2006/table">
            <a:tbl>
              <a:tblPr/>
              <a:tblGrid>
                <a:gridCol w="3088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7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Rédacteur(s) ou cours responsable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Cours PRSI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Validation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Chef de cours PRSI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Approbation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Chef de division DSI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Annule et remplace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Néant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40482" y="2566385"/>
            <a:ext cx="3830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SUIVI DES MODIFICATIONS</a:t>
            </a:r>
            <a:endParaRPr lang="fr-FR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1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39463"/>
              </p:ext>
            </p:extLst>
          </p:nvPr>
        </p:nvGraphicFramePr>
        <p:xfrm>
          <a:off x="827584" y="3021013"/>
          <a:ext cx="8065591" cy="3479928"/>
        </p:xfrm>
        <a:graphic>
          <a:graphicData uri="http://schemas.openxmlformats.org/drawingml/2006/table">
            <a:tbl>
              <a:tblPr/>
              <a:tblGrid>
                <a:gridCol w="119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Motif</a:t>
                      </a: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Octobre 2013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Création du cours.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opérateurs booléens</a:t>
            </a:r>
          </a:p>
        </p:txBody>
      </p:sp>
      <p:sp>
        <p:nvSpPr>
          <p:cNvPr id="72706" name="Text Box 3"/>
          <p:cNvSpPr txBox="1">
            <a:spLocks noChangeArrowheads="1"/>
          </p:cNvSpPr>
          <p:nvPr/>
        </p:nvSpPr>
        <p:spPr bwMode="auto">
          <a:xfrm>
            <a:off x="1655168" y="815801"/>
            <a:ext cx="748883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>
                <a:latin typeface="Verdana" pitchFamily="34" charset="0"/>
              </a:rPr>
              <a:t>boolean</a:t>
            </a:r>
            <a:r>
              <a:rPr lang="fr-FR" dirty="0">
                <a:latin typeface="Verdana" pitchFamily="34" charset="0"/>
              </a:rPr>
              <a:t> b1 = </a:t>
            </a:r>
            <a:r>
              <a:rPr lang="fr-FR" dirty="0" err="1">
                <a:latin typeface="Verdana" pitchFamily="34" charset="0"/>
              </a:rPr>
              <a:t>true</a:t>
            </a:r>
            <a:r>
              <a:rPr lang="fr-FR" dirty="0">
                <a:latin typeface="Verdana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fr-FR" dirty="0" err="1">
                <a:latin typeface="Verdana" pitchFamily="34" charset="0"/>
              </a:rPr>
              <a:t>boolean</a:t>
            </a:r>
            <a:r>
              <a:rPr lang="fr-FR" dirty="0">
                <a:latin typeface="Verdana" pitchFamily="34" charset="0"/>
              </a:rPr>
              <a:t> b2 = false;</a:t>
            </a:r>
          </a:p>
          <a:p>
            <a:pPr>
              <a:spcBef>
                <a:spcPct val="50000"/>
              </a:spcBef>
            </a:pPr>
            <a:endParaRPr lang="fr-FR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fr-FR" dirty="0">
                <a:solidFill>
                  <a:srgbClr val="FF0000"/>
                </a:solidFill>
                <a:latin typeface="Verdana" pitchFamily="34" charset="0"/>
              </a:rPr>
              <a:t>!</a:t>
            </a:r>
            <a:r>
              <a:rPr lang="fr-FR" dirty="0">
                <a:latin typeface="Verdana" pitchFamily="34" charset="0"/>
              </a:rPr>
              <a:t>b1		false	</a:t>
            </a:r>
            <a:r>
              <a:rPr lang="fr-FR" sz="1400" dirty="0">
                <a:latin typeface="Verdana" pitchFamily="34" charset="0"/>
              </a:rPr>
              <a:t>négation</a:t>
            </a:r>
            <a:endParaRPr lang="fr-FR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fr-FR" dirty="0">
                <a:latin typeface="Verdana" pitchFamily="34" charset="0"/>
              </a:rPr>
              <a:t>b1 </a:t>
            </a:r>
            <a:r>
              <a:rPr lang="fr-FR" dirty="0">
                <a:solidFill>
                  <a:srgbClr val="FF0000"/>
                </a:solidFill>
                <a:latin typeface="Verdana" pitchFamily="34" charset="0"/>
              </a:rPr>
              <a:t>&amp;</a:t>
            </a:r>
            <a:r>
              <a:rPr lang="fr-FR" dirty="0">
                <a:solidFill>
                  <a:schemeClr val="folHlink"/>
                </a:solidFill>
                <a:latin typeface="Verdana" pitchFamily="34" charset="0"/>
              </a:rPr>
              <a:t> </a:t>
            </a:r>
            <a:r>
              <a:rPr lang="fr-FR" dirty="0">
                <a:latin typeface="Verdana" pitchFamily="34" charset="0"/>
              </a:rPr>
              <a:t>b2	false	</a:t>
            </a:r>
            <a:r>
              <a:rPr lang="fr-FR" sz="1400" dirty="0">
                <a:latin typeface="Verdana" pitchFamily="34" charset="0"/>
              </a:rPr>
              <a:t>" </a:t>
            </a:r>
            <a:r>
              <a:rPr lang="fr-FR" sz="1400" dirty="0">
                <a:latin typeface="Verdana" pitchFamily="34" charset="0"/>
                <a:cs typeface="Arial" charset="0"/>
              </a:rPr>
              <a:t>et </a:t>
            </a:r>
            <a:r>
              <a:rPr lang="fr-FR" sz="1400" dirty="0">
                <a:latin typeface="Verdana" pitchFamily="34" charset="0"/>
              </a:rPr>
              <a:t>" </a:t>
            </a:r>
            <a:r>
              <a:rPr lang="fr-FR" sz="1400" dirty="0">
                <a:latin typeface="Verdana" pitchFamily="34" charset="0"/>
                <a:cs typeface="Arial" charset="0"/>
              </a:rPr>
              <a:t> logique</a:t>
            </a:r>
            <a:endParaRPr lang="fr-FR" dirty="0">
              <a:latin typeface="Verdana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fr-FR" dirty="0">
                <a:latin typeface="Verdana" pitchFamily="34" charset="0"/>
              </a:rPr>
              <a:t>b1 </a:t>
            </a:r>
            <a:r>
              <a:rPr lang="fr-FR" dirty="0">
                <a:solidFill>
                  <a:srgbClr val="FF0000"/>
                </a:solidFill>
                <a:latin typeface="Verdana" pitchFamily="34" charset="0"/>
              </a:rPr>
              <a:t>&amp;&amp;</a:t>
            </a:r>
            <a:r>
              <a:rPr lang="fr-FR" dirty="0">
                <a:latin typeface="Verdana" pitchFamily="34" charset="0"/>
              </a:rPr>
              <a:t> b2	false	</a:t>
            </a:r>
            <a:r>
              <a:rPr lang="fr-FR" sz="1400" dirty="0">
                <a:latin typeface="Verdana" pitchFamily="34" charset="0"/>
              </a:rPr>
              <a:t>idem mais n’évalue la suite que si nécessaire</a:t>
            </a:r>
            <a:endParaRPr lang="fr-FR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fr-FR" dirty="0">
                <a:latin typeface="Verdana" pitchFamily="34" charset="0"/>
              </a:rPr>
              <a:t>b1 </a:t>
            </a:r>
            <a:r>
              <a:rPr lang="fr-FR" dirty="0">
                <a:solidFill>
                  <a:srgbClr val="FF0000"/>
                </a:solidFill>
                <a:latin typeface="Verdana" pitchFamily="34" charset="0"/>
              </a:rPr>
              <a:t>|</a:t>
            </a:r>
            <a:r>
              <a:rPr lang="fr-FR" dirty="0">
                <a:latin typeface="Verdana" pitchFamily="34" charset="0"/>
              </a:rPr>
              <a:t> b2	</a:t>
            </a:r>
            <a:r>
              <a:rPr lang="fr-FR" dirty="0" err="1">
                <a:latin typeface="Verdana" pitchFamily="34" charset="0"/>
              </a:rPr>
              <a:t>true</a:t>
            </a:r>
            <a:r>
              <a:rPr lang="fr-FR" dirty="0">
                <a:latin typeface="Verdana" pitchFamily="34" charset="0"/>
              </a:rPr>
              <a:t>	</a:t>
            </a:r>
            <a:r>
              <a:rPr lang="fr-FR" sz="1400" dirty="0">
                <a:latin typeface="Verdana" pitchFamily="34" charset="0"/>
              </a:rPr>
              <a:t>" ou "  logique</a:t>
            </a:r>
            <a:endParaRPr lang="fr-FR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fr-FR" dirty="0">
                <a:latin typeface="Verdana" pitchFamily="34" charset="0"/>
              </a:rPr>
              <a:t>b1 </a:t>
            </a:r>
            <a:r>
              <a:rPr lang="fr-FR" dirty="0">
                <a:solidFill>
                  <a:srgbClr val="FF0000"/>
                </a:solidFill>
                <a:latin typeface="Verdana" pitchFamily="34" charset="0"/>
              </a:rPr>
              <a:t>||</a:t>
            </a:r>
            <a:r>
              <a:rPr lang="fr-FR" dirty="0">
                <a:latin typeface="Verdana" pitchFamily="34" charset="0"/>
              </a:rPr>
              <a:t> b2	</a:t>
            </a:r>
            <a:r>
              <a:rPr lang="fr-FR" dirty="0" err="1">
                <a:latin typeface="Verdana" pitchFamily="34" charset="0"/>
              </a:rPr>
              <a:t>true</a:t>
            </a:r>
            <a:r>
              <a:rPr lang="fr-FR" dirty="0">
                <a:latin typeface="Verdana" pitchFamily="34" charset="0"/>
              </a:rPr>
              <a:t>	</a:t>
            </a:r>
            <a:r>
              <a:rPr lang="fr-FR" sz="1400" dirty="0">
                <a:latin typeface="Verdana" pitchFamily="34" charset="0"/>
              </a:rPr>
              <a:t>idem mais n’évalue la suite que si nécessaire</a:t>
            </a:r>
            <a:endParaRPr lang="fr-FR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fr-FR" dirty="0">
                <a:latin typeface="Verdana" pitchFamily="34" charset="0"/>
              </a:rPr>
              <a:t>b1 </a:t>
            </a:r>
            <a:r>
              <a:rPr lang="fr-FR" dirty="0">
                <a:solidFill>
                  <a:srgbClr val="FF0000"/>
                </a:solidFill>
                <a:latin typeface="Verdana" pitchFamily="34" charset="0"/>
              </a:rPr>
              <a:t>^</a:t>
            </a:r>
            <a:r>
              <a:rPr lang="fr-FR" dirty="0">
                <a:latin typeface="Verdana" pitchFamily="34" charset="0"/>
              </a:rPr>
              <a:t> b2	</a:t>
            </a:r>
            <a:r>
              <a:rPr lang="fr-FR" dirty="0" err="1">
                <a:latin typeface="Verdana" pitchFamily="34" charset="0"/>
              </a:rPr>
              <a:t>true</a:t>
            </a:r>
            <a:r>
              <a:rPr lang="fr-FR" dirty="0">
                <a:latin typeface="Verdana" pitchFamily="34" charset="0"/>
              </a:rPr>
              <a:t>	</a:t>
            </a:r>
            <a:r>
              <a:rPr lang="fr-FR" sz="1400" dirty="0">
                <a:latin typeface="Verdana" pitchFamily="34" charset="0"/>
              </a:rPr>
              <a:t>" ou exclusif " appelé aussi </a:t>
            </a:r>
            <a:r>
              <a:rPr lang="fr-FR" sz="1400" dirty="0" err="1">
                <a:latin typeface="Verdana" pitchFamily="34" charset="0"/>
              </a:rPr>
              <a:t>xor</a:t>
            </a:r>
            <a:endParaRPr lang="fr-FR" dirty="0">
              <a:latin typeface="Verdan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4048" y="4487663"/>
            <a:ext cx="2735168" cy="1938992"/>
          </a:xfrm>
          <a:prstGeom prst="rect">
            <a:avLst/>
          </a:prstGeom>
          <a:solidFill>
            <a:srgbClr val="3333CC"/>
          </a:solidFill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int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age</a:t>
            </a:r>
            <a:r>
              <a:rPr lang="fr-FR" sz="2000" dirty="0">
                <a:solidFill>
                  <a:schemeClr val="bg1"/>
                </a:solidFill>
              </a:rPr>
              <a:t>;</a:t>
            </a:r>
          </a:p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boolean</a:t>
            </a:r>
            <a:r>
              <a:rPr lang="fr-FR" sz="2000" dirty="0">
                <a:solidFill>
                  <a:schemeClr val="bg1"/>
                </a:solidFill>
              </a:rPr>
              <a:t> majeur;</a:t>
            </a:r>
          </a:p>
          <a:p>
            <a:pPr marL="176213" lvl="1" indent="4763"/>
            <a:endParaRPr lang="fr-FR" sz="2000" dirty="0">
              <a:solidFill>
                <a:schemeClr val="bg1"/>
              </a:solidFill>
            </a:endParaRPr>
          </a:p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age</a:t>
            </a:r>
            <a:r>
              <a:rPr lang="fr-FR" sz="2000" dirty="0">
                <a:solidFill>
                  <a:schemeClr val="bg1"/>
                </a:solidFill>
              </a:rPr>
              <a:t> = 21;</a:t>
            </a:r>
          </a:p>
          <a:p>
            <a:pPr marL="176213" lvl="1" indent="4763"/>
            <a:r>
              <a:rPr lang="fr-FR" sz="2000" dirty="0">
                <a:solidFill>
                  <a:schemeClr val="bg1"/>
                </a:solidFill>
              </a:rPr>
              <a:t>majeur = </a:t>
            </a:r>
            <a:r>
              <a:rPr lang="fr-FR" sz="2000" dirty="0" err="1">
                <a:solidFill>
                  <a:schemeClr val="bg1"/>
                </a:solidFill>
              </a:rPr>
              <a:t>true</a:t>
            </a:r>
            <a:r>
              <a:rPr lang="fr-FR" sz="2000" dirty="0">
                <a:solidFill>
                  <a:schemeClr val="bg1"/>
                </a:solidFill>
              </a:rPr>
              <a:t>;</a:t>
            </a:r>
          </a:p>
          <a:p>
            <a:pPr marL="176213" lvl="1" indent="4763"/>
            <a:r>
              <a:rPr lang="fr-FR" sz="2000" dirty="0">
                <a:solidFill>
                  <a:schemeClr val="bg1"/>
                </a:solidFill>
              </a:rPr>
              <a:t>majeur = (</a:t>
            </a:r>
            <a:r>
              <a:rPr lang="fr-FR" sz="2000" dirty="0" err="1">
                <a:solidFill>
                  <a:schemeClr val="bg1"/>
                </a:solidFill>
              </a:rPr>
              <a:t>age</a:t>
            </a:r>
            <a:r>
              <a:rPr lang="fr-FR" sz="2000" dirty="0">
                <a:solidFill>
                  <a:schemeClr val="bg1"/>
                </a:solidFill>
              </a:rPr>
              <a:t> &gt;=18);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55168" y="4487663"/>
            <a:ext cx="2735168" cy="2246769"/>
          </a:xfrm>
          <a:prstGeom prst="rect">
            <a:avLst/>
          </a:prstGeom>
          <a:solidFill>
            <a:srgbClr val="3333CC"/>
          </a:solidFill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int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age</a:t>
            </a:r>
            <a:r>
              <a:rPr lang="fr-FR" sz="2000" dirty="0">
                <a:solidFill>
                  <a:schemeClr val="bg1"/>
                </a:solidFill>
              </a:rPr>
              <a:t>;</a:t>
            </a:r>
          </a:p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boolean</a:t>
            </a:r>
            <a:r>
              <a:rPr lang="fr-FR" sz="2000" dirty="0">
                <a:solidFill>
                  <a:schemeClr val="bg1"/>
                </a:solidFill>
              </a:rPr>
              <a:t> majeur;</a:t>
            </a:r>
          </a:p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boolean</a:t>
            </a:r>
            <a:r>
              <a:rPr lang="fr-FR" sz="2000" dirty="0">
                <a:solidFill>
                  <a:schemeClr val="bg1"/>
                </a:solidFill>
              </a:rPr>
              <a:t> mineur;</a:t>
            </a:r>
          </a:p>
          <a:p>
            <a:pPr marL="176213" lvl="1" indent="4763"/>
            <a:endParaRPr lang="fr-FR" sz="2000" dirty="0">
              <a:solidFill>
                <a:schemeClr val="bg1"/>
              </a:solidFill>
            </a:endParaRPr>
          </a:p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age</a:t>
            </a:r>
            <a:r>
              <a:rPr lang="fr-FR" sz="2000" dirty="0">
                <a:solidFill>
                  <a:schemeClr val="bg1"/>
                </a:solidFill>
              </a:rPr>
              <a:t> = 21;</a:t>
            </a:r>
          </a:p>
          <a:p>
            <a:pPr marL="176213" lvl="1" indent="4763"/>
            <a:r>
              <a:rPr lang="fr-FR" sz="2000" dirty="0">
                <a:solidFill>
                  <a:schemeClr val="bg1"/>
                </a:solidFill>
              </a:rPr>
              <a:t>majeur = </a:t>
            </a:r>
            <a:r>
              <a:rPr lang="fr-FR" sz="2000" dirty="0" err="1">
                <a:solidFill>
                  <a:schemeClr val="bg1"/>
                </a:solidFill>
              </a:rPr>
              <a:t>true</a:t>
            </a:r>
            <a:r>
              <a:rPr lang="fr-FR" sz="2000" dirty="0">
                <a:solidFill>
                  <a:schemeClr val="bg1"/>
                </a:solidFill>
              </a:rPr>
              <a:t>;</a:t>
            </a:r>
          </a:p>
          <a:p>
            <a:pPr marL="176213" lvl="1" indent="4763"/>
            <a:r>
              <a:rPr lang="fr-FR" sz="2000" dirty="0">
                <a:solidFill>
                  <a:schemeClr val="bg1"/>
                </a:solidFill>
              </a:rPr>
              <a:t>majeur = !majeur;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20489" y="4487662"/>
            <a:ext cx="7165169" cy="2246769"/>
          </a:xfrm>
          <a:prstGeom prst="rect">
            <a:avLst/>
          </a:prstGeom>
          <a:solidFill>
            <a:srgbClr val="3333CC"/>
          </a:solidFill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boolean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conditionSOC</a:t>
            </a:r>
            <a:r>
              <a:rPr lang="fr-FR" sz="2000" dirty="0">
                <a:solidFill>
                  <a:schemeClr val="bg1"/>
                </a:solidFill>
              </a:rPr>
              <a:t>;</a:t>
            </a:r>
          </a:p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int</a:t>
            </a:r>
            <a:r>
              <a:rPr lang="fr-FR" sz="2000" dirty="0">
                <a:solidFill>
                  <a:schemeClr val="bg1"/>
                </a:solidFill>
              </a:rPr>
              <a:t> brevet;</a:t>
            </a:r>
          </a:p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int</a:t>
            </a:r>
            <a:r>
              <a:rPr lang="fr-FR" sz="2000" dirty="0">
                <a:solidFill>
                  <a:schemeClr val="bg1"/>
                </a:solidFill>
              </a:rPr>
              <a:t> grade;</a:t>
            </a:r>
          </a:p>
          <a:p>
            <a:pPr marL="176213" lvl="1" indent="4763"/>
            <a:endParaRPr lang="fr-FR" sz="2000" dirty="0">
              <a:solidFill>
                <a:schemeClr val="bg1"/>
              </a:solidFill>
            </a:endParaRPr>
          </a:p>
          <a:p>
            <a:pPr marL="176213" lvl="1" indent="4763"/>
            <a:r>
              <a:rPr lang="fr-FR" sz="2000" dirty="0">
                <a:solidFill>
                  <a:schemeClr val="bg1"/>
                </a:solidFill>
              </a:rPr>
              <a:t>brevet = 1;</a:t>
            </a:r>
          </a:p>
          <a:p>
            <a:pPr marL="176213" lvl="1" indent="4763"/>
            <a:r>
              <a:rPr lang="fr-FR" sz="2000" dirty="0">
                <a:solidFill>
                  <a:schemeClr val="bg1"/>
                </a:solidFill>
              </a:rPr>
              <a:t>grade = </a:t>
            </a:r>
            <a:r>
              <a:rPr lang="fr-FR" sz="2000" dirty="0" err="1">
                <a:solidFill>
                  <a:schemeClr val="bg1"/>
                </a:solidFill>
              </a:rPr>
              <a:t>true</a:t>
            </a:r>
            <a:r>
              <a:rPr lang="fr-FR" sz="2000" dirty="0">
                <a:solidFill>
                  <a:schemeClr val="bg1"/>
                </a:solidFill>
              </a:rPr>
              <a:t>;</a:t>
            </a:r>
          </a:p>
          <a:p>
            <a:pPr marL="176213" lvl="1" indent="4763"/>
            <a:r>
              <a:rPr lang="fr-FR" sz="2000" dirty="0" err="1">
                <a:solidFill>
                  <a:schemeClr val="bg1"/>
                </a:solidFill>
              </a:rPr>
              <a:t>conditionSOC</a:t>
            </a:r>
            <a:r>
              <a:rPr lang="fr-FR" sz="2000" dirty="0">
                <a:solidFill>
                  <a:schemeClr val="bg1"/>
                </a:solidFill>
              </a:rPr>
              <a:t> = (brevet == 2 &amp;&amp; grade &gt; 5 &amp;&amp; grade &lt; 8);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effectLst/>
              </a:rPr>
              <a:t>Les opérateurs de résultat à type </a:t>
            </a:r>
            <a:r>
              <a:rPr lang="fr-FR" sz="3200" dirty="0" err="1">
                <a:effectLst/>
              </a:rPr>
              <a:t>boolean</a:t>
            </a:r>
            <a:endParaRPr lang="fr-FR" sz="3200" dirty="0">
              <a:effectLst/>
            </a:endParaRPr>
          </a:p>
        </p:txBody>
      </p:sp>
      <p:graphicFrame>
        <p:nvGraphicFramePr>
          <p:cNvPr id="198689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650924"/>
              </p:ext>
            </p:extLst>
          </p:nvPr>
        </p:nvGraphicFramePr>
        <p:xfrm>
          <a:off x="899592" y="1678782"/>
          <a:ext cx="8004520" cy="1143000"/>
        </p:xfrm>
        <a:graphic>
          <a:graphicData uri="http://schemas.openxmlformats.org/drawingml/2006/table">
            <a:tbl>
              <a:tblPr/>
              <a:tblGrid>
                <a:gridCol w="78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==</a:t>
                      </a:r>
                    </a:p>
                  </a:txBody>
                  <a:tcPr marL="101353" marR="1013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Egal à</a:t>
                      </a:r>
                      <a:b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 pas confondre avec "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", l’opérateur d’affectation) </a:t>
                      </a:r>
                    </a:p>
                  </a:txBody>
                  <a:tcPr marL="101353" marR="1013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!=</a:t>
                      </a:r>
                    </a:p>
                  </a:txBody>
                  <a:tcPr marL="101353" marR="1013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Différent</a:t>
                      </a:r>
                    </a:p>
                  </a:txBody>
                  <a:tcPr marL="101353" marR="1013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623712" y="1132452"/>
            <a:ext cx="828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/>
              <a:t>Les seuls opérateurs de comparaison admis pour le type </a:t>
            </a:r>
            <a:r>
              <a:rPr lang="fr-FR" dirty="0" err="1"/>
              <a:t>boolean</a:t>
            </a:r>
            <a:r>
              <a:rPr lang="fr-FR" dirty="0"/>
              <a:t> sont :</a:t>
            </a:r>
          </a:p>
        </p:txBody>
      </p:sp>
      <p:sp>
        <p:nvSpPr>
          <p:cNvPr id="198690" name="Text Box 34"/>
          <p:cNvSpPr txBox="1">
            <a:spLocks noChangeArrowheads="1"/>
          </p:cNvSpPr>
          <p:nvPr/>
        </p:nvSpPr>
        <p:spPr bwMode="auto">
          <a:xfrm>
            <a:off x="395288" y="3357563"/>
            <a:ext cx="55435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u="sng"/>
              <a:t>Exemple :</a:t>
            </a:r>
          </a:p>
          <a:p>
            <a:r>
              <a:rPr lang="fr-FR" sz="1200" b="0">
                <a:latin typeface="Courier New" pitchFamily="49" charset="0"/>
              </a:rPr>
              <a:t>	</a:t>
            </a:r>
            <a:r>
              <a:rPr lang="fr-FR" sz="1400" b="0">
                <a:latin typeface="Courier New" pitchFamily="49" charset="0"/>
              </a:rPr>
              <a:t>Commande c1, c2, c3;</a:t>
            </a:r>
          </a:p>
          <a:p>
            <a:r>
              <a:rPr lang="fr-FR" sz="1400" b="0">
                <a:latin typeface="Courier New" pitchFamily="49" charset="0"/>
              </a:rPr>
              <a:t>	…</a:t>
            </a:r>
          </a:p>
          <a:p>
            <a:r>
              <a:rPr lang="fr-FR" sz="1400" b="0">
                <a:latin typeface="Courier New" pitchFamily="49" charset="0"/>
              </a:rPr>
              <a:t>	if(c1 == c2) </a:t>
            </a:r>
          </a:p>
          <a:p>
            <a:r>
              <a:rPr lang="fr-FR" sz="1400" b="0">
                <a:latin typeface="Courier New" pitchFamily="49" charset="0"/>
              </a:rPr>
              <a:t>		c1.afficheToi();</a:t>
            </a:r>
          </a:p>
          <a:p>
            <a:r>
              <a:rPr lang="fr-FR" sz="1400" b="0">
                <a:latin typeface="Courier New" pitchFamily="49" charset="0"/>
              </a:rPr>
              <a:t>	else {</a:t>
            </a:r>
          </a:p>
          <a:p>
            <a:r>
              <a:rPr lang="fr-FR" sz="1400" b="0">
                <a:latin typeface="Courier New" pitchFamily="49" charset="0"/>
              </a:rPr>
              <a:t>		c1.afficheToi();</a:t>
            </a:r>
          </a:p>
          <a:p>
            <a:r>
              <a:rPr lang="fr-FR" sz="1400" b="0">
                <a:latin typeface="Courier New" pitchFamily="49" charset="0"/>
              </a:rPr>
              <a:t>		c2.afficheToi();</a:t>
            </a:r>
          </a:p>
          <a:p>
            <a:r>
              <a:rPr lang="fr-FR" sz="1400" b="0">
                <a:latin typeface="Courier New" pitchFamily="49" charset="0"/>
              </a:rPr>
              <a:t>	}</a:t>
            </a:r>
          </a:p>
          <a:p>
            <a:r>
              <a:rPr lang="fr-FR" sz="1400" b="0">
                <a:latin typeface="Courier New" pitchFamily="49" charset="0"/>
              </a:rPr>
              <a:t>	…</a:t>
            </a:r>
          </a:p>
          <a:p>
            <a:r>
              <a:rPr lang="fr-FR" sz="1400" b="0">
                <a:latin typeface="Courier New" pitchFamily="49" charset="0"/>
              </a:rPr>
              <a:t>	if(c3 != null &amp;&amp; c3.quantite &gt; 1000) 		c3.afficheToi();</a:t>
            </a:r>
          </a:p>
          <a:p>
            <a:endParaRPr lang="fr-FR" sz="1400" b="0">
              <a:latin typeface="Courier New" pitchFamily="49" charset="0"/>
            </a:endParaRPr>
          </a:p>
        </p:txBody>
      </p:sp>
      <p:grpSp>
        <p:nvGrpSpPr>
          <p:cNvPr id="198697" name="Group 41"/>
          <p:cNvGrpSpPr>
            <a:grpSpLocks/>
          </p:cNvGrpSpPr>
          <p:nvPr/>
        </p:nvGrpSpPr>
        <p:grpSpPr bwMode="auto">
          <a:xfrm>
            <a:off x="2628900" y="3141663"/>
            <a:ext cx="6335713" cy="936625"/>
            <a:chOff x="1656" y="1888"/>
            <a:chExt cx="3991" cy="590"/>
          </a:xfrm>
        </p:grpSpPr>
        <p:sp>
          <p:nvSpPr>
            <p:cNvPr id="73748" name="Text Box 38"/>
            <p:cNvSpPr txBox="1">
              <a:spLocks noChangeArrowheads="1"/>
            </p:cNvSpPr>
            <p:nvPr/>
          </p:nvSpPr>
          <p:spPr bwMode="auto">
            <a:xfrm>
              <a:off x="3096" y="1888"/>
              <a:ext cx="2551" cy="572"/>
            </a:xfrm>
            <a:prstGeom prst="rect">
              <a:avLst/>
            </a:prstGeom>
            <a:solidFill>
              <a:srgbClr val="CFE7F5"/>
            </a:solidFill>
            <a:ln w="9398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 dirty="0"/>
                <a:t>Test l’égalité des références : renvoie </a:t>
              </a:r>
              <a:r>
                <a:rPr lang="fr-FR" dirty="0" err="1">
                  <a:solidFill>
                    <a:srgbClr val="FF0000"/>
                  </a:solidFill>
                </a:rPr>
                <a:t>true</a:t>
              </a:r>
              <a:r>
                <a:rPr lang="fr-FR" b="0" dirty="0"/>
                <a:t> si les deux variables désignent le même objet.</a:t>
              </a:r>
            </a:p>
          </p:txBody>
        </p:sp>
        <p:sp>
          <p:nvSpPr>
            <p:cNvPr id="73749" name="Line 40"/>
            <p:cNvSpPr>
              <a:spLocks noChangeShapeType="1"/>
            </p:cNvSpPr>
            <p:nvPr/>
          </p:nvSpPr>
          <p:spPr bwMode="auto">
            <a:xfrm flipH="1">
              <a:off x="1656" y="2069"/>
              <a:ext cx="1439" cy="40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98701" name="Group 45"/>
          <p:cNvGrpSpPr>
            <a:grpSpLocks/>
          </p:cNvGrpSpPr>
          <p:nvPr/>
        </p:nvGrpSpPr>
        <p:grpSpPr bwMode="auto">
          <a:xfrm>
            <a:off x="3276600" y="4437063"/>
            <a:ext cx="5688013" cy="1079500"/>
            <a:chOff x="2064" y="2795"/>
            <a:chExt cx="3583" cy="680"/>
          </a:xfrm>
        </p:grpSpPr>
        <p:sp>
          <p:nvSpPr>
            <p:cNvPr id="73746" name="Text Box 38"/>
            <p:cNvSpPr txBox="1">
              <a:spLocks noChangeArrowheads="1"/>
            </p:cNvSpPr>
            <p:nvPr/>
          </p:nvSpPr>
          <p:spPr bwMode="auto">
            <a:xfrm>
              <a:off x="3096" y="2795"/>
              <a:ext cx="2551" cy="408"/>
            </a:xfrm>
            <a:prstGeom prst="rect">
              <a:avLst/>
            </a:prstGeom>
            <a:solidFill>
              <a:srgbClr val="CFE7F5"/>
            </a:solidFill>
            <a:ln w="9398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b="0"/>
                <a:t>Le prédicat c3.quantite n’est évalué que si c3 désigne un objet.</a:t>
              </a:r>
            </a:p>
          </p:txBody>
        </p:sp>
        <p:sp>
          <p:nvSpPr>
            <p:cNvPr id="73747" name="Line 40"/>
            <p:cNvSpPr>
              <a:spLocks noChangeShapeType="1"/>
            </p:cNvSpPr>
            <p:nvPr/>
          </p:nvSpPr>
          <p:spPr bwMode="auto">
            <a:xfrm flipH="1">
              <a:off x="2064" y="2976"/>
              <a:ext cx="1031" cy="49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effectLst/>
              </a:rPr>
              <a:t>Les opérateurs de résultat à type </a:t>
            </a:r>
            <a:r>
              <a:rPr lang="fr-FR" sz="3200" dirty="0" err="1">
                <a:effectLst/>
              </a:rPr>
              <a:t>boolean</a:t>
            </a:r>
            <a:endParaRPr lang="fr-FR" sz="3200" dirty="0">
              <a:effectLst/>
            </a:endParaRPr>
          </a:p>
        </p:txBody>
      </p:sp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28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/>
              <a:t>( </a:t>
            </a:r>
            <a:r>
              <a:rPr lang="fr-FR" b="0" i="1"/>
              <a:t>expressionLogique</a:t>
            </a:r>
            <a:r>
              <a:rPr lang="fr-FR"/>
              <a:t> ) ? </a:t>
            </a:r>
            <a:r>
              <a:rPr lang="fr-FR" b="0" i="1"/>
              <a:t>valeurSiVrai</a:t>
            </a:r>
            <a:r>
              <a:rPr lang="fr-FR" i="1"/>
              <a:t> : </a:t>
            </a:r>
            <a:r>
              <a:rPr lang="fr-FR" b="0" i="1"/>
              <a:t>valeurSiFaux</a:t>
            </a:r>
          </a:p>
        </p:txBody>
      </p:sp>
      <p:sp>
        <p:nvSpPr>
          <p:cNvPr id="76803" name="Text Box 37"/>
          <p:cNvSpPr txBox="1">
            <a:spLocks noChangeArrowheads="1"/>
          </p:cNvSpPr>
          <p:nvPr/>
        </p:nvSpPr>
        <p:spPr bwMode="auto">
          <a:xfrm>
            <a:off x="3770313" y="1503363"/>
            <a:ext cx="3570287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0"/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2135187" y="2893246"/>
            <a:ext cx="6840537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400" u="sng" dirty="0">
                <a:latin typeface="+mn-lt"/>
              </a:rPr>
              <a:t>Exemple :</a:t>
            </a:r>
          </a:p>
          <a:p>
            <a:pPr>
              <a:defRPr/>
            </a:pPr>
            <a:endParaRPr lang="fr-FR" sz="1200" b="0" dirty="0">
              <a:latin typeface="+mn-lt"/>
            </a:endParaRPr>
          </a:p>
          <a:p>
            <a:pPr>
              <a:defRPr/>
            </a:pPr>
            <a:r>
              <a:rPr lang="fr-FR" sz="1200" b="0" dirty="0">
                <a:latin typeface="+mn-lt"/>
              </a:rPr>
              <a:t>	</a:t>
            </a:r>
            <a:r>
              <a:rPr lang="fr-FR" b="0" dirty="0">
                <a:latin typeface="+mn-lt"/>
              </a:rPr>
              <a:t>String s = i &lt; 0 ? </a:t>
            </a:r>
            <a:r>
              <a:rPr lang="fr-FR" b="0" dirty="0">
                <a:latin typeface="+mn-lt"/>
                <a:cs typeface="Courier New" pitchFamily="49" charset="0"/>
              </a:rPr>
              <a:t>"</a:t>
            </a:r>
            <a:r>
              <a:rPr lang="fr-FR" b="0" dirty="0">
                <a:latin typeface="+mn-lt"/>
              </a:rPr>
              <a:t>négatif</a:t>
            </a:r>
            <a:r>
              <a:rPr lang="fr-FR" b="0" dirty="0">
                <a:latin typeface="+mn-lt"/>
                <a:cs typeface="Courier New" pitchFamily="49" charset="0"/>
              </a:rPr>
              <a:t>"</a:t>
            </a:r>
            <a:r>
              <a:rPr lang="fr-FR" b="0" dirty="0">
                <a:latin typeface="+mn-lt"/>
              </a:rPr>
              <a:t> : </a:t>
            </a:r>
            <a:r>
              <a:rPr lang="fr-FR" b="0" dirty="0">
                <a:latin typeface="+mn-lt"/>
                <a:cs typeface="Courier New" pitchFamily="49" charset="0"/>
              </a:rPr>
              <a:t>"</a:t>
            </a:r>
            <a:r>
              <a:rPr lang="fr-FR" b="0" dirty="0">
                <a:latin typeface="+mn-lt"/>
              </a:rPr>
              <a:t>positif</a:t>
            </a:r>
            <a:r>
              <a:rPr lang="fr-FR" b="0" dirty="0">
                <a:latin typeface="+mn-lt"/>
                <a:cs typeface="Courier New" pitchFamily="49" charset="0"/>
              </a:rPr>
              <a:t>"</a:t>
            </a:r>
            <a:r>
              <a:rPr lang="fr-FR" b="0" dirty="0">
                <a:latin typeface="+mn-lt"/>
              </a:rPr>
              <a:t> ;</a:t>
            </a:r>
            <a:r>
              <a:rPr lang="fr-FR" dirty="0">
                <a:latin typeface="+mn-lt"/>
              </a:rPr>
              <a:t> </a:t>
            </a:r>
            <a:endParaRPr lang="fr-FR" b="0" dirty="0">
              <a:latin typeface="+mn-lt"/>
            </a:endParaRPr>
          </a:p>
          <a:p>
            <a:pPr>
              <a:defRPr/>
            </a:pPr>
            <a:endParaRPr lang="fr-FR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effectLst/>
              </a:rPr>
              <a:t>Les opérateurs liés aux types objet</a:t>
            </a:r>
          </a:p>
        </p:txBody>
      </p:sp>
      <p:graphicFrame>
        <p:nvGraphicFramePr>
          <p:cNvPr id="8095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34156"/>
              </p:ext>
            </p:extLst>
          </p:nvPr>
        </p:nvGraphicFramePr>
        <p:xfrm>
          <a:off x="755576" y="1700213"/>
          <a:ext cx="8261424" cy="3613531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==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!=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Comparaison : pour les type objet, la comparaison s’effectue sur les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itchFamily="34" charset="0"/>
                        </a:rPr>
                        <a:t>références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Affectation : ce sont les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itchFamily="34" charset="0"/>
                        </a:rPr>
                        <a:t>références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et non les objets eux-mêmes qui sont affectées.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new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Instanciation.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Cet opérateur est utilisé pour la concaténation de chaînes de caractères.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instanceof</a:t>
                      </a: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Permet de tester l’appartenance d’un objet à une classe.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894" name="Text Box 37"/>
          <p:cNvSpPr txBox="1">
            <a:spLocks noChangeArrowheads="1"/>
          </p:cNvSpPr>
          <p:nvPr/>
        </p:nvSpPr>
        <p:spPr bwMode="auto">
          <a:xfrm>
            <a:off x="3770313" y="1503363"/>
            <a:ext cx="3570287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>
                <a:solidFill>
                  <a:schemeClr val="tx2"/>
                </a:solidFill>
                <a:latin typeface="Tahoma" pitchFamily="34" charset="0"/>
              </a:rPr>
              <a:t>Les opérateurs</a:t>
            </a:r>
            <a:endParaRPr lang="fr-FR" dirty="0">
              <a:effectLst/>
            </a:endParaRPr>
          </a:p>
        </p:txBody>
      </p:sp>
      <p:sp>
        <p:nvSpPr>
          <p:cNvPr id="47106" name="Text Box 10"/>
          <p:cNvSpPr txBox="1">
            <a:spLocks noChangeArrowheads="1"/>
          </p:cNvSpPr>
          <p:nvPr/>
        </p:nvSpPr>
        <p:spPr bwMode="auto">
          <a:xfrm>
            <a:off x="5364163" y="3141663"/>
            <a:ext cx="300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4000" b="0">
                <a:latin typeface="Comic Sans MS" pitchFamily="66" charset="0"/>
              </a:rPr>
              <a:t>Questions ?</a:t>
            </a:r>
          </a:p>
        </p:txBody>
      </p:sp>
      <p:pic>
        <p:nvPicPr>
          <p:cNvPr id="80899" name="Picture 4" descr="DukeJug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125538"/>
            <a:ext cx="4819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0272" y="4221088"/>
            <a:ext cx="1976438" cy="227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115616" y="2348880"/>
            <a:ext cx="7560840" cy="1440160"/>
          </a:xfrm>
        </p:spPr>
        <p:txBody>
          <a:bodyPr/>
          <a:lstStyle/>
          <a:p>
            <a:r>
              <a:rPr lang="fr-FR" sz="3200" u="sng" dirty="0">
                <a:solidFill>
                  <a:schemeClr val="tx2"/>
                </a:solidFill>
                <a:effectLst/>
                <a:latin typeface="Tahoma" pitchFamily="34" charset="0"/>
              </a:rPr>
              <a:t>Java : les bases</a:t>
            </a:r>
            <a:br>
              <a:rPr lang="fr-FR" sz="3200" u="sng" dirty="0">
                <a:solidFill>
                  <a:schemeClr val="tx2"/>
                </a:solidFill>
                <a:effectLst/>
                <a:latin typeface="Tahoma" pitchFamily="34" charset="0"/>
              </a:rPr>
            </a:br>
            <a:r>
              <a:rPr lang="fr-FR" sz="3200" dirty="0">
                <a:solidFill>
                  <a:schemeClr val="tx2"/>
                </a:solidFill>
                <a:effectLst/>
                <a:latin typeface="Tahoma" pitchFamily="34" charset="0"/>
              </a:rPr>
              <a:t>Les opérateurs</a:t>
            </a:r>
            <a:endParaRPr lang="fr-FR" sz="3200" dirty="0">
              <a:effectLst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268760"/>
            <a:ext cx="7560840" cy="59046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L’opérateur new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L’affectation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Les opérateurs arithmétiques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Les opérateurs booléens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L’opérateur ternaire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Verdana" pitchFamily="34" charset="0"/>
              </a:rPr>
              <a:t>Les opérateurs liés aux types objet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755576" y="116632"/>
            <a:ext cx="8280920" cy="778098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b="0"/>
              <a:t>Plan de la séance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9932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L’opérateur </a:t>
            </a:r>
            <a:r>
              <a:rPr lang="fr-FR" dirty="0">
                <a:solidFill>
                  <a:srgbClr val="FF0000"/>
                </a:solidFill>
                <a:effectLst/>
              </a:rPr>
              <a:t>new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Font typeface="Webdings" pitchFamily="18" charset="2"/>
              <a:buChar char="4"/>
            </a:pPr>
            <a:r>
              <a:rPr lang="fr-FR" sz="2400" dirty="0">
                <a:latin typeface="Verdana" pitchFamily="34" charset="0"/>
              </a:rPr>
              <a:t>L’opérateur </a:t>
            </a:r>
            <a:r>
              <a:rPr lang="fr-FR" sz="2400" dirty="0">
                <a:solidFill>
                  <a:srgbClr val="FF0000"/>
                </a:solidFill>
                <a:latin typeface="Verdana" pitchFamily="34" charset="0"/>
              </a:rPr>
              <a:t>new</a:t>
            </a:r>
            <a:r>
              <a:rPr lang="fr-FR" sz="2400" dirty="0">
                <a:latin typeface="Verdana" pitchFamily="34" charset="0"/>
              </a:rPr>
              <a:t> permet l’</a:t>
            </a:r>
            <a:r>
              <a:rPr lang="fr-FR" sz="2400" dirty="0">
                <a:solidFill>
                  <a:srgbClr val="FF0000"/>
                </a:solidFill>
                <a:latin typeface="Verdana" pitchFamily="34" charset="0"/>
              </a:rPr>
              <a:t>instanciation</a:t>
            </a:r>
            <a:r>
              <a:rPr lang="fr-FR" sz="2400" dirty="0">
                <a:latin typeface="Verdana" pitchFamily="34" charset="0"/>
              </a:rPr>
              <a:t> d’un objet.</a:t>
            </a:r>
          </a:p>
          <a:p>
            <a:pPr marL="668338" lvl="2" indent="-127000" eaLnBrk="0" hangingPunct="0">
              <a:buFontTx/>
              <a:buChar char="&gt;"/>
            </a:pPr>
            <a:endParaRPr lang="fr-FR" sz="1800" dirty="0">
              <a:latin typeface="Times New Roman" pitchFamily="18" charset="0"/>
            </a:endParaRPr>
          </a:p>
          <a:p>
            <a:pPr marL="541338" lvl="2" indent="0" eaLnBrk="0" hangingPunct="0">
              <a:buNone/>
            </a:pPr>
            <a:r>
              <a:rPr lang="fr-F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1- appelle la </a:t>
            </a:r>
            <a:r>
              <a:rPr lang="fr-F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JVM</a:t>
            </a:r>
            <a:r>
              <a:rPr lang="fr-F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pour obtenir l’</a:t>
            </a:r>
            <a:r>
              <a:rPr lang="fr-F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espace mémoire </a:t>
            </a:r>
            <a:r>
              <a:rPr lang="fr-F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nécessaire</a:t>
            </a:r>
          </a:p>
          <a:p>
            <a:pPr marL="668338" lvl="2" indent="-127000" eaLnBrk="0" hangingPunct="0">
              <a:buFontTx/>
              <a:buChar char="&gt;"/>
            </a:pPr>
            <a:endParaRPr lang="fr-FR" sz="2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1338" lvl="2" indent="0" eaLnBrk="0" hangingPunct="0">
              <a:buNone/>
            </a:pPr>
            <a:r>
              <a:rPr lang="fr-F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2- déclenche le </a:t>
            </a:r>
            <a:r>
              <a:rPr lang="fr-F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constructeur</a:t>
            </a:r>
            <a:r>
              <a:rPr lang="fr-F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pour </a:t>
            </a:r>
            <a:r>
              <a:rPr lang="fr-F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instancier</a:t>
            </a:r>
            <a:r>
              <a:rPr lang="fr-F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l’objet</a:t>
            </a:r>
          </a:p>
          <a:p>
            <a:pPr marL="668338" lvl="2" indent="-127000" eaLnBrk="0" hangingPunct="0">
              <a:buFontTx/>
              <a:buChar char="&gt;"/>
            </a:pPr>
            <a:endParaRPr lang="fr-FR" sz="2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1338" lvl="2" indent="0" eaLnBrk="0" hangingPunct="0">
              <a:buNone/>
            </a:pPr>
            <a:r>
              <a:rPr lang="fr-F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3- renvoie la </a:t>
            </a:r>
            <a:r>
              <a:rPr lang="fr-F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référence</a:t>
            </a:r>
            <a:r>
              <a:rPr lang="fr-F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l’objet instancié</a:t>
            </a:r>
          </a:p>
          <a:p>
            <a:endParaRPr lang="fr-FR" sz="2400" dirty="0"/>
          </a:p>
        </p:txBody>
      </p:sp>
      <p:sp>
        <p:nvSpPr>
          <p:cNvPr id="181254" name="Text Box 4"/>
          <p:cNvSpPr txBox="1">
            <a:spLocks noChangeArrowheads="1"/>
          </p:cNvSpPr>
          <p:nvPr/>
        </p:nvSpPr>
        <p:spPr bwMode="auto">
          <a:xfrm>
            <a:off x="1927153" y="5301208"/>
            <a:ext cx="680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u="sng" dirty="0">
                <a:latin typeface="+mn-lt"/>
              </a:rPr>
              <a:t>Exemple :</a:t>
            </a:r>
          </a:p>
          <a:p>
            <a:pPr>
              <a:defRPr/>
            </a:pPr>
            <a:endParaRPr lang="fr-FR" u="sng" dirty="0">
              <a:latin typeface="+mn-lt"/>
            </a:endParaRPr>
          </a:p>
          <a:p>
            <a:pPr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Personne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Personne("HADDOCK");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L’affectation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Font typeface="Webdings" pitchFamily="18" charset="2"/>
              <a:buChar char="4"/>
              <a:tabLst>
                <a:tab pos="898525" algn="l"/>
                <a:tab pos="1071563" algn="l"/>
              </a:tabLst>
              <a:defRPr/>
            </a:pPr>
            <a:r>
              <a:rPr lang="fr-FR" sz="1800" dirty="0">
                <a:latin typeface="Verdana" pitchFamily="34" charset="0"/>
              </a:rPr>
              <a:t>L’</a:t>
            </a:r>
            <a:r>
              <a:rPr lang="fr-FR" sz="1800" dirty="0">
                <a:solidFill>
                  <a:srgbClr val="FF0000"/>
                </a:solidFill>
                <a:latin typeface="Verdana" pitchFamily="34" charset="0"/>
              </a:rPr>
              <a:t>affectation</a:t>
            </a:r>
            <a:r>
              <a:rPr lang="fr-FR" sz="1800" dirty="0">
                <a:latin typeface="Verdana" pitchFamily="34" charset="0"/>
              </a:rPr>
              <a:t> est un opérateur noté par le signe </a:t>
            </a:r>
            <a:r>
              <a:rPr lang="fr-FR" sz="1800" dirty="0">
                <a:solidFill>
                  <a:srgbClr val="FF0000"/>
                </a:solidFill>
                <a:latin typeface="Verdana" pitchFamily="34" charset="0"/>
              </a:rPr>
              <a:t>=</a:t>
            </a:r>
            <a:r>
              <a:rPr lang="fr-FR" sz="1800" dirty="0">
                <a:latin typeface="Verdana" pitchFamily="34" charset="0"/>
              </a:rPr>
              <a:t> :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endParaRPr lang="fr-FR" sz="1800" i="1" dirty="0">
              <a:latin typeface="Verdana" pitchFamily="34" charset="0"/>
            </a:endParaRP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800" i="1" dirty="0">
                <a:latin typeface="Verdana" pitchFamily="34" charset="0"/>
              </a:rPr>
              <a:t>					variable</a:t>
            </a:r>
            <a:r>
              <a:rPr lang="fr-FR" sz="1800" dirty="0">
                <a:latin typeface="Verdana" pitchFamily="34" charset="0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Verdana" pitchFamily="34" charset="0"/>
              </a:rPr>
              <a:t>=</a:t>
            </a:r>
            <a:r>
              <a:rPr lang="fr-FR" sz="1800" dirty="0">
                <a:latin typeface="Verdana" pitchFamily="34" charset="0"/>
              </a:rPr>
              <a:t> </a:t>
            </a:r>
            <a:r>
              <a:rPr lang="fr-FR" sz="1800" i="1" dirty="0">
                <a:latin typeface="Verdana" pitchFamily="34" charset="0"/>
              </a:rPr>
              <a:t>expression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endParaRPr lang="fr-FR" sz="1800" i="1" dirty="0">
              <a:latin typeface="Verdana" pitchFamily="34" charset="0"/>
            </a:endParaRP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800" b="0" dirty="0">
                <a:latin typeface="Verdana" pitchFamily="34" charset="0"/>
              </a:rPr>
              <a:t>Le </a:t>
            </a:r>
            <a:r>
              <a:rPr lang="fr-FR" sz="1800" b="0" dirty="0">
                <a:solidFill>
                  <a:srgbClr val="FF0000"/>
                </a:solidFill>
                <a:latin typeface="Verdana" pitchFamily="34" charset="0"/>
              </a:rPr>
              <a:t>résultat de l’expression </a:t>
            </a:r>
            <a:r>
              <a:rPr lang="fr-FR" sz="1800" b="0" dirty="0">
                <a:latin typeface="Verdana" pitchFamily="34" charset="0"/>
              </a:rPr>
              <a:t>devient la valeur de la </a:t>
            </a:r>
            <a:r>
              <a:rPr lang="fr-FR" sz="1800" b="0" dirty="0">
                <a:solidFill>
                  <a:srgbClr val="FF0000"/>
                </a:solidFill>
                <a:latin typeface="Verdana" pitchFamily="34" charset="0"/>
              </a:rPr>
              <a:t>variable</a:t>
            </a:r>
            <a:r>
              <a:rPr lang="fr-FR" sz="1800" b="0" dirty="0">
                <a:latin typeface="Verdana" pitchFamily="34" charset="0"/>
              </a:rPr>
              <a:t>.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800" b="0" dirty="0">
                <a:latin typeface="Verdana" pitchFamily="34" charset="0"/>
              </a:rPr>
              <a:t>L’opérateur d’affectation est associatif de droite à gauche: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800" b="0" dirty="0">
                <a:latin typeface="Verdana" pitchFamily="34" charset="0"/>
              </a:rPr>
              <a:t>	</a:t>
            </a:r>
            <a:r>
              <a:rPr lang="fr-FR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fr-FR" sz="18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fr-FR" sz="18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fr-FR" sz="18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fr-FR" sz="18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0;	</a:t>
            </a:r>
            <a:r>
              <a:rPr lang="fr-FR" sz="18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x,y,z et t sont tous égaux à 0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400" b="0" dirty="0">
                <a:latin typeface="Verdana" pitchFamily="34" charset="0"/>
              </a:rPr>
              <a:t>		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400" b="0" dirty="0">
                <a:latin typeface="Verdana" pitchFamily="34" charset="0"/>
              </a:rPr>
              <a:t>	</a:t>
            </a:r>
            <a:r>
              <a:rPr lang="fr-FR" sz="1800" b="0" u="sng" dirty="0">
                <a:latin typeface="Verdana" pitchFamily="34" charset="0"/>
              </a:rPr>
              <a:t>exemple :</a:t>
            </a:r>
            <a:r>
              <a:rPr lang="fr-FR" sz="1800" b="0" dirty="0">
                <a:latin typeface="Verdana" pitchFamily="34" charset="0"/>
              </a:rPr>
              <a:t> 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400" b="0" dirty="0">
                <a:latin typeface="Verdana" pitchFamily="34" charset="0"/>
              </a:rPr>
              <a:t>		</a:t>
            </a: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int e1 </a:t>
            </a:r>
            <a:r>
              <a:rPr lang="fr-FR" sz="16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15, e2 </a:t>
            </a:r>
            <a:r>
              <a:rPr lang="fr-FR" sz="16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55;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Personne pRef1 </a:t>
            </a:r>
            <a:r>
              <a:rPr lang="fr-FR" sz="16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Personne("Michèle");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Personne pRef2 </a:t>
            </a:r>
            <a:r>
              <a:rPr lang="fr-FR" sz="16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Personne("Bernard");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Personne pRef3 </a:t>
            </a:r>
            <a:r>
              <a:rPr lang="fr-FR" sz="16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null;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e1 </a:t>
            </a:r>
            <a:r>
              <a:rPr lang="fr-FR" sz="16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e2; 	</a:t>
            </a:r>
            <a:endParaRPr lang="fr-FR" sz="1600" dirty="0">
              <a:solidFill>
                <a:schemeClr val="folHlink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pRef3 </a:t>
            </a:r>
            <a:r>
              <a:rPr lang="fr-FR" sz="16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pRef1; </a:t>
            </a:r>
            <a:endParaRPr lang="fr-FR" sz="1600" dirty="0">
              <a:solidFill>
                <a:schemeClr val="folHlink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pRef1 </a:t>
            </a:r>
            <a:r>
              <a:rPr lang="fr-FR" sz="1600" dirty="0">
                <a:solidFill>
                  <a:schemeClr val="folHlink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pRef2;</a:t>
            </a:r>
          </a:p>
          <a:p>
            <a:pPr marL="61913" indent="-61913" eaLnBrk="0" hangingPunct="0">
              <a:lnSpc>
                <a:spcPct val="110000"/>
              </a:lnSpc>
              <a:buClr>
                <a:srgbClr val="FF0000"/>
              </a:buClr>
              <a:buNone/>
              <a:tabLst>
                <a:tab pos="898525" algn="l"/>
                <a:tab pos="1071563" algn="l"/>
              </a:tabLst>
              <a:defRPr/>
            </a:pPr>
            <a:r>
              <a:rPr lang="fr-F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endParaRPr lang="fr-FR" sz="1800" dirty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626954" y="5754742"/>
            <a:ext cx="2775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0" dirty="0">
                <a:solidFill>
                  <a:srgbClr val="00B050"/>
                </a:solidFill>
                <a:latin typeface="+mn-lt"/>
              </a:rPr>
              <a:t>// la valeur 55 est </a:t>
            </a:r>
            <a:r>
              <a:rPr lang="fr-FR" sz="1600" dirty="0">
                <a:solidFill>
                  <a:srgbClr val="FF0000"/>
                </a:solidFill>
                <a:latin typeface="+mn-lt"/>
              </a:rPr>
              <a:t>dupliquée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626187" y="6042774"/>
            <a:ext cx="44823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0" dirty="0">
                <a:solidFill>
                  <a:srgbClr val="00B050"/>
                </a:solidFill>
                <a:latin typeface="+mn-lt"/>
              </a:rPr>
              <a:t>// l’objet Personne(Michèle) n’est </a:t>
            </a:r>
            <a:r>
              <a:rPr lang="fr-FR" sz="1600" dirty="0">
                <a:solidFill>
                  <a:srgbClr val="FF0000"/>
                </a:solidFill>
                <a:latin typeface="+mn-lt"/>
              </a:rPr>
              <a:t>pas dupliqué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ffectLst/>
              </a:rPr>
              <a:t>Les opérateurs arithmétiques</a:t>
            </a:r>
          </a:p>
        </p:txBody>
      </p:sp>
      <p:graphicFrame>
        <p:nvGraphicFramePr>
          <p:cNvPr id="190560" name="Group 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359493"/>
              </p:ext>
            </p:extLst>
          </p:nvPr>
        </p:nvGraphicFramePr>
        <p:xfrm>
          <a:off x="1680187" y="1412776"/>
          <a:ext cx="7291276" cy="3383854"/>
        </p:xfrm>
        <a:graphic>
          <a:graphicData uri="http://schemas.openxmlformats.org/drawingml/2006/table">
            <a:tbl>
              <a:tblPr/>
              <a:tblGrid>
                <a:gridCol w="137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 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+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7</a:t>
                      </a:r>
                    </a:p>
                  </a:txBody>
                  <a:tcPr marL="84128" marR="841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19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addition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12.0 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–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7.4</a:t>
                      </a:r>
                    </a:p>
                  </a:txBody>
                  <a:tcPr marL="84128" marR="841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4.6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soustraction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 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*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7</a:t>
                      </a:r>
                    </a:p>
                  </a:txBody>
                  <a:tcPr marL="84128" marR="841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84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multiplication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 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/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7 </a:t>
                      </a:r>
                    </a:p>
                  </a:txBody>
                  <a:tcPr marL="84128" marR="841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division entière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 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/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7.0</a:t>
                      </a:r>
                    </a:p>
                  </a:txBody>
                  <a:tcPr marL="84128" marR="841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1.7142857142857142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division non entière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 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%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7</a:t>
                      </a:r>
                    </a:p>
                  </a:txBody>
                  <a:tcPr marL="84128" marR="841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modulo ou reste de la division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12.0 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%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7.4</a:t>
                      </a:r>
                    </a:p>
                  </a:txBody>
                  <a:tcPr marL="84128" marR="841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4.6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modulo ou reste de la division non entière</a:t>
                      </a:r>
                    </a:p>
                  </a:txBody>
                  <a:tcPr marL="84128" marR="841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561" name="Text Box 97"/>
          <p:cNvSpPr txBox="1">
            <a:spLocks noChangeArrowheads="1"/>
          </p:cNvSpPr>
          <p:nvPr/>
        </p:nvSpPr>
        <p:spPr bwMode="auto">
          <a:xfrm>
            <a:off x="1699852" y="5373216"/>
            <a:ext cx="721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</a:t>
            </a:r>
            <a:r>
              <a:rPr lang="fr-FR" dirty="0"/>
              <a:t> : leur effet peut dépendre du type (ex : division entière)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>
                <a:effectLst/>
              </a:rPr>
              <a:t>Les opérateurs arithmétiques de comparaison</a:t>
            </a:r>
          </a:p>
        </p:txBody>
      </p:sp>
      <p:graphicFrame>
        <p:nvGraphicFramePr>
          <p:cNvPr id="19770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21232"/>
              </p:ext>
            </p:extLst>
          </p:nvPr>
        </p:nvGraphicFramePr>
        <p:xfrm>
          <a:off x="2339752" y="1412776"/>
          <a:ext cx="6276745" cy="4084386"/>
        </p:xfrm>
        <a:graphic>
          <a:graphicData uri="http://schemas.openxmlformats.org/drawingml/2006/table">
            <a:tbl>
              <a:tblPr/>
              <a:tblGrid>
                <a:gridCol w="61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&lt;</a:t>
                      </a:r>
                    </a:p>
                  </a:txBody>
                  <a:tcPr marL="85465" marR="854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Inférieur à</a:t>
                      </a:r>
                    </a:p>
                  </a:txBody>
                  <a:tcPr marL="85465" marR="854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marL="85465" marR="854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Supérieur à</a:t>
                      </a:r>
                    </a:p>
                  </a:txBody>
                  <a:tcPr marL="85465" marR="854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&lt;=</a:t>
                      </a:r>
                    </a:p>
                  </a:txBody>
                  <a:tcPr marL="85465" marR="854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Inférieur ou égal à</a:t>
                      </a:r>
                    </a:p>
                  </a:txBody>
                  <a:tcPr marL="85465" marR="854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&gt;=</a:t>
                      </a:r>
                    </a:p>
                  </a:txBody>
                  <a:tcPr marL="85465" marR="854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Supérieur ou égal à</a:t>
                      </a:r>
                    </a:p>
                  </a:txBody>
                  <a:tcPr marL="85465" marR="854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==</a:t>
                      </a:r>
                    </a:p>
                  </a:txBody>
                  <a:tcPr marL="85465" marR="854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Egal à</a:t>
                      </a:r>
                      <a:b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 pas confondre avec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l’opérateur d’affectation) </a:t>
                      </a:r>
                    </a:p>
                  </a:txBody>
                  <a:tcPr marL="85465" marR="854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!=</a:t>
                      </a:r>
                    </a:p>
                  </a:txBody>
                  <a:tcPr marL="85465" marR="854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Différent</a:t>
                      </a:r>
                    </a:p>
                  </a:txBody>
                  <a:tcPr marL="85465" marR="854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ffectLst/>
              </a:rPr>
              <a:t>Les opérateurs arithmétiques</a:t>
            </a:r>
          </a:p>
        </p:txBody>
      </p:sp>
      <p:sp>
        <p:nvSpPr>
          <p:cNvPr id="192552" name="Text Box 40"/>
          <p:cNvSpPr txBox="1">
            <a:spLocks noChangeArrowheads="1"/>
          </p:cNvSpPr>
          <p:nvPr/>
        </p:nvSpPr>
        <p:spPr bwMode="auto">
          <a:xfrm>
            <a:off x="1709378" y="1340768"/>
            <a:ext cx="72009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dirty="0"/>
              <a:t>Mécanisme de conversion implicite vers </a:t>
            </a:r>
            <a:r>
              <a:rPr lang="fr-FR" sz="2000" i="1" dirty="0" err="1">
                <a:solidFill>
                  <a:srgbClr val="FF0000"/>
                </a:solidFill>
              </a:rPr>
              <a:t>int</a:t>
            </a:r>
            <a:r>
              <a:rPr lang="fr-FR" sz="2000" dirty="0"/>
              <a:t> (promotion entière) :</a:t>
            </a:r>
          </a:p>
          <a:p>
            <a:pPr>
              <a:spcBef>
                <a:spcPct val="50000"/>
              </a:spcBef>
            </a:pPr>
            <a:r>
              <a:rPr lang="fr-FR" sz="2000" dirty="0"/>
              <a:t>	</a:t>
            </a:r>
            <a:r>
              <a:rPr lang="fr-FR" sz="2000" dirty="0">
                <a:latin typeface="Courier New" pitchFamily="49" charset="0"/>
              </a:rPr>
              <a:t>short x = 5, y = 15;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latin typeface="Courier New" pitchFamily="49" charset="0"/>
              </a:rPr>
              <a:t>	x = x + y;   </a:t>
            </a:r>
            <a:r>
              <a:rPr lang="fr-FR" sz="2000" dirty="0">
                <a:solidFill>
                  <a:srgbClr val="00B050"/>
                </a:solidFill>
                <a:latin typeface="Courier New" pitchFamily="49" charset="0"/>
              </a:rPr>
              <a:t>// erreur de compilation</a:t>
            </a:r>
          </a:p>
          <a:p>
            <a:pPr>
              <a:spcBef>
                <a:spcPct val="50000"/>
              </a:spcBef>
            </a:pPr>
            <a:endParaRPr lang="fr-FR" sz="20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fr-FR" sz="2000" dirty="0"/>
              <a:t>Les 2 opérandes de type </a:t>
            </a:r>
            <a:r>
              <a:rPr lang="fr-FR" sz="2000" dirty="0">
                <a:solidFill>
                  <a:srgbClr val="FF0000"/>
                </a:solidFill>
              </a:rPr>
              <a:t>short</a:t>
            </a:r>
            <a:r>
              <a:rPr lang="fr-FR" sz="2000" dirty="0"/>
              <a:t> sont converties en </a:t>
            </a:r>
            <a:r>
              <a:rPr lang="fr-FR" sz="2000" i="1" dirty="0" err="1">
                <a:solidFill>
                  <a:srgbClr val="FF0000"/>
                </a:solidFill>
              </a:rPr>
              <a:t>int</a:t>
            </a:r>
            <a:r>
              <a:rPr lang="fr-FR" sz="2000" dirty="0"/>
              <a:t> et le résultat sera de même type.</a:t>
            </a:r>
          </a:p>
          <a:p>
            <a:pPr>
              <a:spcBef>
                <a:spcPct val="50000"/>
              </a:spcBef>
            </a:pPr>
            <a:endParaRPr lang="fr-FR" sz="2000" dirty="0"/>
          </a:p>
          <a:p>
            <a:pPr>
              <a:spcBef>
                <a:spcPct val="50000"/>
              </a:spcBef>
            </a:pPr>
            <a:r>
              <a:rPr lang="fr-FR" sz="2000" dirty="0"/>
              <a:t>Pour que cela fonctionne nous devons utiliser l’opérateur de transtypage (</a:t>
            </a:r>
            <a:r>
              <a:rPr lang="fr-FR" sz="2000" dirty="0" err="1"/>
              <a:t>cast</a:t>
            </a:r>
            <a:r>
              <a:rPr lang="fr-FR" sz="2000" dirty="0"/>
              <a:t>) :</a:t>
            </a:r>
          </a:p>
          <a:p>
            <a:pPr>
              <a:spcBef>
                <a:spcPct val="50000"/>
              </a:spcBef>
            </a:pPr>
            <a:r>
              <a:rPr lang="fr-FR" sz="2000" dirty="0"/>
              <a:t>	</a:t>
            </a:r>
            <a:r>
              <a:rPr lang="fr-FR" sz="2000" dirty="0">
                <a:latin typeface="Courier New" pitchFamily="49" charset="0"/>
              </a:rPr>
              <a:t>x = 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</a:rPr>
              <a:t>(short) (</a:t>
            </a:r>
            <a:r>
              <a:rPr lang="fr-FR" sz="2000" dirty="0">
                <a:latin typeface="Courier New" pitchFamily="49" charset="0"/>
              </a:rPr>
              <a:t>x + y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fr-FR" sz="2000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7848872" cy="431800"/>
          </a:xfrm>
        </p:spPr>
        <p:txBody>
          <a:bodyPr/>
          <a:lstStyle/>
          <a:p>
            <a:r>
              <a:rPr lang="fr-FR" sz="2000" dirty="0">
                <a:effectLst/>
              </a:rPr>
              <a:t>Les opérateurs arithmétiques : incrémentation / décrémentation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619673" y="1052736"/>
            <a:ext cx="7559578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dirty="0" err="1">
                <a:latin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</a:rPr>
              <a:t>i,r</a:t>
            </a:r>
            <a:r>
              <a:rPr lang="fr-FR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latin typeface="Courier New" pitchFamily="49" charset="0"/>
              </a:rPr>
              <a:t>i = r = 0;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latin typeface="Courier New" pitchFamily="49" charset="0"/>
              </a:rPr>
              <a:t>r = 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</a:rPr>
              <a:t>i++;</a:t>
            </a:r>
            <a:r>
              <a:rPr lang="fr-FR" sz="2000" dirty="0">
                <a:latin typeface="Courier New" pitchFamily="49" charset="0"/>
              </a:rPr>
              <a:t>	</a:t>
            </a:r>
            <a:r>
              <a:rPr lang="fr-FR" sz="2000" dirty="0">
                <a:solidFill>
                  <a:srgbClr val="00B050"/>
                </a:solidFill>
                <a:latin typeface="Courier New" pitchFamily="49" charset="0"/>
              </a:rPr>
              <a:t>// r = 0, i = 1 post-incrémentation</a:t>
            </a:r>
          </a:p>
          <a:p>
            <a:pPr>
              <a:spcBef>
                <a:spcPct val="50000"/>
              </a:spcBef>
            </a:pPr>
            <a:endParaRPr lang="fr-FR" sz="2000" dirty="0"/>
          </a:p>
          <a:p>
            <a:pPr>
              <a:spcBef>
                <a:spcPct val="50000"/>
              </a:spcBef>
            </a:pPr>
            <a:r>
              <a:rPr lang="fr-FR" sz="2000" dirty="0">
                <a:latin typeface="Courier New" pitchFamily="49" charset="0"/>
              </a:rPr>
              <a:t>i = r = 0;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latin typeface="Courier New" pitchFamily="49" charset="0"/>
              </a:rPr>
              <a:t>r = 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</a:rPr>
              <a:t>i--;</a:t>
            </a:r>
            <a:r>
              <a:rPr lang="fr-FR" sz="2000" dirty="0">
                <a:latin typeface="Courier New" pitchFamily="49" charset="0"/>
              </a:rPr>
              <a:t>	</a:t>
            </a:r>
            <a:r>
              <a:rPr lang="fr-FR" sz="2000" dirty="0">
                <a:solidFill>
                  <a:srgbClr val="00B050"/>
                </a:solidFill>
                <a:latin typeface="Courier New" pitchFamily="49" charset="0"/>
              </a:rPr>
              <a:t>// r = 0, i = -1 post-décrémentation</a:t>
            </a:r>
          </a:p>
          <a:p>
            <a:pPr>
              <a:spcBef>
                <a:spcPct val="50000"/>
              </a:spcBef>
            </a:pPr>
            <a:endParaRPr lang="fr-FR" sz="20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fr-FR" sz="2000" dirty="0">
                <a:latin typeface="Courier New" pitchFamily="49" charset="0"/>
              </a:rPr>
              <a:t>i = r = 0;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latin typeface="Courier New" pitchFamily="49" charset="0"/>
              </a:rPr>
              <a:t>r = 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</a:rPr>
              <a:t>++i;</a:t>
            </a:r>
            <a:r>
              <a:rPr lang="fr-FR" sz="2000" dirty="0">
                <a:latin typeface="Courier New" pitchFamily="49" charset="0"/>
              </a:rPr>
              <a:t>	</a:t>
            </a:r>
            <a:r>
              <a:rPr lang="fr-FR" sz="2000" dirty="0">
                <a:solidFill>
                  <a:srgbClr val="00B050"/>
                </a:solidFill>
                <a:latin typeface="Courier New" pitchFamily="49" charset="0"/>
              </a:rPr>
              <a:t>// r = 1, i = 1 pré-incrémentation</a:t>
            </a:r>
          </a:p>
          <a:p>
            <a:pPr>
              <a:spcBef>
                <a:spcPct val="50000"/>
              </a:spcBef>
            </a:pPr>
            <a:endParaRPr lang="fr-FR" sz="20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fr-FR" sz="2000" dirty="0">
                <a:latin typeface="Courier New" pitchFamily="49" charset="0"/>
              </a:rPr>
              <a:t>i = r = 0;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latin typeface="Courier New" pitchFamily="49" charset="0"/>
              </a:rPr>
              <a:t>r = </a:t>
            </a:r>
            <a:r>
              <a:rPr lang="fr-FR" sz="2000" dirty="0">
                <a:solidFill>
                  <a:srgbClr val="FF0000"/>
                </a:solidFill>
                <a:latin typeface="Courier New" pitchFamily="49" charset="0"/>
              </a:rPr>
              <a:t>--i;</a:t>
            </a:r>
            <a:r>
              <a:rPr lang="fr-FR" sz="2000" dirty="0">
                <a:latin typeface="Courier New" pitchFamily="49" charset="0"/>
              </a:rPr>
              <a:t> 	</a:t>
            </a:r>
            <a:r>
              <a:rPr lang="fr-FR" sz="2000" dirty="0">
                <a:solidFill>
                  <a:srgbClr val="00B050"/>
                </a:solidFill>
                <a:latin typeface="Courier New" pitchFamily="49" charset="0"/>
              </a:rPr>
              <a:t>// r = -1; i = -1 pré-décrémentation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13895025</TotalTime>
  <Pages>19</Pages>
  <Words>491</Words>
  <Application>Microsoft Office PowerPoint</Application>
  <PresentationFormat>Affichage à l'écran (4:3)</PresentationFormat>
  <Paragraphs>185</Paragraphs>
  <Slides>14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8" baseType="lpstr">
      <vt:lpstr>Agency FB</vt:lpstr>
      <vt:lpstr>Arial</vt:lpstr>
      <vt:lpstr>Blue Highway</vt:lpstr>
      <vt:lpstr>Calibri</vt:lpstr>
      <vt:lpstr>Comic Sans MS</vt:lpstr>
      <vt:lpstr>Courier New</vt:lpstr>
      <vt:lpstr>Estrangelo Edessa</vt:lpstr>
      <vt:lpstr>Tahoma</vt:lpstr>
      <vt:lpstr>Times New Roman</vt:lpstr>
      <vt:lpstr>Trebuchet MS</vt:lpstr>
      <vt:lpstr>Verdana</vt:lpstr>
      <vt:lpstr>Webdings</vt:lpstr>
      <vt:lpstr>Wingdings</vt:lpstr>
      <vt:lpstr>PRSI_MOD_PRES_V12.1</vt:lpstr>
      <vt:lpstr>Suivi qualité.</vt:lpstr>
      <vt:lpstr>Présentation PowerPoint</vt:lpstr>
      <vt:lpstr>Présentation PowerPoint</vt:lpstr>
      <vt:lpstr>L’opérateur new</vt:lpstr>
      <vt:lpstr>L’affectation</vt:lpstr>
      <vt:lpstr>Les opérateurs arithmétiques</vt:lpstr>
      <vt:lpstr>Les opérateurs arithmétiques de comparaison</vt:lpstr>
      <vt:lpstr>Les opérateurs arithmétiques</vt:lpstr>
      <vt:lpstr>Les opérateurs arithmétiques : incrémentation / décrémentation</vt:lpstr>
      <vt:lpstr>Les opérateurs booléens</vt:lpstr>
      <vt:lpstr>Les opérateurs de résultat à type boolean</vt:lpstr>
      <vt:lpstr>Les opérateurs de résultat à type boolean</vt:lpstr>
      <vt:lpstr>Les opérateurs liés aux types objet</vt:lpstr>
      <vt:lpstr>Les opérateurs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POO.</dc:title>
  <dc:subject>Programmation orientée objet.</dc:subject>
  <dc:creator>COURS PRSI</dc:creator>
  <cp:lastModifiedBy>alti-8ydrm72@outlook.fr</cp:lastModifiedBy>
  <cp:revision>2120</cp:revision>
  <cp:lastPrinted>2002-11-12T07:11:49Z</cp:lastPrinted>
  <dcterms:created xsi:type="dcterms:W3CDTF">1998-09-08T18:17:20Z</dcterms:created>
  <dcterms:modified xsi:type="dcterms:W3CDTF">2017-06-13T09:03:21Z</dcterms:modified>
  <cp:category>Cours</cp:category>
</cp:coreProperties>
</file>