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  <p:sldMasterId id="2147483831" r:id="rId2"/>
  </p:sldMasterIdLst>
  <p:notesMasterIdLst>
    <p:notesMasterId r:id="rId14"/>
  </p:notesMasterIdLst>
  <p:handoutMasterIdLst>
    <p:handoutMasterId r:id="rId15"/>
  </p:handoutMasterIdLst>
  <p:sldIdLst>
    <p:sldId id="364" r:id="rId3"/>
    <p:sldId id="365" r:id="rId4"/>
    <p:sldId id="326" r:id="rId5"/>
    <p:sldId id="328" r:id="rId6"/>
    <p:sldId id="363" r:id="rId7"/>
    <p:sldId id="351" r:id="rId8"/>
    <p:sldId id="355" r:id="rId9"/>
    <p:sldId id="356" r:id="rId10"/>
    <p:sldId id="360" r:id="rId11"/>
    <p:sldId id="361" r:id="rId12"/>
    <p:sldId id="362" r:id="rId13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567">
          <p15:clr>
            <a:srgbClr val="A4A3A4"/>
          </p15:clr>
        </p15:guide>
        <p15:guide id="5" pos="113">
          <p15:clr>
            <a:srgbClr val="A4A3A4"/>
          </p15:clr>
        </p15:guide>
        <p15:guide id="6" pos="70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FD6"/>
    <a:srgbClr val="FDFB93"/>
    <a:srgbClr val="660033"/>
    <a:srgbClr val="29454A"/>
    <a:srgbClr val="B5DBDE"/>
    <a:srgbClr val="BDDBE7"/>
    <a:srgbClr val="FEA9A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1" autoAdjust="0"/>
    <p:restoredTop sz="87485" autoAdjust="0"/>
  </p:normalViewPr>
  <p:slideViewPr>
    <p:cSldViewPr>
      <p:cViewPr varScale="1">
        <p:scale>
          <a:sx n="111" d="100"/>
          <a:sy n="111" d="100"/>
        </p:scale>
        <p:origin x="1686" y="114"/>
      </p:cViewPr>
      <p:guideLst>
        <p:guide orient="horz" pos="709"/>
        <p:guide orient="horz" pos="1117"/>
        <p:guide orient="horz" pos="4201"/>
        <p:guide pos="567"/>
        <p:guide pos="113"/>
        <p:guide pos="703"/>
        <p:guide pos="56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>
                <a:latin typeface="Times New Roman" pitchFamily="18" charset="0"/>
              </a:rPr>
              <a:t>Page </a:t>
            </a:r>
            <a:fld id="{FDCE2513-8BA6-4F55-90F9-5EE54E931125}" type="slidenum">
              <a:rPr lang="fr-FR" sz="1200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62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>
                <a:latin typeface="Times New Roman" pitchFamily="18" charset="0"/>
              </a:rPr>
              <a:t>Page </a:t>
            </a:r>
            <a:fld id="{7E5F954F-8EA8-40A3-A4B9-670C76E40483}" type="slidenum">
              <a:rPr lang="fr-FR" sz="1200" b="0">
                <a:latin typeface="Times New Roman" pitchFamily="18" charset="0"/>
              </a:rPr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>
              <a:latin typeface="Times New Roman" pitchFamily="18" charset="0"/>
            </a:endParaRPr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4027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4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8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BEC3A-67F0-4D6A-8B46-87C4F0F93AC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B7B16-F1FD-4B83-B55A-738324D1566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638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084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342609480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94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028950" y="6430492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32539" y="6451945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4" y="5617069"/>
            <a:ext cx="399410" cy="9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5" y="5315554"/>
            <a:ext cx="576631" cy="1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696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984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5A38A-A6AB-4FFB-99F1-40C3B48D7C5F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: Les bases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89886-3FC3-4EC3-A5BD-BDBFE16B1160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ndir un rectangle avec un coin diagonal 11"/>
          <p:cNvSpPr/>
          <p:nvPr userDrawn="1"/>
        </p:nvSpPr>
        <p:spPr bwMode="auto">
          <a:xfrm>
            <a:off x="5364088" y="1257083"/>
            <a:ext cx="2880320" cy="863201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74092" y="1"/>
            <a:ext cx="8469908" cy="10573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itre 1"/>
          <p:cNvSpPr txBox="1">
            <a:spLocks/>
          </p:cNvSpPr>
          <p:nvPr userDrawn="1"/>
        </p:nvSpPr>
        <p:spPr bwMode="auto">
          <a:xfrm>
            <a:off x="1691680" y="348733"/>
            <a:ext cx="6696744" cy="35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Objectifs du cours</a:t>
            </a: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5868144" y="1347045"/>
            <a:ext cx="1857375" cy="3565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Niveau technique</a:t>
            </a:r>
          </a:p>
        </p:txBody>
      </p:sp>
      <p:sp>
        <p:nvSpPr>
          <p:cNvPr id="16" name="Arrondir un rectangle avec un coin diagonal 15"/>
          <p:cNvSpPr/>
          <p:nvPr userDrawn="1"/>
        </p:nvSpPr>
        <p:spPr bwMode="auto">
          <a:xfrm>
            <a:off x="1259632" y="1248150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Sensibilisation</a:t>
            </a:r>
          </a:p>
        </p:txBody>
      </p:sp>
      <p:sp>
        <p:nvSpPr>
          <p:cNvPr id="17" name="Arrondir un rectangle avec un coin diagonal 16"/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sp>
        <p:nvSpPr>
          <p:cNvPr id="18" name="Arrondir un rectangle avec un coin diagonal 17"/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Maîtrise</a:t>
            </a:r>
          </a:p>
        </p:txBody>
      </p:sp>
      <p:sp>
        <p:nvSpPr>
          <p:cNvPr id="19" name="Arrondir un rectangle avec un coin diagonal 18"/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</a:p>
        </p:txBody>
      </p:sp>
      <p:sp>
        <p:nvSpPr>
          <p:cNvPr id="20" name="Étoile à 5 branches 19"/>
          <p:cNvSpPr/>
          <p:nvPr userDrawn="1"/>
        </p:nvSpPr>
        <p:spPr bwMode="auto">
          <a:xfrm>
            <a:off x="608074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Étoile à 5 branches 20"/>
          <p:cNvSpPr/>
          <p:nvPr userDrawn="1"/>
        </p:nvSpPr>
        <p:spPr bwMode="auto">
          <a:xfrm>
            <a:off x="6366494" y="1703592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Étoile à 5 branches 13"/>
          <p:cNvSpPr>
            <a:spLocks/>
          </p:cNvSpPr>
          <p:nvPr userDrawn="1"/>
        </p:nvSpPr>
        <p:spPr bwMode="auto">
          <a:xfrm>
            <a:off x="6652244" y="1703592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Étoile à 5 branches 22"/>
          <p:cNvSpPr/>
          <p:nvPr userDrawn="1"/>
        </p:nvSpPr>
        <p:spPr bwMode="auto">
          <a:xfrm>
            <a:off x="6937994" y="1703592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Étoile à 5 branches 23"/>
          <p:cNvSpPr/>
          <p:nvPr userDrawn="1"/>
        </p:nvSpPr>
        <p:spPr bwMode="auto">
          <a:xfrm>
            <a:off x="7223744" y="1703592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5364088" y="2206931"/>
            <a:ext cx="3312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Durée :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74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heure.</a:t>
            </a:r>
          </a:p>
        </p:txBody>
      </p:sp>
      <p:sp>
        <p:nvSpPr>
          <p:cNvPr id="26" name="Text Box 20"/>
          <p:cNvSpPr txBox="1">
            <a:spLocks noChangeArrowheads="1"/>
          </p:cNvSpPr>
          <p:nvPr userDrawn="1"/>
        </p:nvSpPr>
        <p:spPr bwMode="auto">
          <a:xfrm>
            <a:off x="1890791" y="3286453"/>
            <a:ext cx="7145705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Connaître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syntaxe du langage et le concept de programmation objet,</a:t>
            </a:r>
          </a:p>
        </p:txBody>
      </p:sp>
      <p:sp>
        <p:nvSpPr>
          <p:cNvPr id="28" name="Text Box 23"/>
          <p:cNvSpPr txBox="1">
            <a:spLocks noChangeArrowheads="1"/>
          </p:cNvSpPr>
          <p:nvPr userDrawn="1"/>
        </p:nvSpPr>
        <p:spPr bwMode="auto">
          <a:xfrm>
            <a:off x="1890793" y="4529152"/>
            <a:ext cx="7001687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SzTx/>
              <a:buFont typeface="Webdings" pitchFamily="18" charset="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Savoir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utiliser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l’environnement de développement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Eclipse.</a:t>
            </a:r>
          </a:p>
        </p:txBody>
      </p:sp>
      <p:sp>
        <p:nvSpPr>
          <p:cNvPr id="29" name="Étoile à 5 branches 28"/>
          <p:cNvSpPr/>
          <p:nvPr userDrawn="1"/>
        </p:nvSpPr>
        <p:spPr bwMode="auto">
          <a:xfrm>
            <a:off x="1259632" y="361757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Étoile à 5 branches 29"/>
          <p:cNvSpPr/>
          <p:nvPr userDrawn="1"/>
        </p:nvSpPr>
        <p:spPr bwMode="auto">
          <a:xfrm>
            <a:off x="1259632" y="4621594"/>
            <a:ext cx="377516" cy="338336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F:\02 - Pédago\20160522-StagePedagoRochefort\04-Présentation Com Visuelle\src\images (1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8" y="134949"/>
            <a:ext cx="787400" cy="787400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943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30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2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917C0-ADA3-4EA8-9BD7-5487BF580F50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3C456-7A80-4302-A405-EE31D39CF0D8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0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29B56-4D12-47B8-96E0-EBB6973DE93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6B496-5A6F-4927-B9A5-CC527F18A9F3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DE2B37-5F73-4819-AC4F-3FDFE0B4DDD4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2AD32-51C7-4174-8AC6-6DB1447500E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6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6C037-204B-4911-86BF-AFD4694F634D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B43C-D148-4E2E-8857-64ED4F43347E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2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4233A0-B997-44AE-8CD3-7555ED178AB3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C580-DD0C-4AB7-B138-95A117EC3FDF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95AD-25F2-42C4-93E8-BFB95860D225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15BFE-7A95-4E45-ACF6-374250B7EE17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56162A-8FF2-4005-9B1E-CDCA243CFFDE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F10DC-7222-49F3-97F3-0AA9479418BD}" type="slidenum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" y="6151646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576" y="116632"/>
            <a:ext cx="8280920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5232" y="1009700"/>
            <a:ext cx="8291264" cy="500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560" y="6405593"/>
            <a:ext cx="1637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1840" y="6435133"/>
            <a:ext cx="3175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434760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6F62-3073-492D-9EA2-B223717AAAD9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5" name="Image 6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17" y="815819"/>
            <a:ext cx="491665" cy="4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61" y="64304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C07AE1-9849-4FBB-8D44-3B3B061CD9D9}" type="datetimeFigureOut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16/02/2023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Espace réservé du contenu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27"/>
          <a:stretch/>
        </p:blipFill>
        <p:spPr>
          <a:xfrm>
            <a:off x="0" y="0"/>
            <a:ext cx="9144006" cy="8896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02" y="42373"/>
            <a:ext cx="319486" cy="774649"/>
          </a:xfrm>
          <a:prstGeom prst="rect">
            <a:avLst/>
          </a:prstGeom>
        </p:spPr>
      </p:pic>
      <p:pic>
        <p:nvPicPr>
          <p:cNvPr id="6" name="Picture 2" descr="\\files-etrs.intradef.gouv.fr\mediatheque\@INSIGNES\COMSIC pla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" y="45765"/>
            <a:ext cx="422582" cy="7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3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7" r:id="rId5"/>
    <p:sldLayoutId id="2147483838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0" dirty="0">
                <a:solidFill>
                  <a:srgbClr val="800000"/>
                </a:solidFill>
              </a:rPr>
              <a:t/>
            </a:r>
            <a:br>
              <a:rPr lang="fr-FR" b="0" dirty="0">
                <a:solidFill>
                  <a:srgbClr val="800000"/>
                </a:solidFill>
              </a:rPr>
            </a:b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 : les bases</a:t>
            </a:r>
            <a:b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Les types 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primitifs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58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1"/>
          <p:cNvSpPr>
            <a:spLocks noChangeArrowheads="1"/>
          </p:cNvSpPr>
          <p:nvPr/>
        </p:nvSpPr>
        <p:spPr bwMode="auto">
          <a:xfrm>
            <a:off x="611560" y="1773238"/>
            <a:ext cx="8532440" cy="935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defTabSz="449263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tabLst>
                <a:tab pos="53975" algn="l"/>
                <a:tab pos="158750" algn="l"/>
                <a:tab pos="608013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</a:tabLst>
            </a:pPr>
            <a:r>
              <a:rPr lang="fr-FR" dirty="0"/>
              <a:t>Une variable de type « double » (64 bits) convertie en type « </a:t>
            </a:r>
            <a:r>
              <a:rPr lang="fr-FR" dirty="0" err="1"/>
              <a:t>float</a:t>
            </a:r>
            <a:r>
              <a:rPr lang="fr-FR" dirty="0"/>
              <a:t> » (32 bits) peut produire des pertes de valeurs. En Java™, ce dépassement de capacité est détecté et la variable contient alors « </a:t>
            </a:r>
            <a:r>
              <a:rPr lang="fr-FR" dirty="0" err="1"/>
              <a:t>Infinity</a:t>
            </a:r>
            <a:r>
              <a:rPr lang="fr-FR" dirty="0"/>
              <a:t> ».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>
                <a:effectLst/>
              </a:rPr>
              <a:t>Le </a:t>
            </a:r>
            <a:r>
              <a:rPr lang="fr-FR" sz="2800" dirty="0">
                <a:effectLst/>
              </a:rPr>
              <a:t>transtypage</a:t>
            </a:r>
            <a:r>
              <a:rPr lang="fr-FR" dirty="0">
                <a:effectLst/>
              </a:rPr>
              <a:t> de types primitifs</a:t>
            </a:r>
          </a:p>
        </p:txBody>
      </p:sp>
      <p:pic>
        <p:nvPicPr>
          <p:cNvPr id="152580" name="Imag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3168650"/>
            <a:ext cx="69135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>
                <a:effectLst/>
              </a:rPr>
              <a:t>Les types primitifs</a:t>
            </a:r>
          </a:p>
        </p:txBody>
      </p:sp>
      <p:sp>
        <p:nvSpPr>
          <p:cNvPr id="47106" name="Text Box 10"/>
          <p:cNvSpPr txBox="1">
            <a:spLocks noChangeArrowheads="1"/>
          </p:cNvSpPr>
          <p:nvPr/>
        </p:nvSpPr>
        <p:spPr bwMode="auto">
          <a:xfrm>
            <a:off x="5364163" y="3141663"/>
            <a:ext cx="300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4000" b="0">
                <a:latin typeface="Comic Sans MS" pitchFamily="66" charset="0"/>
              </a:rPr>
              <a:t>Questions ?</a:t>
            </a:r>
          </a:p>
        </p:txBody>
      </p:sp>
      <p:pic>
        <p:nvPicPr>
          <p:cNvPr id="154628" name="Picture 4" descr="DukeJug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25538"/>
            <a:ext cx="4819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7504" y="1124745"/>
            <a:ext cx="903649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primitifs sont une exception en Java (car non objet)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Il est nécessaire de connaître les intervalles de validité de ceux-ci.</a:t>
            </a:r>
          </a:p>
          <a:p>
            <a:pPr marL="468000" lvl="1" indent="0">
              <a:buNone/>
            </a:pPr>
            <a:endParaRPr lang="fr-FR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marL="468000" lvl="1" indent="0">
              <a:buNone/>
            </a:pPr>
            <a:r>
              <a:rPr lang="fr-F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 effet, un crash de la fusée Ariane a été causé par un « simple » dépassement de capacité ! </a:t>
            </a:r>
            <a:endParaRPr lang="fr-FR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b="0" dirty="0" smtClean="0"/>
              <a:t>Pourquoi </a:t>
            </a:r>
            <a:r>
              <a:rPr lang="fr-FR" b="0" dirty="0"/>
              <a:t>Les </a:t>
            </a:r>
            <a:r>
              <a:rPr lang="fr-FR" b="0" dirty="0"/>
              <a:t>types </a:t>
            </a:r>
            <a:r>
              <a:rPr lang="fr-FR" b="0" dirty="0" smtClean="0"/>
              <a:t>primitifs ?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484770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27584" y="1484784"/>
            <a:ext cx="7560840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Les types primitifs numériques.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type primitif char.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type primitif </a:t>
            </a:r>
            <a:r>
              <a:rPr lang="fr-FR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boolean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Le transtypage de types primitifs.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68211" y="101514"/>
            <a:ext cx="7021728" cy="656367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b="0" dirty="0" smtClean="0"/>
              <a:t>Plan de la séance</a:t>
            </a:r>
            <a:endParaRPr lang="fr-FR" b="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Les types primitifs numériques</a:t>
            </a:r>
          </a:p>
        </p:txBody>
      </p:sp>
      <p:graphicFrame>
        <p:nvGraphicFramePr>
          <p:cNvPr id="13317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3812"/>
              </p:ext>
            </p:extLst>
          </p:nvPr>
        </p:nvGraphicFramePr>
        <p:xfrm>
          <a:off x="971599" y="1125538"/>
          <a:ext cx="7845375" cy="1865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07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Codage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Valeur par défaut*</a:t>
                      </a:r>
                      <a:endParaRPr kumimoji="0" lang="fr-F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sur 8 bits, de -2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7 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à 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 (-128 à 127)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sur 16 bits, de -2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à 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 </a:t>
                      </a:r>
                      <a:r>
                        <a:rPr kumimoji="0" lang="fr-FR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(-32768 à 32767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sur 32 bits, de -2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à 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 (-2 à 2 milliards)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sur 64 bits, de -2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à 2</a:t>
                      </a:r>
                      <a:r>
                        <a:rPr kumimoji="0" lang="fr-FR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 </a:t>
                      </a:r>
                      <a:r>
                        <a:rPr kumimoji="0" lang="fr-F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(-9 à 9 milliards de </a:t>
                      </a:r>
                      <a:r>
                        <a:rPr kumimoji="0" lang="fr-FR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milliards)</a:t>
                      </a:r>
                      <a:endParaRPr kumimoji="0" lang="fr-F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0L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148" name="Text Box 71"/>
          <p:cNvSpPr txBox="1">
            <a:spLocks noChangeArrowheads="1"/>
          </p:cNvSpPr>
          <p:nvPr/>
        </p:nvSpPr>
        <p:spPr bwMode="auto">
          <a:xfrm>
            <a:off x="854892" y="3221866"/>
            <a:ext cx="8078788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2600" b="0" dirty="0">
                <a:solidFill>
                  <a:srgbClr val="000000"/>
                </a:solidFill>
              </a:rPr>
              <a:t>Les types numériques réels sont au nombre de deux :</a:t>
            </a: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2600" b="0" dirty="0">
              <a:solidFill>
                <a:srgbClr val="000000"/>
              </a:solidFill>
            </a:endParaRPr>
          </a:p>
        </p:txBody>
      </p:sp>
      <p:graphicFrame>
        <p:nvGraphicFramePr>
          <p:cNvPr id="13318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21537"/>
              </p:ext>
            </p:extLst>
          </p:nvPr>
        </p:nvGraphicFramePr>
        <p:xfrm>
          <a:off x="971599" y="3906838"/>
          <a:ext cx="7864425" cy="181451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Codage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Valeur par défaut*</a:t>
                      </a:r>
                      <a:endParaRPr kumimoji="0" lang="fr-F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codée sur 32 bits, conforme à la norme simple précision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0.0f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codée sur 64 bits, conforme à la norme pour la représentation en double précision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0.0d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167" name="Text Box 57"/>
          <p:cNvSpPr txBox="1">
            <a:spLocks noChangeArrowheads="1"/>
          </p:cNvSpPr>
          <p:nvPr/>
        </p:nvSpPr>
        <p:spPr bwMode="auto">
          <a:xfrm>
            <a:off x="738271" y="5949280"/>
            <a:ext cx="8785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solidFill>
                  <a:schemeClr val="folHlink"/>
                </a:solidFill>
              </a:rPr>
              <a:t>* Pour les variables de classe </a:t>
            </a:r>
            <a:r>
              <a:rPr lang="fr-FR" smtClean="0">
                <a:solidFill>
                  <a:schemeClr val="folHlink"/>
                </a:solidFill>
              </a:rPr>
              <a:t>ou d’instance</a:t>
            </a:r>
            <a:endParaRPr lang="fr-FR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>
                <a:effectLst/>
              </a:rPr>
              <a:t>Le type primitif char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42071"/>
              </p:ext>
            </p:extLst>
          </p:nvPr>
        </p:nvGraphicFramePr>
        <p:xfrm>
          <a:off x="1187624" y="1628800"/>
          <a:ext cx="7634362" cy="1029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160827179"/>
                    </a:ext>
                  </a:extLst>
                </a:gridCol>
                <a:gridCol w="6626250">
                  <a:extLst>
                    <a:ext uri="{9D8B030D-6E8A-4147-A177-3AD203B41FA5}">
                      <a16:colId xmlns:a16="http://schemas.microsoft.com/office/drawing/2014/main" val="2729565108"/>
                    </a:ext>
                  </a:extLst>
                </a:gridCol>
              </a:tblGrid>
              <a:tr h="19881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Codage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33387"/>
                  </a:ext>
                </a:extLst>
              </a:tr>
              <a:tr h="5009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char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sur 16 bits en Unicode : </a:t>
                      </a:r>
                      <a:r>
                        <a:rPr lang="fr-FR" sz="2000" dirty="0">
                          <a:solidFill>
                            <a:srgbClr val="000000"/>
                          </a:solidFill>
                        </a:rPr>
                        <a:t>une valeur de type char peut être considérée comme un entier non négatif de 0 à 65535 (2</a:t>
                      </a:r>
                      <a:r>
                        <a:rPr lang="fr-FR" sz="2400" baseline="33000" dirty="0">
                          <a:solidFill>
                            <a:srgbClr val="000000"/>
                          </a:solidFill>
                        </a:rPr>
                        <a:t>16</a:t>
                      </a:r>
                      <a:r>
                        <a:rPr lang="fr-FR" sz="2000" dirty="0">
                          <a:solidFill>
                            <a:srgbClr val="000000"/>
                          </a:solidFill>
                        </a:rPr>
                        <a:t>-1).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53640" marB="36000" horzOverflow="overflow"/>
                </a:tc>
                <a:extLst>
                  <a:ext uri="{0D108BD9-81ED-4DB2-BD59-A6C34878D82A}">
                    <a16:rowId xmlns:a16="http://schemas.microsoft.com/office/drawing/2014/main" val="272603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>
                <a:effectLst/>
              </a:rPr>
              <a:t>Le type primitif char</a:t>
            </a:r>
          </a:p>
        </p:txBody>
      </p:sp>
      <p:sp>
        <p:nvSpPr>
          <p:cNvPr id="135170" name="Text Box 92"/>
          <p:cNvSpPr txBox="1">
            <a:spLocks noChangeArrowheads="1"/>
          </p:cNvSpPr>
          <p:nvPr/>
        </p:nvSpPr>
        <p:spPr bwMode="auto">
          <a:xfrm>
            <a:off x="360363" y="1439122"/>
            <a:ext cx="8207375" cy="4983162"/>
          </a:xfrm>
          <a:prstGeom prst="rect">
            <a:avLst/>
          </a:pr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Commande {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fr-FR" sz="1400" b="0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produit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quantite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prixHT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codeTVA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fr-FR" sz="1400" b="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//A-réduit(5.5%), B-normal (20.6%), C-majoré (25%)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0" i="1" u="sng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tableTVA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 0.055f, 0.206f, 0.25f };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 b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0" u="sng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indexTVA</a:t>
            </a:r>
            <a:r>
              <a:rPr lang="fr-FR" sz="1400" b="0" u="sng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si le code TVA est correct, renvoie un index pour </a:t>
            </a:r>
            <a:r>
              <a:rPr lang="fr-FR" sz="1400" b="0" dirty="0" err="1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tableTVA</a:t>
            </a:r>
            <a:endParaRPr lang="fr-FR" sz="1400" b="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codeTVA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400" b="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erreur(</a:t>
            </a:r>
            <a:r>
              <a:rPr lang="fr-FR" sz="1400" b="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"code TVA invalide"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codeTVA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fr-FR" sz="1400" b="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erreur(</a:t>
            </a:r>
            <a:r>
              <a:rPr lang="fr-FR" sz="1400" b="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"code TVA invalide"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 b="0" dirty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	// ici on est sûr que le code TVA est valide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index = </a:t>
            </a:r>
            <a:r>
              <a:rPr lang="fr-FR" sz="1400" b="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codeTVA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fr-FR" sz="1400" b="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fr-FR" sz="1400" b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erreur(String </a:t>
            </a:r>
            <a:r>
              <a:rPr lang="fr-FR" sz="14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msgErreur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fr-FR" sz="1400" b="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sz="14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msgErreur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b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fr-FR" sz="1400" b="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</a:t>
            </a: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lvl="1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4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5171" name="Text Box 93"/>
          <p:cNvSpPr txBox="1">
            <a:spLocks noChangeArrowheads="1"/>
          </p:cNvSpPr>
          <p:nvPr/>
        </p:nvSpPr>
        <p:spPr bwMode="auto">
          <a:xfrm>
            <a:off x="729750" y="886154"/>
            <a:ext cx="29972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0" u="sng" dirty="0">
                <a:solidFill>
                  <a:srgbClr val="000000"/>
                </a:solidFill>
              </a:rPr>
              <a:t>Observons le code suivant :</a:t>
            </a:r>
          </a:p>
        </p:txBody>
      </p:sp>
      <p:sp>
        <p:nvSpPr>
          <p:cNvPr id="133214" name="Line 94"/>
          <p:cNvSpPr>
            <a:spLocks noChangeShapeType="1"/>
          </p:cNvSpPr>
          <p:nvPr/>
        </p:nvSpPr>
        <p:spPr bwMode="auto">
          <a:xfrm flipH="1">
            <a:off x="2874963" y="951759"/>
            <a:ext cx="1738312" cy="2663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15" name="Line 95"/>
          <p:cNvSpPr>
            <a:spLocks noChangeShapeType="1"/>
          </p:cNvSpPr>
          <p:nvPr/>
        </p:nvSpPr>
        <p:spPr bwMode="auto">
          <a:xfrm flipH="1">
            <a:off x="3059832" y="1815359"/>
            <a:ext cx="1547092" cy="206094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16" name="Text Box 96"/>
          <p:cNvSpPr txBox="1">
            <a:spLocks noChangeArrowheads="1"/>
          </p:cNvSpPr>
          <p:nvPr/>
        </p:nvSpPr>
        <p:spPr bwMode="auto">
          <a:xfrm>
            <a:off x="4176713" y="4479185"/>
            <a:ext cx="4895850" cy="909290"/>
          </a:xfrm>
          <a:prstGeom prst="rect">
            <a:avLst/>
          </a:prstGeom>
          <a:solidFill>
            <a:srgbClr val="CFE7F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dirty="0">
                <a:solidFill>
                  <a:srgbClr val="000000"/>
                </a:solidFill>
              </a:rPr>
              <a:t>Code sur 16 bits en Unicode, une valeur de type char peut être considérée comme un entier non négatif de 0 à 65535 (2</a:t>
            </a:r>
            <a:r>
              <a:rPr lang="fr-FR" sz="2000" baseline="33000" dirty="0">
                <a:solidFill>
                  <a:srgbClr val="000000"/>
                </a:solidFill>
              </a:rPr>
              <a:t>16</a:t>
            </a:r>
            <a:r>
              <a:rPr lang="fr-FR" dirty="0">
                <a:solidFill>
                  <a:srgbClr val="000000"/>
                </a:solidFill>
              </a:rPr>
              <a:t>-1).</a:t>
            </a:r>
          </a:p>
        </p:txBody>
      </p:sp>
      <p:sp>
        <p:nvSpPr>
          <p:cNvPr id="133217" name="Line 97"/>
          <p:cNvSpPr>
            <a:spLocks noChangeShapeType="1"/>
          </p:cNvSpPr>
          <p:nvPr/>
        </p:nvSpPr>
        <p:spPr bwMode="auto">
          <a:xfrm flipH="1" flipV="1">
            <a:off x="3707903" y="4690320"/>
            <a:ext cx="468808" cy="2238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18" name="Text Box 98"/>
          <p:cNvSpPr txBox="1">
            <a:spLocks noChangeArrowheads="1"/>
          </p:cNvSpPr>
          <p:nvPr/>
        </p:nvSpPr>
        <p:spPr bwMode="auto">
          <a:xfrm>
            <a:off x="4595704" y="692696"/>
            <a:ext cx="3743325" cy="720725"/>
          </a:xfrm>
          <a:prstGeom prst="rect">
            <a:avLst/>
          </a:prstGeom>
          <a:solidFill>
            <a:srgbClr val="CFE7F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>
                <a:solidFill>
                  <a:srgbClr val="000000"/>
                </a:solidFill>
              </a:rPr>
              <a:t>Les constantes caractères sont écrites entre apostrophes.</a:t>
            </a:r>
          </a:p>
        </p:txBody>
      </p:sp>
      <p:sp>
        <p:nvSpPr>
          <p:cNvPr id="133219" name="Text Box 99"/>
          <p:cNvSpPr txBox="1">
            <a:spLocks noChangeArrowheads="1"/>
          </p:cNvSpPr>
          <p:nvPr/>
        </p:nvSpPr>
        <p:spPr bwMode="auto">
          <a:xfrm>
            <a:off x="4595704" y="1439122"/>
            <a:ext cx="4464050" cy="912812"/>
          </a:xfrm>
          <a:prstGeom prst="rect">
            <a:avLst/>
          </a:prstGeom>
          <a:solidFill>
            <a:srgbClr val="CFE7F5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 algn="just" defTabSz="449263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dirty="0">
                <a:solidFill>
                  <a:srgbClr val="000000"/>
                </a:solidFill>
              </a:rPr>
              <a:t>On peut comparer des valeurs de type char entre elles, avec les opérateurs usuels de comparaison.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4" grpId="0" animBg="1"/>
      <p:bldP spid="133215" grpId="0" animBg="1"/>
      <p:bldP spid="1332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 type primitif </a:t>
            </a:r>
            <a:r>
              <a:rPr lang="fr-FR" dirty="0" err="1">
                <a:effectLst/>
              </a:rPr>
              <a:t>boolean</a:t>
            </a:r>
            <a:endParaRPr lang="fr-FR" dirty="0">
              <a:effectLst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1124744"/>
            <a:ext cx="8640960" cy="446449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  <a:tabLst>
                <a:tab pos="1438275" algn="l"/>
                <a:tab pos="1520825" algn="l"/>
              </a:tabLst>
            </a:pPr>
            <a:r>
              <a:rPr lang="fr-FR" sz="1800" b="0" dirty="0"/>
              <a:t> </a:t>
            </a:r>
            <a:r>
              <a:rPr lang="fr-FR" sz="1800" b="0" u="sng" dirty="0"/>
              <a:t>Deux constantes logiques :</a:t>
            </a:r>
            <a:r>
              <a:rPr lang="fr-FR" sz="1800" b="0" dirty="0"/>
              <a:t> </a:t>
            </a:r>
            <a:r>
              <a:rPr lang="fr-FR" sz="2800" b="0" i="1" dirty="0" err="1">
                <a:solidFill>
                  <a:srgbClr val="FF0000"/>
                </a:solidFill>
              </a:rPr>
              <a:t>true</a:t>
            </a:r>
            <a:r>
              <a:rPr lang="fr-FR" sz="1800" b="0" dirty="0"/>
              <a:t> et </a:t>
            </a:r>
            <a:r>
              <a:rPr lang="fr-FR" sz="2800" b="0" i="1" dirty="0">
                <a:solidFill>
                  <a:srgbClr val="FF0000"/>
                </a:solidFill>
              </a:rPr>
              <a:t>false</a:t>
            </a:r>
            <a:r>
              <a:rPr lang="fr-FR" sz="1800" b="0" i="1" dirty="0"/>
              <a:t>  (</a:t>
            </a:r>
            <a:r>
              <a:rPr lang="fr-FR" sz="1800" b="0" i="1" u="sng" dirty="0"/>
              <a:t>valeur par défaut : false</a:t>
            </a:r>
            <a:r>
              <a:rPr lang="fr-FR" sz="1800" b="0" i="1" dirty="0"/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438275" algn="l"/>
                <a:tab pos="1520825" algn="l"/>
              </a:tabLst>
            </a:pPr>
            <a:endParaRPr lang="fr-FR" sz="1800" b="0" i="1" dirty="0"/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/>
              <a:t> Pour la classe </a:t>
            </a:r>
            <a:r>
              <a:rPr lang="fr-FR" sz="1800" b="0" i="1" dirty="0"/>
              <a:t>Commande</a:t>
            </a:r>
            <a:r>
              <a:rPr lang="fr-FR" sz="1800" b="0" dirty="0"/>
              <a:t> on peut ajouter la variable d’instance :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2400" b="0" i="1" dirty="0">
                <a:latin typeface="Courier New" pitchFamily="49" charset="0"/>
              </a:rPr>
              <a:t>		</a:t>
            </a:r>
            <a:r>
              <a:rPr lang="fr-FR" sz="1800" b="0" dirty="0" err="1">
                <a:latin typeface="Courier New" pitchFamily="49" charset="0"/>
              </a:rPr>
              <a:t>private</a:t>
            </a:r>
            <a:r>
              <a:rPr lang="fr-FR" sz="1800" b="0" dirty="0">
                <a:latin typeface="Courier New" pitchFamily="49" charset="0"/>
              </a:rPr>
              <a:t> </a:t>
            </a:r>
            <a:r>
              <a:rPr lang="fr-FR" sz="1800" b="0" dirty="0" err="1">
                <a:latin typeface="Courier New" pitchFamily="49" charset="0"/>
              </a:rPr>
              <a:t>boolean</a:t>
            </a:r>
            <a:r>
              <a:rPr lang="fr-FR" sz="1800" b="0" dirty="0">
                <a:latin typeface="Courier New" pitchFamily="49" charset="0"/>
              </a:rPr>
              <a:t> </a:t>
            </a:r>
            <a:r>
              <a:rPr lang="fr-FR" sz="1800" b="0" dirty="0" err="1">
                <a:latin typeface="Courier New" pitchFamily="49" charset="0"/>
              </a:rPr>
              <a:t>reduction</a:t>
            </a:r>
            <a:r>
              <a:rPr lang="fr-FR" sz="1800" b="0" dirty="0">
                <a:latin typeface="Courier New" pitchFamily="49" charset="0"/>
              </a:rPr>
              <a:t> = false;</a:t>
            </a:r>
          </a:p>
          <a:p>
            <a:pPr marL="0" indent="0">
              <a:lnSpc>
                <a:spcPct val="90000"/>
              </a:lnSpc>
              <a:buNone/>
              <a:tabLst>
                <a:tab pos="1438275" algn="l"/>
                <a:tab pos="1520825" algn="l"/>
              </a:tabLst>
            </a:pPr>
            <a:endParaRPr lang="fr-FR" sz="1800" b="0" i="1" dirty="0"/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/>
              <a:t> Et la méthode (toute commande de plus de 1000€ bénéficie d’une réduction) :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2400" b="0" dirty="0"/>
              <a:t>		</a:t>
            </a:r>
            <a:r>
              <a:rPr lang="fr-FR" sz="1800" b="0" dirty="0">
                <a:latin typeface="Courier New" pitchFamily="49" charset="0"/>
              </a:rPr>
              <a:t>public </a:t>
            </a:r>
            <a:r>
              <a:rPr lang="fr-FR" sz="1800" b="0" dirty="0" err="1">
                <a:latin typeface="Courier New" pitchFamily="49" charset="0"/>
              </a:rPr>
              <a:t>boolean</a:t>
            </a:r>
            <a:r>
              <a:rPr lang="fr-FR" sz="1800" b="0" dirty="0">
                <a:latin typeface="Courier New" pitchFamily="49" charset="0"/>
              </a:rPr>
              <a:t> </a:t>
            </a:r>
            <a:r>
              <a:rPr lang="fr-FR" sz="1800" b="0" dirty="0" err="1">
                <a:latin typeface="Courier New" pitchFamily="49" charset="0"/>
              </a:rPr>
              <a:t>estReduite</a:t>
            </a:r>
            <a:r>
              <a:rPr lang="fr-FR" sz="1800" b="0" dirty="0">
                <a:latin typeface="Courier New" pitchFamily="49" charset="0"/>
              </a:rPr>
              <a:t>() {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>
                <a:latin typeface="Courier New" pitchFamily="49" charset="0"/>
              </a:rPr>
              <a:t>			return (</a:t>
            </a:r>
            <a:r>
              <a:rPr lang="fr-FR" sz="1800" b="0" dirty="0" err="1">
                <a:latin typeface="Courier New" pitchFamily="49" charset="0"/>
              </a:rPr>
              <a:t>quantite</a:t>
            </a:r>
            <a:r>
              <a:rPr lang="fr-FR" sz="1800" b="0" dirty="0">
                <a:latin typeface="Courier New" pitchFamily="49" charset="0"/>
              </a:rPr>
              <a:t> * </a:t>
            </a:r>
            <a:r>
              <a:rPr lang="fr-FR" sz="1800" b="0" dirty="0" err="1">
                <a:latin typeface="Courier New" pitchFamily="49" charset="0"/>
              </a:rPr>
              <a:t>prixHT</a:t>
            </a:r>
            <a:r>
              <a:rPr lang="fr-FR" sz="1800" b="0" dirty="0">
                <a:latin typeface="Courier New" pitchFamily="49" charset="0"/>
              </a:rPr>
              <a:t>) &gt; 1000;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>
                <a:latin typeface="Courier New" pitchFamily="49" charset="0"/>
              </a:rPr>
              <a:t>		}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/>
              <a:t> Utilisation de cette méthode dans la séquence :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dirty="0">
                <a:latin typeface="Courier New" pitchFamily="49" charset="0"/>
              </a:rPr>
              <a:t>	</a:t>
            </a:r>
            <a:r>
              <a:rPr lang="fr-FR" sz="1800" b="0" dirty="0">
                <a:latin typeface="Courier New" pitchFamily="49" charset="0"/>
              </a:rPr>
              <a:t>Commande </a:t>
            </a:r>
            <a:r>
              <a:rPr lang="fr-FR" sz="1800" b="0" dirty="0" err="1">
                <a:latin typeface="Courier New" pitchFamily="49" charset="0"/>
              </a:rPr>
              <a:t>cdeDuJour</a:t>
            </a:r>
            <a:r>
              <a:rPr lang="fr-FR" sz="1800" b="0" dirty="0">
                <a:latin typeface="Courier New" pitchFamily="49" charset="0"/>
              </a:rPr>
              <a:t> = new Commande();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>
                <a:latin typeface="Courier New" pitchFamily="49" charset="0"/>
              </a:rPr>
              <a:t>	if(</a:t>
            </a:r>
            <a:r>
              <a:rPr lang="fr-FR" sz="1800" b="0" dirty="0" err="1">
                <a:latin typeface="Courier New" pitchFamily="49" charset="0"/>
              </a:rPr>
              <a:t>cdeDuJour.estReduite</a:t>
            </a:r>
            <a:r>
              <a:rPr lang="fr-FR" sz="1800" b="0" dirty="0">
                <a:latin typeface="Courier New" pitchFamily="49" charset="0"/>
              </a:rPr>
              <a:t>()) {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b="0" dirty="0">
                <a:latin typeface="Courier New" pitchFamily="49" charset="0"/>
              </a:rPr>
              <a:t>			</a:t>
            </a:r>
            <a:r>
              <a:rPr lang="fr-FR" sz="1800" b="0" dirty="0" err="1">
                <a:latin typeface="Courier New" pitchFamily="49" charset="0"/>
              </a:rPr>
              <a:t>System.out.println</a:t>
            </a:r>
            <a:r>
              <a:rPr lang="fr-FR" sz="1800" b="0" dirty="0">
                <a:latin typeface="Courier New" pitchFamily="49" charset="0"/>
              </a:rPr>
              <a:t>(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800" b="0" dirty="0">
                <a:latin typeface="Courier New" pitchFamily="49" charset="0"/>
              </a:rPr>
              <a:t>on applique une r</a:t>
            </a:r>
            <a:r>
              <a:rPr lang="fr-FR" sz="1800" b="0" dirty="0"/>
              <a:t>é</a:t>
            </a:r>
            <a:r>
              <a:rPr lang="fr-FR" sz="1800" b="0" dirty="0">
                <a:latin typeface="Courier New" pitchFamily="49" charset="0"/>
              </a:rPr>
              <a:t>duction</a:t>
            </a:r>
            <a:r>
              <a:rPr lang="fr-FR" sz="1800" b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800" b="0" dirty="0">
                <a:latin typeface="Courier New" pitchFamily="49" charset="0"/>
              </a:rPr>
              <a:t>);</a:t>
            </a:r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r>
              <a:rPr lang="fr-FR" sz="1800" dirty="0">
                <a:latin typeface="Courier New" pitchFamily="49" charset="0"/>
              </a:rPr>
              <a:t>	}</a:t>
            </a:r>
            <a:endParaRPr lang="fr-FR" sz="1800" b="0" dirty="0"/>
          </a:p>
          <a:p>
            <a:pPr marL="0" indent="0">
              <a:buNone/>
              <a:tabLst>
                <a:tab pos="1438275" algn="l"/>
                <a:tab pos="1520825" algn="l"/>
              </a:tabLst>
            </a:pP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Le type primitif </a:t>
            </a:r>
            <a:r>
              <a:rPr lang="fr-FR" dirty="0" err="1">
                <a:effectLst/>
              </a:rPr>
              <a:t>boolean</a:t>
            </a:r>
            <a:endParaRPr lang="fr-FR" dirty="0">
              <a:effectLst/>
            </a:endParaRPr>
          </a:p>
        </p:txBody>
      </p:sp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5576" y="851571"/>
            <a:ext cx="8280920" cy="59766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tabLst>
                <a:tab pos="1438275" algn="l"/>
                <a:tab pos="1520825" algn="l"/>
              </a:tabLst>
            </a:pPr>
            <a:r>
              <a:rPr lang="fr-FR" sz="2800" b="0" dirty="0"/>
              <a:t> </a:t>
            </a:r>
            <a:r>
              <a:rPr lang="fr-FR" sz="2400" b="0" u="sng" dirty="0"/>
              <a:t>Deux caractéristiques sont illustrées par l’exemple </a:t>
            </a:r>
            <a:r>
              <a:rPr lang="fr-FR" sz="2400" b="0" u="sng" dirty="0" smtClean="0"/>
              <a:t>:</a:t>
            </a:r>
          </a:p>
          <a:p>
            <a:pPr>
              <a:lnSpc>
                <a:spcPct val="90000"/>
              </a:lnSpc>
              <a:buFontTx/>
              <a:buChar char="•"/>
              <a:tabLst>
                <a:tab pos="1438275" algn="l"/>
                <a:tab pos="1520825" algn="l"/>
              </a:tabLst>
            </a:pPr>
            <a:endParaRPr lang="fr-FR" sz="2800" b="0" i="1" dirty="0"/>
          </a:p>
          <a:p>
            <a:pPr lvl="1">
              <a:tabLst>
                <a:tab pos="1438275" algn="l"/>
                <a:tab pos="1520825" algn="l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les </a:t>
            </a:r>
            <a:r>
              <a:rPr lang="fr-FR" sz="2400" dirty="0">
                <a:solidFill>
                  <a:srgbClr val="FF0000"/>
                </a:solidFill>
              </a:rPr>
              <a:t>prédicats</a:t>
            </a:r>
            <a:r>
              <a:rPr lang="fr-FR" sz="2400" dirty="0">
                <a:solidFill>
                  <a:schemeClr val="tx1"/>
                </a:solidFill>
              </a:rPr>
              <a:t> des structures de contrôle </a:t>
            </a:r>
            <a:r>
              <a:rPr lang="fr-FR" sz="2400" dirty="0">
                <a:solidFill>
                  <a:srgbClr val="FF0000"/>
                </a:solidFill>
              </a:rPr>
              <a:t>conditionnelles</a:t>
            </a:r>
            <a:r>
              <a:rPr lang="fr-FR" sz="2400" dirty="0">
                <a:solidFill>
                  <a:schemeClr val="tx1"/>
                </a:solidFill>
              </a:rPr>
              <a:t> et </a:t>
            </a:r>
            <a:r>
              <a:rPr lang="fr-FR" sz="2400" dirty="0">
                <a:solidFill>
                  <a:srgbClr val="FF0000"/>
                </a:solidFill>
              </a:rPr>
              <a:t>itératives</a:t>
            </a:r>
            <a:r>
              <a:rPr lang="fr-FR" sz="2400" dirty="0">
                <a:solidFill>
                  <a:schemeClr val="tx1"/>
                </a:solidFill>
              </a:rPr>
              <a:t> sont toujours de type </a:t>
            </a:r>
            <a:r>
              <a:rPr lang="fr-FR" sz="2400" dirty="0" err="1">
                <a:solidFill>
                  <a:srgbClr val="FF0000"/>
                </a:solidFill>
              </a:rPr>
              <a:t>boolean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None/>
              <a:tabLst>
                <a:tab pos="1438275" algn="l"/>
                <a:tab pos="1520825" algn="l"/>
              </a:tabLst>
            </a:pPr>
            <a:r>
              <a:rPr lang="fr-FR" sz="2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fr-F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4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codeTVA</a:t>
            </a:r>
            <a:r>
              <a:rPr lang="fr-F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24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fr-F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fr-FR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438275" algn="l"/>
                <a:tab pos="1520825" algn="l"/>
              </a:tabLst>
            </a:pPr>
            <a:endParaRPr lang="fr-FR" sz="2400" dirty="0">
              <a:solidFill>
                <a:schemeClr val="tx1"/>
              </a:solidFill>
            </a:endParaRPr>
          </a:p>
          <a:p>
            <a:pPr lvl="1">
              <a:tabLst>
                <a:tab pos="1438275" algn="l"/>
                <a:tab pos="1520825" algn="l"/>
              </a:tabLst>
            </a:pPr>
            <a:endParaRPr lang="fr-FR" sz="2400" dirty="0">
              <a:solidFill>
                <a:schemeClr val="tx1"/>
              </a:solidFill>
            </a:endParaRPr>
          </a:p>
          <a:p>
            <a:pPr lvl="1" algn="just">
              <a:tabLst>
                <a:tab pos="1438275" algn="l"/>
                <a:tab pos="1520825" algn="l"/>
              </a:tabLst>
            </a:pPr>
            <a:endParaRPr lang="fr-FR" sz="2400" dirty="0" smtClean="0">
              <a:solidFill>
                <a:schemeClr val="tx1"/>
              </a:solidFill>
            </a:endParaRPr>
          </a:p>
          <a:p>
            <a:pPr lvl="1" algn="just">
              <a:tabLst>
                <a:tab pos="1438275" algn="l"/>
                <a:tab pos="1520825" algn="l"/>
              </a:tabLst>
            </a:pPr>
            <a:r>
              <a:rPr lang="fr-FR" sz="2400" dirty="0" smtClean="0">
                <a:solidFill>
                  <a:schemeClr val="tx1"/>
                </a:solidFill>
              </a:rPr>
              <a:t>le </a:t>
            </a:r>
            <a:r>
              <a:rPr lang="fr-FR" sz="2400" dirty="0">
                <a:solidFill>
                  <a:schemeClr val="tx1"/>
                </a:solidFill>
              </a:rPr>
              <a:t>type </a:t>
            </a:r>
            <a:r>
              <a:rPr lang="fr-FR" sz="2400" dirty="0" err="1">
                <a:solidFill>
                  <a:srgbClr val="FF0000"/>
                </a:solidFill>
              </a:rPr>
              <a:t>boolean</a:t>
            </a:r>
            <a:r>
              <a:rPr lang="fr-FR" sz="2400" dirty="0">
                <a:solidFill>
                  <a:schemeClr val="tx1"/>
                </a:solidFill>
              </a:rPr>
              <a:t> est un </a:t>
            </a:r>
            <a:r>
              <a:rPr lang="fr-FR" sz="2400" dirty="0">
                <a:solidFill>
                  <a:srgbClr val="FF0000"/>
                </a:solidFill>
              </a:rPr>
              <a:t>type à part entière</a:t>
            </a:r>
            <a:r>
              <a:rPr lang="fr-FR" sz="2400" dirty="0">
                <a:solidFill>
                  <a:schemeClr val="tx1"/>
                </a:solidFill>
              </a:rPr>
              <a:t>, totalement indépendant des type numérique (contrairement au C et C++). Donc, aucune conversion n’est possible de ou vers les autres type primitif.</a:t>
            </a:r>
          </a:p>
          <a:p>
            <a:pPr lvl="1">
              <a:tabLst>
                <a:tab pos="1438275" algn="l"/>
                <a:tab pos="1520825" algn="l"/>
              </a:tabLst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Accolade fermante 1"/>
          <p:cNvSpPr/>
          <p:nvPr/>
        </p:nvSpPr>
        <p:spPr bwMode="auto">
          <a:xfrm rot="5400000">
            <a:off x="3819714" y="2013417"/>
            <a:ext cx="311760" cy="2520280"/>
          </a:xfrm>
          <a:prstGeom prst="rightBrace">
            <a:avLst/>
          </a:prstGeom>
          <a:noFill/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75656" y="345342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Est une expression booléenne valant vrai ou faux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1"/>
          <p:cNvSpPr>
            <a:spLocks noChangeArrowheads="1"/>
          </p:cNvSpPr>
          <p:nvPr/>
        </p:nvSpPr>
        <p:spPr bwMode="auto">
          <a:xfrm>
            <a:off x="611560" y="908050"/>
            <a:ext cx="8532440" cy="935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49263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53975" algn="l"/>
                <a:tab pos="158750" algn="l"/>
                <a:tab pos="608013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</a:tabLst>
            </a:pPr>
            <a:r>
              <a:rPr lang="fr-FR" sz="2000" dirty="0"/>
              <a:t>Le transtypage permet de convertir un type primitif en un autre type primitif.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sz="2800" dirty="0">
                <a:effectLst/>
              </a:rPr>
              <a:t>Le transtypage de types primitifs</a:t>
            </a:r>
          </a:p>
        </p:txBody>
      </p:sp>
      <p:pic>
        <p:nvPicPr>
          <p:cNvPr id="151556" name="Image 1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463" y="1623755"/>
            <a:ext cx="5903937" cy="197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7" name="Rectangle 11"/>
          <p:cNvSpPr>
            <a:spLocks noChangeArrowheads="1"/>
          </p:cNvSpPr>
          <p:nvPr/>
        </p:nvSpPr>
        <p:spPr bwMode="auto">
          <a:xfrm>
            <a:off x="611560" y="3644900"/>
            <a:ext cx="8532440" cy="935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49263" eaLnBrk="0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53975" algn="l"/>
                <a:tab pos="158750" algn="l"/>
                <a:tab pos="608013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</a:tabLst>
            </a:pPr>
            <a:r>
              <a:rPr lang="fr-FR" sz="2000" dirty="0"/>
              <a:t>Le transtypage entre un type primitif de plus faible précision vers un type primitif de plus grande précision est automatique et implicite.</a:t>
            </a:r>
          </a:p>
        </p:txBody>
      </p:sp>
      <p:pic>
        <p:nvPicPr>
          <p:cNvPr id="151558" name="Imag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622800"/>
            <a:ext cx="7264404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</p:bldLst>
  </p:timing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ETRS 2023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 ETRS 2023_V2" id="{D300436B-5129-4474-AA1B-9BAC82B106F0}" vid="{1BF30354-C8E7-4FD7-85C6-EFCBA50B7C35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13894937</TotalTime>
  <Pages>19</Pages>
  <Words>732</Words>
  <Application>Microsoft Office PowerPoint</Application>
  <PresentationFormat>Affichage à l'écran (4:3)</PresentationFormat>
  <Paragraphs>106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Comic Sans MS</vt:lpstr>
      <vt:lpstr>Courier New</vt:lpstr>
      <vt:lpstr>Estrangelo Edessa</vt:lpstr>
      <vt:lpstr>Times New Roman</vt:lpstr>
      <vt:lpstr>Trebuchet MS</vt:lpstr>
      <vt:lpstr>Verdana</vt:lpstr>
      <vt:lpstr>Webdings</vt:lpstr>
      <vt:lpstr>Wingdings</vt:lpstr>
      <vt:lpstr>PRSI_MOD_PRES_V12.1</vt:lpstr>
      <vt:lpstr>Thème ETRS 2023_V2</vt:lpstr>
      <vt:lpstr>Présentation PowerPoint</vt:lpstr>
      <vt:lpstr>Présentation PowerPoint</vt:lpstr>
      <vt:lpstr>Présentation PowerPoint</vt:lpstr>
      <vt:lpstr>Les types primitifs numériques</vt:lpstr>
      <vt:lpstr>Le type primitif char</vt:lpstr>
      <vt:lpstr>Le type primitif char</vt:lpstr>
      <vt:lpstr>Le type primitif boolean</vt:lpstr>
      <vt:lpstr>Le type primitif boolean</vt:lpstr>
      <vt:lpstr>Le transtypage de types primitifs</vt:lpstr>
      <vt:lpstr>Le transtypage de types primitifs</vt:lpstr>
      <vt:lpstr>Les types primitifs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POO.</dc:title>
  <dc:subject>Programmation orientée objet.</dc:subject>
  <dc:creator>COURS PRSI</dc:creator>
  <cp:lastModifiedBy>POTACZALA Vincent ADJ</cp:lastModifiedBy>
  <cp:revision>2044</cp:revision>
  <cp:lastPrinted>2002-11-12T07:11:49Z</cp:lastPrinted>
  <dcterms:created xsi:type="dcterms:W3CDTF">1998-09-08T18:17:20Z</dcterms:created>
  <dcterms:modified xsi:type="dcterms:W3CDTF">2023-02-16T15:56:48Z</dcterms:modified>
  <cp:category>Cours</cp:category>
</cp:coreProperties>
</file>