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  <p:sldMasterId id="2147483676" r:id="rId2"/>
    <p:sldMasterId id="2147483691" r:id="rId3"/>
  </p:sldMasterIdLst>
  <p:notesMasterIdLst>
    <p:notesMasterId r:id="rId25"/>
  </p:notesMasterIdLst>
  <p:handoutMasterIdLst>
    <p:handoutMasterId r:id="rId26"/>
  </p:handoutMasterIdLst>
  <p:sldIdLst>
    <p:sldId id="1009" r:id="rId4"/>
    <p:sldId id="1023" r:id="rId5"/>
    <p:sldId id="1024" r:id="rId6"/>
    <p:sldId id="1010" r:id="rId7"/>
    <p:sldId id="1025" r:id="rId8"/>
    <p:sldId id="1026" r:id="rId9"/>
    <p:sldId id="1027" r:id="rId10"/>
    <p:sldId id="1000" r:id="rId11"/>
    <p:sldId id="1032" r:id="rId12"/>
    <p:sldId id="1017" r:id="rId13"/>
    <p:sldId id="1029" r:id="rId14"/>
    <p:sldId id="1028" r:id="rId15"/>
    <p:sldId id="1031" r:id="rId16"/>
    <p:sldId id="1030" r:id="rId17"/>
    <p:sldId id="1043" r:id="rId18"/>
    <p:sldId id="1007" r:id="rId19"/>
    <p:sldId id="1021" r:id="rId20"/>
    <p:sldId id="1044" r:id="rId21"/>
    <p:sldId id="1045" r:id="rId22"/>
    <p:sldId id="1046" r:id="rId23"/>
    <p:sldId id="372" r:id="rId24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Clr>
        <a:srgbClr val="FF0000"/>
      </a:buClr>
      <a:buFont typeface="Webdings" pitchFamily="18" charset="2"/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8C0E4D"/>
    <a:srgbClr val="FEACAC"/>
    <a:srgbClr val="FFFF99"/>
    <a:srgbClr val="FFCCFF"/>
    <a:srgbClr val="FFFF00"/>
    <a:srgbClr val="10425E"/>
    <a:srgbClr val="8DC9E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3297" autoAdjust="0"/>
  </p:normalViewPr>
  <p:slideViewPr>
    <p:cSldViewPr snapToGrid="0">
      <p:cViewPr varScale="1">
        <p:scale>
          <a:sx n="53" d="100"/>
          <a:sy n="53" d="100"/>
        </p:scale>
        <p:origin x="1992" y="66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9DB1A8F4-AF2A-4F22-B9F6-92C38BCF69C8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2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Corps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898" tIns="46275" rIns="90898" bIns="46275">
            <a:spAutoFit/>
          </a:bodyPr>
          <a:lstStyle/>
          <a:p>
            <a:pPr algn="ctr" defTabSz="903288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sz="1200" b="0">
                <a:latin typeface="Times New Roman" pitchFamily="18" charset="0"/>
              </a:rPr>
              <a:t>Page </a:t>
            </a:r>
            <a:fld id="{7830C29A-DE41-4D7E-A869-5A586966F024}" type="slidenum">
              <a:rPr lang="fr-FR" sz="1200" b="0">
                <a:latin typeface="Times New Roman" pitchFamily="18" charset="0"/>
              </a:rPr>
              <a:pPr algn="ctr" defTabSz="903288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82259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 : collection d’instances,</a:t>
            </a:r>
            <a:r>
              <a:rPr lang="fr-FR" baseline="0" dirty="0"/>
              <a:t> sans contrainte, récupérées par un index ou un parcours </a:t>
            </a:r>
            <a:r>
              <a:rPr lang="fr-FR" baseline="0" dirty="0" smtClean="0"/>
              <a:t>séquentiel</a:t>
            </a:r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40437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5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Source</a:t>
            </a:r>
            <a:r>
              <a:rPr lang="fr-FR" baseline="0" dirty="0"/>
              <a:t> : </a:t>
            </a: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/>
              <a:t>Les méthodes que List ajoute à Collection. </a:t>
            </a:r>
          </a:p>
          <a:p>
            <a:r>
              <a:rPr lang="fr-FR" dirty="0" err="1">
                <a:effectLst/>
              </a:rPr>
              <a:t>add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T t) et </a:t>
            </a:r>
            <a:r>
              <a:rPr lang="fr-FR" dirty="0" err="1">
                <a:effectLst/>
              </a:rPr>
              <a:t>addAll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Collection&lt;? </a:t>
            </a:r>
            <a:r>
              <a:rPr lang="fr-FR" dirty="0" err="1">
                <a:effectLst/>
              </a:rPr>
              <a:t>extends</a:t>
            </a:r>
            <a:r>
              <a:rPr lang="fr-FR" dirty="0">
                <a:effectLst/>
              </a:rPr>
              <a:t> T&gt; collection) : permettent d'insérer un ou plusieurs éléments à la position notée par index. </a:t>
            </a:r>
          </a:p>
          <a:p>
            <a:r>
              <a:rPr lang="fr-FR" dirty="0">
                <a:effectLst/>
              </a:rPr>
              <a:t>set(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index, T t) : permet de remplacer l'élément placé à la position index par celui passé en paramètre. L'élément qui existait est retiré de la liste, et retourné par cette méthode. </a:t>
            </a:r>
          </a:p>
          <a:p>
            <a:r>
              <a:rPr lang="fr-FR" dirty="0" err="1">
                <a:effectLst/>
              </a:rPr>
              <a:t>get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index) : retourne l'élément placé à l'index passé en paramètre. </a:t>
            </a:r>
          </a:p>
          <a:p>
            <a:r>
              <a:rPr lang="fr-FR" dirty="0" err="1">
                <a:effectLst/>
              </a:rPr>
              <a:t>remove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index) : retire l'élément placé à l'index passé en paramètre. Cet élément est retourné par la méthode. </a:t>
            </a:r>
          </a:p>
          <a:p>
            <a:r>
              <a:rPr lang="fr-FR" dirty="0" err="1">
                <a:effectLst/>
              </a:rPr>
              <a:t>indexOf</a:t>
            </a:r>
            <a:r>
              <a:rPr lang="fr-FR" dirty="0">
                <a:effectLst/>
              </a:rPr>
              <a:t>(Object o) et </a:t>
            </a:r>
            <a:r>
              <a:rPr lang="fr-FR" dirty="0" err="1">
                <a:effectLst/>
              </a:rPr>
              <a:t>lastIndexOf</a:t>
            </a:r>
            <a:r>
              <a:rPr lang="fr-FR" dirty="0">
                <a:effectLst/>
              </a:rPr>
              <a:t>(Object o) : retournent respectivement le premier et le dernier index de l'objet passé en paramètre dans cette liste. </a:t>
            </a:r>
          </a:p>
          <a:p>
            <a:r>
              <a:rPr lang="fr-FR" dirty="0" err="1">
                <a:effectLst/>
              </a:rPr>
              <a:t>subList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debut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int</a:t>
            </a:r>
            <a:r>
              <a:rPr lang="fr-FR" dirty="0">
                <a:effectLst/>
              </a:rPr>
              <a:t> fin) : retourne la liste composé des éléments compris entre l'index </a:t>
            </a:r>
            <a:r>
              <a:rPr lang="fr-FR" dirty="0" err="1">
                <a:effectLst/>
              </a:rPr>
              <a:t>debut</a:t>
            </a:r>
            <a:r>
              <a:rPr lang="fr-FR" dirty="0">
                <a:effectLst/>
              </a:rPr>
              <a:t>, et l'index fin - 1.</a:t>
            </a:r>
          </a:p>
          <a:p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6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6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44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73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5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0517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1">
            <a:extLst>
              <a:ext uri="{FF2B5EF4-FFF2-40B4-BE49-F238E27FC236}">
                <a16:creationId xmlns:a16="http://schemas.microsoft.com/office/drawing/2014/main" id="{95C01845-1615-4CF5-9517-5804F3FF65D4}"/>
              </a:ext>
            </a:extLst>
          </p:cNvPr>
          <p:cNvSpPr/>
          <p:nvPr userDrawn="1"/>
        </p:nvSpPr>
        <p:spPr bwMode="auto">
          <a:xfrm>
            <a:off x="5364163" y="1257300"/>
            <a:ext cx="2879725" cy="863600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FB3E-DA88-44F8-A2EC-C810B12F7CC2}"/>
              </a:ext>
            </a:extLst>
          </p:cNvPr>
          <p:cNvSpPr/>
          <p:nvPr userDrawn="1"/>
        </p:nvSpPr>
        <p:spPr bwMode="auto">
          <a:xfrm>
            <a:off x="674688" y="0"/>
            <a:ext cx="8469312" cy="1057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7CB1E9-E9A0-45BC-A3F1-8701733829E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692275" y="349250"/>
            <a:ext cx="6696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0">
                <a:solidFill>
                  <a:srgbClr val="FFFFFF"/>
                </a:solidFill>
                <a:latin typeface="Trebuchet MS" panose="020B0603020202020204" pitchFamily="34" charset="0"/>
              </a:rPr>
              <a:t>Objectifs du cours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B3AA-2D92-4F22-B235-2F4D96629C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1347788"/>
            <a:ext cx="1857375" cy="355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1400" dirty="0">
                <a:solidFill>
                  <a:prstClr val="black"/>
                </a:solidFill>
                <a:latin typeface="Arial" charset="0"/>
              </a:rPr>
              <a:t>Niveau technique</a:t>
            </a:r>
          </a:p>
        </p:txBody>
      </p:sp>
      <p:sp>
        <p:nvSpPr>
          <p:cNvPr id="6" name="Arrondir un rectangle avec un coin diagonal 15">
            <a:extLst>
              <a:ext uri="{FF2B5EF4-FFF2-40B4-BE49-F238E27FC236}">
                <a16:creationId xmlns:a16="http://schemas.microsoft.com/office/drawing/2014/main" id="{1DDCB93D-7ED3-4D98-9F23-264975144463}"/>
              </a:ext>
            </a:extLst>
          </p:cNvPr>
          <p:cNvSpPr/>
          <p:nvPr userDrawn="1"/>
        </p:nvSpPr>
        <p:spPr bwMode="auto">
          <a:xfrm>
            <a:off x="1258888" y="1247775"/>
            <a:ext cx="2857500" cy="29845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solidFill>
                  <a:srgbClr val="4F81BD">
                    <a:lumMod val="25000"/>
                  </a:srgbClr>
                </a:solidFill>
              </a:rPr>
              <a:t>Sensibilisation</a:t>
            </a:r>
          </a:p>
        </p:txBody>
      </p:sp>
      <p:sp>
        <p:nvSpPr>
          <p:cNvPr id="7" name="Arrondir un rectangle avec un coin diagonal 16">
            <a:extLst>
              <a:ext uri="{FF2B5EF4-FFF2-40B4-BE49-F238E27FC236}">
                <a16:creationId xmlns:a16="http://schemas.microsoft.com/office/drawing/2014/main" id="{E8B4B99D-14E7-4E66-BAE6-E84E6328E002}"/>
              </a:ext>
            </a:extLst>
          </p:cNvPr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Application</a:t>
            </a:r>
          </a:p>
        </p:txBody>
      </p:sp>
      <p:sp>
        <p:nvSpPr>
          <p:cNvPr id="8" name="Arrondir un rectangle avec un coin diagonal 17">
            <a:extLst>
              <a:ext uri="{FF2B5EF4-FFF2-40B4-BE49-F238E27FC236}">
                <a16:creationId xmlns:a16="http://schemas.microsoft.com/office/drawing/2014/main" id="{475D4920-CE67-4286-A8ED-C318F818D6D0}"/>
              </a:ext>
            </a:extLst>
          </p:cNvPr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Maîtrise</a:t>
            </a:r>
          </a:p>
        </p:txBody>
      </p:sp>
      <p:sp>
        <p:nvSpPr>
          <p:cNvPr id="9" name="Arrondir un rectangle avec un coin diagonal 18">
            <a:extLst>
              <a:ext uri="{FF2B5EF4-FFF2-40B4-BE49-F238E27FC236}">
                <a16:creationId xmlns:a16="http://schemas.microsoft.com/office/drawing/2014/main" id="{ACB0A925-2143-42FF-9914-4C7726C8F7AB}"/>
              </a:ext>
            </a:extLst>
          </p:cNvPr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Expertise</a:t>
            </a:r>
          </a:p>
        </p:txBody>
      </p:sp>
      <p:sp>
        <p:nvSpPr>
          <p:cNvPr id="10" name="Étoile à 5 branches 19">
            <a:extLst>
              <a:ext uri="{FF2B5EF4-FFF2-40B4-BE49-F238E27FC236}">
                <a16:creationId xmlns:a16="http://schemas.microsoft.com/office/drawing/2014/main" id="{5E6BE5D8-6EA0-4C2E-9C04-E6289D314AA6}"/>
              </a:ext>
            </a:extLst>
          </p:cNvPr>
          <p:cNvSpPr/>
          <p:nvPr userDrawn="1"/>
        </p:nvSpPr>
        <p:spPr bwMode="auto">
          <a:xfrm>
            <a:off x="608012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Étoile à 5 branches 20">
            <a:extLst>
              <a:ext uri="{FF2B5EF4-FFF2-40B4-BE49-F238E27FC236}">
                <a16:creationId xmlns:a16="http://schemas.microsoft.com/office/drawing/2014/main" id="{BECD99AA-2E2E-4EA7-A6AC-5F43132C109A}"/>
              </a:ext>
            </a:extLst>
          </p:cNvPr>
          <p:cNvSpPr/>
          <p:nvPr userDrawn="1"/>
        </p:nvSpPr>
        <p:spPr bwMode="auto">
          <a:xfrm>
            <a:off x="6365875" y="1703388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Étoile à 5 branches 13">
            <a:extLst>
              <a:ext uri="{FF2B5EF4-FFF2-40B4-BE49-F238E27FC236}">
                <a16:creationId xmlns:a16="http://schemas.microsoft.com/office/drawing/2014/main" id="{62167997-4C5F-4892-8037-F000611A7E04}"/>
              </a:ext>
            </a:extLst>
          </p:cNvPr>
          <p:cNvSpPr>
            <a:spLocks/>
          </p:cNvSpPr>
          <p:nvPr userDrawn="1"/>
        </p:nvSpPr>
        <p:spPr bwMode="auto">
          <a:xfrm>
            <a:off x="6651625" y="1703388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Étoile à 5 branches 22">
            <a:extLst>
              <a:ext uri="{FF2B5EF4-FFF2-40B4-BE49-F238E27FC236}">
                <a16:creationId xmlns:a16="http://schemas.microsoft.com/office/drawing/2014/main" id="{004097D5-51D2-4D99-8492-E2EA9FAF0489}"/>
              </a:ext>
            </a:extLst>
          </p:cNvPr>
          <p:cNvSpPr/>
          <p:nvPr userDrawn="1"/>
        </p:nvSpPr>
        <p:spPr bwMode="auto">
          <a:xfrm>
            <a:off x="693737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Étoile à 5 branches 23">
            <a:extLst>
              <a:ext uri="{FF2B5EF4-FFF2-40B4-BE49-F238E27FC236}">
                <a16:creationId xmlns:a16="http://schemas.microsoft.com/office/drawing/2014/main" id="{B8964FAE-0243-4720-B883-9F2DFC51931D}"/>
              </a:ext>
            </a:extLst>
          </p:cNvPr>
          <p:cNvSpPr/>
          <p:nvPr userDrawn="1"/>
        </p:nvSpPr>
        <p:spPr bwMode="auto">
          <a:xfrm>
            <a:off x="7223125" y="1703388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C68516F6-E9A0-496E-A2B4-534AA1614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2206625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 altLang="fr-FR" sz="2800">
                <a:solidFill>
                  <a:srgbClr val="C0504D"/>
                </a:solidFill>
                <a:latin typeface="Calibri" panose="020F0502020204030204" pitchFamily="34" charset="0"/>
              </a:rPr>
              <a:t>74</a:t>
            </a: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 heure.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A05EF83B-E214-4986-B987-AB2B871693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3286125"/>
            <a:ext cx="7145337" cy="1041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Connaître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la syntaxe du langage et le concept de programmation objet,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CB3C66E-1088-4CB6-93C2-658D32D539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4529138"/>
            <a:ext cx="70024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Savoir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utiliser </a:t>
            </a:r>
            <a:r>
              <a:rPr lang="fr-FR" sz="2800" dirty="0">
                <a:solidFill>
                  <a:srgbClr val="C00000"/>
                </a:solidFill>
                <a:latin typeface="Calibri"/>
              </a:rPr>
              <a:t>l’environnement de développement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Eclipse.</a:t>
            </a:r>
          </a:p>
        </p:txBody>
      </p:sp>
      <p:sp>
        <p:nvSpPr>
          <p:cNvPr id="18" name="Étoile à 5 branches 28">
            <a:extLst>
              <a:ext uri="{FF2B5EF4-FFF2-40B4-BE49-F238E27FC236}">
                <a16:creationId xmlns:a16="http://schemas.microsoft.com/office/drawing/2014/main" id="{51DB0159-0E3B-48A4-9B49-AE30CBDCEBF1}"/>
              </a:ext>
            </a:extLst>
          </p:cNvPr>
          <p:cNvSpPr/>
          <p:nvPr userDrawn="1"/>
        </p:nvSpPr>
        <p:spPr bwMode="auto">
          <a:xfrm>
            <a:off x="1258888" y="36179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Étoile à 5 branches 29">
            <a:extLst>
              <a:ext uri="{FF2B5EF4-FFF2-40B4-BE49-F238E27FC236}">
                <a16:creationId xmlns:a16="http://schemas.microsoft.com/office/drawing/2014/main" id="{A244E735-299C-4C12-B5C5-E8076648F205}"/>
              </a:ext>
            </a:extLst>
          </p:cNvPr>
          <p:cNvSpPr/>
          <p:nvPr userDrawn="1"/>
        </p:nvSpPr>
        <p:spPr bwMode="auto">
          <a:xfrm>
            <a:off x="1258888" y="46212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0" name="Picture 2" descr="F:\02 - Pédago\20160522-StagePedagoRochefort\04-Présentation Com Visuelle\src\images (1).png">
            <a:extLst>
              <a:ext uri="{FF2B5EF4-FFF2-40B4-BE49-F238E27FC236}">
                <a16:creationId xmlns:a16="http://schemas.microsoft.com/office/drawing/2014/main" id="{B40B24DB-0CE6-4BAF-86B7-FF3AE7E21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4938"/>
            <a:ext cx="787400" cy="78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0D49F2AB-D00B-49A7-8E75-DA8C8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F236-9154-4903-8505-A100114131E6}" type="datetimeFigureOut">
              <a:rPr lang="fr-FR"/>
              <a:pPr>
                <a:defRPr/>
              </a:pPr>
              <a:t>23/06/2023</a:t>
            </a:fld>
            <a:endParaRPr lang="fr-FR"/>
          </a:p>
        </p:txBody>
      </p:sp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FE87A1B5-C5E9-4319-B744-D36A61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JAVA : Les bases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71B35911-6F87-472B-AEC8-A9450C0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36EC-353D-47D2-8D3C-6F1ACB8CA4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2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0AEA69-465C-4D52-B9FA-0BEF319E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45B-3FAB-4D25-B8FB-D3CE4CC29DAE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B74FD9D-E345-4FFA-9D33-FDB7914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631696A-2D6D-47E2-9617-BA6AF82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3781-C1E5-4ABE-9897-A67CBEF83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6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50B7DC7-A78F-4BD6-842D-F676DA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CA09-AE1B-465B-868A-59A58DD746A4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D7C1F08-682A-4CC9-B740-C40BC045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FC3EB2-7D8D-4CB0-A958-1D9590E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4AB9-F3C8-4172-A61F-D1C649181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8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0E0557B-5474-4E6E-BE08-3DA9991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CA61-2D14-492B-9D41-3D3240A5838C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87D6B28-2549-4B85-B11D-D5F29B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70F0F86-10FC-412B-BE5A-AFD9E67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A12E-1F29-4BF7-95CF-D49FD8404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8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7CEB9D-9CD9-45E5-BB55-9D86CE6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9789-5A56-4892-892D-DE36DA80E3FA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1D6706-D4F3-4DE8-9149-391106E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F926537-1B99-45A7-83C1-EE7F760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44F2-9515-4CF0-818D-3A0124CCC2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1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30680F0-F475-4535-957E-6DD13B6D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9AB9-24CF-4454-BF30-A4A43E85134A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2FA89A4-FA9B-403E-80D1-ACBE837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4959B06-75B1-42CB-85CE-958AE33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63A-6B12-4D23-B56C-4F582F398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3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DB19D5BB-49FE-4BEC-861E-5A0C9D558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6151563"/>
            <a:ext cx="6207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05D6EC-A8C2-4504-8E9B-2DCDB25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88A8-1CB2-4715-9AC2-595087DEC387}" type="datetimeFigureOut">
              <a:rPr lang="fr-FR"/>
              <a:pPr>
                <a:defRPr/>
              </a:pPr>
              <a:t>23/06/2023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10B1D3-8880-482C-AD53-58B9B85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A011F9-3098-460A-A26D-42F759C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1B23-04AF-45AC-AA44-929E82CC7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4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16358-59D7-47D9-A570-6D8E39C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F598-20ED-4753-B4B4-A37558948683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DEF52-3E8A-4262-8674-2887452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D5D8-9E26-4842-AC88-AF0D3A2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18F3-2E42-415B-B9BF-3983DF467F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0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414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18238"/>
            <a:ext cx="7668344" cy="431800"/>
          </a:xfrm>
          <a:noFill/>
          <a:ln w="38100" cap="rnd" cmpd="sng">
            <a:noFill/>
          </a:ln>
        </p:spPr>
        <p:txBody>
          <a:bodyPr/>
          <a:lstStyle>
            <a:lvl1pPr algn="l">
              <a:defRPr sz="3200" u="none"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342900" indent="-324000">
              <a:buFontTx/>
              <a:buBlip>
                <a:blip r:embed="rId2"/>
              </a:buBlip>
              <a:def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1pPr>
            <a:lvl2pPr marL="742950" indent="-324000">
              <a:buFontTx/>
              <a:buBlip>
                <a:blip r:embed="rId3"/>
              </a:buBlip>
              <a:defRPr lang="fr-F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2pPr>
            <a:lvl3pPr marL="1143000" indent="-324000">
              <a:buFontTx/>
              <a:buBlip>
                <a:blip r:embed="rId4"/>
              </a:buBlip>
              <a:defRPr lang="fr-FR" sz="2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3pPr>
            <a:lvl4pPr marL="1600200" indent="-324000">
              <a:buFontTx/>
              <a:buBlip>
                <a:blip r:embed="rId5"/>
              </a:buBlip>
              <a:defRPr lang="fr-F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4pPr>
            <a:lvl5pPr marL="2057400" indent="-180000">
              <a:buFont typeface="Wingdings" pitchFamily="2" charset="2"/>
              <a:buChar char="§"/>
              <a:defRPr lang="fr-FR" sz="2000" dirty="0">
                <a:solidFill>
                  <a:schemeClr val="tx1"/>
                </a:solidFill>
                <a:latin typeface="Calibri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9709056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99251939"/>
      </p:ext>
    </p:extLst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6">
            <a:extLst>
              <a:ext uri="{FF2B5EF4-FFF2-40B4-BE49-F238E27FC236}">
                <a16:creationId xmlns:a16="http://schemas.microsoft.com/office/drawing/2014/main" id="{AEA57764-A6D2-4DE7-8E00-976A8C5A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JAVA NIO 2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C0AD845-DA2E-4A89-BCF6-B9FB62B20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E2C75F-5C2F-44E5-B033-A4BDCA1EA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25216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rde géné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5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0" y="4522574"/>
            <a:ext cx="9144000" cy="648677"/>
          </a:xfrm>
          <a:prstGeom prst="rect">
            <a:avLst/>
          </a:prstGeom>
        </p:spPr>
        <p:txBody>
          <a:bodyPr/>
          <a:lstStyle>
            <a:lvl1pPr algn="ctr">
              <a:defRPr sz="3000" baseline="0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3" y="5930851"/>
            <a:ext cx="345374" cy="83741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60335" y="6488668"/>
            <a:ext cx="2883665" cy="67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  </a:t>
            </a:r>
            <a:r>
              <a:rPr lang="fr-FR" sz="1200" dirty="0" smtClean="0">
                <a:solidFill>
                  <a:schemeClr val="bg1"/>
                </a:solidFill>
              </a:rPr>
              <a:t>Mois/COMSIC/DGF/GROUPEMENT</a:t>
            </a:r>
            <a:r>
              <a:rPr lang="fr-FR" sz="1200" baseline="0" dirty="0" smtClean="0">
                <a:solidFill>
                  <a:schemeClr val="bg1"/>
                </a:solidFill>
              </a:rPr>
              <a:t>/COURS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0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Statut de version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aphicFrame>
        <p:nvGraphicFramePr>
          <p:cNvPr id="6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00804"/>
              </p:ext>
            </p:extLst>
          </p:nvPr>
        </p:nvGraphicFramePr>
        <p:xfrm>
          <a:off x="554574" y="899322"/>
          <a:ext cx="7922676" cy="2598910"/>
        </p:xfrm>
        <a:graphic>
          <a:graphicData uri="http://schemas.openxmlformats.org/drawingml/2006/table">
            <a:tbl>
              <a:tblPr/>
              <a:tblGrid>
                <a:gridCol w="342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5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3592" marR="73592" marT="54151" marB="5415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Rédacteur(s) ou responsable de cours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Validation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Approbation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75">
                <a:tc>
                  <a:txBody>
                    <a:bodyPr/>
                    <a:lstStyle/>
                    <a:p>
                      <a:pPr marL="0" marR="0" lvl="0" indent="0" algn="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Annule et remplace</a:t>
                      </a: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3592" marR="73592" marT="54151" marB="5415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38593"/>
              </p:ext>
            </p:extLst>
          </p:nvPr>
        </p:nvGraphicFramePr>
        <p:xfrm>
          <a:off x="555597" y="3769940"/>
          <a:ext cx="7921653" cy="2410297"/>
        </p:xfrm>
        <a:graphic>
          <a:graphicData uri="http://schemas.openxmlformats.org/drawingml/2006/table">
            <a:tbl>
              <a:tblPr/>
              <a:tblGrid>
                <a:gridCol w="90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3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MOTIF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9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68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6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11"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303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0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fr-FR" dirty="0" smtClean="0"/>
              <a:t>Objectifs et modalités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33173" y="1061017"/>
            <a:ext cx="8606789" cy="1620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189000" rIns="0" bIns="27000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8" name="Arrondir un rectangle avec un coin diagonal 2"/>
          <p:cNvSpPr>
            <a:spLocks/>
          </p:cNvSpPr>
          <p:nvPr/>
        </p:nvSpPr>
        <p:spPr bwMode="auto">
          <a:xfrm>
            <a:off x="594433" y="407082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fr-FR" sz="1500" b="1" dirty="0" smtClean="0">
                <a:latin typeface="Verdana" pitchFamily="34" charset="0"/>
              </a:rPr>
              <a:t>   Sensibilisation</a:t>
            </a:r>
            <a:endParaRPr lang="fr-FR" sz="1500" b="1" dirty="0">
              <a:latin typeface="Verdana" pitchFamily="34" charset="0"/>
            </a:endParaRPr>
          </a:p>
        </p:txBody>
      </p:sp>
      <p:sp>
        <p:nvSpPr>
          <p:cNvPr id="9" name="Arrondir un rectangle avec un coin diagonal 4"/>
          <p:cNvSpPr>
            <a:spLocks/>
          </p:cNvSpPr>
          <p:nvPr/>
        </p:nvSpPr>
        <p:spPr bwMode="auto">
          <a:xfrm>
            <a:off x="594433" y="492807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fr-FR" sz="1500" b="1" dirty="0" smtClean="0">
                <a:solidFill>
                  <a:srgbClr val="969696"/>
                </a:solidFill>
                <a:latin typeface="Verdana" pitchFamily="34" charset="0"/>
              </a:rPr>
              <a:t>   Maîtrise</a:t>
            </a:r>
            <a:endParaRPr lang="fr-FR" sz="1500" b="1" dirty="0">
              <a:solidFill>
                <a:srgbClr val="969696"/>
              </a:solidFill>
              <a:latin typeface="Verdana" pitchFamily="34" charset="0"/>
            </a:endParaRPr>
          </a:p>
        </p:txBody>
      </p:sp>
      <p:sp>
        <p:nvSpPr>
          <p:cNvPr id="10" name="Arrondir un rectangle avec un coin diagonal 5"/>
          <p:cNvSpPr>
            <a:spLocks/>
          </p:cNvSpPr>
          <p:nvPr/>
        </p:nvSpPr>
        <p:spPr bwMode="auto">
          <a:xfrm>
            <a:off x="594434" y="536622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gradFill rotWithShape="1">
            <a:gsLst>
              <a:gs pos="0">
                <a:srgbClr val="FF8F8F"/>
              </a:gs>
              <a:gs pos="50000">
                <a:srgbClr val="FFBBBB">
                  <a:alpha val="85500"/>
                </a:srgbClr>
              </a:gs>
              <a:gs pos="100000">
                <a:srgbClr val="FFDEDE">
                  <a:alpha val="71001"/>
                </a:srgbClr>
              </a:gs>
            </a:gsLst>
            <a:lin ang="2700000" scaled="1"/>
          </a:gra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bg2"/>
                </a:solidFill>
                <a:latin typeface="Verdana" pitchFamily="34" charset="0"/>
                <a:cs typeface="+mn-cs"/>
              </a:rPr>
              <a:t>   Expertise</a:t>
            </a:r>
            <a:endParaRPr lang="fr-FR" sz="1500" b="1" dirty="0">
              <a:solidFill>
                <a:schemeClr val="bg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1" name="Arrondir un rectangle avec un coin diagonal 3"/>
          <p:cNvSpPr>
            <a:spLocks/>
          </p:cNvSpPr>
          <p:nvPr/>
        </p:nvSpPr>
        <p:spPr bwMode="auto">
          <a:xfrm>
            <a:off x="598005" y="4508975"/>
            <a:ext cx="2143125" cy="357188"/>
          </a:xfrm>
          <a:custGeom>
            <a:avLst/>
            <a:gdLst>
              <a:gd name="T0" fmla="*/ 178594 w 2857500"/>
              <a:gd name="T1" fmla="*/ 0 h 357188"/>
              <a:gd name="T2" fmla="*/ 2857500 w 2857500"/>
              <a:gd name="T3" fmla="*/ 0 h 357188"/>
              <a:gd name="T4" fmla="*/ 2857500 w 2857500"/>
              <a:gd name="T5" fmla="*/ 0 h 357188"/>
              <a:gd name="T6" fmla="*/ 2857500 w 2857500"/>
              <a:gd name="T7" fmla="*/ 178594 h 357188"/>
              <a:gd name="T8" fmla="*/ 2678906 w 2857500"/>
              <a:gd name="T9" fmla="*/ 357188 h 357188"/>
              <a:gd name="T10" fmla="*/ 0 w 2857500"/>
              <a:gd name="T11" fmla="*/ 357188 h 357188"/>
              <a:gd name="T12" fmla="*/ 0 w 2857500"/>
              <a:gd name="T13" fmla="*/ 357188 h 357188"/>
              <a:gd name="T14" fmla="*/ 0 w 2857500"/>
              <a:gd name="T15" fmla="*/ 178594 h 357188"/>
              <a:gd name="T16" fmla="*/ 178594 w 2857500"/>
              <a:gd name="T17" fmla="*/ 0 h 3571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57500"/>
              <a:gd name="T28" fmla="*/ 0 h 357188"/>
              <a:gd name="T29" fmla="*/ 2857500 w 2857500"/>
              <a:gd name="T30" fmla="*/ 357188 h 3571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57500" h="357188">
                <a:moveTo>
                  <a:pt x="178594" y="0"/>
                </a:moveTo>
                <a:lnTo>
                  <a:pt x="2857500" y="0"/>
                </a:lnTo>
                <a:lnTo>
                  <a:pt x="2857500" y="178594"/>
                </a:lnTo>
                <a:cubicBezTo>
                  <a:pt x="2857500" y="277229"/>
                  <a:pt x="2777541" y="357188"/>
                  <a:pt x="2678906" y="357188"/>
                </a:cubicBezTo>
                <a:lnTo>
                  <a:pt x="0" y="357188"/>
                </a:lnTo>
                <a:lnTo>
                  <a:pt x="0" y="178594"/>
                </a:lnTo>
                <a:cubicBezTo>
                  <a:pt x="0" y="79959"/>
                  <a:pt x="79959" y="0"/>
                  <a:pt x="178594" y="0"/>
                </a:cubicBezTo>
                <a:close/>
              </a:path>
            </a:pathLst>
          </a:custGeom>
          <a:gradFill rotWithShape="1">
            <a:gsLst>
              <a:gs pos="0">
                <a:srgbClr val="748A97"/>
              </a:gs>
              <a:gs pos="50000">
                <a:srgbClr val="A8C7DA">
                  <a:alpha val="85500"/>
                </a:srgbClr>
              </a:gs>
              <a:gs pos="100000">
                <a:srgbClr val="C8EDFF">
                  <a:alpha val="71001"/>
                </a:srgbClr>
              </a:gs>
            </a:gsLst>
            <a:lin ang="2700000" scaled="1"/>
          </a:gradFill>
          <a:ln w="9525" algn="ctr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fr-FR" sz="1500" b="1" dirty="0" smtClean="0">
                <a:solidFill>
                  <a:schemeClr val="bg2"/>
                </a:solidFill>
                <a:latin typeface="Verdana" pitchFamily="34" charset="0"/>
                <a:cs typeface="+mn-cs"/>
              </a:rPr>
              <a:t>   Application</a:t>
            </a:r>
            <a:endParaRPr lang="fr-FR" sz="1500" b="1" dirty="0">
              <a:solidFill>
                <a:schemeClr val="bg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3" name="Étoile à 5 branches 6"/>
          <p:cNvSpPr>
            <a:spLocks/>
          </p:cNvSpPr>
          <p:nvPr/>
        </p:nvSpPr>
        <p:spPr bwMode="auto">
          <a:xfrm>
            <a:off x="4535728" y="4241179"/>
            <a:ext cx="214313" cy="285750"/>
          </a:xfrm>
          <a:custGeom>
            <a:avLst/>
            <a:gdLst>
              <a:gd name="T0" fmla="*/ 0 w 285750"/>
              <a:gd name="T1" fmla="*/ 109147 h 285750"/>
              <a:gd name="T2" fmla="*/ 109147 w 285750"/>
              <a:gd name="T3" fmla="*/ 109147 h 285750"/>
              <a:gd name="T4" fmla="*/ 142875 w 285750"/>
              <a:gd name="T5" fmla="*/ 0 h 285750"/>
              <a:gd name="T6" fmla="*/ 176603 w 285750"/>
              <a:gd name="T7" fmla="*/ 109147 h 285750"/>
              <a:gd name="T8" fmla="*/ 285750 w 285750"/>
              <a:gd name="T9" fmla="*/ 109147 h 285750"/>
              <a:gd name="T10" fmla="*/ 197447 w 285750"/>
              <a:gd name="T11" fmla="*/ 176602 h 285750"/>
              <a:gd name="T12" fmla="*/ 231176 w 285750"/>
              <a:gd name="T13" fmla="*/ 285749 h 285750"/>
              <a:gd name="T14" fmla="*/ 142875 w 285750"/>
              <a:gd name="T15" fmla="*/ 218292 h 285750"/>
              <a:gd name="T16" fmla="*/ 54574 w 285750"/>
              <a:gd name="T17" fmla="*/ 285749 h 285750"/>
              <a:gd name="T18" fmla="*/ 88303 w 285750"/>
              <a:gd name="T19" fmla="*/ 176602 h 285750"/>
              <a:gd name="T20" fmla="*/ 0 w 285750"/>
              <a:gd name="T21" fmla="*/ 109147 h 2857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5750" h="285750">
                <a:moveTo>
                  <a:pt x="0" y="109147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7"/>
                </a:lnTo>
                <a:lnTo>
                  <a:pt x="197447" y="176602"/>
                </a:lnTo>
                <a:lnTo>
                  <a:pt x="231176" y="285749"/>
                </a:lnTo>
                <a:lnTo>
                  <a:pt x="142875" y="218292"/>
                </a:lnTo>
                <a:lnTo>
                  <a:pt x="54574" y="285749"/>
                </a:lnTo>
                <a:lnTo>
                  <a:pt x="88303" y="176602"/>
                </a:lnTo>
                <a:lnTo>
                  <a:pt x="0" y="109147"/>
                </a:lnTo>
                <a:close/>
              </a:path>
            </a:pathLst>
          </a:custGeom>
          <a:solidFill>
            <a:srgbClr val="1B587C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105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4" name="Étoile à 5 branches 9"/>
          <p:cNvSpPr>
            <a:spLocks/>
          </p:cNvSpPr>
          <p:nvPr/>
        </p:nvSpPr>
        <p:spPr bwMode="auto">
          <a:xfrm>
            <a:off x="4794346" y="4513649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Étoile à 5 branches 10"/>
          <p:cNvSpPr>
            <a:spLocks/>
          </p:cNvSpPr>
          <p:nvPr/>
        </p:nvSpPr>
        <p:spPr bwMode="auto">
          <a:xfrm>
            <a:off x="4416777" y="4927685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pPr>
              <a:defRPr/>
            </a:pPr>
            <a:endParaRPr lang="fr-FR" sz="10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Étoile à 5 branches 15"/>
          <p:cNvSpPr/>
          <p:nvPr/>
        </p:nvSpPr>
        <p:spPr bwMode="auto">
          <a:xfrm>
            <a:off x="4733608" y="4927685"/>
            <a:ext cx="214313" cy="285750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fr-FR" sz="1800" b="1" dirty="0">
              <a:solidFill>
                <a:schemeClr val="accent2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17" name="Étoile à 5 branches 9"/>
          <p:cNvSpPr>
            <a:spLocks/>
          </p:cNvSpPr>
          <p:nvPr/>
        </p:nvSpPr>
        <p:spPr bwMode="auto">
          <a:xfrm>
            <a:off x="4322699" y="4552209"/>
            <a:ext cx="214313" cy="285750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lnTo>
                  <a:pt x="0" y="109146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fr-FR" sz="105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84" y="2987171"/>
            <a:ext cx="832813" cy="111041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470100" y="4241180"/>
            <a:ext cx="157447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Théorie</a:t>
            </a:r>
            <a:r>
              <a:rPr lang="fr-FR" sz="135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fr-FR" sz="135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X 50 minutes</a:t>
            </a:r>
            <a:endParaRPr lang="fr-FR" sz="13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5" y="3114157"/>
            <a:ext cx="642332" cy="85644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30" y="3013935"/>
            <a:ext cx="792668" cy="10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068211" y="90042"/>
            <a:ext cx="7021728" cy="870655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fr-FR" dirty="0" smtClean="0"/>
              <a:t>ICONOGRAPHIE :Diapositive</a:t>
            </a:r>
            <a:r>
              <a:rPr lang="fr-FR" baseline="0" dirty="0" smtClean="0"/>
              <a:t> CACHEE, pour information à destination du formateur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Proposition</a:t>
            </a:r>
            <a:r>
              <a:rPr lang="fr-FR" baseline="0" dirty="0" smtClean="0"/>
              <a:t> d’un ensemble d’icônes « pédagogiques » afin de repérer facilement les différentes catégories d’information.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914394" y="1586299"/>
            <a:ext cx="3610535" cy="256435"/>
          </a:xfrm>
          <a:prstGeom prst="rect">
            <a:avLst/>
          </a:prstGeom>
        </p:spPr>
        <p:txBody>
          <a:bodyPr/>
          <a:lstStyle>
            <a:lvl1pPr marL="62446" indent="-62446" algn="l" defTabSz="913981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ebdings" pitchFamily="18" charset="2"/>
              <a:buChar char="4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549" indent="-97927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rgbClr val="000099"/>
                </a:solidFill>
                <a:latin typeface="Times New Roman" pitchFamily="18" charset="0"/>
              </a:defRPr>
            </a:lvl2pPr>
            <a:lvl3pPr marL="668455" indent="-127730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9313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113226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21963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30700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339437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748174" indent="-228496" algn="l" defTabSz="913981" rtl="0" eaLnBrk="1" fontAlgn="base" hangingPunct="1">
              <a:spcBef>
                <a:spcPct val="20000"/>
              </a:spcBef>
              <a:spcAft>
                <a:spcPct val="0"/>
              </a:spcAft>
              <a:buChar char="&gt;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fr-FR" sz="1200" b="0" kern="0" dirty="0" smtClean="0"/>
              <a:t>Pour bien commencer ; pour bien comprendre.</a:t>
            </a:r>
            <a:endParaRPr lang="fr-FR" sz="1200" b="0" kern="0" dirty="0"/>
          </a:p>
        </p:txBody>
      </p:sp>
      <p:sp>
        <p:nvSpPr>
          <p:cNvPr id="7" name="Rectangle 6"/>
          <p:cNvSpPr/>
          <p:nvPr/>
        </p:nvSpPr>
        <p:spPr>
          <a:xfrm>
            <a:off x="914394" y="2446986"/>
            <a:ext cx="49280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Ce que vous devez impérativement retenir dans un paragraphe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393" y="3444681"/>
            <a:ext cx="507022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À savoir : s’applique à une section, à une  sous-partie ou une partie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394" y="4568733"/>
            <a:ext cx="341106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Attention </a:t>
            </a:r>
            <a:r>
              <a:rPr lang="fr-FR" sz="1200" dirty="0" smtClean="0"/>
              <a:t>! </a:t>
            </a:r>
            <a:r>
              <a:rPr lang="fr-FR" sz="1200" dirty="0"/>
              <a:t>Point particulier ou source d’erreur.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93" y="5543583"/>
            <a:ext cx="256247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Mode d’emploi ou clé de la réussite.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4617" y="1325821"/>
            <a:ext cx="337845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Petit </a:t>
            </a:r>
            <a:r>
              <a:rPr lang="fr-FR" sz="1200" dirty="0"/>
              <a:t>conseil pratique, idée de </a:t>
            </a:r>
            <a:r>
              <a:rPr lang="fr-FR" sz="1200" dirty="0" smtClean="0"/>
              <a:t>départ ou </a:t>
            </a:r>
            <a:r>
              <a:rPr lang="fr-FR" sz="1200" dirty="0"/>
              <a:t>observation.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3217" y="2293342"/>
            <a:ext cx="310672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Approfondissez vos connaissances ! </a:t>
            </a:r>
            <a:r>
              <a:rPr lang="fr-FR" sz="1200" dirty="0" smtClean="0"/>
              <a:t>Pour </a:t>
            </a:r>
            <a:r>
              <a:rPr lang="fr-FR" sz="1200" dirty="0"/>
              <a:t>aller plus loin mais pas nécessairement à savoir.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3217" y="3470088"/>
            <a:ext cx="222268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Repère, se situer dans le cours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3217" y="4430206"/>
            <a:ext cx="196437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Questions de renforcement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15050" y="5128506"/>
            <a:ext cx="2686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Un rappel de l’idée générale du chapitre. Il est incomplet et sert à vous rappeler les points que vous devez travailler. </a:t>
            </a:r>
          </a:p>
          <a:p>
            <a:r>
              <a:rPr lang="fr-FR" sz="1200" dirty="0"/>
              <a:t>Ce résumé est toujours suivi de questions de renforcement.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6" y="4361645"/>
            <a:ext cx="549240" cy="60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1" y="5286078"/>
            <a:ext cx="519725" cy="692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2" descr="D:\Bibliotheque\Clipart\questi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76" y="4253869"/>
            <a:ext cx="407817" cy="6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Bibliotheque\Clipart\savoi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3" y="3292870"/>
            <a:ext cx="405206" cy="6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Bibliotheque\Clipart\essenti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8" y="2455352"/>
            <a:ext cx="504554" cy="4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Bibliotheque\search-2876776__4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74" y="2203374"/>
            <a:ext cx="577304" cy="7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19" y="1124352"/>
            <a:ext cx="290669" cy="71838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6" y="3389203"/>
            <a:ext cx="302585" cy="52432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7" y="1361810"/>
            <a:ext cx="521099" cy="63084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20" y="5401291"/>
            <a:ext cx="433600" cy="6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 bwMode="auto">
          <a:xfrm>
            <a:off x="2589600" y="3916695"/>
            <a:ext cx="4291139" cy="568693"/>
          </a:xfrm>
          <a:prstGeom prst="roundRect">
            <a:avLst/>
          </a:prstGeom>
          <a:solidFill>
            <a:srgbClr val="CCECFF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dirty="0" smtClean="0"/>
              <a:t>TITRE</a:t>
            </a:r>
            <a:r>
              <a:rPr lang="fr-FR" sz="2100" b="1" baseline="0" dirty="0" smtClean="0"/>
              <a:t> 3</a:t>
            </a:r>
            <a:endParaRPr kumimoji="0" lang="fr-F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2589600" y="2962044"/>
            <a:ext cx="4291139" cy="568693"/>
          </a:xfrm>
          <a:prstGeom prst="roundRect">
            <a:avLst/>
          </a:prstGeom>
          <a:solidFill>
            <a:srgbClr val="CCECFF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500" dirty="0" smtClean="0"/>
              <a:t> </a:t>
            </a:r>
            <a:r>
              <a:rPr lang="fr-FR" sz="2100" b="1" dirty="0" smtClean="0"/>
              <a:t>TITRE</a:t>
            </a:r>
            <a:r>
              <a:rPr lang="fr-FR" sz="2100" b="1" baseline="0" dirty="0" smtClean="0"/>
              <a:t> 2</a:t>
            </a:r>
            <a:endParaRPr kumimoji="0" lang="fr-F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031475" y="1845258"/>
            <a:ext cx="4849265" cy="816618"/>
            <a:chOff x="493913" y="1054806"/>
            <a:chExt cx="6465687" cy="816618"/>
          </a:xfrm>
        </p:grpSpPr>
        <p:sp>
          <p:nvSpPr>
            <p:cNvPr id="7" name="Rectangle à coins arrondis 6"/>
            <p:cNvSpPr/>
            <p:nvPr/>
          </p:nvSpPr>
          <p:spPr bwMode="auto">
            <a:xfrm>
              <a:off x="1238082" y="1232348"/>
              <a:ext cx="5721518" cy="639076"/>
            </a:xfrm>
            <a:prstGeom prst="roundRect">
              <a:avLst/>
            </a:prstGeom>
            <a:solidFill>
              <a:srgbClr val="CCECFF">
                <a:alpha val="1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38100" dir="3180000" algn="l" rotWithShape="0">
                <a:prstClr val="black">
                  <a:alpha val="51000"/>
                </a:prstClr>
              </a:outerShdw>
            </a:effectLst>
            <a:extLst/>
          </p:spPr>
          <p:txBody>
            <a:bodyPr vert="horz" wrap="square" lIns="91440" tIns="108000" rIns="144000" bIns="144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766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/>
                <a:t> </a:t>
              </a:r>
              <a:r>
                <a:rPr lang="fr-FR" sz="2100" b="1" dirty="0" smtClean="0"/>
                <a:t>TITRE</a:t>
              </a:r>
              <a:r>
                <a:rPr lang="fr-FR" sz="2100" b="1" baseline="0" dirty="0" smtClean="0"/>
                <a:t> 1</a:t>
              </a:r>
              <a:endParaRPr kumimoji="0" lang="fr-FR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913" y="1054806"/>
              <a:ext cx="818768" cy="7779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5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Bodoni MT Black" panose="02070A03080606020203" pitchFamily="18" charset="0"/>
                </a:rPr>
                <a:t>1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031474" y="2784727"/>
            <a:ext cx="614076" cy="7779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31474" y="3739378"/>
            <a:ext cx="614076" cy="7779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3</a:t>
            </a:r>
            <a:endParaRPr lang="fr-FR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2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fr-FR" dirty="0" smtClean="0"/>
              <a:t>Rappels / Points clés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589600" y="3942234"/>
            <a:ext cx="4291139" cy="517615"/>
          </a:xfrm>
          <a:prstGeom prst="roundRect">
            <a:avLst/>
          </a:prstGeom>
          <a:solidFill>
            <a:schemeClr val="accent2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/>
              <a:t>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589600" y="2987583"/>
            <a:ext cx="4291139" cy="517615"/>
          </a:xfrm>
          <a:prstGeom prst="roundRect">
            <a:avLst/>
          </a:prstGeom>
          <a:solidFill>
            <a:schemeClr val="accent2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39700" dist="38100" dir="3180000" algn="l" rotWithShape="0">
              <a:prstClr val="black">
                <a:alpha val="51000"/>
              </a:prstClr>
            </a:outerShdw>
          </a:effectLst>
          <a:extLst/>
        </p:spPr>
        <p:txBody>
          <a:bodyPr vert="horz" wrap="square" lIns="68580" tIns="81000" rIns="10800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/>
              <a:t>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031475" y="1845259"/>
            <a:ext cx="4849265" cy="791079"/>
            <a:chOff x="493913" y="1054806"/>
            <a:chExt cx="6465687" cy="791079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1238082" y="1257887"/>
              <a:ext cx="5721518" cy="587998"/>
            </a:xfrm>
            <a:prstGeom prst="roundRect">
              <a:avLst/>
            </a:prstGeom>
            <a:solidFill>
              <a:schemeClr val="accent2">
                <a:alpha val="1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38100" dir="3180000" algn="l" rotWithShape="0">
                <a:prstClr val="black">
                  <a:alpha val="51000"/>
                </a:prstClr>
              </a:outerShdw>
            </a:effectLst>
            <a:extLst/>
          </p:spPr>
          <p:txBody>
            <a:bodyPr vert="horz" wrap="square" lIns="91440" tIns="108000" rIns="144000" bIns="144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766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 smtClean="0"/>
                <a:t>   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913" y="1054806"/>
              <a:ext cx="818768" cy="7779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05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Bodoni MT Black" panose="02070A03080606020203" pitchFamily="18" charset="0"/>
                </a:rPr>
                <a:t>1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31474" y="2784727"/>
            <a:ext cx="614076" cy="7779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2</a:t>
            </a:r>
            <a:endParaRPr lang="fr-FR" sz="405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139700" dist="38100" dir="2640000" algn="bl" rotWithShape="0">
                  <a:srgbClr val="066F84"/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1474" y="3739378"/>
            <a:ext cx="614076" cy="77790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fr-FR" sz="405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odoni MT Black" panose="02070A03080606020203" pitchFamily="18" charset="0"/>
              </a:rPr>
              <a:t>3</a:t>
            </a:r>
            <a:endParaRPr lang="fr-FR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odoni MT Black" panose="02070A0308060602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3866" y="2080728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3866" y="2984781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3866" y="3939432"/>
            <a:ext cx="1228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766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 3</a:t>
            </a:r>
          </a:p>
        </p:txBody>
      </p:sp>
    </p:spTree>
    <p:extLst>
      <p:ext uri="{BB962C8B-B14F-4D97-AF65-F5344CB8AC3E}">
        <p14:creationId xmlns:p14="http://schemas.microsoft.com/office/powerpoint/2010/main" val="5439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</p:nvPr>
        </p:nvSpPr>
        <p:spPr>
          <a:xfrm>
            <a:off x="265670" y="1013254"/>
            <a:ext cx="8606481" cy="5346357"/>
          </a:xfrm>
          <a:prstGeom prst="rect">
            <a:avLst/>
          </a:prstGeom>
        </p:spPr>
        <p:txBody>
          <a:bodyPr/>
          <a:lstStyle>
            <a:lvl1pPr>
              <a:defRPr sz="1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019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-63767"/>
            <a:ext cx="7668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Plan de la séance</a:t>
            </a:r>
          </a:p>
        </p:txBody>
      </p:sp>
    </p:spTree>
    <p:extLst>
      <p:ext uri="{BB962C8B-B14F-4D97-AF65-F5344CB8AC3E}">
        <p14:creationId xmlns:p14="http://schemas.microsoft.com/office/powerpoint/2010/main" val="13223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25360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4674234" y="989014"/>
            <a:ext cx="4207669" cy="5337175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534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3CA09-AE1B-465B-868A-59A58DD746A4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E4AB9-F3C8-4172-A61F-D1C64918126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088292" y="145562"/>
            <a:ext cx="7055708" cy="6486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53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79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4510" y="1279526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29001"/>
            <a:ext cx="9144000" cy="714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 sous-titre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CA2993E-B742-4F37-BED3-3BCA442E3005}" type="datetimeFigureOut">
              <a:rPr lang="fr-FR" smtClean="0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CF2737-9727-4CC2-9DCC-36391FD5335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76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6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53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25320420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9473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620713"/>
            <a:ext cx="3451225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620713"/>
            <a:ext cx="3452812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/>
          <a:lstStyle/>
          <a:p>
            <a:fld id="{3E261C2D-7BD0-4FDE-B967-DF06229A3C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911975" cy="1470025"/>
          </a:xfrm>
        </p:spPr>
        <p:txBody>
          <a:bodyPr/>
          <a:lstStyle>
            <a:lvl1pPr>
              <a:defRPr u="sng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fr-FR" altLang="fr-FR" noProof="0"/>
              <a:t>Cliquez pour modifier le style du titre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437063"/>
            <a:ext cx="7596187" cy="1201737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fr-FR" alt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21745121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1222"/>
            <a:ext cx="76438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620713"/>
            <a:ext cx="7056437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pic>
        <p:nvPicPr>
          <p:cNvPr id="1028" name="Image 2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3813" y="0"/>
            <a:ext cx="152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500188" y="6597352"/>
            <a:ext cx="6888236" cy="240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2656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ransition>
    <p:strips dir="r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217A91A1-95D7-4569-86D2-ED16775BC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650" y="115888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EE114091-64AA-4C68-8605-9ADF67592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44538" y="1009650"/>
            <a:ext cx="8291512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CE67-F662-4651-BE08-46C46FF8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188" y="6405563"/>
            <a:ext cx="163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2993E-B742-4F37-BED3-3BCA442E3005}" type="datetimeFigureOut">
              <a:rPr lang="fr-FR"/>
              <a:pPr>
                <a:defRPr/>
              </a:pPr>
              <a:t>23/06/2023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DD93-03B5-4D26-B81D-E311FE9B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35725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5F284-0E18-4BB6-8366-23FDB0F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34138"/>
            <a:ext cx="64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F2737-9727-4CC2-9DCC-36391FD53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0651-E07F-40C0-84F2-8B351EFE54CA}"/>
              </a:ext>
            </a:extLst>
          </p:cNvPr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32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9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83940E-CBDD-440A-80DF-75446E7D4293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JAVA NIO 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86" y="116660"/>
            <a:ext cx="270703" cy="656367"/>
          </a:xfrm>
          <a:prstGeom prst="rect">
            <a:avLst/>
          </a:prstGeom>
        </p:spPr>
      </p:pic>
      <p:pic>
        <p:nvPicPr>
          <p:cNvPr id="8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23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#ArrayList-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docs.oracle.com/javase/8/docs/api/java/util/ArrayList.html" TargetMode="External"/><Relationship Id="rId4" Type="http://schemas.openxmlformats.org/officeDocument/2006/relationships/hyperlink" Target="https://docs.oracle.com/javase/8/docs/api/java/util/Collecti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26354" y="2147865"/>
            <a:ext cx="8280400" cy="779462"/>
          </a:xfrm>
        </p:spPr>
        <p:txBody>
          <a:bodyPr>
            <a:normAutofit fontScale="90000"/>
          </a:bodyPr>
          <a:lstStyle/>
          <a:p>
            <a:r>
              <a:rPr lang="fr-FR" sz="4800" u="sng" dirty="0" smtClean="0">
                <a:latin typeface="Tahoma" panose="020B0604030504040204" pitchFamily="34" charset="0"/>
              </a:rPr>
              <a:t>Java</a:t>
            </a: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sz="7200" dirty="0"/>
              <a:t>Les </a:t>
            </a:r>
            <a:r>
              <a:rPr lang="fr-FR" sz="7200" dirty="0" smtClean="0"/>
              <a:t>collections :</a:t>
            </a:r>
            <a:br>
              <a:rPr lang="fr-FR" sz="7200" dirty="0" smtClean="0"/>
            </a:br>
            <a:r>
              <a:rPr lang="fr-FR" sz="7200" dirty="0" smtClean="0"/>
              <a:t>List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275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54" y="4170413"/>
            <a:ext cx="3667594" cy="2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7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)</a:t>
            </a:r>
          </a:p>
        </p:txBody>
      </p:sp>
      <p:pic>
        <p:nvPicPr>
          <p:cNvPr id="2274306" name="Picture 2" descr="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3290" r="6779" b="8711"/>
          <a:stretch/>
        </p:blipFill>
        <p:spPr bwMode="auto">
          <a:xfrm>
            <a:off x="1540568" y="838803"/>
            <a:ext cx="6190267" cy="53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262F04-C7DC-408E-8A28-3AEFCC27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002">
            <a:off x="6079234" y="2617522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ArrayList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6A1DC-1E56-4707-81AC-A8E8BD0A110D}"/>
              </a:ext>
            </a:extLst>
          </p:cNvPr>
          <p:cNvSpPr txBox="1"/>
          <p:nvPr/>
        </p:nvSpPr>
        <p:spPr>
          <a:xfrm>
            <a:off x="665019" y="914399"/>
            <a:ext cx="8285016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Tableau dynamique (s’agrandit et rétrécit automatiquement)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Accès aux éléments par indice (rapide)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Efficace pour l’ajout/suppression d’objets en fin de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La </a:t>
            </a:r>
            <a:r>
              <a:rPr lang="fr-FR" sz="2200" b="0"/>
              <a:t>suppression d’éléments </a:t>
            </a:r>
            <a:r>
              <a:rPr lang="fr-FR" sz="2200" b="0" dirty="0"/>
              <a:t>entraîne un tassement automatique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64D-4A83-4051-A11A-8D5A1A7D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7" y="3904578"/>
            <a:ext cx="6913417" cy="283567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1C49FBA-83AF-4894-B5E5-DD832F9FD4F6}"/>
              </a:ext>
            </a:extLst>
          </p:cNvPr>
          <p:cNvGrpSpPr/>
          <p:nvPr/>
        </p:nvGrpSpPr>
        <p:grpSpPr>
          <a:xfrm>
            <a:off x="-20004" y="959925"/>
            <a:ext cx="643458" cy="2727420"/>
            <a:chOff x="-20004" y="959925"/>
            <a:chExt cx="643458" cy="27274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21F6BEE-FA0F-43F4-9528-DE5BCF48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9" y="1676400"/>
              <a:ext cx="571607" cy="57799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A0EBB1-EC16-4373-B910-FDB5CDD4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4" y="2355279"/>
              <a:ext cx="571607" cy="5779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AFD64B0-7CD9-46B7-93FC-E039ED0C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861" y="3079298"/>
              <a:ext cx="628315" cy="60804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DBCE981-5B29-4764-BAED-66F56E018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004" y="959925"/>
              <a:ext cx="628315" cy="60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5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ArrayList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6A1DC-1E56-4707-81AC-A8E8BD0A110D}"/>
              </a:ext>
            </a:extLst>
          </p:cNvPr>
          <p:cNvSpPr txBox="1"/>
          <p:nvPr/>
        </p:nvSpPr>
        <p:spPr>
          <a:xfrm>
            <a:off x="1066800" y="775847"/>
            <a:ext cx="7883235" cy="430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/>
              <a:t>3 constructeurs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  <a:p>
            <a:endParaRPr lang="fr-FR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dirty="0"/>
              <a:t>Spécificité</a:t>
            </a:r>
          </a:p>
          <a:p>
            <a:endParaRPr lang="fr-FR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37EF67-3D42-4FF7-9B51-0B712400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42437"/>
              </p:ext>
            </p:extLst>
          </p:nvPr>
        </p:nvGraphicFramePr>
        <p:xfrm>
          <a:off x="705515" y="1195446"/>
          <a:ext cx="836814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965">
                  <a:extLst>
                    <a:ext uri="{9D8B030D-6E8A-4147-A177-3AD203B41FA5}">
                      <a16:colId xmlns:a16="http://schemas.microsoft.com/office/drawing/2014/main" val="1423673666"/>
                    </a:ext>
                  </a:extLst>
                </a:gridCol>
                <a:gridCol w="3602180">
                  <a:extLst>
                    <a:ext uri="{9D8B030D-6E8A-4147-A177-3AD203B41FA5}">
                      <a16:colId xmlns:a16="http://schemas.microsoft.com/office/drawing/2014/main" val="327591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2400" u="sng" strike="noStrike" dirty="0" err="1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ArrayList</a:t>
                      </a:r>
                      <a:r>
                        <a:rPr lang="fr-FR" sz="2400" u="sng" strike="noStrike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Construit un tableau de 10 éléments.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2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u="none" dirty="0" err="1">
                          <a:solidFill>
                            <a:schemeClr val="bg1"/>
                          </a:solidFill>
                        </a:rPr>
                        <a:t>ArrayList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  <a:hlinkClick r:id="rId4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Collection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&lt;? </a:t>
                      </a:r>
                      <a:r>
                        <a:rPr lang="fr-FR" sz="2400" u="none" dirty="0" err="1">
                          <a:solidFill>
                            <a:schemeClr val="bg1"/>
                          </a:solidFill>
                        </a:rPr>
                        <a:t>extends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  <a:hlinkClick r:id="rId5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&gt; c)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Construit un tableau à partir d’une collection d’objets de classe ou sous classe 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6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u="none" dirty="0" err="1">
                          <a:solidFill>
                            <a:schemeClr val="bg1"/>
                          </a:solidFill>
                        </a:rPr>
                        <a:t>ArrayList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sz="2400" u="none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fr-FR" sz="2400" u="none" dirty="0" err="1">
                          <a:solidFill>
                            <a:schemeClr val="bg1"/>
                          </a:solidFill>
                        </a:rPr>
                        <a:t>initialCapacity</a:t>
                      </a:r>
                      <a:r>
                        <a:rPr lang="fr-FR" sz="2400" u="none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solidFill>
                            <a:schemeClr val="bg1"/>
                          </a:solidFill>
                        </a:rPr>
                        <a:t>Contruit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 un tableau d’une capacité </a:t>
                      </a:r>
                      <a:r>
                        <a:rPr lang="fr-FR" sz="2000" i="1" dirty="0" err="1">
                          <a:solidFill>
                            <a:schemeClr val="bg1"/>
                          </a:solidFill>
                        </a:rPr>
                        <a:t>initialCapacity</a:t>
                      </a:r>
                      <a:endParaRPr lang="fr-FR" sz="20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17263"/>
                  </a:ext>
                </a:extLst>
              </a:tr>
            </a:tbl>
          </a:graphicData>
        </a:graphic>
      </p:graphicFrame>
      <p:sp>
        <p:nvSpPr>
          <p:cNvPr id="5" name="Rectangle 12">
            <a:extLst>
              <a:ext uri="{FF2B5EF4-FFF2-40B4-BE49-F238E27FC236}">
                <a16:creationId xmlns:a16="http://schemas.microsoft.com/office/drawing/2014/main" id="{7483C4EE-FCCC-48F9-BD3C-A5F81820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5" y="4115593"/>
            <a:ext cx="8325515" cy="2657331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fr-FR" sz="2400" b="0" dirty="0">
                <a:solidFill>
                  <a:schemeClr val="bg1"/>
                </a:solidFill>
              </a:rPr>
              <a:t>La méthode </a:t>
            </a:r>
            <a:r>
              <a:rPr lang="fr-FR" sz="2400" i="1" dirty="0" err="1">
                <a:solidFill>
                  <a:schemeClr val="bg1"/>
                </a:solidFill>
              </a:rPr>
              <a:t>contains</a:t>
            </a:r>
            <a:r>
              <a:rPr lang="fr-FR" sz="2400" i="1" dirty="0">
                <a:solidFill>
                  <a:schemeClr val="bg1"/>
                </a:solidFill>
              </a:rPr>
              <a:t>(Object instance) </a:t>
            </a:r>
            <a:r>
              <a:rPr lang="fr-FR" sz="2400" b="0" dirty="0">
                <a:solidFill>
                  <a:schemeClr val="bg1"/>
                </a:solidFill>
              </a:rPr>
              <a:t>repose sur la définition correcte de </a:t>
            </a:r>
            <a:r>
              <a:rPr lang="fr-FR" sz="2400" i="1" dirty="0" err="1">
                <a:solidFill>
                  <a:schemeClr val="bg1"/>
                </a:solidFill>
              </a:rPr>
              <a:t>equals</a:t>
            </a:r>
            <a:r>
              <a:rPr lang="fr-FR" sz="2400" i="1" dirty="0">
                <a:solidFill>
                  <a:schemeClr val="bg1"/>
                </a:solidFill>
              </a:rPr>
              <a:t>() &amp; </a:t>
            </a:r>
            <a:r>
              <a:rPr lang="fr-FR" sz="2400" i="1" dirty="0" err="1">
                <a:solidFill>
                  <a:schemeClr val="bg1"/>
                </a:solidFill>
              </a:rPr>
              <a:t>hashCode</a:t>
            </a:r>
            <a:r>
              <a:rPr lang="fr-FR" sz="2400" i="1" dirty="0">
                <a:solidFill>
                  <a:schemeClr val="bg1"/>
                </a:solidFill>
              </a:rPr>
              <a:t>()</a:t>
            </a:r>
            <a:r>
              <a:rPr lang="fr-FR" sz="2400" b="0" dirty="0">
                <a:solidFill>
                  <a:schemeClr val="bg1"/>
                </a:solidFill>
              </a:rPr>
              <a:t> </a:t>
            </a:r>
          </a:p>
          <a:p>
            <a:r>
              <a:rPr lang="fr-FR" sz="2400" b="0" dirty="0">
                <a:solidFill>
                  <a:schemeClr val="bg1"/>
                </a:solidFill>
              </a:rPr>
              <a:t>L'implémentation de </a:t>
            </a:r>
            <a:r>
              <a:rPr lang="fr-FR" sz="2400" i="1" dirty="0" err="1">
                <a:solidFill>
                  <a:schemeClr val="bg1"/>
                </a:solidFill>
              </a:rPr>
              <a:t>compareTo</a:t>
            </a:r>
            <a:r>
              <a:rPr lang="fr-FR" sz="2400" b="0" dirty="0">
                <a:solidFill>
                  <a:schemeClr val="bg1"/>
                </a:solidFill>
              </a:rPr>
              <a:t> doit être cohérente avec celle d'</a:t>
            </a:r>
            <a:r>
              <a:rPr lang="fr-FR" sz="2400" i="1" dirty="0" err="1">
                <a:solidFill>
                  <a:schemeClr val="bg1"/>
                </a:solidFill>
              </a:rPr>
              <a:t>equals</a:t>
            </a:r>
            <a:r>
              <a:rPr lang="fr-FR" sz="2400" b="0" dirty="0">
                <a:solidFill>
                  <a:schemeClr val="bg1"/>
                </a:solidFill>
              </a:rPr>
              <a:t> :  </a:t>
            </a:r>
          </a:p>
          <a:p>
            <a:r>
              <a:rPr lang="fr-FR" sz="2400" b="0" dirty="0">
                <a:solidFill>
                  <a:schemeClr val="bg1"/>
                </a:solidFill>
              </a:rPr>
              <a:t>	</a:t>
            </a:r>
            <a:r>
              <a:rPr lang="fr-FR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o1.equals(o2)==</a:t>
            </a:r>
            <a:r>
              <a:rPr lang="fr-FR" sz="20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20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Alors o1.compareTo(o2)==0 (et vice versa)</a:t>
            </a:r>
          </a:p>
        </p:txBody>
      </p:sp>
    </p:spTree>
    <p:extLst>
      <p:ext uri="{BB962C8B-B14F-4D97-AF65-F5344CB8AC3E}">
        <p14:creationId xmlns:p14="http://schemas.microsoft.com/office/powerpoint/2010/main" val="11618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)</a:t>
            </a:r>
          </a:p>
        </p:txBody>
      </p:sp>
      <p:pic>
        <p:nvPicPr>
          <p:cNvPr id="2274306" name="Picture 2" descr="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3290" r="6779" b="8711"/>
          <a:stretch/>
        </p:blipFill>
        <p:spPr bwMode="auto">
          <a:xfrm>
            <a:off x="1540568" y="838803"/>
            <a:ext cx="6190267" cy="53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CF2A80-CCA8-4785-8F47-78F0DD7BD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429000"/>
            <a:ext cx="2459182" cy="24591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262F04-C7DC-408E-8A28-3AEFCC27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8002">
            <a:off x="3294470" y="4058394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0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/>
              <a:t> : implémentation </a:t>
            </a:r>
            <a:r>
              <a:rPr lang="fr-FR" b="1" i="1" dirty="0" err="1">
                <a:solidFill>
                  <a:srgbClr val="FF0000"/>
                </a:solidFill>
              </a:rPr>
              <a:t>LinkedList</a:t>
            </a:r>
            <a:endParaRPr lang="fr-FR" b="1" i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0B152-8A63-4197-B1F4-E90CC9CA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4" y="3159330"/>
            <a:ext cx="5435744" cy="35809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3C3C1C-E7B5-4F77-AD5B-DF13FB5E8E15}"/>
              </a:ext>
            </a:extLst>
          </p:cNvPr>
          <p:cNvSpPr txBox="1"/>
          <p:nvPr/>
        </p:nvSpPr>
        <p:spPr>
          <a:xfrm>
            <a:off x="665019" y="914399"/>
            <a:ext cx="8285016" cy="249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Liste chainée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Accès aux éléments par indice (parcours de tous les éléments avant l’indice)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Efficace pour l’ajout/suppression d’objets n’importe où dans la 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11DF1B-C8F7-4775-8CAA-EB3AEC60B7A2}"/>
              </a:ext>
            </a:extLst>
          </p:cNvPr>
          <p:cNvGrpSpPr/>
          <p:nvPr/>
        </p:nvGrpSpPr>
        <p:grpSpPr>
          <a:xfrm>
            <a:off x="-20004" y="1486401"/>
            <a:ext cx="628315" cy="1446872"/>
            <a:chOff x="-20004" y="1486401"/>
            <a:chExt cx="628315" cy="144687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3EA167C-38B0-47C7-BCFB-A3DC2FEB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4" y="2355279"/>
              <a:ext cx="571607" cy="5779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BC64F70-C0C7-426E-9D6F-70BB5A31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0004" y="1486401"/>
              <a:ext cx="628315" cy="60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Retour sur les tableaux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Interfaces / vue d’ensemble de l’API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listes (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List)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fr-FR" dirty="0"/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2283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utilitaire </a:t>
            </a:r>
            <a:r>
              <a:rPr lang="fr-FR" dirty="0">
                <a:solidFill>
                  <a:srgbClr val="FF0000"/>
                </a:solidFill>
              </a:rPr>
              <a:t>Collections</a:t>
            </a:r>
          </a:p>
        </p:txBody>
      </p:sp>
      <p:graphicFrame>
        <p:nvGraphicFramePr>
          <p:cNvPr id="227123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10953244"/>
              </p:ext>
            </p:extLst>
          </p:nvPr>
        </p:nvGraphicFramePr>
        <p:xfrm>
          <a:off x="0" y="3054350"/>
          <a:ext cx="3209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18" name="Image bitmap" r:id="rId3" imgW="3209524" imgH="2362530" progId="Paint.Picture">
                  <p:embed/>
                </p:oleObj>
              </mc:Choice>
              <mc:Fallback>
                <p:oleObj name="Image bitmap" r:id="rId3" imgW="3209524" imgH="236253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54350"/>
                        <a:ext cx="32099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1238" name="Text Box 6"/>
          <p:cNvSpPr txBox="1">
            <a:spLocks noChangeArrowheads="1"/>
          </p:cNvSpPr>
          <p:nvPr/>
        </p:nvSpPr>
        <p:spPr bwMode="auto">
          <a:xfrm>
            <a:off x="3209533" y="2854037"/>
            <a:ext cx="3484562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trie les éléments d’une collection dans l’ordre croissant </a:t>
            </a:r>
          </a:p>
        </p:txBody>
      </p:sp>
      <p:sp>
        <p:nvSpPr>
          <p:cNvPr id="2271239" name="Text Box 7"/>
          <p:cNvSpPr txBox="1">
            <a:spLocks noChangeArrowheads="1"/>
          </p:cNvSpPr>
          <p:nvPr/>
        </p:nvSpPr>
        <p:spPr bwMode="auto">
          <a:xfrm>
            <a:off x="3133333" y="3257262"/>
            <a:ext cx="3484562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inverse l’ordre de la collection </a:t>
            </a:r>
          </a:p>
        </p:txBody>
      </p:sp>
      <p:sp>
        <p:nvSpPr>
          <p:cNvPr id="2271240" name="Text Box 8"/>
          <p:cNvSpPr txBox="1">
            <a:spLocks noChangeArrowheads="1"/>
          </p:cNvSpPr>
          <p:nvPr/>
        </p:nvSpPr>
        <p:spPr bwMode="auto">
          <a:xfrm>
            <a:off x="3436545" y="3428712"/>
            <a:ext cx="4341813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permute les positions de deux éléments </a:t>
            </a:r>
          </a:p>
        </p:txBody>
      </p:sp>
      <p:sp>
        <p:nvSpPr>
          <p:cNvPr id="2271241" name="Text Box 9"/>
          <p:cNvSpPr txBox="1">
            <a:spLocks noChangeArrowheads="1"/>
          </p:cNvSpPr>
          <p:nvPr/>
        </p:nvSpPr>
        <p:spPr bwMode="auto">
          <a:xfrm>
            <a:off x="4581133" y="3301712"/>
            <a:ext cx="4341812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effectue une copie des éléments d’une collection dans une autre </a:t>
            </a:r>
          </a:p>
        </p:txBody>
      </p:sp>
      <p:sp>
        <p:nvSpPr>
          <p:cNvPr id="2271242" name="Text Box 10"/>
          <p:cNvSpPr txBox="1">
            <a:spLocks noChangeArrowheads="1"/>
          </p:cNvSpPr>
          <p:nvPr/>
        </p:nvSpPr>
        <p:spPr bwMode="auto">
          <a:xfrm>
            <a:off x="3128570" y="3733512"/>
            <a:ext cx="4341813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mélange les éléments d’une collection </a:t>
            </a:r>
          </a:p>
        </p:txBody>
      </p:sp>
      <p:sp>
        <p:nvSpPr>
          <p:cNvPr id="2271243" name="Text Box 11"/>
          <p:cNvSpPr txBox="1">
            <a:spLocks noChangeArrowheads="1"/>
          </p:cNvSpPr>
          <p:nvPr/>
        </p:nvSpPr>
        <p:spPr bwMode="auto">
          <a:xfrm>
            <a:off x="3620695" y="3658900"/>
            <a:ext cx="4341813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remplace les éléments de la collection avec le paramètre passé  </a:t>
            </a:r>
          </a:p>
        </p:txBody>
      </p:sp>
      <p:sp>
        <p:nvSpPr>
          <p:cNvPr id="2271244" name="Text Box 12"/>
          <p:cNvSpPr txBox="1">
            <a:spLocks noChangeArrowheads="1"/>
          </p:cNvSpPr>
          <p:nvPr/>
        </p:nvSpPr>
        <p:spPr bwMode="auto">
          <a:xfrm>
            <a:off x="3982645" y="4020850"/>
            <a:ext cx="4675188" cy="334962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fournit le premier élément de la liste triée  </a:t>
            </a:r>
          </a:p>
        </p:txBody>
      </p:sp>
      <p:sp>
        <p:nvSpPr>
          <p:cNvPr id="2271245" name="Text Box 13"/>
          <p:cNvSpPr txBox="1">
            <a:spLocks noChangeArrowheads="1"/>
          </p:cNvSpPr>
          <p:nvPr/>
        </p:nvSpPr>
        <p:spPr bwMode="auto">
          <a:xfrm>
            <a:off x="4012808" y="4178012"/>
            <a:ext cx="4675187" cy="334963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fournit le dernier élément de la liste triée  </a:t>
            </a:r>
          </a:p>
        </p:txBody>
      </p:sp>
      <p:sp>
        <p:nvSpPr>
          <p:cNvPr id="2271246" name="Text Box 14"/>
          <p:cNvSpPr txBox="1">
            <a:spLocks noChangeArrowheads="1"/>
          </p:cNvSpPr>
          <p:nvPr/>
        </p:nvSpPr>
        <p:spPr bwMode="auto">
          <a:xfrm>
            <a:off x="4895458" y="4104987"/>
            <a:ext cx="3181350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retourne la collection sous une forme non modifiable</a:t>
            </a:r>
          </a:p>
        </p:txBody>
      </p:sp>
      <p:sp>
        <p:nvSpPr>
          <p:cNvPr id="2271247" name="Text Box 15"/>
          <p:cNvSpPr txBox="1">
            <a:spLocks noChangeArrowheads="1"/>
          </p:cNvSpPr>
          <p:nvPr/>
        </p:nvSpPr>
        <p:spPr bwMode="auto">
          <a:xfrm>
            <a:off x="4398570" y="4247862"/>
            <a:ext cx="3181350" cy="568325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retourne la collection sous une forme synchronisée</a:t>
            </a:r>
          </a:p>
        </p:txBody>
      </p:sp>
      <p:sp>
        <p:nvSpPr>
          <p:cNvPr id="2271248" name="Text Box 16"/>
          <p:cNvSpPr txBox="1">
            <a:spLocks noChangeArrowheads="1"/>
          </p:cNvSpPr>
          <p:nvPr/>
        </p:nvSpPr>
        <p:spPr bwMode="auto">
          <a:xfrm>
            <a:off x="5181208" y="4827300"/>
            <a:ext cx="3181350" cy="568325"/>
          </a:xfrm>
          <a:prstGeom prst="rect">
            <a:avLst/>
          </a:prstGeom>
          <a:solidFill>
            <a:srgbClr val="CCFFCC"/>
          </a:solidFill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1913" indent="-619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sz="1400">
                <a:latin typeface="Verdana" pitchFamily="34" charset="0"/>
              </a:rPr>
              <a:t>Redéfinition de méthode avec un Comparator en paramètre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D4CB9C-778D-4791-958C-F8EFE78A6D27}"/>
              </a:ext>
            </a:extLst>
          </p:cNvPr>
          <p:cNvSpPr txBox="1"/>
          <p:nvPr/>
        </p:nvSpPr>
        <p:spPr>
          <a:xfrm>
            <a:off x="670606" y="1209675"/>
            <a:ext cx="8473394" cy="168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/>
              <a:t>Une cinquantaine de méthodes permettant la manipulation des collections</a:t>
            </a:r>
            <a:endParaRPr lang="fr-FR" sz="2200" b="0" i="1" dirty="0">
              <a:solidFill>
                <a:srgbClr val="FF0000"/>
              </a:solidFill>
            </a:endParaRPr>
          </a:p>
          <a:p>
            <a:endParaRPr lang="fr-FR" sz="2200" b="0" dirty="0">
              <a:solidFill>
                <a:srgbClr val="FF0000"/>
              </a:solidFill>
            </a:endParaRPr>
          </a:p>
          <a:p>
            <a:endParaRPr lang="fr-FR" sz="2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1238" grpId="0" animBg="1"/>
      <p:bldP spid="2271238" grpId="1" animBg="1"/>
      <p:bldP spid="2271239" grpId="0" animBg="1"/>
      <p:bldP spid="2271239" grpId="1" animBg="1"/>
      <p:bldP spid="2271240" grpId="0" animBg="1"/>
      <p:bldP spid="2271240" grpId="1" animBg="1"/>
      <p:bldP spid="2271241" grpId="0" animBg="1"/>
      <p:bldP spid="2271241" grpId="1" animBg="1"/>
      <p:bldP spid="2271242" grpId="0" animBg="1"/>
      <p:bldP spid="2271242" grpId="1" animBg="1"/>
      <p:bldP spid="2271243" grpId="0" animBg="1"/>
      <p:bldP spid="2271243" grpId="1" animBg="1"/>
      <p:bldP spid="2271244" grpId="0" animBg="1"/>
      <p:bldP spid="2271244" grpId="1" animBg="1"/>
      <p:bldP spid="2271245" grpId="0" animBg="1"/>
      <p:bldP spid="2271245" grpId="1" animBg="1"/>
      <p:bldP spid="2271246" grpId="0" animBg="1"/>
      <p:bldP spid="2271246" grpId="1" animBg="1"/>
      <p:bldP spid="2271247" grpId="0" animBg="1"/>
      <p:bldP spid="2271247" grpId="1" animBg="1"/>
      <p:bldP spid="2271248" grpId="0" animBg="1"/>
      <p:bldP spid="22712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utilitaire </a:t>
            </a:r>
            <a:r>
              <a:rPr lang="fr-FR" dirty="0">
                <a:solidFill>
                  <a:srgbClr val="FF0000"/>
                </a:solidFill>
              </a:rPr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5650" y="836613"/>
            <a:ext cx="8388350" cy="3487737"/>
          </a:xfrm>
          <a:prstGeom prst="rect">
            <a:avLst/>
          </a:prstGeom>
        </p:spPr>
        <p:txBody>
          <a:bodyPr/>
          <a:lstStyle/>
          <a:p>
            <a:r>
              <a:rPr lang="fr-FR" sz="2400" dirty="0"/>
              <a:t>Les collections de </a:t>
            </a:r>
            <a:r>
              <a:rPr lang="fr-FR" sz="2400" i="1" dirty="0" err="1"/>
              <a:t>java.util</a:t>
            </a:r>
            <a:r>
              <a:rPr lang="fr-FR" sz="2400" i="1" dirty="0"/>
              <a:t> </a:t>
            </a:r>
            <a:r>
              <a:rPr lang="fr-FR" sz="2400" dirty="0"/>
              <a:t>ne sont pas « synchronisées » : 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tx1"/>
                </a:solidFill>
              </a:rPr>
              <a:t>Elles ne garantissent pas l’intégrité de la liste en cas d’appels (ajouts / suppressions / </a:t>
            </a:r>
            <a:r>
              <a:rPr lang="fr-FR" sz="2400" dirty="0" err="1">
                <a:solidFill>
                  <a:schemeClr val="tx1"/>
                </a:solidFill>
              </a:rPr>
              <a:t>etc</a:t>
            </a:r>
            <a:r>
              <a:rPr lang="fr-FR" sz="2400" dirty="0">
                <a:solidFill>
                  <a:schemeClr val="tx1"/>
                </a:solidFill>
              </a:rPr>
              <a:t>)  concurrent par différents fils d’</a:t>
            </a:r>
            <a:r>
              <a:rPr lang="fr-FR" sz="2400" dirty="0" err="1">
                <a:solidFill>
                  <a:schemeClr val="tx1"/>
                </a:solidFill>
              </a:rPr>
              <a:t>éxécutions</a:t>
            </a:r>
            <a:r>
              <a:rPr lang="fr-FR" sz="2400" dirty="0">
                <a:solidFill>
                  <a:schemeClr val="tx1"/>
                </a:solidFill>
              </a:rPr>
              <a:t> (Thread)</a:t>
            </a:r>
          </a:p>
          <a:p>
            <a:endParaRPr lang="fr-FR" sz="2400" dirty="0"/>
          </a:p>
          <a:p>
            <a:r>
              <a:rPr lang="fr-FR" sz="2400" dirty="0"/>
              <a:t>Pour obtenir une implémentation synchronisée, il faut passer par la classe utilitaire « Collections » :</a:t>
            </a:r>
          </a:p>
          <a:p>
            <a:pPr marL="0" indent="0" defTabSz="273050">
              <a:buNone/>
            </a:pPr>
            <a:r>
              <a:rPr lang="fr-FR" sz="2400" dirty="0"/>
              <a:t>	Exemple pour une « List » :</a:t>
            </a:r>
          </a:p>
          <a:p>
            <a:endParaRPr lang="fr-FR" sz="2400" dirty="0"/>
          </a:p>
        </p:txBody>
      </p:sp>
      <p:pic>
        <p:nvPicPr>
          <p:cNvPr id="22784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30108" r="977" b="34946"/>
          <a:stretch/>
        </p:blipFill>
        <p:spPr bwMode="auto">
          <a:xfrm>
            <a:off x="1125481" y="4793098"/>
            <a:ext cx="7648690" cy="14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à coins arrondis 3"/>
          <p:cNvSpPr/>
          <p:nvPr/>
        </p:nvSpPr>
        <p:spPr bwMode="auto">
          <a:xfrm>
            <a:off x="1604010" y="5560226"/>
            <a:ext cx="6583680" cy="922321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Attention, l’usage de « Collections » synchronisées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 toujour</a:t>
            </a:r>
            <a:r>
              <a:rPr lang="fr-FR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plus « lent » que des implémentations non synchronisées.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8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7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Retour sur les tableaux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Interfaces / vue d’ensemble de l’API</a:t>
            </a:r>
          </a:p>
          <a:p>
            <a:pPr lvl="1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listes (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List)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 classe utilitaire 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6824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</a:t>
            </a:r>
            <a:r>
              <a:rPr lang="fr-FR" dirty="0" smtClean="0"/>
              <a:t>: </a:t>
            </a:r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/>
              <a:t>recommandations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50875" y="895350"/>
            <a:ext cx="8493125" cy="5688013"/>
          </a:xfrm>
          <a:prstGeom prst="rect">
            <a:avLst/>
          </a:prstGeom>
        </p:spPr>
        <p:txBody>
          <a:bodyPr/>
          <a:lstStyle/>
          <a:p>
            <a:pPr marL="360363" indent="-360363">
              <a:buNone/>
            </a:pPr>
            <a:r>
              <a:rPr lang="fr-FR" dirty="0" smtClean="0"/>
              <a:t>1. </a:t>
            </a:r>
            <a:r>
              <a:rPr lang="fr-FR" b="1" dirty="0" smtClean="0">
                <a:solidFill>
                  <a:srgbClr val="FF0000"/>
                </a:solidFill>
              </a:rPr>
              <a:t>Toujours </a:t>
            </a:r>
            <a:r>
              <a:rPr lang="fr-FR" b="1" dirty="0">
                <a:solidFill>
                  <a:srgbClr val="FF0000"/>
                </a:solidFill>
              </a:rPr>
              <a:t>utiliser les interfaces</a:t>
            </a:r>
            <a:r>
              <a:rPr lang="fr-FR" dirty="0"/>
              <a:t> pour les déclarations de </a:t>
            </a:r>
            <a:r>
              <a:rPr lang="fr-FR" dirty="0" smtClean="0"/>
              <a:t>variables</a:t>
            </a:r>
          </a:p>
          <a:p>
            <a:pPr marL="360363" indent="-360363">
              <a:buNone/>
            </a:pPr>
            <a:endParaRPr lang="fr-FR" dirty="0"/>
          </a:p>
          <a:p>
            <a:pPr marL="360363" indent="-360363">
              <a:buNone/>
            </a:pPr>
            <a:r>
              <a:rPr lang="fr-FR" dirty="0"/>
              <a:t>2. Utiliser </a:t>
            </a:r>
            <a:r>
              <a:rPr lang="fr-FR" b="1" dirty="0" err="1">
                <a:solidFill>
                  <a:srgbClr val="FF0000"/>
                </a:solidFill>
              </a:rPr>
              <a:t>ArrayList</a:t>
            </a:r>
            <a:r>
              <a:rPr lang="fr-FR" dirty="0"/>
              <a:t> comme implémentation quand il y aura beaucoup de </a:t>
            </a:r>
            <a:r>
              <a:rPr lang="fr-FR" b="1" dirty="0">
                <a:solidFill>
                  <a:srgbClr val="FF0000"/>
                </a:solidFill>
              </a:rPr>
              <a:t>lectures à des positions aléatoires</a:t>
            </a:r>
            <a:r>
              <a:rPr lang="fr-FR" dirty="0"/>
              <a:t>. (</a:t>
            </a:r>
            <a:r>
              <a:rPr lang="fr-FR" dirty="0" err="1"/>
              <a:t>ArrayList</a:t>
            </a:r>
            <a:r>
              <a:rPr lang="fr-FR" dirty="0"/>
              <a:t> s’appuie en interne sur un tableau)</a:t>
            </a:r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085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EE09D6-E051-48B2-B134-9A543164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7" y="646113"/>
            <a:ext cx="8348663" cy="783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fr-FR" altLang="fr-FR" sz="4400" b="0" dirty="0">
                <a:solidFill>
                  <a:srgbClr val="FF0000"/>
                </a:solidFill>
              </a:rPr>
              <a:t>Collection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1317DE-6760-4485-AF6A-F6D211C9E427}"/>
              </a:ext>
            </a:extLst>
          </p:cNvPr>
          <p:cNvSpPr txBox="1"/>
          <p:nvPr/>
        </p:nvSpPr>
        <p:spPr>
          <a:xfrm>
            <a:off x="1665482" y="1688405"/>
            <a:ext cx="6452732" cy="72039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40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Ensemble d’éléments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AFDEE6-6E7B-40C4-94E1-3EC13F36906A}"/>
              </a:ext>
            </a:extLst>
          </p:cNvPr>
          <p:cNvSpPr txBox="1"/>
          <p:nvPr/>
        </p:nvSpPr>
        <p:spPr>
          <a:xfrm>
            <a:off x="1665482" y="2638201"/>
            <a:ext cx="6452732" cy="72039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40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En général, de même 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1C85DE-5226-4129-A31B-306C219E5DDE}"/>
              </a:ext>
            </a:extLst>
          </p:cNvPr>
          <p:cNvSpPr txBox="1"/>
          <p:nvPr/>
        </p:nvSpPr>
        <p:spPr>
          <a:xfrm>
            <a:off x="1665482" y="3626468"/>
            <a:ext cx="6452732" cy="72039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40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A quoi pensez-vous ?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7E33867-5155-4D65-BFE0-3DF6A5CA3802}"/>
              </a:ext>
            </a:extLst>
          </p:cNvPr>
          <p:cNvGrpSpPr/>
          <p:nvPr/>
        </p:nvGrpSpPr>
        <p:grpSpPr>
          <a:xfrm>
            <a:off x="506847" y="4657417"/>
            <a:ext cx="8386713" cy="1693278"/>
            <a:chOff x="506847" y="4657417"/>
            <a:chExt cx="8386713" cy="16932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64941-E048-453C-B7FF-A91A8B053C34}"/>
                </a:ext>
              </a:extLst>
            </p:cNvPr>
            <p:cNvSpPr/>
            <p:nvPr/>
          </p:nvSpPr>
          <p:spPr>
            <a:xfrm>
              <a:off x="506847" y="5169595"/>
              <a:ext cx="3667543" cy="9607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sz="5400" b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Les tableaux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458A1BB-7E7C-4694-B5A5-71541F3AE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979" y="4657417"/>
              <a:ext cx="4574581" cy="169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1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 </a:t>
            </a:r>
            <a:r>
              <a:rPr lang="fr-FR" dirty="0" smtClean="0"/>
              <a:t>: </a:t>
            </a:r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/>
              <a:t>recommandations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50875" y="895350"/>
            <a:ext cx="8493125" cy="5688013"/>
          </a:xfrm>
          <a:prstGeom prst="rect">
            <a:avLst/>
          </a:prstGeom>
        </p:spPr>
        <p:txBody>
          <a:bodyPr/>
          <a:lstStyle/>
          <a:p>
            <a:pPr marL="442913" indent="-442913">
              <a:buNone/>
            </a:pPr>
            <a:r>
              <a:rPr lang="fr-FR" dirty="0"/>
              <a:t>3. Utiliser </a:t>
            </a:r>
            <a:r>
              <a:rPr lang="fr-FR" b="1" dirty="0" err="1">
                <a:solidFill>
                  <a:srgbClr val="FF0000"/>
                </a:solidFill>
              </a:rPr>
              <a:t>LinkedList</a:t>
            </a:r>
            <a:r>
              <a:rPr lang="fr-FR" dirty="0"/>
              <a:t> comme implémentation quand la liste </a:t>
            </a:r>
            <a:r>
              <a:rPr lang="fr-FR" b="1" dirty="0">
                <a:solidFill>
                  <a:srgbClr val="FF0000"/>
                </a:solidFill>
              </a:rPr>
              <a:t>subira de nombreuses de modifications</a:t>
            </a:r>
            <a:r>
              <a:rPr lang="fr-FR" dirty="0"/>
              <a:t> (suppressions / ajouts). (</a:t>
            </a:r>
            <a:r>
              <a:rPr lang="fr-FR" dirty="0" err="1"/>
              <a:t>LinkedList</a:t>
            </a:r>
            <a:r>
              <a:rPr lang="fr-FR" dirty="0"/>
              <a:t> s’appuie sur une liste doublement chainée)</a:t>
            </a:r>
          </a:p>
          <a:p>
            <a:pPr marL="442913" indent="-442913">
              <a:buNone/>
            </a:pPr>
            <a:endParaRPr lang="fr-FR" dirty="0" smtClean="0"/>
          </a:p>
          <a:p>
            <a:pPr marL="442913" indent="-442913">
              <a:buNone/>
            </a:pPr>
            <a:r>
              <a:rPr lang="fr-FR" dirty="0" smtClean="0"/>
              <a:t>4. </a:t>
            </a:r>
            <a:r>
              <a:rPr lang="fr-FR" dirty="0"/>
              <a:t>Attention à bien coder « </a:t>
            </a:r>
            <a:r>
              <a:rPr lang="fr-FR" b="1" u="sng" dirty="0" err="1">
                <a:solidFill>
                  <a:srgbClr val="FF0000"/>
                </a:solidFill>
              </a:rPr>
              <a:t>equals</a:t>
            </a:r>
            <a:r>
              <a:rPr lang="fr-FR" b="1" u="sng" dirty="0">
                <a:solidFill>
                  <a:srgbClr val="FF0000"/>
                </a:solidFill>
              </a:rPr>
              <a:t> » &amp; « </a:t>
            </a:r>
            <a:r>
              <a:rPr lang="fr-FR" b="1" u="sng" dirty="0" err="1">
                <a:solidFill>
                  <a:srgbClr val="FF0000"/>
                </a:solidFill>
              </a:rPr>
              <a:t>hashCode</a:t>
            </a:r>
            <a:r>
              <a:rPr lang="fr-FR" dirty="0"/>
              <a:t> » (et éventuellement </a:t>
            </a:r>
            <a:r>
              <a:rPr lang="fr-FR" dirty="0" err="1"/>
              <a:t>compareTo</a:t>
            </a:r>
            <a:r>
              <a:rPr lang="fr-FR" dirty="0"/>
              <a:t>, selon les cas) </a:t>
            </a:r>
          </a:p>
          <a:p>
            <a:pPr marL="0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2280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862DA2E-D727-4DCB-8C72-F0650418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800" dirty="0"/>
              <a:t>Les collections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166671-1ADA-4A76-91EF-2E25D41C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27041"/>
            <a:ext cx="5764829" cy="367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6" name="Text Box 10">
            <a:extLst>
              <a:ext uri="{FF2B5EF4-FFF2-40B4-BE49-F238E27FC236}">
                <a16:creationId xmlns:a16="http://schemas.microsoft.com/office/drawing/2014/main" id="{5971F803-596C-4AF0-858C-4A5EE6D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829" y="1484292"/>
            <a:ext cx="5067300" cy="11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000"/>
              </a:buClr>
              <a:buSzPct val="15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D050"/>
              </a:buClr>
              <a:buSzPct val="15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15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6600" dirty="0">
                <a:latin typeface="Comic Sans MS" panose="030F0702030302020204" pitchFamily="66" charset="0"/>
              </a:rPr>
              <a:t>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EE09D6-E051-48B2-B134-9A543164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17" y="646113"/>
            <a:ext cx="8348663" cy="783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fr-FR" altLang="fr-FR" sz="4400" b="0" dirty="0">
                <a:solidFill>
                  <a:srgbClr val="FF0000"/>
                </a:solidFill>
              </a:rPr>
              <a:t>Collection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DD5CA-C1BD-4E29-9214-2FF95A228C47}"/>
              </a:ext>
            </a:extLst>
          </p:cNvPr>
          <p:cNvSpPr/>
          <p:nvPr/>
        </p:nvSpPr>
        <p:spPr>
          <a:xfrm>
            <a:off x="717517" y="2059726"/>
            <a:ext cx="8348662" cy="27889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propose un ensemble d’</a:t>
            </a:r>
            <a:r>
              <a:rPr lang="fr-FR" sz="5400" b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interfaces</a:t>
            </a: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de </a:t>
            </a:r>
            <a:r>
              <a:rPr lang="fr-FR" sz="5400" b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classes</a:t>
            </a: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pour stocker des </a:t>
            </a:r>
            <a:r>
              <a:rPr lang="fr-FR" sz="5400" b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54136-9E88-454A-9750-6B7061AB5CD9}"/>
              </a:ext>
            </a:extLst>
          </p:cNvPr>
          <p:cNvSpPr/>
          <p:nvPr/>
        </p:nvSpPr>
        <p:spPr>
          <a:xfrm>
            <a:off x="2086608" y="5479016"/>
            <a:ext cx="4970784" cy="9607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FR" sz="5400" b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Package </a:t>
            </a:r>
            <a:r>
              <a:rPr lang="fr-FR" sz="5400" i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java.util</a:t>
            </a:r>
            <a:endParaRPr lang="fr-FR" sz="5400" i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7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sur les tableaux</a:t>
            </a:r>
          </a:p>
          <a:p>
            <a:r>
              <a:rPr lang="fr-FR" dirty="0"/>
              <a:t>Interfaces / vue d’ensemble de l’API</a:t>
            </a:r>
          </a:p>
          <a:p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 smtClean="0"/>
              <a:t>) 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>
                <a:solidFill>
                  <a:schemeClr val="tx1"/>
                </a:solidFill>
              </a:rPr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0033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FBE6C-CDDF-435A-9BCB-F56FCC2A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269" y="1369868"/>
            <a:ext cx="5351462" cy="63904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tabloEntier</a:t>
            </a:r>
            <a:r>
              <a:rPr lang="fr-FR" dirty="0"/>
              <a:t> = new </a:t>
            </a:r>
            <a:r>
              <a:rPr lang="fr-FR" dirty="0" err="1"/>
              <a:t>int</a:t>
            </a:r>
            <a:r>
              <a:rPr lang="fr-FR" dirty="0"/>
              <a:t>[10];</a:t>
            </a:r>
          </a:p>
        </p:txBody>
      </p:sp>
      <p:sp>
        <p:nvSpPr>
          <p:cNvPr id="5" name="Légende : encadrée 4">
            <a:extLst>
              <a:ext uri="{FF2B5EF4-FFF2-40B4-BE49-F238E27FC236}">
                <a16:creationId xmlns:a16="http://schemas.microsoft.com/office/drawing/2014/main" id="{20AE23DE-74E9-4CA0-81A8-FF5CF0547844}"/>
              </a:ext>
            </a:extLst>
          </p:cNvPr>
          <p:cNvSpPr/>
          <p:nvPr/>
        </p:nvSpPr>
        <p:spPr>
          <a:xfrm>
            <a:off x="188985" y="2444462"/>
            <a:ext cx="5846618" cy="1115290"/>
          </a:xfrm>
          <a:prstGeom prst="borderCallout1">
            <a:avLst>
              <a:gd name="adj1" fmla="val -15717"/>
              <a:gd name="adj2" fmla="val 39925"/>
              <a:gd name="adj3" fmla="val -40407"/>
              <a:gd name="adj4" fmla="val 3781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9750" algn="l"/>
              </a:tabLst>
            </a:pPr>
            <a:r>
              <a:rPr lang="fr-FR" sz="2400" dirty="0">
                <a:solidFill>
                  <a:schemeClr val="tx1"/>
                </a:solidFill>
              </a:rPr>
              <a:t>[]</a:t>
            </a:r>
            <a:r>
              <a:rPr lang="fr-FR" sz="2400" dirty="0"/>
              <a:t> 	c’est un tableau</a:t>
            </a:r>
          </a:p>
          <a:p>
            <a:pPr defTabSz="442913">
              <a:tabLst>
                <a:tab pos="539750" algn="l"/>
              </a:tabLst>
            </a:pPr>
            <a:r>
              <a:rPr lang="fr-FR" sz="2400" dirty="0" err="1">
                <a:solidFill>
                  <a:schemeClr val="tx1"/>
                </a:solidFill>
              </a:rPr>
              <a:t>int</a:t>
            </a:r>
            <a:r>
              <a:rPr lang="fr-FR" sz="2400" dirty="0"/>
              <a:t>	type du tableau (type </a:t>
            </a:r>
            <a:r>
              <a:rPr lang="fr-FR" sz="2400" dirty="0">
                <a:solidFill>
                  <a:schemeClr val="tx1"/>
                </a:solidFill>
              </a:rPr>
              <a:t>primitif</a:t>
            </a:r>
            <a:r>
              <a:rPr lang="fr-FR" sz="2400" dirty="0"/>
              <a:t> ou </a:t>
            </a:r>
            <a:r>
              <a:rPr lang="fr-FR" sz="2400" dirty="0">
                <a:solidFill>
                  <a:schemeClr val="tx1"/>
                </a:solidFill>
              </a:rPr>
              <a:t>classe</a:t>
            </a:r>
            <a:r>
              <a:rPr lang="fr-FR" sz="2400" dirty="0"/>
              <a:t>)</a:t>
            </a:r>
          </a:p>
        </p:txBody>
      </p:sp>
      <p:sp>
        <p:nvSpPr>
          <p:cNvPr id="6" name="Légende : encadrée 5">
            <a:extLst>
              <a:ext uri="{FF2B5EF4-FFF2-40B4-BE49-F238E27FC236}">
                <a16:creationId xmlns:a16="http://schemas.microsoft.com/office/drawing/2014/main" id="{51E8407D-C07E-442F-913A-6ACC63B235BC}"/>
              </a:ext>
            </a:extLst>
          </p:cNvPr>
          <p:cNvSpPr/>
          <p:nvPr/>
        </p:nvSpPr>
        <p:spPr>
          <a:xfrm>
            <a:off x="3112294" y="3991843"/>
            <a:ext cx="5846618" cy="639041"/>
          </a:xfrm>
          <a:prstGeom prst="borderCallout1">
            <a:avLst>
              <a:gd name="adj1" fmla="val -17252"/>
              <a:gd name="adj2" fmla="val 60778"/>
              <a:gd name="adj3" fmla="val -309398"/>
              <a:gd name="adj4" fmla="val 529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539750" algn="l"/>
              </a:tabLst>
            </a:pPr>
            <a:r>
              <a:rPr lang="fr-FR" sz="2400" dirty="0">
                <a:solidFill>
                  <a:schemeClr val="bg1"/>
                </a:solidFill>
              </a:rPr>
              <a:t>Instanciation du tableau, à une </a:t>
            </a:r>
            <a:r>
              <a:rPr lang="fr-FR" sz="2400" dirty="0">
                <a:solidFill>
                  <a:schemeClr val="tx1"/>
                </a:solidFill>
              </a:rPr>
              <a:t>taille définie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5C6DE18-9ADA-4DA2-A0FA-7EAA6FD70CA9}"/>
              </a:ext>
            </a:extLst>
          </p:cNvPr>
          <p:cNvGrpSpPr/>
          <p:nvPr/>
        </p:nvGrpSpPr>
        <p:grpSpPr>
          <a:xfrm>
            <a:off x="1219200" y="4849091"/>
            <a:ext cx="7477327" cy="1702377"/>
            <a:chOff x="1094508" y="4849091"/>
            <a:chExt cx="7602019" cy="17023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FA3052-7CC8-4D47-AEAF-C3F4CA4D1CE0}"/>
                </a:ext>
              </a:extLst>
            </p:cNvPr>
            <p:cNvSpPr/>
            <p:nvPr/>
          </p:nvSpPr>
          <p:spPr>
            <a:xfrm>
              <a:off x="1094508" y="4849091"/>
              <a:ext cx="7602019" cy="17023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40000" algn="ctr">
                <a:lnSpc>
                  <a:spcPct val="100000"/>
                </a:lnSpc>
                <a:spcBef>
                  <a:spcPts val="0"/>
                </a:spcBef>
              </a:pPr>
              <a:r>
                <a:rPr lang="fr-FR" sz="3600" dirty="0"/>
                <a:t>Nombre d’occurrences pas connu </a:t>
              </a:r>
            </a:p>
            <a:p>
              <a:pPr marL="540000" algn="ctr">
                <a:lnSpc>
                  <a:spcPct val="100000"/>
                </a:lnSpc>
                <a:spcBef>
                  <a:spcPts val="0"/>
                </a:spcBef>
              </a:pPr>
              <a:r>
                <a:rPr lang="fr-FR" sz="3600" dirty="0"/>
                <a:t>= </a:t>
              </a:r>
            </a:p>
            <a:p>
              <a:pPr marL="540000" algn="ctr">
                <a:lnSpc>
                  <a:spcPct val="100000"/>
                </a:lnSpc>
                <a:spcBef>
                  <a:spcPts val="0"/>
                </a:spcBef>
              </a:pPr>
              <a:r>
                <a:rPr lang="fr-FR" sz="3600" dirty="0"/>
                <a:t>Inadapté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0CF2DCA-BCF2-4F02-9D80-3BBD02352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508" y="5184198"/>
              <a:ext cx="1207077" cy="1062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E92B-93BC-4F27-8F8E-23141A38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les tableaux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158552-AF68-4BFA-A299-9C51CB2C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052946"/>
            <a:ext cx="8291512" cy="1952481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Initialisation d’un tableau :</a:t>
            </a:r>
          </a:p>
          <a:p>
            <a:pPr marL="442913" indent="0">
              <a:buNone/>
              <a:tabLst>
                <a:tab pos="900113" algn="l"/>
                <a:tab pos="2063750" algn="l"/>
              </a:tabLs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mots = {</a:t>
            </a:r>
          </a:p>
          <a:p>
            <a:pPr marL="442913" indent="0">
              <a:buNone/>
              <a:tabLst>
                <a:tab pos="900113" algn="l"/>
                <a:tab pos="2063750" algn="l"/>
              </a:tabLs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"classe",</a:t>
            </a:r>
          </a:p>
          <a:p>
            <a:pPr marL="442913" indent="0">
              <a:buNone/>
              <a:tabLst>
                <a:tab pos="900113" algn="l"/>
                <a:tab pos="2063750" algn="l"/>
              </a:tabLs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"héritage",</a:t>
            </a:r>
          </a:p>
          <a:p>
            <a:pPr marL="442913" indent="0">
              <a:buNone/>
              <a:tabLst>
                <a:tab pos="900113" algn="l"/>
                <a:tab pos="2063750" algn="l"/>
              </a:tabLs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"encapsulation"</a:t>
            </a:r>
          </a:p>
          <a:p>
            <a:pPr marL="442913" indent="0">
              <a:buNone/>
              <a:tabLst>
                <a:tab pos="900113" algn="l"/>
                <a:tab pos="2063750" algn="l"/>
              </a:tabLst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DCA10F3-FB73-46E0-9927-1DEBBBA8942D}"/>
              </a:ext>
            </a:extLst>
          </p:cNvPr>
          <p:cNvGrpSpPr/>
          <p:nvPr/>
        </p:nvGrpSpPr>
        <p:grpSpPr>
          <a:xfrm>
            <a:off x="2712817" y="2036619"/>
            <a:ext cx="6223365" cy="3131126"/>
            <a:chOff x="2712817" y="2036619"/>
            <a:chExt cx="6223365" cy="313112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ADE94FD-F901-4EF0-9301-B219C047DC34}"/>
                </a:ext>
              </a:extLst>
            </p:cNvPr>
            <p:cNvGrpSpPr/>
            <p:nvPr/>
          </p:nvGrpSpPr>
          <p:grpSpPr>
            <a:xfrm>
              <a:off x="2712817" y="4253335"/>
              <a:ext cx="6223365" cy="914410"/>
              <a:chOff x="1770708" y="4475008"/>
              <a:chExt cx="6223365" cy="9144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C2FEEE-93ED-4ECA-A2E1-B1B6950F7CA1}"/>
                  </a:ext>
                </a:extLst>
              </p:cNvPr>
              <p:cNvSpPr/>
              <p:nvPr/>
            </p:nvSpPr>
            <p:spPr>
              <a:xfrm>
                <a:off x="1770708" y="4475018"/>
                <a:ext cx="2025433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fr-FR" sz="2400" dirty="0"/>
                  <a:t>"classe"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793E66-27A1-42DB-9BFC-BE70F46EC5D3}"/>
                  </a:ext>
                </a:extLst>
              </p:cNvPr>
              <p:cNvSpPr/>
              <p:nvPr/>
            </p:nvSpPr>
            <p:spPr>
              <a:xfrm>
                <a:off x="3796142" y="4475013"/>
                <a:ext cx="1953493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fr-FR" sz="2400" dirty="0"/>
                  <a:t>"héritage"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B1CA-D4FD-4D44-8A21-8E917F6A9D99}"/>
                  </a:ext>
                </a:extLst>
              </p:cNvPr>
              <p:cNvSpPr/>
              <p:nvPr/>
            </p:nvSpPr>
            <p:spPr>
              <a:xfrm>
                <a:off x="5749636" y="4475008"/>
                <a:ext cx="224443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fr-FR" sz="2400" dirty="0"/>
                  <a:t>"encapsulation"</a:t>
                </a:r>
              </a:p>
            </p:txBody>
          </p:sp>
        </p:grp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2CCF5860-C522-4DD6-BB94-92C9D183D336}"/>
                </a:ext>
              </a:extLst>
            </p:cNvPr>
            <p:cNvSpPr/>
            <p:nvPr/>
          </p:nvSpPr>
          <p:spPr>
            <a:xfrm>
              <a:off x="3034145" y="2036619"/>
              <a:ext cx="2662833" cy="2133600"/>
            </a:xfrm>
            <a:custGeom>
              <a:avLst/>
              <a:gdLst>
                <a:gd name="connsiteX0" fmla="*/ 401782 w 2662833"/>
                <a:gd name="connsiteY0" fmla="*/ 0 h 2105891"/>
                <a:gd name="connsiteX1" fmla="*/ 2660073 w 2662833"/>
                <a:gd name="connsiteY1" fmla="*/ 595746 h 2105891"/>
                <a:gd name="connsiteX2" fmla="*/ 0 w 2662833"/>
                <a:gd name="connsiteY2" fmla="*/ 2105891 h 210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833" h="2105891">
                  <a:moveTo>
                    <a:pt x="401782" y="0"/>
                  </a:moveTo>
                  <a:cubicBezTo>
                    <a:pt x="1564409" y="122382"/>
                    <a:pt x="2727037" y="244764"/>
                    <a:pt x="2660073" y="595746"/>
                  </a:cubicBezTo>
                  <a:cubicBezTo>
                    <a:pt x="2593109" y="946728"/>
                    <a:pt x="1296554" y="1526309"/>
                    <a:pt x="0" y="2105891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5C87114-C806-4274-99C7-42301A20A4F2}"/>
              </a:ext>
            </a:extLst>
          </p:cNvPr>
          <p:cNvGrpSpPr/>
          <p:nvPr/>
        </p:nvGrpSpPr>
        <p:grpSpPr>
          <a:xfrm>
            <a:off x="1418359" y="5301239"/>
            <a:ext cx="6954982" cy="1440873"/>
            <a:chOff x="1094509" y="5110595"/>
            <a:chExt cx="6954982" cy="14408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9FB2C6-FC83-4F32-BC9C-167D9CE41963}"/>
                </a:ext>
              </a:extLst>
            </p:cNvPr>
            <p:cNvSpPr/>
            <p:nvPr/>
          </p:nvSpPr>
          <p:spPr>
            <a:xfrm>
              <a:off x="1094509" y="5110595"/>
              <a:ext cx="6954982" cy="14408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441450" algn="ctr"/>
              <a:r>
                <a:rPr lang="fr-FR" sz="3200" dirty="0"/>
                <a:t>Classe utilitaire </a:t>
              </a:r>
              <a:r>
                <a:rPr lang="fr-FR" sz="3200" dirty="0" err="1">
                  <a:solidFill>
                    <a:srgbClr val="FF0000"/>
                  </a:solidFill>
                </a:rPr>
                <a:t>Arrays</a:t>
              </a:r>
              <a:r>
                <a:rPr lang="fr-FR" sz="3200" dirty="0"/>
                <a:t> : </a:t>
              </a:r>
            </a:p>
            <a:p>
              <a:pPr marL="1441450" algn="ctr"/>
              <a:r>
                <a:rPr lang="fr-FR" sz="3200" dirty="0"/>
                <a:t>pour manipuler les tableaux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7E1FD33-C8EC-49D8-A310-ED231C80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730" y="5299917"/>
              <a:ext cx="1207077" cy="1062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4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Retour sur les tableaux</a:t>
            </a:r>
          </a:p>
          <a:p>
            <a:r>
              <a:rPr lang="fr-FR" dirty="0"/>
              <a:t>Interfaces / vue d’ensemble de l’API</a:t>
            </a:r>
          </a:p>
          <a:p>
            <a:pPr lvl="1"/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 smtClean="0"/>
              <a:t>) </a:t>
            </a:r>
            <a:r>
              <a:rPr lang="fr-FR" dirty="0">
                <a:solidFill>
                  <a:schemeClr val="tx1"/>
                </a:solidFill>
              </a:rPr>
              <a:t>	</a:t>
            </a:r>
          </a:p>
          <a:p>
            <a:r>
              <a:rPr lang="fr-FR" dirty="0">
                <a:solidFill>
                  <a:schemeClr val="tx1"/>
                </a:solidFill>
              </a:rPr>
              <a:t>La classe utilitaire </a:t>
            </a:r>
            <a:r>
              <a:rPr lang="fr-FR" i="1" dirty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8762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6613"/>
            <a:ext cx="8280400" cy="779462"/>
          </a:xfrm>
        </p:spPr>
        <p:txBody>
          <a:bodyPr/>
          <a:lstStyle/>
          <a:p>
            <a:r>
              <a:rPr lang="fr-FR" dirty="0"/>
              <a:t>les interfaces / vue d’ensemble de l’API  </a:t>
            </a: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901306" y="2240930"/>
            <a:ext cx="2292824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Collection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901306" y="3509067"/>
            <a:ext cx="1031436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endParaRPr kumimoji="0" lang="fr-F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147895" y="3509070"/>
            <a:ext cx="1046236" cy="736979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triangle" w="lg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Set</a:t>
            </a:r>
            <a:endParaRPr kumimoji="0" lang="fr-F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Connecteur droit avec flèche 4"/>
          <p:cNvCxnSpPr>
            <a:stCxn id="6" idx="0"/>
            <a:endCxn id="3" idx="2"/>
          </p:cNvCxnSpPr>
          <p:nvPr/>
        </p:nvCxnSpPr>
        <p:spPr bwMode="auto">
          <a:xfrm flipV="1">
            <a:off x="1417024" y="2977909"/>
            <a:ext cx="630694" cy="5311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0"/>
            <a:endCxn id="3" idx="2"/>
          </p:cNvCxnSpPr>
          <p:nvPr/>
        </p:nvCxnSpPr>
        <p:spPr bwMode="auto">
          <a:xfrm flipH="1" flipV="1">
            <a:off x="2047718" y="2977909"/>
            <a:ext cx="623295" cy="5311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824824" y="2501844"/>
            <a:ext cx="516113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List </a:t>
            </a:r>
            <a:r>
              <a:rPr lang="fr-FR" sz="1800" dirty="0"/>
              <a:t>: collection d’instances, sans contrainte, récupérées par un index ou un parcours séquentiel.</a:t>
            </a:r>
          </a:p>
          <a:p>
            <a:endParaRPr lang="fr-FR" sz="18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F5E4EC-DFE4-4055-BFD5-83E745E9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288">
            <a:off x="1849441" y="771869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3F72EA9-C3C8-440F-8A52-847F85DC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288">
            <a:off x="5819849" y="1542784"/>
            <a:ext cx="2904532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Retour sur les tableaux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Interfaces / vue d’ensemble de l’API</a:t>
            </a:r>
          </a:p>
          <a:p>
            <a:pPr lvl="1"/>
            <a:r>
              <a:rPr lang="fr-FR" dirty="0"/>
              <a:t>Les listes (</a:t>
            </a:r>
            <a:r>
              <a:rPr lang="fr-FR" b="1" i="1" dirty="0">
                <a:solidFill>
                  <a:srgbClr val="FF0000"/>
                </a:solidFill>
              </a:rPr>
              <a:t>List</a:t>
            </a:r>
            <a:r>
              <a:rPr lang="fr-FR" dirty="0" smtClean="0"/>
              <a:t>)</a:t>
            </a:r>
            <a:r>
              <a:rPr lang="fr-FR" dirty="0" smtClean="0">
                <a:solidFill>
                  <a:schemeClr val="tx1"/>
                </a:solidFill>
              </a:rPr>
              <a:t>	</a:t>
            </a:r>
          </a:p>
          <a:p>
            <a:r>
              <a:rPr lang="fr-FR" dirty="0" smtClean="0"/>
              <a:t>La classe utilitaire </a:t>
            </a:r>
            <a:r>
              <a:rPr lang="fr-FR" i="1" dirty="0" smtClean="0">
                <a:solidFill>
                  <a:srgbClr val="FF0000"/>
                </a:solidFill>
              </a:rPr>
              <a:t>Collections</a:t>
            </a:r>
          </a:p>
          <a:p>
            <a:r>
              <a:rPr lang="fr-FR" dirty="0" smtClean="0"/>
              <a:t>Recommandations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2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barre gauch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ETRS 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" id="{754E30CF-C281-4867-8526-1747D1369494}" vid="{63B97659-59C5-44DC-A978-66B5053DDACB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JSF2_Validators_Converters</Template>
  <TotalTime>1279</TotalTime>
  <Pages>19</Pages>
  <Words>719</Words>
  <Application>Microsoft Office PowerPoint</Application>
  <PresentationFormat>Affichage à l'écran (4:3)</PresentationFormat>
  <Paragraphs>134</Paragraphs>
  <Slides>21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9" baseType="lpstr">
      <vt:lpstr>Agency FB</vt:lpstr>
      <vt:lpstr>Arial</vt:lpstr>
      <vt:lpstr>Blue Highway</vt:lpstr>
      <vt:lpstr>Bodoni MT Black</vt:lpstr>
      <vt:lpstr>Calibri</vt:lpstr>
      <vt:lpstr>Comic Sans MS</vt:lpstr>
      <vt:lpstr>Courier New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Modèle barre gauche</vt:lpstr>
      <vt:lpstr>PRSI_MOD_PRES_V12.1</vt:lpstr>
      <vt:lpstr>Thème ETRS 2023</vt:lpstr>
      <vt:lpstr>Image bitmap</vt:lpstr>
      <vt:lpstr>Java   Les collections : List </vt:lpstr>
      <vt:lpstr>Présentation PowerPoint</vt:lpstr>
      <vt:lpstr>Présentation PowerPoint</vt:lpstr>
      <vt:lpstr>Plan de la séance </vt:lpstr>
      <vt:lpstr>Retour sur les tableaux</vt:lpstr>
      <vt:lpstr>Retour sur les tableaux</vt:lpstr>
      <vt:lpstr>Plan de la séance </vt:lpstr>
      <vt:lpstr>les interfaces / vue d’ensemble de l’API  </vt:lpstr>
      <vt:lpstr>Plan de la séance </vt:lpstr>
      <vt:lpstr>Les listes (List)</vt:lpstr>
      <vt:lpstr>List : implémentation ArrayList</vt:lpstr>
      <vt:lpstr>List : implémentation ArrayList</vt:lpstr>
      <vt:lpstr>Les listes (List)</vt:lpstr>
      <vt:lpstr>List : implémentation LinkedList</vt:lpstr>
      <vt:lpstr>Plan de la séance </vt:lpstr>
      <vt:lpstr>La classe utilitaire Collections</vt:lpstr>
      <vt:lpstr>La classe utilitaire Collections</vt:lpstr>
      <vt:lpstr>Plan de la séance </vt:lpstr>
      <vt:lpstr>List : 4 recommandations</vt:lpstr>
      <vt:lpstr>List : 4 recommandations</vt:lpstr>
      <vt:lpstr>Les collections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CDT R. JAMBOIS;CNE ROBIN</dc:creator>
  <cp:lastModifiedBy>POTACZALA Vincent</cp:lastModifiedBy>
  <cp:revision>1998</cp:revision>
  <cp:lastPrinted>2002-11-12T07:11:49Z</cp:lastPrinted>
  <dcterms:created xsi:type="dcterms:W3CDTF">1998-09-08T18:17:20Z</dcterms:created>
  <dcterms:modified xsi:type="dcterms:W3CDTF">2023-06-23T05:34:10Z</dcterms:modified>
  <cp:category>Cours</cp:category>
</cp:coreProperties>
</file>