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320" r:id="rId2"/>
    <p:sldId id="293" r:id="rId3"/>
    <p:sldId id="326" r:id="rId4"/>
    <p:sldId id="368" r:id="rId5"/>
    <p:sldId id="369" r:id="rId6"/>
    <p:sldId id="356" r:id="rId7"/>
    <p:sldId id="370" r:id="rId8"/>
    <p:sldId id="360" r:id="rId9"/>
    <p:sldId id="363" r:id="rId10"/>
    <p:sldId id="365" r:id="rId11"/>
    <p:sldId id="366" r:id="rId12"/>
    <p:sldId id="367" r:id="rId13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567">
          <p15:clr>
            <a:srgbClr val="A4A3A4"/>
          </p15:clr>
        </p15:guide>
        <p15:guide id="5" pos="113">
          <p15:clr>
            <a:srgbClr val="A4A3A4"/>
          </p15:clr>
        </p15:guide>
        <p15:guide id="6" pos="70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6"/>
    <a:srgbClr val="FDFB93"/>
    <a:srgbClr val="660033"/>
    <a:srgbClr val="29454A"/>
    <a:srgbClr val="B5DBDE"/>
    <a:srgbClr val="BDDBE7"/>
    <a:srgbClr val="FEA9A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7485" autoAdjust="0"/>
  </p:normalViewPr>
  <p:slideViewPr>
    <p:cSldViewPr snapToGrid="0">
      <p:cViewPr varScale="1">
        <p:scale>
          <a:sx n="65" d="100"/>
          <a:sy n="65" d="100"/>
        </p:scale>
        <p:origin x="848" y="52"/>
      </p:cViewPr>
      <p:guideLst>
        <p:guide orient="horz" pos="709"/>
        <p:guide orient="horz" pos="1117"/>
        <p:guide orient="horz" pos="4201"/>
        <p:guide pos="567"/>
        <p:guide pos="113"/>
        <p:guide pos="70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64504EA8-A61D-4A02-A057-AEA90A716893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2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b="0">
                <a:latin typeface="Times New Roman" pitchFamily="18" charset="0"/>
              </a:rPr>
              <a:t>Page </a:t>
            </a:r>
            <a:fld id="{037D677F-7E42-46D4-A945-EFB49E3EFDC7}" type="slidenum">
              <a:rPr lang="fr-FR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b="0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8306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 eaLnBrk="0" hangingPunct="0"/>
            <a:fld id="{B9D45AFC-C9D4-4199-9536-CDD69AF94A57}" type="slidenum">
              <a:rPr lang="fr-FR" sz="2400">
                <a:solidFill>
                  <a:schemeClr val="accent2"/>
                </a:solidFill>
              </a:rPr>
              <a:pPr eaLnBrk="0" hangingPunct="0"/>
              <a:t>1</a:t>
            </a:fld>
            <a:endParaRPr lang="fr-FR" sz="2400">
              <a:solidFill>
                <a:schemeClr val="accent2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01850" y="801688"/>
            <a:ext cx="2951163" cy="22145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5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2374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77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3945-48B4-4CFF-905B-EF01E277A7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85564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2C30-920E-49D9-A46F-2670F10373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76450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2C30-920E-49D9-A46F-2670F10373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0002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F595D1-F429-4496-BE89-FC4EE828EE5E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CF1-77D9-435D-84CF-AC6B06CD0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622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0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5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87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19/06/2017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59" y="6314110"/>
            <a:ext cx="486148" cy="4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68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79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Suivi qualité.</a:t>
            </a:r>
          </a:p>
        </p:txBody>
      </p:sp>
      <p:graphicFrame>
        <p:nvGraphicFramePr>
          <p:cNvPr id="10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2348"/>
              </p:ext>
            </p:extLst>
          </p:nvPr>
        </p:nvGraphicFramePr>
        <p:xfrm>
          <a:off x="855406" y="1042988"/>
          <a:ext cx="8037769" cy="1438656"/>
        </p:xfrm>
        <a:graphic>
          <a:graphicData uri="http://schemas.openxmlformats.org/drawingml/2006/table">
            <a:tbl>
              <a:tblPr/>
              <a:tblGrid>
                <a:gridCol w="307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Rédacteur(s) ou cours responsable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Cours PRSI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Validation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Chef de cours PRSI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Approbation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Chef de division DSI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Annule et remplace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Néant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856020" y="2586038"/>
            <a:ext cx="3830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SUIVI DES MODIFICATIONS</a:t>
            </a:r>
            <a:endParaRPr lang="fr-FR" sz="1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1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81593"/>
              </p:ext>
            </p:extLst>
          </p:nvPr>
        </p:nvGraphicFramePr>
        <p:xfrm>
          <a:off x="855406" y="3021013"/>
          <a:ext cx="8037769" cy="3267012"/>
        </p:xfrm>
        <a:graphic>
          <a:graphicData uri="http://schemas.openxmlformats.org/drawingml/2006/table">
            <a:tbl>
              <a:tblPr/>
              <a:tblGrid>
                <a:gridCol w="1192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Motif</a:t>
                      </a: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Création du cours.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>
                <a:effectLst/>
              </a:rPr>
              <a:t>Comparaison d’objet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894730"/>
            <a:ext cx="8613058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>
                <a:solidFill>
                  <a:schemeClr val="folHlink"/>
                </a:solidFill>
              </a:rPr>
              <a:t> :</a:t>
            </a:r>
            <a:r>
              <a:rPr lang="fr-FR" dirty="0"/>
              <a:t> redéfinir la méthode </a:t>
            </a:r>
            <a:r>
              <a:rPr lang="fr-FR" dirty="0" err="1">
                <a:solidFill>
                  <a:srgbClr val="FF0000"/>
                </a:solidFill>
              </a:rPr>
              <a:t>equals</a:t>
            </a:r>
            <a:r>
              <a:rPr lang="fr-FR" dirty="0"/>
              <a:t> ne suffit pas !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La méthode </a:t>
            </a:r>
            <a:r>
              <a:rPr lang="fr-FR" dirty="0" err="1">
                <a:solidFill>
                  <a:srgbClr val="FF0000"/>
                </a:solidFill>
              </a:rPr>
              <a:t>hashCode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doit également être redéfinie sur </a:t>
            </a:r>
            <a:r>
              <a:rPr lang="fr-FR" dirty="0">
                <a:solidFill>
                  <a:srgbClr val="FF0000"/>
                </a:solidFill>
              </a:rPr>
              <a:t>les mêmes attributs </a:t>
            </a:r>
            <a:r>
              <a:rPr lang="fr-FR" dirty="0"/>
              <a:t>que la méthode </a:t>
            </a:r>
            <a:r>
              <a:rPr lang="fr-FR" dirty="0" err="1">
                <a:solidFill>
                  <a:srgbClr val="FF0000"/>
                </a:solidFill>
              </a:rPr>
              <a:t>equals</a:t>
            </a:r>
            <a:r>
              <a:rPr lang="fr-FR" dirty="0"/>
              <a:t>. Cette méthode calcule une empreinte numérique (sur 32 bit).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FF0000"/>
                </a:solidFill>
              </a:rPr>
              <a:t>hashCode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permet de bénéficier d’algorithmes plus performants dans la détection de l’égalité d’objets.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effectLst/>
              </a:rPr>
              <a:t>Comparaison d’objet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894730"/>
            <a:ext cx="8229600" cy="55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FR" sz="1600" dirty="0"/>
              <a:t>Exemple : Les méthodes </a:t>
            </a:r>
            <a:r>
              <a:rPr lang="fr-FR" sz="1600" dirty="0" err="1">
                <a:solidFill>
                  <a:srgbClr val="FF0000"/>
                </a:solidFill>
              </a:rPr>
              <a:t>equals</a:t>
            </a:r>
            <a:r>
              <a:rPr lang="fr-FR" sz="1600" dirty="0">
                <a:solidFill>
                  <a:srgbClr val="FF0000"/>
                </a:solidFill>
              </a:rPr>
              <a:t>(Object </a:t>
            </a:r>
            <a:r>
              <a:rPr lang="fr-FR" sz="1600" dirty="0" err="1">
                <a:solidFill>
                  <a:srgbClr val="FF0000"/>
                </a:solidFill>
              </a:rPr>
              <a:t>obj</a:t>
            </a:r>
            <a:r>
              <a:rPr lang="fr-FR" sz="1600" dirty="0">
                <a:solidFill>
                  <a:srgbClr val="FF0000"/>
                </a:solidFill>
              </a:rPr>
              <a:t>) </a:t>
            </a:r>
            <a:r>
              <a:rPr lang="fr-FR" sz="1600" dirty="0"/>
              <a:t>et </a:t>
            </a:r>
            <a:r>
              <a:rPr lang="fr-FR" sz="1600" dirty="0" err="1">
                <a:solidFill>
                  <a:srgbClr val="FF0000"/>
                </a:solidFill>
              </a:rPr>
              <a:t>hashCode</a:t>
            </a:r>
            <a:r>
              <a:rPr lang="fr-FR" sz="1600" dirty="0">
                <a:solidFill>
                  <a:srgbClr val="FF0000"/>
                </a:solidFill>
              </a:rPr>
              <a:t>() </a:t>
            </a:r>
            <a:r>
              <a:rPr lang="fr-FR" sz="1600" dirty="0"/>
              <a:t>portent uniquement sur le champ « </a:t>
            </a:r>
            <a:r>
              <a:rPr lang="fr-FR" sz="1600" dirty="0" err="1"/>
              <a:t>numeroSecutiteSocial</a:t>
            </a:r>
            <a:r>
              <a:rPr lang="fr-FR" sz="1600" dirty="0"/>
              <a:t> ».</a:t>
            </a:r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fr-FR" sz="1600" dirty="0"/>
          </a:p>
        </p:txBody>
      </p:sp>
      <p:pic>
        <p:nvPicPr>
          <p:cNvPr id="76804" name="Image 1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836" y="1447180"/>
            <a:ext cx="7003473" cy="520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7086600" cy="457200"/>
          </a:xfrm>
          <a:noFill/>
          <a:ln/>
        </p:spPr>
        <p:txBody>
          <a:bodyPr/>
          <a:lstStyle/>
          <a:p>
            <a:r>
              <a:rPr lang="fr-FR" sz="2000" dirty="0"/>
              <a:t>Classe </a:t>
            </a:r>
            <a:r>
              <a:rPr lang="fr-FR" sz="2000"/>
              <a:t>Object, </a:t>
            </a:r>
            <a:r>
              <a:rPr lang="fr-FR" sz="2000" dirty="0"/>
              <a:t>i</a:t>
            </a:r>
            <a:r>
              <a:rPr lang="fr-FR" sz="2000">
                <a:effectLst/>
              </a:rPr>
              <a:t>dentité </a:t>
            </a:r>
            <a:r>
              <a:rPr lang="fr-FR" sz="2000" dirty="0">
                <a:effectLst/>
              </a:rPr>
              <a:t>et comparaison d’objets</a:t>
            </a:r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364163" y="3141663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b="0">
                <a:latin typeface="Comic Sans MS" pitchFamily="66" charset="0"/>
              </a:rPr>
              <a:t>Questions ?</a:t>
            </a:r>
          </a:p>
        </p:txBody>
      </p:sp>
      <p:pic>
        <p:nvPicPr>
          <p:cNvPr id="77828" name="Picture 4" descr="DukeJug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25538"/>
            <a:ext cx="4819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19" name="Rectangle 15"/>
          <p:cNvSpPr>
            <a:spLocks noGrp="1" noChangeArrowheads="1"/>
          </p:cNvSpPr>
          <p:nvPr>
            <p:ph type="title"/>
          </p:nvPr>
        </p:nvSpPr>
        <p:spPr>
          <a:xfrm>
            <a:off x="581891" y="2802003"/>
            <a:ext cx="8252436" cy="778098"/>
          </a:xfrm>
        </p:spPr>
        <p:txBody>
          <a:bodyPr anchor="b"/>
          <a:lstStyle/>
          <a:p>
            <a:pPr>
              <a:defRPr/>
            </a:pPr>
            <a:r>
              <a:rPr lang="fr-FR" u="sng" dirty="0">
                <a:latin typeface="Tahoma" pitchFamily="34" charset="0"/>
              </a:rPr>
              <a:t>Java : les bases</a:t>
            </a:r>
            <a:br>
              <a:rPr lang="fr-FR" u="sng" dirty="0">
                <a:latin typeface="Tahoma" pitchFamily="34" charset="0"/>
              </a:rPr>
            </a:br>
            <a:r>
              <a:rPr lang="fr-FR" dirty="0"/>
              <a:t>La classe </a:t>
            </a:r>
            <a:r>
              <a:rPr lang="fr-FR" dirty="0">
                <a:solidFill>
                  <a:srgbClr val="FF0000"/>
                </a:solidFill>
              </a:rPr>
              <a:t>Object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i</a:t>
            </a:r>
            <a:r>
              <a:rPr lang="fr-FR" b="0" dirty="0">
                <a:solidFill>
                  <a:schemeClr val="accent1">
                    <a:lumMod val="75000"/>
                  </a:schemeClr>
                </a:solidFill>
              </a:rPr>
              <a:t>dentité et comparaison d’objets  </a:t>
            </a:r>
            <a:endParaRPr lang="fr-F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4032" y="3580101"/>
            <a:ext cx="1976438" cy="227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395264" y="1424276"/>
            <a:ext cx="7560840" cy="5904631"/>
          </a:xfrm>
          <a:ln>
            <a:noFill/>
          </a:ln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classe </a:t>
            </a:r>
            <a:r>
              <a:rPr lang="fr-FR" dirty="0">
                <a:solidFill>
                  <a:srgbClr val="FF0000"/>
                </a:solidFill>
              </a:rPr>
              <a:t>Object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Identité d’un objet</a:t>
            </a:r>
          </a:p>
          <a:p>
            <a:r>
              <a:rPr lang="fr-FR" dirty="0">
                <a:solidFill>
                  <a:schemeClr val="tx1"/>
                </a:solidFill>
              </a:rPr>
              <a:t>Comparaison d’objets</a:t>
            </a:r>
          </a:p>
        </p:txBody>
      </p:sp>
      <p:sp>
        <p:nvSpPr>
          <p:cNvPr id="7" name="Titre 2"/>
          <p:cNvSpPr txBox="1">
            <a:spLocks/>
          </p:cNvSpPr>
          <p:nvPr/>
        </p:nvSpPr>
        <p:spPr bwMode="auto">
          <a:xfrm>
            <a:off x="863600" y="115888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b="0"/>
              <a:t>Plan de la séance</a:t>
            </a:r>
            <a:endParaRPr lang="fr-FR" b="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La classe </a:t>
            </a:r>
            <a:r>
              <a:rPr lang="fr-FR" dirty="0">
                <a:solidFill>
                  <a:srgbClr val="FF0000"/>
                </a:solidFill>
                <a:effectLst/>
              </a:rPr>
              <a:t>Object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7416" y="980204"/>
            <a:ext cx="8526584" cy="1684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En </a:t>
            </a:r>
            <a:r>
              <a:rPr lang="fr-FR" dirty="0">
                <a:solidFill>
                  <a:srgbClr val="FF0000"/>
                </a:solidFill>
              </a:rPr>
              <a:t>Java</a:t>
            </a:r>
            <a:r>
              <a:rPr lang="fr-FR" dirty="0"/>
              <a:t>, toute classe hérite de la classe </a:t>
            </a:r>
            <a:r>
              <a:rPr lang="fr-FR" dirty="0">
                <a:solidFill>
                  <a:srgbClr val="FF0000"/>
                </a:solidFill>
              </a:rPr>
              <a:t>Object</a:t>
            </a:r>
            <a:r>
              <a:rPr lang="fr-FR" dirty="0"/>
              <a:t>, même si ce n’est pas écrit spécifiquement (</a:t>
            </a:r>
            <a:r>
              <a:rPr lang="fr-FR" dirty="0" err="1">
                <a:solidFill>
                  <a:srgbClr val="FF0000"/>
                </a:solidFill>
              </a:rPr>
              <a:t>extends</a:t>
            </a:r>
            <a:r>
              <a:rPr lang="fr-FR" dirty="0"/>
              <a:t>).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016"/>
            <a:ext cx="9144000" cy="3827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61935"/>
            <a:ext cx="2979174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La classe </a:t>
            </a:r>
            <a:r>
              <a:rPr lang="fr-FR" dirty="0">
                <a:solidFill>
                  <a:srgbClr val="FF0000"/>
                </a:solidFill>
                <a:effectLst/>
              </a:rPr>
              <a:t>Object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7416" y="980204"/>
            <a:ext cx="8526584" cy="1684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Les méthodes présentes dans la classes </a:t>
            </a:r>
            <a:r>
              <a:rPr lang="fr-FR" dirty="0">
                <a:solidFill>
                  <a:srgbClr val="FF0000"/>
                </a:solidFill>
              </a:rPr>
              <a:t>Object</a:t>
            </a:r>
            <a:r>
              <a:rPr lang="fr-FR" dirty="0"/>
              <a:t> sont souvent utilisées par des composantes de l’API.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La redéfinition de ces méthodes permet d’adapter leur comportement aux objets des classes que l’on développe.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7373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L’identité d’un objet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7416" y="980204"/>
            <a:ext cx="8526584" cy="50014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L’</a:t>
            </a:r>
            <a:r>
              <a:rPr lang="fr-FR" sz="2400" dirty="0">
                <a:solidFill>
                  <a:srgbClr val="FF0000"/>
                </a:solidFill>
              </a:rPr>
              <a:t>état</a:t>
            </a:r>
            <a:r>
              <a:rPr lang="fr-FR" sz="2400" dirty="0"/>
              <a:t> d’un objet est caractérisé par l’ensemble des valeurs des champs de l’objet.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L’</a:t>
            </a:r>
            <a:r>
              <a:rPr lang="fr-FR" sz="2400" dirty="0">
                <a:solidFill>
                  <a:srgbClr val="FF0000"/>
                </a:solidFill>
              </a:rPr>
              <a:t>identité</a:t>
            </a:r>
            <a:r>
              <a:rPr lang="fr-FR" sz="2400" dirty="0"/>
              <a:t> d’un objet ne concerne qu’un nombre restreint de champs censés permettre de reconnaitre de manière unique chaque instance.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fr-FR" sz="2400" dirty="0"/>
              <a:t>	Exemples 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fr-FR" sz="2400" dirty="0"/>
              <a:t>		-immatriculation d’un véhicule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fr-FR" sz="2400" dirty="0"/>
              <a:t>		-numéro INSEE d’une personne</a:t>
            </a:r>
          </a:p>
          <a:p>
            <a:pPr marL="0" indent="0">
              <a:buClr>
                <a:srgbClr val="FF0000"/>
              </a:buClr>
              <a:buNone/>
            </a:pPr>
            <a:endParaRPr lang="fr-F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Plusieurs champs peuvent contribuer à l’identité d’un objet.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L’identité peut également être technique : Java propose la classe </a:t>
            </a:r>
            <a:r>
              <a:rPr lang="fr-FR" sz="2400" dirty="0">
                <a:solidFill>
                  <a:srgbClr val="FF0000"/>
                </a:solidFill>
              </a:rPr>
              <a:t>UUID</a:t>
            </a:r>
            <a:r>
              <a:rPr lang="fr-FR" sz="2400" dirty="0"/>
              <a:t>, assurant l’unicité d’un identifiant.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L’identité d’un objet : UUID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7416" y="980204"/>
            <a:ext cx="8526584" cy="50014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b="1" dirty="0"/>
              <a:t>Universal Unique Identifier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C’est une spécification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Normalisé par l’ISO/IEC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Unicité très probable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Identifiant codé sur 128 bits :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fr-FR" sz="2000" dirty="0"/>
              <a:t>				12ca454a-d43e-401f-9558-70108f98564d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Java : Classe </a:t>
            </a:r>
            <a:r>
              <a:rPr lang="fr-FR" sz="2400" dirty="0" err="1">
                <a:solidFill>
                  <a:srgbClr val="FF0000"/>
                </a:solidFill>
              </a:rPr>
              <a:t>java.util.UUID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fr-FR" dirty="0"/>
              <a:t>			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UUID id =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UUID.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randomUUID</a:t>
            </a:r>
            <a:r>
              <a:rPr lang="fr-FR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008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>
                <a:effectLst/>
              </a:rPr>
              <a:t>Comparaison d’objets</a:t>
            </a:r>
          </a:p>
        </p:txBody>
      </p:sp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890773" y="1276163"/>
            <a:ext cx="8010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fr-FR" sz="2000" dirty="0">
                <a:latin typeface="Arial" charset="0"/>
              </a:rPr>
              <a:t>On ne peut pas comparer 2 objets en comparant les variables d’instance</a:t>
            </a:r>
            <a:endParaRPr lang="fr-FR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1390835" y="2359271"/>
            <a:ext cx="7010400" cy="28384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Personne p1 = </a:t>
            </a:r>
            <a:r>
              <a:rPr lang="fr-FR" sz="1800" dirty="0">
                <a:latin typeface="Arial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 Personne(‘DURAND’);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p1.societe = " OUTILS JAVA SA" 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dirty="0">
              <a:solidFill>
                <a:srgbClr val="000000"/>
              </a:solidFill>
              <a:latin typeface="Arial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Personne p2 = new Personne(‘DURAND’);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p2.societe = " OUTILS JAVA SA" 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800" dirty="0">
              <a:solidFill>
                <a:srgbClr val="000000"/>
              </a:solidFill>
              <a:latin typeface="Arial" charset="0"/>
            </a:endParaRPr>
          </a:p>
          <a:p>
            <a:pPr defTabSz="449263">
              <a:buSzPct val="100000"/>
              <a:tabLst>
                <a:tab pos="4429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	// comparaison des variables d’instance</a:t>
            </a:r>
          </a:p>
          <a:p>
            <a:pPr defTabSz="449263">
              <a:buSzPct val="100000"/>
              <a:tabLst>
                <a:tab pos="4429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	p1 == p2;		// </a:t>
            </a:r>
            <a:r>
              <a:rPr lang="fr-FR" sz="1800" dirty="0">
                <a:solidFill>
                  <a:srgbClr val="FF0000"/>
                </a:solidFill>
                <a:latin typeface="Arial" charset="0"/>
              </a:rPr>
              <a:t>=&gt; false</a:t>
            </a:r>
            <a:r>
              <a:rPr lang="fr-FR" sz="1800" dirty="0">
                <a:solidFill>
                  <a:srgbClr val="000000"/>
                </a:solidFill>
                <a:latin typeface="Arial" charset="0"/>
              </a:rPr>
              <a:t>		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80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ffectLst/>
              </a:rPr>
              <a:t>Comparaison d’objet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1397000"/>
            <a:ext cx="8280920" cy="527910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Comparer 2 objets revient à comparer l’</a:t>
            </a:r>
            <a:r>
              <a:rPr lang="fr-FR" dirty="0">
                <a:solidFill>
                  <a:srgbClr val="FF0000"/>
                </a:solidFill>
              </a:rPr>
              <a:t>état</a:t>
            </a:r>
            <a:r>
              <a:rPr lang="fr-FR" dirty="0"/>
              <a:t> complet ou l’</a:t>
            </a:r>
            <a:r>
              <a:rPr lang="fr-FR" dirty="0">
                <a:solidFill>
                  <a:srgbClr val="FF0000"/>
                </a:solidFill>
              </a:rPr>
              <a:t>identité</a:t>
            </a:r>
            <a:r>
              <a:rPr lang="fr-FR" dirty="0"/>
              <a:t> des objets.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Pour comparer 2 d’objets, il faut redéfinir la méthode  </a:t>
            </a:r>
            <a:r>
              <a:rPr lang="fr-FR" dirty="0" err="1">
                <a:solidFill>
                  <a:srgbClr val="FF0000"/>
                </a:solidFill>
              </a:rPr>
              <a:t>equals</a:t>
            </a:r>
            <a:r>
              <a:rPr lang="fr-FR" dirty="0">
                <a:solidFill>
                  <a:srgbClr val="FF0000"/>
                </a:solidFill>
              </a:rPr>
              <a:t>(Object </a:t>
            </a:r>
            <a:r>
              <a:rPr lang="fr-FR" dirty="0" err="1">
                <a:solidFill>
                  <a:srgbClr val="FF0000"/>
                </a:solidFill>
              </a:rPr>
              <a:t>obj</a:t>
            </a:r>
            <a:r>
              <a:rPr lang="fr-FR" dirty="0">
                <a:solidFill>
                  <a:srgbClr val="FF0000"/>
                </a:solidFill>
              </a:rPr>
              <a:t>)</a:t>
            </a:r>
            <a:r>
              <a:rPr lang="fr-FR" dirty="0"/>
              <a:t>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/>
              <a:t>par défaut la méthode </a:t>
            </a:r>
            <a:r>
              <a:rPr lang="fr-FR" dirty="0" err="1">
                <a:solidFill>
                  <a:srgbClr val="FF0000"/>
                </a:solidFill>
              </a:rPr>
              <a:t>equals</a:t>
            </a:r>
            <a:r>
              <a:rPr lang="fr-FR" dirty="0"/>
              <a:t> compare l’adresse en mémoire des différentes instances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13894468</TotalTime>
  <Pages>19</Pages>
  <Words>351</Words>
  <Application>Microsoft Office PowerPoint</Application>
  <PresentationFormat>Affichage à l'écran (4:3)</PresentationFormat>
  <Paragraphs>73</Paragraphs>
  <Slides>12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Comic Sans MS</vt:lpstr>
      <vt:lpstr>Courier New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PRSI_MOD_PRES_V12.1</vt:lpstr>
      <vt:lpstr>Suivi qualité.</vt:lpstr>
      <vt:lpstr>Java : les bases La classe Object,  identité et comparaison d’objets  </vt:lpstr>
      <vt:lpstr>Présentation PowerPoint</vt:lpstr>
      <vt:lpstr>La classe Object</vt:lpstr>
      <vt:lpstr>La classe Object</vt:lpstr>
      <vt:lpstr>L’identité d’un objet</vt:lpstr>
      <vt:lpstr>L’identité d’un objet : UUID</vt:lpstr>
      <vt:lpstr>Comparaison d’objets</vt:lpstr>
      <vt:lpstr>Comparaison d’objet</vt:lpstr>
      <vt:lpstr>Comparaison d’objet</vt:lpstr>
      <vt:lpstr>Comparaison d’objet</vt:lpstr>
      <vt:lpstr>Classe Object, identité et comparaison d’objets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COURS PRSI</dc:creator>
  <cp:lastModifiedBy>alti-8ydrm72@outlook.fr</cp:lastModifiedBy>
  <cp:revision>2064</cp:revision>
  <cp:lastPrinted>2002-11-12T07:11:49Z</cp:lastPrinted>
  <dcterms:created xsi:type="dcterms:W3CDTF">1998-09-08T18:17:20Z</dcterms:created>
  <dcterms:modified xsi:type="dcterms:W3CDTF">2017-06-19T11:20:30Z</dcterms:modified>
  <cp:category>Cours</cp:category>
</cp:coreProperties>
</file>