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1" r:id="rId1"/>
    <p:sldMasterId id="2147483673" r:id="rId2"/>
    <p:sldMasterId id="2147483680" r:id="rId3"/>
    <p:sldMasterId id="2147483686" r:id="rId4"/>
    <p:sldMasterId id="2147483694" r:id="rId5"/>
    <p:sldMasterId id="2147483698" r:id="rId6"/>
  </p:sldMasterIdLst>
  <p:notesMasterIdLst>
    <p:notesMasterId r:id="rId30"/>
  </p:notesMasterIdLst>
  <p:handoutMasterIdLst>
    <p:handoutMasterId r:id="rId31"/>
  </p:handoutMasterIdLst>
  <p:sldIdLst>
    <p:sldId id="1011" r:id="rId7"/>
    <p:sldId id="1055" r:id="rId8"/>
    <p:sldId id="1081" r:id="rId9"/>
    <p:sldId id="1082" r:id="rId10"/>
    <p:sldId id="1068" r:id="rId11"/>
    <p:sldId id="1085" r:id="rId12"/>
    <p:sldId id="1032" r:id="rId13"/>
    <p:sldId id="1071" r:id="rId14"/>
    <p:sldId id="1092" r:id="rId15"/>
    <p:sldId id="1075" r:id="rId16"/>
    <p:sldId id="1076" r:id="rId17"/>
    <p:sldId id="1089" r:id="rId18"/>
    <p:sldId id="1091" r:id="rId19"/>
    <p:sldId id="1078" r:id="rId20"/>
    <p:sldId id="1093" r:id="rId21"/>
    <p:sldId id="1086" r:id="rId22"/>
    <p:sldId id="1087" r:id="rId23"/>
    <p:sldId id="1094" r:id="rId24"/>
    <p:sldId id="1079" r:id="rId25"/>
    <p:sldId id="1095" r:id="rId26"/>
    <p:sldId id="1080" r:id="rId27"/>
    <p:sldId id="1096" r:id="rId28"/>
    <p:sldId id="1090" r:id="rId29"/>
  </p:sldIdLst>
  <p:sldSz cx="9144000" cy="6858000" type="screen4x3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5">
          <p15:clr>
            <a:srgbClr val="A4A3A4"/>
          </p15:clr>
        </p15:guide>
        <p15:guide id="2" pos="5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6600"/>
    <a:srgbClr val="1205BB"/>
    <a:srgbClr val="003300"/>
    <a:srgbClr val="FF0000"/>
    <a:srgbClr val="FFFF99"/>
    <a:srgbClr val="FEACAC"/>
    <a:srgbClr val="FF3300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3" autoAdjust="0"/>
    <p:restoredTop sz="86203" autoAdjust="0"/>
  </p:normalViewPr>
  <p:slideViewPr>
    <p:cSldViewPr>
      <p:cViewPr varScale="1">
        <p:scale>
          <a:sx n="64" d="100"/>
          <a:sy n="64" d="100"/>
        </p:scale>
        <p:origin x="1674" y="60"/>
      </p:cViewPr>
      <p:guideLst>
        <p:guide orient="horz" pos="4045"/>
        <p:guide pos="56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-72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898" tIns="46275" rIns="90898" bIns="46275">
            <a:spAutoFit/>
          </a:bodyPr>
          <a:lstStyle/>
          <a:p>
            <a:pPr algn="ctr" defTabSz="903288" eaLnBrk="0" hangingPunct="0">
              <a:lnSpc>
                <a:spcPct val="90000"/>
              </a:lnSpc>
              <a:defRPr/>
            </a:pPr>
            <a:r>
              <a:rPr lang="fr-FR" sz="1200" b="0"/>
              <a:t>Page </a:t>
            </a:r>
            <a:fld id="{3CCAEFEE-BD46-49B4-B1A0-DEA940D2614D}" type="slidenum">
              <a:rPr lang="fr-FR" sz="1200" b="0"/>
              <a:pPr algn="ctr" defTabSz="903288" eaLnBrk="0" hangingPunct="0">
                <a:lnSpc>
                  <a:spcPct val="90000"/>
                </a:lnSpc>
                <a:defRPr/>
              </a:pPr>
              <a:t>‹N°›</a:t>
            </a:fld>
            <a:endParaRPr lang="fr-FR" sz="1200" b="0"/>
          </a:p>
        </p:txBody>
      </p:sp>
    </p:spTree>
    <p:extLst>
      <p:ext uri="{BB962C8B-B14F-4D97-AF65-F5344CB8AC3E}">
        <p14:creationId xmlns:p14="http://schemas.microsoft.com/office/powerpoint/2010/main" val="398937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3351213"/>
            <a:ext cx="6308725" cy="5824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06" tIns="46275" rIns="94206" bIns="46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Corps du texte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95638" y="9752013"/>
            <a:ext cx="708025" cy="2682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898" tIns="46275" rIns="90898" bIns="46275">
            <a:spAutoFit/>
          </a:bodyPr>
          <a:lstStyle/>
          <a:p>
            <a:pPr algn="ctr" defTabSz="903288" eaLnBrk="0" hangingPunct="0">
              <a:lnSpc>
                <a:spcPct val="90000"/>
              </a:lnSpc>
              <a:defRPr/>
            </a:pPr>
            <a:r>
              <a:rPr lang="fr-FR" sz="1200" b="0"/>
              <a:t>Page </a:t>
            </a:r>
            <a:fld id="{2B9F92EE-A9D8-4021-ACCE-9634D6ED1939}" type="slidenum">
              <a:rPr lang="fr-FR" sz="1200" b="0"/>
              <a:pPr algn="ctr" defTabSz="903288" eaLnBrk="0" hangingPunct="0">
                <a:lnSpc>
                  <a:spcPct val="90000"/>
                </a:lnSpc>
                <a:defRPr/>
              </a:pPr>
              <a:t>‹N°›</a:t>
            </a:fld>
            <a:endParaRPr lang="fr-FR" sz="1200" b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00263" y="800100"/>
            <a:ext cx="2954337" cy="221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9542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5299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8675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8675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096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666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9338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7669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5599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502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Une seule classe compilée est produite (un seul .class), quelque soit le nombre d'instanciations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3912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Une seule classe compilée est produite (un seul .class), quelque soit le nombre d'instanciations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3912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Une seule classe compilée est produite (un seul .class), quelque soit le nombre d'instanciations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3912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867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1.gif"/><Relationship Id="rId4" Type="http://schemas.openxmlformats.org/officeDocument/2006/relationships/image" Target="../media/image6.gi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276872"/>
            <a:ext cx="8136904" cy="77809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835DF787-A583-4E35-8AAB-4AA3EF7F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B2D83-1F3A-41F5-8930-90A176DF3355}" type="datetimeFigureOut">
              <a:rPr lang="fr-FR"/>
              <a:pPr>
                <a:defRPr/>
              </a:pPr>
              <a:t>08/09/2020</a:t>
            </a:fld>
            <a:endParaRPr lang="fr-FR" dirty="0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5D88D54E-F5EA-4894-98C6-B8748702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PDI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66DFF7EF-6302-473F-A270-A1480659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59B34-1C01-49B9-BFDC-D5A0C186B7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96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668344" y="274638"/>
            <a:ext cx="1018456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43608" y="274638"/>
            <a:ext cx="6480720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16358-59D7-47D9-A570-6D8E39C5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BF598-20ED-4753-B4B4-A37558948683}" type="datetimeFigureOut">
              <a:rPr lang="fr-FR"/>
              <a:pPr>
                <a:defRPr/>
              </a:pPr>
              <a:t>08/09/2020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4DEF52-3E8A-4262-8674-2887452F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AED5D8-9E26-4842-AC88-AF0D3A2F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218F3-2E42-415B-B9BF-3983DF467FB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95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SI_SansBasDePage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00113" y="117749"/>
            <a:ext cx="7220743" cy="4572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472830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34324893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7664" y="2130425"/>
            <a:ext cx="756084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47664" y="3886200"/>
            <a:ext cx="756084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679984980"/>
      </p:ext>
    </p:extLst>
  </p:cSld>
  <p:clrMapOvr>
    <a:masterClrMapping/>
  </p:clrMapOvr>
  <p:transition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n de la sé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7664" y="620712"/>
            <a:ext cx="7560840" cy="5904631"/>
          </a:xfrm>
        </p:spPr>
        <p:txBody>
          <a:bodyPr/>
          <a:lstStyle>
            <a:lvl1pPr marL="540000" indent="-432000">
              <a:lnSpc>
                <a:spcPct val="100000"/>
              </a:lnSpc>
              <a:buFontTx/>
              <a:buBlip>
                <a:blip r:embed="rId2"/>
              </a:buBlip>
              <a:defRPr sz="2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1pPr>
            <a:lvl2pPr marL="900000" indent="-432000">
              <a:lnSpc>
                <a:spcPct val="100000"/>
              </a:lnSpc>
              <a:buFontTx/>
              <a:buBlip>
                <a:blip r:embed="rId3"/>
              </a:buBlip>
              <a:defRPr sz="24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2pPr>
            <a:lvl3pPr marL="1296000" indent="-324000">
              <a:lnSpc>
                <a:spcPct val="100000"/>
              </a:lnSpc>
              <a:buFontTx/>
              <a:buBlip>
                <a:blip r:embed="rId4"/>
              </a:buBlip>
              <a:defRPr sz="20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3pPr>
            <a:lvl4pPr marL="1764000" indent="-324000">
              <a:lnSpc>
                <a:spcPct val="100000"/>
              </a:lnSpc>
              <a:buFontTx/>
              <a:buBlip>
                <a:blip r:embed="rId5"/>
              </a:buBlip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4pPr>
            <a:lvl5pPr marL="2232000" indent="-216000">
              <a:lnSpc>
                <a:spcPct val="100000"/>
              </a:lnSpc>
              <a:buFont typeface="Wingdings" pitchFamily="2" charset="2"/>
              <a:buChar char="§"/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pied de page 6">
            <a:extLst>
              <a:ext uri="{FF2B5EF4-FFF2-40B4-BE49-F238E27FC236}">
                <a16:creationId xmlns:a16="http://schemas.microsoft.com/office/drawing/2014/main" id="{AEA57764-A6D2-4DE7-8E00-976A8C5A28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JAVA NIO 2</a:t>
            </a:r>
          </a:p>
        </p:txBody>
      </p: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9C0AD845-DA2E-4A89-BCF6-B9FB62B203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FE2C75F-5C2F-44E5-B033-A4BDCA1EAC2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417875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7664" y="2130425"/>
            <a:ext cx="756084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47664" y="3886200"/>
            <a:ext cx="756084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637008650"/>
      </p:ext>
    </p:extLst>
  </p:cSld>
  <p:clrMapOvr>
    <a:masterClrMapping/>
  </p:clrMapOvr>
  <p:transition>
    <p:strips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75165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63713" y="620713"/>
            <a:ext cx="3451225" cy="5903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67338" y="620713"/>
            <a:ext cx="3452812" cy="5903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43605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431820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60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ndir un rectangle avec un coin diagonal 11">
            <a:extLst>
              <a:ext uri="{FF2B5EF4-FFF2-40B4-BE49-F238E27FC236}">
                <a16:creationId xmlns:a16="http://schemas.microsoft.com/office/drawing/2014/main" id="{95C01845-1615-4CF5-9517-5804F3FF65D4}"/>
              </a:ext>
            </a:extLst>
          </p:cNvPr>
          <p:cNvSpPr/>
          <p:nvPr userDrawn="1"/>
        </p:nvSpPr>
        <p:spPr bwMode="auto">
          <a:xfrm>
            <a:off x="5364163" y="1257300"/>
            <a:ext cx="2879725" cy="863600"/>
          </a:xfrm>
          <a:prstGeom prst="round2DiagRect">
            <a:avLst>
              <a:gd name="adj1" fmla="val 17536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0FB3E-DA88-44F8-A2EC-C810B12F7CC2}"/>
              </a:ext>
            </a:extLst>
          </p:cNvPr>
          <p:cNvSpPr/>
          <p:nvPr userDrawn="1"/>
        </p:nvSpPr>
        <p:spPr bwMode="auto">
          <a:xfrm>
            <a:off x="674688" y="0"/>
            <a:ext cx="8469312" cy="10572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fr-FR" sz="1800" b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C7CB1E9-E9A0-45BC-A3F1-8701733829E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692275" y="349250"/>
            <a:ext cx="66960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fr-FR" altLang="fr-FR" sz="4400" b="0">
                <a:solidFill>
                  <a:srgbClr val="FFFFFF"/>
                </a:solidFill>
                <a:latin typeface="Trebuchet MS" panose="020B0603020202020204" pitchFamily="34" charset="0"/>
              </a:rPr>
              <a:t>Objectifs du cours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6B3AA-2D92-4F22-B235-2F4D96629C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67400" y="1347788"/>
            <a:ext cx="1857375" cy="355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fr-FR" sz="1400" dirty="0">
                <a:solidFill>
                  <a:prstClr val="black"/>
                </a:solidFill>
                <a:latin typeface="Arial" charset="0"/>
              </a:rPr>
              <a:t>Niveau technique</a:t>
            </a:r>
          </a:p>
        </p:txBody>
      </p:sp>
      <p:sp>
        <p:nvSpPr>
          <p:cNvPr id="6" name="Arrondir un rectangle avec un coin diagonal 15">
            <a:extLst>
              <a:ext uri="{FF2B5EF4-FFF2-40B4-BE49-F238E27FC236}">
                <a16:creationId xmlns:a16="http://schemas.microsoft.com/office/drawing/2014/main" id="{1DDCB93D-7ED3-4D98-9F23-264975144463}"/>
              </a:ext>
            </a:extLst>
          </p:cNvPr>
          <p:cNvSpPr/>
          <p:nvPr userDrawn="1"/>
        </p:nvSpPr>
        <p:spPr bwMode="auto">
          <a:xfrm>
            <a:off x="1258888" y="1247775"/>
            <a:ext cx="2857500" cy="298450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2000" dirty="0">
                <a:solidFill>
                  <a:srgbClr val="4F81BD">
                    <a:lumMod val="25000"/>
                  </a:srgbClr>
                </a:solidFill>
              </a:rPr>
              <a:t>Sensibilisation</a:t>
            </a:r>
          </a:p>
        </p:txBody>
      </p:sp>
      <p:sp>
        <p:nvSpPr>
          <p:cNvPr id="7" name="Arrondir un rectangle avec un coin diagonal 16">
            <a:extLst>
              <a:ext uri="{FF2B5EF4-FFF2-40B4-BE49-F238E27FC236}">
                <a16:creationId xmlns:a16="http://schemas.microsoft.com/office/drawing/2014/main" id="{E8B4B99D-14E7-4E66-BAE6-E84E6328E002}"/>
              </a:ext>
            </a:extLst>
          </p:cNvPr>
          <p:cNvSpPr/>
          <p:nvPr userDrawn="1"/>
        </p:nvSpPr>
        <p:spPr bwMode="auto">
          <a:xfrm>
            <a:off x="1259632" y="1605338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200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</a:rPr>
              <a:t>Application</a:t>
            </a:r>
          </a:p>
        </p:txBody>
      </p:sp>
      <p:sp>
        <p:nvSpPr>
          <p:cNvPr id="8" name="Arrondir un rectangle avec un coin diagonal 17">
            <a:extLst>
              <a:ext uri="{FF2B5EF4-FFF2-40B4-BE49-F238E27FC236}">
                <a16:creationId xmlns:a16="http://schemas.microsoft.com/office/drawing/2014/main" id="{475D4920-CE67-4286-A8ED-C318F818D6D0}"/>
              </a:ext>
            </a:extLst>
          </p:cNvPr>
          <p:cNvSpPr/>
          <p:nvPr userDrawn="1"/>
        </p:nvSpPr>
        <p:spPr bwMode="auto">
          <a:xfrm>
            <a:off x="1259632" y="1962525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200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</a:rPr>
              <a:t>Maîtrise</a:t>
            </a:r>
          </a:p>
        </p:txBody>
      </p:sp>
      <p:sp>
        <p:nvSpPr>
          <p:cNvPr id="9" name="Arrondir un rectangle avec un coin diagonal 18">
            <a:extLst>
              <a:ext uri="{FF2B5EF4-FFF2-40B4-BE49-F238E27FC236}">
                <a16:creationId xmlns:a16="http://schemas.microsoft.com/office/drawing/2014/main" id="{ACB0A925-2143-42FF-9914-4C7726C8F7AB}"/>
              </a:ext>
            </a:extLst>
          </p:cNvPr>
          <p:cNvSpPr/>
          <p:nvPr userDrawn="1"/>
        </p:nvSpPr>
        <p:spPr bwMode="auto">
          <a:xfrm>
            <a:off x="1259632" y="2319713"/>
            <a:ext cx="2857500" cy="29765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2000" dirty="0">
                <a:ln w="12700" cmpd="sng">
                  <a:solidFill>
                    <a:prstClr val="white">
                      <a:lumMod val="75000"/>
                    </a:prstClr>
                  </a:solidFill>
                  <a:prstDash val="solid"/>
                </a:ln>
                <a:solidFill>
                  <a:prstClr val="white">
                    <a:lumMod val="75000"/>
                  </a:prstClr>
                </a:solidFill>
              </a:rPr>
              <a:t>Expertise</a:t>
            </a:r>
          </a:p>
        </p:txBody>
      </p:sp>
      <p:sp>
        <p:nvSpPr>
          <p:cNvPr id="10" name="Étoile à 5 branches 19">
            <a:extLst>
              <a:ext uri="{FF2B5EF4-FFF2-40B4-BE49-F238E27FC236}">
                <a16:creationId xmlns:a16="http://schemas.microsoft.com/office/drawing/2014/main" id="{5E6BE5D8-6EA0-4C2E-9C04-E6289D314AA6}"/>
              </a:ext>
            </a:extLst>
          </p:cNvPr>
          <p:cNvSpPr/>
          <p:nvPr userDrawn="1"/>
        </p:nvSpPr>
        <p:spPr bwMode="auto">
          <a:xfrm>
            <a:off x="6080125" y="1703388"/>
            <a:ext cx="285750" cy="238125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fr-FR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Étoile à 5 branches 20">
            <a:extLst>
              <a:ext uri="{FF2B5EF4-FFF2-40B4-BE49-F238E27FC236}">
                <a16:creationId xmlns:a16="http://schemas.microsoft.com/office/drawing/2014/main" id="{BECD99AA-2E2E-4EA7-A6AC-5F43132C109A}"/>
              </a:ext>
            </a:extLst>
          </p:cNvPr>
          <p:cNvSpPr/>
          <p:nvPr userDrawn="1"/>
        </p:nvSpPr>
        <p:spPr bwMode="auto">
          <a:xfrm>
            <a:off x="6365875" y="1703388"/>
            <a:ext cx="285750" cy="23812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fr-FR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Étoile à 5 branches 13">
            <a:extLst>
              <a:ext uri="{FF2B5EF4-FFF2-40B4-BE49-F238E27FC236}">
                <a16:creationId xmlns:a16="http://schemas.microsoft.com/office/drawing/2014/main" id="{62167997-4C5F-4892-8037-F000611A7E04}"/>
              </a:ext>
            </a:extLst>
          </p:cNvPr>
          <p:cNvSpPr>
            <a:spLocks/>
          </p:cNvSpPr>
          <p:nvPr userDrawn="1"/>
        </p:nvSpPr>
        <p:spPr bwMode="auto">
          <a:xfrm>
            <a:off x="6651625" y="1703388"/>
            <a:ext cx="285750" cy="238125"/>
          </a:xfrm>
          <a:custGeom>
            <a:avLst/>
            <a:gdLst>
              <a:gd name="T0" fmla="*/ 142875 w 285750"/>
              <a:gd name="T1" fmla="*/ 0 h 285750"/>
              <a:gd name="T2" fmla="*/ 0 w 285750"/>
              <a:gd name="T3" fmla="*/ 109146 h 285750"/>
              <a:gd name="T4" fmla="*/ 54573 w 285750"/>
              <a:gd name="T5" fmla="*/ 285749 h 285750"/>
              <a:gd name="T6" fmla="*/ 231177 w 285750"/>
              <a:gd name="T7" fmla="*/ 285749 h 285750"/>
              <a:gd name="T8" fmla="*/ 285750 w 285750"/>
              <a:gd name="T9" fmla="*/ 109146 h 28575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88303 w 285750"/>
              <a:gd name="T16" fmla="*/ 109147 h 285750"/>
              <a:gd name="T17" fmla="*/ 197447 w 285750"/>
              <a:gd name="T18" fmla="*/ 218292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5750" h="285750">
                <a:moveTo>
                  <a:pt x="0" y="109146"/>
                </a:moveTo>
                <a:lnTo>
                  <a:pt x="109147" y="109147"/>
                </a:lnTo>
                <a:lnTo>
                  <a:pt x="142875" y="0"/>
                </a:lnTo>
                <a:lnTo>
                  <a:pt x="176603" y="109147"/>
                </a:lnTo>
                <a:lnTo>
                  <a:pt x="285750" y="109146"/>
                </a:lnTo>
                <a:lnTo>
                  <a:pt x="197447" y="176602"/>
                </a:lnTo>
                <a:lnTo>
                  <a:pt x="231177" y="285749"/>
                </a:lnTo>
                <a:lnTo>
                  <a:pt x="142875" y="218292"/>
                </a:lnTo>
                <a:lnTo>
                  <a:pt x="54573" y="285749"/>
                </a:lnTo>
                <a:lnTo>
                  <a:pt x="88303" y="176602"/>
                </a:lnTo>
                <a:close/>
              </a:path>
            </a:pathLst>
          </a:cu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fr-FR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Étoile à 5 branches 22">
            <a:extLst>
              <a:ext uri="{FF2B5EF4-FFF2-40B4-BE49-F238E27FC236}">
                <a16:creationId xmlns:a16="http://schemas.microsoft.com/office/drawing/2014/main" id="{004097D5-51D2-4D99-8492-E2EA9FAF0489}"/>
              </a:ext>
            </a:extLst>
          </p:cNvPr>
          <p:cNvSpPr/>
          <p:nvPr userDrawn="1"/>
        </p:nvSpPr>
        <p:spPr bwMode="auto">
          <a:xfrm>
            <a:off x="6937375" y="1703388"/>
            <a:ext cx="285750" cy="238125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fr-FR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Étoile à 5 branches 23">
            <a:extLst>
              <a:ext uri="{FF2B5EF4-FFF2-40B4-BE49-F238E27FC236}">
                <a16:creationId xmlns:a16="http://schemas.microsoft.com/office/drawing/2014/main" id="{B8964FAE-0243-4720-B883-9F2DFC51931D}"/>
              </a:ext>
            </a:extLst>
          </p:cNvPr>
          <p:cNvSpPr/>
          <p:nvPr userDrawn="1"/>
        </p:nvSpPr>
        <p:spPr bwMode="auto">
          <a:xfrm>
            <a:off x="7223125" y="1703388"/>
            <a:ext cx="285750" cy="238125"/>
          </a:xfrm>
          <a:prstGeom prst="star5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fr-FR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ZoneTexte 24">
            <a:extLst>
              <a:ext uri="{FF2B5EF4-FFF2-40B4-BE49-F238E27FC236}">
                <a16:creationId xmlns:a16="http://schemas.microsoft.com/office/drawing/2014/main" id="{C68516F6-E9A0-496E-A2B4-534AA1614F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4163" y="2206625"/>
            <a:ext cx="3311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fr-FR" altLang="fr-FR" sz="2800">
                <a:solidFill>
                  <a:srgbClr val="000000"/>
                </a:solidFill>
                <a:latin typeface="Calibri" panose="020F0502020204030204" pitchFamily="34" charset="0"/>
              </a:rPr>
              <a:t>Durée : </a:t>
            </a:r>
            <a:r>
              <a:rPr lang="fr-FR" altLang="fr-FR" sz="2800">
                <a:solidFill>
                  <a:srgbClr val="C0504D"/>
                </a:solidFill>
                <a:latin typeface="Calibri" panose="020F0502020204030204" pitchFamily="34" charset="0"/>
              </a:rPr>
              <a:t>74</a:t>
            </a:r>
            <a:r>
              <a:rPr lang="fr-FR" altLang="fr-FR" sz="2800">
                <a:solidFill>
                  <a:srgbClr val="000000"/>
                </a:solidFill>
                <a:latin typeface="Calibri" panose="020F0502020204030204" pitchFamily="34" charset="0"/>
              </a:rPr>
              <a:t> heure.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A05EF83B-E214-4986-B987-AB2B871693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90713" y="3286125"/>
            <a:ext cx="7145337" cy="10414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  <a:spcBef>
                <a:spcPct val="20000"/>
              </a:spcBef>
              <a:spcAft>
                <a:spcPct val="55000"/>
              </a:spcAft>
              <a:buClr>
                <a:srgbClr val="FF0000"/>
              </a:buClr>
              <a:buFont typeface="Webdings" pitchFamily="18" charset="2"/>
              <a:buNone/>
              <a:defRPr/>
            </a:pPr>
            <a:r>
              <a:rPr lang="fr-FR" sz="2800" dirty="0">
                <a:solidFill>
                  <a:srgbClr val="0070C0"/>
                </a:solidFill>
                <a:latin typeface="Calibri"/>
              </a:rPr>
              <a:t>Connaître</a:t>
            </a:r>
            <a:r>
              <a:rPr lang="fr-FR" sz="2800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fr-FR" sz="2800" dirty="0">
                <a:solidFill>
                  <a:prstClr val="black"/>
                </a:solidFill>
                <a:latin typeface="Calibri"/>
              </a:rPr>
              <a:t>la syntaxe du langage et le concept de programmation objet,</a:t>
            </a: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0CB3C66E-1088-4CB6-93C2-658D32D539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90713" y="4529138"/>
            <a:ext cx="7002462" cy="954087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20000"/>
              </a:spcBef>
              <a:spcAft>
                <a:spcPct val="55000"/>
              </a:spcAft>
              <a:buClr>
                <a:srgbClr val="FF0000"/>
              </a:buClr>
              <a:buFont typeface="Webdings" pitchFamily="18" charset="2"/>
              <a:buNone/>
              <a:defRPr/>
            </a:pPr>
            <a:r>
              <a:rPr lang="fr-FR" sz="2800" dirty="0">
                <a:solidFill>
                  <a:srgbClr val="0070C0"/>
                </a:solidFill>
                <a:latin typeface="Calibri"/>
              </a:rPr>
              <a:t>Savoir</a:t>
            </a:r>
            <a:r>
              <a:rPr lang="fr-FR" sz="2800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fr-FR" sz="2800" dirty="0">
                <a:solidFill>
                  <a:prstClr val="black"/>
                </a:solidFill>
                <a:latin typeface="Calibri"/>
              </a:rPr>
              <a:t>utiliser </a:t>
            </a:r>
            <a:r>
              <a:rPr lang="fr-FR" sz="2800" dirty="0">
                <a:solidFill>
                  <a:srgbClr val="C00000"/>
                </a:solidFill>
                <a:latin typeface="Calibri"/>
              </a:rPr>
              <a:t>l’environnement de développement</a:t>
            </a:r>
            <a:r>
              <a:rPr lang="fr-FR" sz="2800" dirty="0">
                <a:solidFill>
                  <a:prstClr val="black"/>
                </a:solidFill>
                <a:latin typeface="Calibri"/>
              </a:rPr>
              <a:t> Eclipse.</a:t>
            </a:r>
          </a:p>
        </p:txBody>
      </p:sp>
      <p:sp>
        <p:nvSpPr>
          <p:cNvPr id="18" name="Étoile à 5 branches 28">
            <a:extLst>
              <a:ext uri="{FF2B5EF4-FFF2-40B4-BE49-F238E27FC236}">
                <a16:creationId xmlns:a16="http://schemas.microsoft.com/office/drawing/2014/main" id="{51DB0159-0E3B-48A4-9B49-AE30CBDCEBF1}"/>
              </a:ext>
            </a:extLst>
          </p:cNvPr>
          <p:cNvSpPr/>
          <p:nvPr userDrawn="1"/>
        </p:nvSpPr>
        <p:spPr bwMode="auto">
          <a:xfrm>
            <a:off x="1258888" y="3617913"/>
            <a:ext cx="377825" cy="338137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fr-FR" sz="1800" b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9" name="Étoile à 5 branches 29">
            <a:extLst>
              <a:ext uri="{FF2B5EF4-FFF2-40B4-BE49-F238E27FC236}">
                <a16:creationId xmlns:a16="http://schemas.microsoft.com/office/drawing/2014/main" id="{A244E735-299C-4C12-B5C5-E8076648F205}"/>
              </a:ext>
            </a:extLst>
          </p:cNvPr>
          <p:cNvSpPr/>
          <p:nvPr userDrawn="1"/>
        </p:nvSpPr>
        <p:spPr bwMode="auto">
          <a:xfrm>
            <a:off x="1258888" y="4621213"/>
            <a:ext cx="377825" cy="338137"/>
          </a:xfrm>
          <a:prstGeom prst="star5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fr-FR" sz="1800" b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20" name="Picture 2" descr="F:\02 - Pédago\20160522-StagePedagoRochefort\04-Présentation Com Visuelle\src\images (1).png">
            <a:extLst>
              <a:ext uri="{FF2B5EF4-FFF2-40B4-BE49-F238E27FC236}">
                <a16:creationId xmlns:a16="http://schemas.microsoft.com/office/drawing/2014/main" id="{B40B24DB-0CE6-4BAF-86B7-FF3AE7E21A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34938"/>
            <a:ext cx="787400" cy="787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21" name="Espace réservé de la date 3">
            <a:extLst>
              <a:ext uri="{FF2B5EF4-FFF2-40B4-BE49-F238E27FC236}">
                <a16:creationId xmlns:a16="http://schemas.microsoft.com/office/drawing/2014/main" id="{0D49F2AB-D00B-49A7-8E75-DA8C80AC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1F236-9154-4903-8505-A100114131E6}" type="datetimeFigureOut">
              <a:rPr lang="fr-FR"/>
              <a:pPr>
                <a:defRPr/>
              </a:pPr>
              <a:t>08/09/2020</a:t>
            </a:fld>
            <a:endParaRPr lang="fr-FR"/>
          </a:p>
        </p:txBody>
      </p:sp>
      <p:sp>
        <p:nvSpPr>
          <p:cNvPr id="22" name="Espace réservé du pied de page 4">
            <a:extLst>
              <a:ext uri="{FF2B5EF4-FFF2-40B4-BE49-F238E27FC236}">
                <a16:creationId xmlns:a16="http://schemas.microsoft.com/office/drawing/2014/main" id="{FE87A1B5-C5E9-4319-B744-D36A61BF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JAVA : Les bases</a:t>
            </a:r>
          </a:p>
        </p:txBody>
      </p:sp>
      <p:sp>
        <p:nvSpPr>
          <p:cNvPr id="23" name="Espace réservé du numéro de diapositive 5">
            <a:extLst>
              <a:ext uri="{FF2B5EF4-FFF2-40B4-BE49-F238E27FC236}">
                <a16:creationId xmlns:a16="http://schemas.microsoft.com/office/drawing/2014/main" id="{71B35911-6F87-472B-AEC8-A9450C0A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D36EC-353D-47D2-8D3C-6F1ACB8CA4B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57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56438" y="115888"/>
            <a:ext cx="1763712" cy="64087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63713" y="115888"/>
            <a:ext cx="5140325" cy="640873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069425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120987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5225486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0335363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13510807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91101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7664" y="1382911"/>
            <a:ext cx="7560840" cy="1470025"/>
          </a:xfrm>
        </p:spPr>
        <p:txBody>
          <a:bodyPr/>
          <a:lstStyle>
            <a:lvl1pPr algn="ctr">
              <a:defRPr sz="4000">
                <a:solidFill>
                  <a:schemeClr val="accent6">
                    <a:lumMod val="50000"/>
                  </a:schemeClr>
                </a:solidFill>
                <a:latin typeface="Estrangelo Edessa" pitchFamily="66" charset="0"/>
                <a:cs typeface="Estrangelo Edessa" pitchFamily="66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47664" y="2852936"/>
            <a:ext cx="7560840" cy="144016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0" hasCustomPrompt="1"/>
          </p:nvPr>
        </p:nvSpPr>
        <p:spPr>
          <a:xfrm>
            <a:off x="2771800" y="4797152"/>
            <a:ext cx="5184775" cy="792088"/>
          </a:xfrm>
        </p:spPr>
        <p:txBody>
          <a:bodyPr/>
          <a:lstStyle>
            <a:lvl1pPr algn="ctr">
              <a:defRPr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ue Highway" pitchFamily="2" charset="0"/>
              </a:defRPr>
            </a:lvl1pPr>
          </a:lstStyle>
          <a:p>
            <a:pPr lvl="0"/>
            <a:r>
              <a:rPr lang="fr-FR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011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18238"/>
            <a:ext cx="7668344" cy="431800"/>
          </a:xfrm>
          <a:noFill/>
          <a:ln w="38100" cap="rnd" cmpd="sng">
            <a:noFill/>
          </a:ln>
        </p:spPr>
        <p:txBody>
          <a:bodyPr/>
          <a:lstStyle>
            <a:lvl1pPr algn="l">
              <a:defRPr sz="3200" u="none">
                <a:solidFill>
                  <a:schemeClr val="tx1"/>
                </a:solidFill>
                <a:latin typeface="Agency FB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7664" y="620712"/>
            <a:ext cx="7560840" cy="5904631"/>
          </a:xfrm>
        </p:spPr>
        <p:txBody>
          <a:bodyPr/>
          <a:lstStyle>
            <a:lvl1pPr marL="342900" indent="-324000">
              <a:buFontTx/>
              <a:buBlip>
                <a:blip r:embed="rId2"/>
              </a:buBlip>
              <a:defRPr lang="fr-F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Estrangelo Edessa" pitchFamily="66" charset="0"/>
              </a:defRPr>
            </a:lvl1pPr>
            <a:lvl2pPr marL="742950" indent="-324000">
              <a:buFontTx/>
              <a:buBlip>
                <a:blip r:embed="rId3"/>
              </a:buBlip>
              <a:defRPr lang="fr-F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Estrangelo Edessa" pitchFamily="66" charset="0"/>
              </a:defRPr>
            </a:lvl2pPr>
            <a:lvl3pPr marL="1143000" indent="-324000">
              <a:buFontTx/>
              <a:buBlip>
                <a:blip r:embed="rId4"/>
              </a:buBlip>
              <a:defRPr lang="fr-FR" sz="24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Estrangelo Edessa" pitchFamily="66" charset="0"/>
              </a:defRPr>
            </a:lvl3pPr>
            <a:lvl4pPr marL="1600200" indent="-324000">
              <a:buFontTx/>
              <a:buBlip>
                <a:blip r:embed="rId5"/>
              </a:buBlip>
              <a:defRPr lang="fr-F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Estrangelo Edessa" pitchFamily="66" charset="0"/>
              </a:defRPr>
            </a:lvl4pPr>
            <a:lvl5pPr marL="2057400" indent="-180000">
              <a:buFont typeface="Wingdings" pitchFamily="2" charset="2"/>
              <a:buChar char="§"/>
              <a:defRPr lang="fr-FR" sz="2000" dirty="0">
                <a:solidFill>
                  <a:schemeClr val="tx1"/>
                </a:solidFill>
                <a:latin typeface="Calibri" pitchFamily="34" charset="0"/>
                <a:cs typeface="Estrangelo Edessa" pitchFamily="66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 bwMode="auto">
          <a:xfrm>
            <a:off x="1475656" y="476672"/>
            <a:ext cx="76683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33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n de la sé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7664" y="620712"/>
            <a:ext cx="7560840" cy="5904631"/>
          </a:xfrm>
        </p:spPr>
        <p:txBody>
          <a:bodyPr anchor="t"/>
          <a:lstStyle>
            <a:lvl1pPr marL="540000" indent="-432000">
              <a:lnSpc>
                <a:spcPct val="100000"/>
              </a:lnSpc>
              <a:buFontTx/>
              <a:buBlip>
                <a:blip r:embed="rId2"/>
              </a:buBlip>
              <a:defRPr sz="2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1pPr>
            <a:lvl2pPr marL="900000" indent="-432000">
              <a:lnSpc>
                <a:spcPct val="100000"/>
              </a:lnSpc>
              <a:buFontTx/>
              <a:buBlip>
                <a:blip r:embed="rId3"/>
              </a:buBlip>
              <a:defRPr sz="24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2pPr>
            <a:lvl3pPr marL="1296000" indent="-324000">
              <a:lnSpc>
                <a:spcPct val="100000"/>
              </a:lnSpc>
              <a:buFontTx/>
              <a:buBlip>
                <a:blip r:embed="rId4"/>
              </a:buBlip>
              <a:defRPr sz="20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3pPr>
            <a:lvl4pPr marL="1764000" indent="-324000">
              <a:lnSpc>
                <a:spcPct val="100000"/>
              </a:lnSpc>
              <a:buFontTx/>
              <a:buBlip>
                <a:blip r:embed="rId5"/>
              </a:buBlip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4pPr>
            <a:lvl5pPr marL="2232000" indent="-216000">
              <a:lnSpc>
                <a:spcPct val="100000"/>
              </a:lnSpc>
              <a:buFont typeface="Wingdings" pitchFamily="2" charset="2"/>
              <a:buChar char="§"/>
              <a:defRPr sz="1800" kern="0" spc="0" baseline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Estrangelo Edessa" pitchFamily="66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 bwMode="auto">
          <a:xfrm>
            <a:off x="1475656" y="476672"/>
            <a:ext cx="76683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JAVA NIO 2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475656" y="-63767"/>
            <a:ext cx="7668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</a:lstStyle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  <a:ea typeface="+mj-ea"/>
                <a:cs typeface="+mj-cs"/>
              </a:rPr>
              <a:t>Plan de la séance</a:t>
            </a:r>
          </a:p>
        </p:txBody>
      </p:sp>
    </p:spTree>
    <p:extLst>
      <p:ext uri="{BB962C8B-B14F-4D97-AF65-F5344CB8AC3E}">
        <p14:creationId xmlns:p14="http://schemas.microsoft.com/office/powerpoint/2010/main" val="389725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763713" y="620713"/>
            <a:ext cx="3451225" cy="5903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67338" y="620713"/>
            <a:ext cx="3452812" cy="5903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5" name="Connecteur droit 4"/>
          <p:cNvCxnSpPr/>
          <p:nvPr/>
        </p:nvCxnSpPr>
        <p:spPr bwMode="auto">
          <a:xfrm>
            <a:off x="1475656" y="476672"/>
            <a:ext cx="76683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89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0652DC-D923-4AC8-903D-84C34F9D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A17AD-9B17-41E8-8C71-E74EF6D34D16}" type="datetimeFigureOut">
              <a:rPr lang="fr-FR"/>
              <a:pPr>
                <a:defRPr/>
              </a:pPr>
              <a:t>08/09/2020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BDF34-5349-4022-9B08-CF3E36E1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CD2933-7B4E-424D-98BA-9175C119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CF9EC-EB07-49F8-B485-B87D3A46FB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4281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3" name="Connecteur droit 2"/>
          <p:cNvCxnSpPr/>
          <p:nvPr/>
        </p:nvCxnSpPr>
        <p:spPr bwMode="auto">
          <a:xfrm>
            <a:off x="1475656" y="476672"/>
            <a:ext cx="76683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2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90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>
          <a:xfrm>
            <a:off x="12410" y="6520904"/>
            <a:ext cx="7871958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JAVA NIO 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xfrm>
            <a:off x="8391246" y="6492875"/>
            <a:ext cx="730424" cy="365125"/>
          </a:xfrm>
          <a:prstGeom prst="rect">
            <a:avLst/>
          </a:prstGeom>
        </p:spPr>
        <p:txBody>
          <a:bodyPr/>
          <a:lstStyle/>
          <a:p>
            <a:fld id="{3E261C2D-7BD0-4FDE-B967-DF06229A3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18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276872"/>
            <a:ext cx="8136904" cy="77809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835DF787-A583-4E35-8AAB-4AA3EF7F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B2D83-1F3A-41F5-8930-90A176DF3355}" type="datetimeFigureOut">
              <a:rPr lang="fr-FR"/>
              <a:pPr>
                <a:defRPr/>
              </a:pPr>
              <a:t>08/09/2020</a:t>
            </a:fld>
            <a:endParaRPr lang="fr-FR" dirty="0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5D88D54E-F5EA-4894-98C6-B8748702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Cours PDI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66DFF7EF-6302-473F-A270-A1480659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59B34-1C01-49B9-BFDC-D5A0C186B7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5406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JAVA NIO 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261C2D-7BD0-4FDE-B967-DF06229A3C3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21796" y="548680"/>
            <a:ext cx="9122204" cy="59766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6795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770" y="620688"/>
            <a:ext cx="4557230" cy="59046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08004" y="620688"/>
            <a:ext cx="4535996" cy="59046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JAVA NIO 2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261C2D-7BD0-4FDE-B967-DF06229A3C3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Connecteur droit 8"/>
          <p:cNvCxnSpPr/>
          <p:nvPr userDrawn="1"/>
        </p:nvCxnSpPr>
        <p:spPr bwMode="auto">
          <a:xfrm>
            <a:off x="4572000" y="476672"/>
            <a:ext cx="0" cy="6048672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31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JAVA NIO 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261C2D-7BD0-4FDE-B967-DF06229A3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87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61C2D-7BD0-4FDE-B967-DF06229A3C39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JAVA NIO 2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 hasCustomPrompt="1"/>
          </p:nvPr>
        </p:nvSpPr>
        <p:spPr>
          <a:xfrm>
            <a:off x="35496" y="548680"/>
            <a:ext cx="9001000" cy="59046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lang="fr-F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itchFamily="66" charset="0"/>
                <a:ea typeface="+mn-ea"/>
                <a:cs typeface="Estrangelo Edessa" pitchFamily="66" charset="0"/>
              </a:defRPr>
            </a:lvl1pPr>
            <a:lvl2pPr marL="595312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lang="fr-FR" sz="2400" baseline="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itchFamily="66" charset="0"/>
                <a:ea typeface="+mn-ea"/>
                <a:cs typeface="Estrangelo Edessa" pitchFamily="66" charset="0"/>
              </a:defRPr>
            </a:lvl2pPr>
            <a:lvl3pPr marL="668338" indent="-1270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lang="fr-FR" sz="2000" baseline="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itchFamily="66" charset="0"/>
                <a:ea typeface="+mn-ea"/>
                <a:cs typeface="Estrangelo Edessa" pitchFamily="66" charset="0"/>
              </a:defRPr>
            </a:lvl3pPr>
            <a:lvl4pPr marL="10800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lang="fr-FR" sz="1800" baseline="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itchFamily="66" charset="0"/>
                <a:ea typeface="+mn-ea"/>
                <a:cs typeface="Estrangelo Edessa" pitchFamily="66" charset="0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defRPr lang="fr-FR" sz="2000" dirty="0" smtClean="0">
                <a:solidFill>
                  <a:schemeClr val="accent6">
                    <a:lumMod val="50000"/>
                  </a:schemeClr>
                </a:solidFill>
                <a:latin typeface="Estrangelo Edessa" pitchFamily="66" charset="0"/>
                <a:ea typeface="+mn-ea"/>
                <a:cs typeface="Estrangelo Edessa" pitchFamily="66" charset="0"/>
              </a:defRPr>
            </a:lvl5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Niveau 2</a:t>
            </a:r>
          </a:p>
          <a:p>
            <a:pPr lvl="2"/>
            <a:r>
              <a:rPr lang="fr-FR" dirty="0"/>
              <a:t> Niveau 3</a:t>
            </a:r>
          </a:p>
          <a:p>
            <a:pPr lvl="3"/>
            <a:r>
              <a:rPr lang="fr-FR" dirty="0"/>
              <a:t>Niveau 4</a:t>
            </a:r>
          </a:p>
        </p:txBody>
      </p:sp>
    </p:spTree>
    <p:extLst>
      <p:ext uri="{BB962C8B-B14F-4D97-AF65-F5344CB8AC3E}">
        <p14:creationId xmlns:p14="http://schemas.microsoft.com/office/powerpoint/2010/main" val="150665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61C2D-7BD0-4FDE-B967-DF06229A3C39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/>
              <a:t>JAVA NIO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103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3568" y="980728"/>
            <a:ext cx="3816424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88024" y="980728"/>
            <a:ext cx="4258816" cy="525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A60AEA69-465C-4D52-B9FA-0BEF319E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7845B-3FAB-4D25-B8FB-D3CE4CC29DAE}" type="datetimeFigureOut">
              <a:rPr lang="fr-FR"/>
              <a:pPr>
                <a:defRPr/>
              </a:pPr>
              <a:t>08/09/2020</a:t>
            </a:fld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8B74FD9D-E345-4FFA-9D33-FDB79147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631696A-2D6D-47E2-9617-BA6AF82E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13781-C1E5-4ABE-9897-A67CBEF839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0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950B7DC7-A78F-4BD6-842D-F676DA6C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3CA09-AE1B-465B-868A-59A58DD746A4}" type="datetimeFigureOut">
              <a:rPr lang="fr-FR"/>
              <a:pPr>
                <a:defRPr/>
              </a:pPr>
              <a:t>08/09/2020</a:t>
            </a:fld>
            <a:endParaRPr lang="fr-FR" dirty="0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FD7C1F08-682A-4CC9-B740-C40BC045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51FC3EB2-7D8D-4CB0-A958-1D9590EB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E4AB9-F3C8-4172-A61F-D1C64918126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28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80E0557B-5474-4E6E-BE08-3DA9991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CCA61-2D14-492B-9D41-3D3240A5838C}" type="datetimeFigureOut">
              <a:rPr lang="fr-FR"/>
              <a:pPr>
                <a:defRPr/>
              </a:pPr>
              <a:t>08/09/2020</a:t>
            </a:fld>
            <a:endParaRPr lang="fr-FR" dirty="0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487D6B28-2549-4B85-B11D-D5F29BCF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D70F0F86-10FC-412B-BE5A-AFD9E67E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0A12E-1F29-4BF7-95CF-D49FD8404B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22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1" y="116632"/>
            <a:ext cx="2880320" cy="4543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24746" y="116632"/>
            <a:ext cx="5111750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87623" y="692696"/>
            <a:ext cx="2864297" cy="54334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337CEB9D-9CD9-45E5-BB55-9D86CE67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39789-5A56-4892-892D-DE36DA80E3FA}" type="datetimeFigureOut">
              <a:rPr lang="fr-FR"/>
              <a:pPr>
                <a:defRPr/>
              </a:pPr>
              <a:t>08/09/2020</a:t>
            </a:fld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651D6706-D4F3-4DE8-9149-391106E6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9F926537-1B99-45A7-83C1-EE7F7606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A44F2-9515-4CF0-818D-3A0124CCC22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58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3792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3792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3792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C30680F0-F475-4535-957E-6DD13B6D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49AB9-24CF-4454-BF30-A4A43E85134A}" type="datetimeFigureOut">
              <a:rPr lang="fr-FR"/>
              <a:pPr>
                <a:defRPr/>
              </a:pPr>
              <a:t>08/09/2020</a:t>
            </a:fld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C2FA89A4-FA9B-403E-80D1-ACBE837A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F4959B06-75B1-42CB-85CE-958AE33D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4363A-6B12-4D23-B56C-4F582F3981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91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">
            <a:extLst>
              <a:ext uri="{FF2B5EF4-FFF2-40B4-BE49-F238E27FC236}">
                <a16:creationId xmlns:a16="http://schemas.microsoft.com/office/drawing/2014/main" id="{DB19D5BB-49FE-4BEC-861E-5A0C9D558D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6151563"/>
            <a:ext cx="620713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BD05D6EC-A8C2-4504-8E9B-2DCDB251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688A8-1CB2-4715-9AC2-595087DEC387}" type="datetimeFigureOut">
              <a:rPr lang="fr-FR"/>
              <a:pPr>
                <a:defRPr/>
              </a:pPr>
              <a:t>08/09/2020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2710B1D3-8880-482C-AD53-58B9B851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E8A011F9-3098-460A-A26D-42F759C7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41B23-04AF-45AC-AA44-929E82CC73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75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8.jpeg"/><Relationship Id="rId4" Type="http://schemas.openxmlformats.org/officeDocument/2006/relationships/slideLayout" Target="../slideLayouts/slideLayout2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0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217A91A1-95D7-4569-86D2-ED16775BCB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55650" y="115888"/>
            <a:ext cx="82804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EE114091-64AA-4C68-8605-9ADF675925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44538" y="1009650"/>
            <a:ext cx="8291512" cy="500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CCE67-F662-4651-BE08-46C46FF84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1188" y="6405563"/>
            <a:ext cx="1638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A2993E-B742-4F37-BED3-3BCA442E3005}" type="datetimeFigureOut">
              <a:rPr lang="fr-FR"/>
              <a:pPr>
                <a:defRPr/>
              </a:pPr>
              <a:t>08/09/2020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C6DD93-03B5-4D26-B81D-E311FE9BA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2138" y="6435725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15F284-0E18-4BB6-8366-23FDB0F41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9788" y="6434138"/>
            <a:ext cx="649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CF2737-9727-4CC2-9DCC-36391FD5335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60651-E07F-40C0-84F2-8B351EFE54CA}"/>
              </a:ext>
            </a:extLst>
          </p:cNvPr>
          <p:cNvSpPr/>
          <p:nvPr/>
        </p:nvSpPr>
        <p:spPr>
          <a:xfrm rot="5400000">
            <a:off x="-2225246" y="2882571"/>
            <a:ext cx="5719331" cy="4571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3000">
                <a:srgbClr val="182D45"/>
              </a:gs>
              <a:gs pos="68000">
                <a:schemeClr val="accen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glow>
              <a:schemeClr val="accent1"/>
            </a:glo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prstClr val="white"/>
              </a:solidFill>
            </a:endParaRPr>
          </a:p>
        </p:txBody>
      </p:sp>
      <p:pic>
        <p:nvPicPr>
          <p:cNvPr id="1032" name="Picture 2" descr="\\files-etrs.intradef.gouv.fr\mediatheque\@INSIGNES\COMSIC plat.png">
            <a:extLst>
              <a:ext uri="{FF2B5EF4-FFF2-40B4-BE49-F238E27FC236}">
                <a16:creationId xmlns:a16="http://schemas.microsoft.com/office/drawing/2014/main" id="{CCE067C2-1703-4699-9734-C79CA939F3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46038"/>
            <a:ext cx="4222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81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149A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149A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149A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149A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149A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50000"/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15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2D050"/>
        </a:buClr>
        <a:buSzPct val="15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F0"/>
        </a:buClr>
        <a:buSzPct val="15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15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0564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altLang="fr-F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620713"/>
            <a:ext cx="7056437" cy="590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/>
          </a:p>
        </p:txBody>
      </p:sp>
      <p:pic>
        <p:nvPicPr>
          <p:cNvPr id="1028" name="Image 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23813" y="0"/>
            <a:ext cx="152400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ransition>
    <p:strips dir="r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:\CEL-COM\06 - PRODUITS\04 - MASQUE POWER POINT\bandeau PPT - RVB PN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51938" cy="1370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0" y="88900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altLang="fr-FR"/>
              <a:t>TITRE DU DOCUMENT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ransition/>
  <p:hf hdr="0" dt="0"/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cs typeface="Times New Roman" pitchFamily="18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cs typeface="Times New Roman" pitchFamily="18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cs typeface="Times New Roman" pitchFamily="18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cs typeface="Times New Roman" pitchFamily="18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61913" indent="-61913" algn="l" defTabSz="912813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FF0000"/>
        </a:buClr>
        <a:buFont typeface="Webdings" pitchFamily="18" charset="2"/>
        <a:buChar char="4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96838" algn="l" defTabSz="91281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rgbClr val="000099"/>
          </a:solidFill>
          <a:latin typeface="+mj-lt"/>
        </a:defRPr>
      </a:lvl2pPr>
      <a:lvl3pPr marL="668338" indent="-127000" algn="l" defTabSz="912813" rtl="0" eaLnBrk="1" fontAlgn="base" hangingPunct="1">
        <a:spcBef>
          <a:spcPct val="20000"/>
        </a:spcBef>
        <a:spcAft>
          <a:spcPct val="0"/>
        </a:spcAft>
        <a:buChar char="&gt;"/>
        <a:defRPr>
          <a:solidFill>
            <a:schemeClr val="tx1"/>
          </a:solidFill>
          <a:latin typeface="+mj-lt"/>
        </a:defRPr>
      </a:lvl3pPr>
      <a:lvl4pPr marL="1692275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4pPr>
      <a:lvl5pPr marL="21129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5pPr>
      <a:lvl6pPr marL="25701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6pPr>
      <a:lvl7pPr marL="30273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7pPr>
      <a:lvl8pPr marL="34845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8pPr>
      <a:lvl9pPr marL="39417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188" y="1222"/>
            <a:ext cx="764381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altLang="fr-F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620713"/>
            <a:ext cx="7056437" cy="590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dirty="0"/>
          </a:p>
        </p:txBody>
      </p:sp>
      <p:pic>
        <p:nvPicPr>
          <p:cNvPr id="1028" name="Image 2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-23813" y="0"/>
            <a:ext cx="152400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1500188" y="6597352"/>
            <a:ext cx="6888236" cy="2404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/>
              <a:t>JAVA NIO 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604448" y="6492875"/>
            <a:ext cx="532656" cy="365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728E8661-086F-4085-834A-C9E8328B3E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716" r:id="rId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gency FB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:\CEL-COM\06 - PRODUITS\04 - MASQUE POWER POINT\bandeau PPT - RVB PN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"/>
            <a:ext cx="3275856" cy="490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275856" y="1"/>
            <a:ext cx="5868144" cy="508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  <p:cxnSp>
        <p:nvCxnSpPr>
          <p:cNvPr id="5" name="Connecteur droit 4"/>
          <p:cNvCxnSpPr/>
          <p:nvPr/>
        </p:nvCxnSpPr>
        <p:spPr bwMode="auto">
          <a:xfrm>
            <a:off x="3275856" y="476672"/>
            <a:ext cx="586814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12410" y="6520904"/>
            <a:ext cx="7871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JAVA NIO 2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8391246" y="6492875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1C2D-7BD0-4FDE-B967-DF06229A3C3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Connecteur droit 9"/>
          <p:cNvCxnSpPr/>
          <p:nvPr/>
        </p:nvCxnSpPr>
        <p:spPr bwMode="auto">
          <a:xfrm>
            <a:off x="0" y="6525344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2813" rtl="0" eaLnBrk="1" fontAlgn="base" hangingPunct="1">
        <a:spcBef>
          <a:spcPct val="0"/>
        </a:spcBef>
        <a:spcAft>
          <a:spcPct val="0"/>
        </a:spcAft>
        <a:defRPr sz="3200" b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gency FB" pitchFamily="34" charset="0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cs typeface="Times New Roman" pitchFamily="18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cs typeface="Times New Roman" pitchFamily="18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cs typeface="Times New Roman" pitchFamily="18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cs typeface="Times New Roman" pitchFamily="18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61913" indent="-61913" algn="l" defTabSz="912813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FF0000"/>
        </a:buClr>
        <a:buFont typeface="Webdings" pitchFamily="18" charset="2"/>
        <a:buChar char="4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96838" algn="l" defTabSz="91281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rgbClr val="000099"/>
          </a:solidFill>
          <a:latin typeface="+mj-lt"/>
        </a:defRPr>
      </a:lvl2pPr>
      <a:lvl3pPr marL="668338" indent="-127000" algn="l" defTabSz="912813" rtl="0" eaLnBrk="1" fontAlgn="base" hangingPunct="1">
        <a:spcBef>
          <a:spcPct val="20000"/>
        </a:spcBef>
        <a:spcAft>
          <a:spcPct val="0"/>
        </a:spcAft>
        <a:buChar char="&gt;"/>
        <a:defRPr>
          <a:solidFill>
            <a:schemeClr val="tx1"/>
          </a:solidFill>
          <a:latin typeface="+mj-lt"/>
        </a:defRPr>
      </a:lvl3pPr>
      <a:lvl4pPr marL="1692275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4pPr>
      <a:lvl5pPr marL="21129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5pPr>
      <a:lvl6pPr marL="25701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6pPr>
      <a:lvl7pPr marL="30273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7pPr>
      <a:lvl8pPr marL="34845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8pPr>
      <a:lvl9pPr marL="39417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:\CEL-COM\06 - PRODUITS\04 - MASQUE POWER POINT\bandeau PPT - RVB PN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875" y="6523005"/>
            <a:ext cx="2351627" cy="352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3697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  <p:cxnSp>
        <p:nvCxnSpPr>
          <p:cNvPr id="5" name="Connecteur droit 4"/>
          <p:cNvCxnSpPr/>
          <p:nvPr/>
        </p:nvCxnSpPr>
        <p:spPr bwMode="auto">
          <a:xfrm>
            <a:off x="0" y="476672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8413576" y="6525344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1C2D-7BD0-4FDE-B967-DF06229A3C3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Connecteur droit 9"/>
          <p:cNvCxnSpPr/>
          <p:nvPr/>
        </p:nvCxnSpPr>
        <p:spPr bwMode="auto">
          <a:xfrm>
            <a:off x="0" y="6525344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339752" y="6525344"/>
            <a:ext cx="60486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/>
              <a:t>JAVA NIO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787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3200" b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gency FB" pitchFamily="34" charset="0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cs typeface="Times New Roman" pitchFamily="18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cs typeface="Times New Roman" pitchFamily="18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cs typeface="Times New Roman" pitchFamily="18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  <a:cs typeface="Times New Roman" pitchFamily="18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61913" indent="-61913" algn="l" defTabSz="912813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FF0000"/>
        </a:buClr>
        <a:buFont typeface="Webdings" pitchFamily="18" charset="2"/>
        <a:buChar char="4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96838" algn="l" defTabSz="91281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sz="2000">
          <a:solidFill>
            <a:srgbClr val="000099"/>
          </a:solidFill>
          <a:latin typeface="+mj-lt"/>
        </a:defRPr>
      </a:lvl2pPr>
      <a:lvl3pPr marL="668338" indent="-127000" algn="l" defTabSz="912813" rtl="0" eaLnBrk="1" fontAlgn="base" hangingPunct="1">
        <a:spcBef>
          <a:spcPct val="20000"/>
        </a:spcBef>
        <a:spcAft>
          <a:spcPct val="0"/>
        </a:spcAft>
        <a:buChar char="&gt;"/>
        <a:defRPr>
          <a:solidFill>
            <a:schemeClr val="tx1"/>
          </a:solidFill>
          <a:latin typeface="+mj-lt"/>
        </a:defRPr>
      </a:lvl3pPr>
      <a:lvl4pPr marL="1692275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4pPr>
      <a:lvl5pPr marL="21129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5pPr>
      <a:lvl6pPr marL="25701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6pPr>
      <a:lvl7pPr marL="30273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7pPr>
      <a:lvl8pPr marL="34845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8pPr>
      <a:lvl9pPr marL="3941763" indent="-227013" algn="l" defTabSz="912813" rtl="0" eaLnBrk="1" fontAlgn="base" hangingPunct="1">
        <a:spcBef>
          <a:spcPct val="20000"/>
        </a:spcBef>
        <a:spcAft>
          <a:spcPct val="0"/>
        </a:spcAft>
        <a:buChar char="&gt;"/>
        <a:defRPr sz="1400">
          <a:solidFill>
            <a:schemeClr val="tx1"/>
          </a:solidFill>
          <a:latin typeface="+mj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E79A1E1-DE2A-405C-B7AD-D9B0C0135C19}"/>
              </a:ext>
            </a:extLst>
          </p:cNvPr>
          <p:cNvSpPr txBox="1">
            <a:spLocks/>
          </p:cNvSpPr>
          <p:nvPr/>
        </p:nvSpPr>
        <p:spPr bwMode="auto">
          <a:xfrm>
            <a:off x="626354" y="2477049"/>
            <a:ext cx="82804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149A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149A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sz="4800" u="sng" dirty="0">
                <a:latin typeface="Tahoma" panose="020B0604030504040204" pitchFamily="34" charset="0"/>
              </a:rPr>
              <a:t>Java : notions avancées</a:t>
            </a:r>
            <a:br>
              <a:rPr lang="fr-FR" sz="4800" u="sng" dirty="0">
                <a:latin typeface="Tahoma" panose="020B0604030504040204" pitchFamily="34" charset="0"/>
              </a:rPr>
            </a:br>
            <a:r>
              <a:rPr lang="fr-FR" sz="4800" u="sng" dirty="0">
                <a:latin typeface="Tahoma" panose="020B0604030504040204" pitchFamily="34" charset="0"/>
              </a:rPr>
              <a:t/>
            </a:r>
            <a:br>
              <a:rPr lang="fr-FR" sz="4800" u="sng" dirty="0">
                <a:latin typeface="Tahoma" panose="020B0604030504040204" pitchFamily="34" charset="0"/>
              </a:rPr>
            </a:br>
            <a:r>
              <a:rPr lang="fr-FR" sz="7200" dirty="0"/>
              <a:t>La généricité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7E3AA8-8E1D-4346-A908-2468F4563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3706587"/>
            <a:ext cx="3292599" cy="26809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Tahoma" panose="020B0604030504040204" pitchFamily="34" charset="0"/>
                <a:cs typeface="Tahoma" panose="020B0604030504040204" pitchFamily="34" charset="0"/>
              </a:rPr>
              <a:t>Classes génériques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10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65634" y="1124372"/>
            <a:ext cx="8460432" cy="5903912"/>
          </a:xfrm>
        </p:spPr>
        <p:txBody>
          <a:bodyPr/>
          <a:lstStyle/>
          <a:p>
            <a:r>
              <a:rPr lang="fr-FR" sz="2400" dirty="0">
                <a:effectLst/>
              </a:rPr>
              <a:t>Une </a:t>
            </a:r>
            <a:r>
              <a:rPr lang="fr-FR" sz="2400" dirty="0">
                <a:solidFill>
                  <a:srgbClr val="FF0000"/>
                </a:solidFill>
                <a:effectLst/>
              </a:rPr>
              <a:t>classe générique </a:t>
            </a:r>
            <a:r>
              <a:rPr lang="fr-FR" sz="2400" dirty="0">
                <a:effectLst/>
              </a:rPr>
              <a:t>est une classe comprenant un (ou plusieurs) </a:t>
            </a:r>
            <a:r>
              <a:rPr lang="fr-FR" sz="2400" dirty="0">
                <a:solidFill>
                  <a:srgbClr val="FF0000"/>
                </a:solidFill>
                <a:effectLst/>
              </a:rPr>
              <a:t>paramètres de type</a:t>
            </a:r>
            <a:r>
              <a:rPr lang="fr-FR" sz="2400" dirty="0">
                <a:effectLst/>
              </a:rPr>
              <a:t>:</a:t>
            </a:r>
            <a:endParaRPr lang="fr-FR" dirty="0">
              <a:effectLst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86" y="2132112"/>
            <a:ext cx="6552728" cy="38884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848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Tahoma" panose="020B0604030504040204" pitchFamily="34" charset="0"/>
                <a:cs typeface="Tahoma" panose="020B0604030504040204" pitchFamily="34" charset="0"/>
              </a:rPr>
              <a:t>Classes génériques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11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83568" y="1412776"/>
            <a:ext cx="8352482" cy="5903912"/>
          </a:xfrm>
        </p:spPr>
        <p:txBody>
          <a:bodyPr/>
          <a:lstStyle/>
          <a:p>
            <a:r>
              <a:rPr lang="fr-FR" sz="2400" dirty="0">
                <a:effectLst/>
              </a:rPr>
              <a:t>La classe </a:t>
            </a:r>
            <a:r>
              <a:rPr lang="fr-FR" sz="2400" b="1" i="1" dirty="0">
                <a:effectLst/>
              </a:rPr>
              <a:t>Paire</a:t>
            </a:r>
            <a:r>
              <a:rPr lang="fr-FR" sz="2400" dirty="0">
                <a:effectLst/>
              </a:rPr>
              <a:t> introduit un paramètre de type </a:t>
            </a:r>
            <a:r>
              <a:rPr lang="fr-FR" sz="2400" b="1" i="1" dirty="0">
                <a:effectLst/>
              </a:rPr>
              <a:t>T</a:t>
            </a:r>
            <a:r>
              <a:rPr lang="fr-FR" sz="2400" dirty="0">
                <a:effectLst/>
              </a:rPr>
              <a:t>, </a:t>
            </a:r>
            <a:r>
              <a:rPr lang="fr-FR" sz="2400" dirty="0"/>
              <a:t>positionné</a:t>
            </a:r>
            <a:r>
              <a:rPr lang="fr-FR" sz="2400" dirty="0">
                <a:effectLst/>
              </a:rPr>
              <a:t> entre </a:t>
            </a:r>
            <a:r>
              <a:rPr lang="fr-FR" sz="2400" dirty="0">
                <a:solidFill>
                  <a:srgbClr val="FF0000"/>
                </a:solidFill>
                <a:effectLst/>
              </a:rPr>
              <a:t>&lt;&gt;</a:t>
            </a:r>
            <a:r>
              <a:rPr lang="fr-FR" sz="2400" dirty="0">
                <a:effectLst/>
              </a:rPr>
              <a:t> après le nom de la classe</a:t>
            </a:r>
          </a:p>
          <a:p>
            <a:pPr marL="18900" indent="0">
              <a:buNone/>
            </a:pPr>
            <a:endParaRPr lang="fr-FR" sz="2400" dirty="0">
              <a:effectLst/>
            </a:endParaRPr>
          </a:p>
          <a:p>
            <a:r>
              <a:rPr lang="fr-FR" sz="2400" dirty="0">
                <a:effectLst/>
              </a:rPr>
              <a:t>Si la </a:t>
            </a:r>
            <a:r>
              <a:rPr lang="fr-FR" sz="2400" b="1" i="1" dirty="0">
                <a:effectLst/>
              </a:rPr>
              <a:t>Paire</a:t>
            </a:r>
            <a:r>
              <a:rPr lang="fr-FR" sz="2400" dirty="0">
                <a:effectLst/>
              </a:rPr>
              <a:t> est un objet de type </a:t>
            </a:r>
            <a:r>
              <a:rPr lang="fr-FR" sz="2400" b="1" i="1" dirty="0">
                <a:effectLst/>
              </a:rPr>
              <a:t>Paire&lt;Chaussure&gt;</a:t>
            </a:r>
            <a:r>
              <a:rPr lang="fr-FR" sz="2400" dirty="0">
                <a:effectLst/>
              </a:rPr>
              <a:t>, le </a:t>
            </a:r>
            <a:r>
              <a:rPr lang="fr-FR" sz="2400" i="1" dirty="0">
                <a:effectLst/>
              </a:rPr>
              <a:t>paramètre de type </a:t>
            </a:r>
            <a:r>
              <a:rPr lang="fr-FR" sz="2400" dirty="0">
                <a:effectLst/>
              </a:rPr>
              <a:t>devient Chaussure</a:t>
            </a:r>
          </a:p>
          <a:p>
            <a:endParaRPr lang="fr-FR" sz="2400" dirty="0">
              <a:effectLst/>
            </a:endParaRPr>
          </a:p>
          <a:p>
            <a:r>
              <a:rPr lang="fr-FR" sz="2400" dirty="0">
                <a:effectLst/>
              </a:rPr>
              <a:t>A l'instanciation, remplacement des </a:t>
            </a:r>
            <a:r>
              <a:rPr lang="fr-FR" sz="2400" i="1" dirty="0">
                <a:effectLst/>
              </a:rPr>
              <a:t>paramètres de type </a:t>
            </a:r>
            <a:r>
              <a:rPr lang="fr-FR" sz="2400" dirty="0">
                <a:effectLst/>
              </a:rPr>
              <a:t>par le type spécifié : </a:t>
            </a:r>
          </a:p>
          <a:p>
            <a:pPr marL="0" indent="0">
              <a:buNone/>
            </a:pPr>
            <a:r>
              <a:rPr lang="fr-FR" sz="2400" dirty="0">
                <a:effectLst/>
              </a:rPr>
              <a:t>	toute référence à </a:t>
            </a:r>
            <a:r>
              <a:rPr lang="fr-FR" sz="2400" dirty="0">
                <a:solidFill>
                  <a:srgbClr val="FF0000"/>
                </a:solidFill>
                <a:effectLst/>
              </a:rPr>
              <a:t>T</a:t>
            </a:r>
            <a:r>
              <a:rPr lang="fr-FR" sz="2400" dirty="0">
                <a:effectLst/>
              </a:rPr>
              <a:t> est remplacé par le véritable type.</a:t>
            </a:r>
          </a:p>
          <a:p>
            <a:pPr marL="18900" indent="0">
              <a:buNone/>
            </a:pPr>
            <a:endParaRPr lang="fr-FR" sz="2400" dirty="0">
              <a:effectLst/>
            </a:endParaRPr>
          </a:p>
          <a:p>
            <a:pPr marL="18900" indent="0">
              <a:buNone/>
            </a:pPr>
            <a:endParaRPr lang="fr-FR" sz="2400" dirty="0">
              <a:effectLst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63" y="2132856"/>
            <a:ext cx="3312368" cy="432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630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Tahoma" panose="020B0604030504040204" pitchFamily="34" charset="0"/>
                <a:cs typeface="Tahoma" panose="020B0604030504040204" pitchFamily="34" charset="0"/>
              </a:rPr>
              <a:t>Classes génériques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12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1187624" y="836737"/>
            <a:ext cx="7561262" cy="5903912"/>
          </a:xfrm>
        </p:spPr>
        <p:txBody>
          <a:bodyPr/>
          <a:lstStyle/>
          <a:p>
            <a:pPr marL="18900" indent="0">
              <a:buNone/>
            </a:pPr>
            <a:endParaRPr lang="fr-FR" sz="2400" dirty="0">
              <a:effectLst/>
            </a:endParaRPr>
          </a:p>
          <a:p>
            <a:pPr marL="18900" indent="0">
              <a:buNone/>
            </a:pPr>
            <a:endParaRPr lang="fr-FR" sz="2400" dirty="0">
              <a:effectLst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66" y="4005064"/>
            <a:ext cx="7272808" cy="27363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28" y="836712"/>
            <a:ext cx="7207646" cy="24482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lèche vers le bas 3"/>
          <p:cNvSpPr/>
          <p:nvPr/>
        </p:nvSpPr>
        <p:spPr bwMode="auto">
          <a:xfrm>
            <a:off x="4248894" y="3330513"/>
            <a:ext cx="716657" cy="648072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45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Tahoma" panose="020B0604030504040204" pitchFamily="34" charset="0"/>
                <a:cs typeface="Tahoma" panose="020B0604030504040204" pitchFamily="34" charset="0"/>
              </a:rPr>
              <a:t>Classes génériques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13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1582738" y="620713"/>
            <a:ext cx="7561262" cy="5903912"/>
          </a:xfrm>
        </p:spPr>
        <p:txBody>
          <a:bodyPr/>
          <a:lstStyle/>
          <a:p>
            <a:pPr marL="18900" indent="0">
              <a:buNone/>
            </a:pPr>
            <a:endParaRPr lang="fr-FR" sz="2400" dirty="0">
              <a:effectLst/>
            </a:endParaRPr>
          </a:p>
          <a:p>
            <a:pPr marL="18900" indent="0">
              <a:buNone/>
            </a:pPr>
            <a:endParaRPr lang="fr-FR" sz="2400" dirty="0">
              <a:effectLst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044" y="2281379"/>
            <a:ext cx="6696744" cy="14664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3568" y="1314889"/>
            <a:ext cx="8460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24000">
              <a:spcBef>
                <a:spcPct val="20000"/>
              </a:spcBef>
              <a:buBlip>
                <a:blip r:embed="rId4"/>
              </a:buBlip>
            </a:pPr>
            <a:r>
              <a:rPr lang="fr-FR" sz="2400" b="0" kern="0" dirty="0">
                <a:solidFill>
                  <a:prstClr val="black"/>
                </a:solidFill>
                <a:latin typeface="Calibri" pitchFamily="34" charset="0"/>
                <a:cs typeface="Estrangelo Edessa" pitchFamily="66" charset="0"/>
              </a:rPr>
              <a:t>Le code devient utilisable pour des objets de types différents: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22A6F3B-B5B2-4E03-AA4F-8743B7F203A1}"/>
              </a:ext>
            </a:extLst>
          </p:cNvPr>
          <p:cNvGrpSpPr/>
          <p:nvPr/>
        </p:nvGrpSpPr>
        <p:grpSpPr>
          <a:xfrm>
            <a:off x="1907704" y="5013176"/>
            <a:ext cx="6656234" cy="806351"/>
            <a:chOff x="1907704" y="5013176"/>
            <a:chExt cx="6656234" cy="8063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6155AA-25C7-4B24-BBCA-98C477343B3F}"/>
                </a:ext>
              </a:extLst>
            </p:cNvPr>
            <p:cNvSpPr/>
            <p:nvPr/>
          </p:nvSpPr>
          <p:spPr>
            <a:xfrm>
              <a:off x="1907704" y="5013176"/>
              <a:ext cx="5742366" cy="8063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3038" algn="ctr"/>
              <a:r>
                <a:rPr lang="fr-FR" sz="2400" dirty="0">
                  <a:solidFill>
                    <a:schemeClr val="tx1"/>
                  </a:solidFill>
                  <a:latin typeface="Arial" charset="0"/>
                </a:rPr>
                <a:t>pas besoin d’écrire autant de classes que de types de paires</a:t>
              </a:r>
            </a:p>
          </p:txBody>
        </p:sp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81FC2987-901C-4175-BF7E-B47516D64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92331" y="5127354"/>
              <a:ext cx="571607" cy="577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45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Tahoma" panose="020B0604030504040204" pitchFamily="34" charset="0"/>
                <a:cs typeface="Tahoma" panose="020B0604030504040204" pitchFamily="34" charset="0"/>
              </a:rPr>
              <a:t>Classes génériques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14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29630" y="1556792"/>
            <a:ext cx="8479445" cy="5903912"/>
          </a:xfrm>
        </p:spPr>
        <p:txBody>
          <a:bodyPr/>
          <a:lstStyle/>
          <a:p>
            <a:r>
              <a:rPr lang="fr-FR" sz="2800" dirty="0">
                <a:solidFill>
                  <a:srgbClr val="FF0000"/>
                </a:solidFill>
                <a:effectLst/>
              </a:rPr>
              <a:t>classe générique </a:t>
            </a:r>
            <a:r>
              <a:rPr lang="fr-FR" sz="2800" dirty="0">
                <a:effectLst/>
              </a:rPr>
              <a:t>(paramétrée) peut posséder plusieurs paramètres de type =&gt; séparés par </a:t>
            </a:r>
            <a:r>
              <a:rPr lang="fr-FR" sz="2800" dirty="0">
                <a:solidFill>
                  <a:srgbClr val="FF0000"/>
                </a:solidFill>
                <a:effectLst/>
              </a:rPr>
              <a:t>« , »</a:t>
            </a:r>
          </a:p>
          <a:p>
            <a:endParaRPr lang="fr-FR" sz="2800" dirty="0">
              <a:effectLst/>
            </a:endParaRPr>
          </a:p>
          <a:p>
            <a:r>
              <a:rPr lang="fr-FR" sz="2800" dirty="0">
                <a:effectLst/>
              </a:rPr>
              <a:t>Les </a:t>
            </a:r>
            <a:r>
              <a:rPr lang="fr-FR" sz="2800" i="1" dirty="0">
                <a:effectLst/>
              </a:rPr>
              <a:t>paramètres de type </a:t>
            </a:r>
            <a:r>
              <a:rPr lang="fr-FR" sz="2800" dirty="0">
                <a:effectLst/>
              </a:rPr>
              <a:t>sont utilisables pour :</a:t>
            </a:r>
          </a:p>
          <a:p>
            <a:pPr lvl="2"/>
            <a:r>
              <a:rPr lang="fr-FR" b="1" dirty="0">
                <a:effectLst/>
              </a:rPr>
              <a:t>typer </a:t>
            </a:r>
            <a:r>
              <a:rPr lang="fr-FR" b="1" dirty="0"/>
              <a:t>l</a:t>
            </a:r>
            <a:r>
              <a:rPr lang="fr-FR" b="1" dirty="0">
                <a:effectLst/>
              </a:rPr>
              <a:t>e retour des méthodes</a:t>
            </a:r>
          </a:p>
          <a:p>
            <a:pPr lvl="2"/>
            <a:r>
              <a:rPr lang="fr-FR" b="1" dirty="0">
                <a:effectLst/>
              </a:rPr>
              <a:t>typer les attributs</a:t>
            </a:r>
          </a:p>
          <a:p>
            <a:pPr lvl="2"/>
            <a:r>
              <a:rPr lang="fr-FR" b="1" dirty="0">
                <a:effectLst/>
              </a:rPr>
              <a:t>Typer des variables locales</a:t>
            </a:r>
          </a:p>
        </p:txBody>
      </p:sp>
    </p:spTree>
    <p:extLst>
      <p:ext uri="{BB962C8B-B14F-4D97-AF65-F5344CB8AC3E}">
        <p14:creationId xmlns:p14="http://schemas.microsoft.com/office/powerpoint/2010/main" val="254909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6EF58-82AF-4BB9-BE8F-5DFDA8D2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Plan de la séance</a:t>
            </a:r>
            <a:br>
              <a:rPr lang="fr-FR" alt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Vocabulaire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Classes génériques</a:t>
            </a:r>
          </a:p>
          <a:p>
            <a:r>
              <a:rPr lang="fr-FR" dirty="0"/>
              <a:t>Généricité et héritage</a:t>
            </a:r>
            <a:endParaRPr lang="fr-FR" i="1" dirty="0"/>
          </a:p>
          <a:p>
            <a:r>
              <a:rPr lang="fr-FR" dirty="0"/>
              <a:t>Interfaces génériques</a:t>
            </a:r>
          </a:p>
          <a:p>
            <a:r>
              <a:rPr lang="fr-FR" dirty="0"/>
              <a:t>Méthodes génériques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25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Généricité et héritage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16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21464" y="796925"/>
            <a:ext cx="8522536" cy="5903913"/>
          </a:xfrm>
        </p:spPr>
        <p:txBody>
          <a:bodyPr/>
          <a:lstStyle/>
          <a:p>
            <a:r>
              <a:rPr lang="fr-FR" sz="2400" dirty="0">
                <a:effectLst/>
              </a:rPr>
              <a:t>Soit la classe </a:t>
            </a:r>
            <a:r>
              <a:rPr lang="fr-FR" sz="2400" i="1" dirty="0">
                <a:effectLst/>
              </a:rPr>
              <a:t>Chef</a:t>
            </a:r>
            <a:r>
              <a:rPr lang="fr-FR" sz="2400" dirty="0">
                <a:effectLst/>
              </a:rPr>
              <a:t> héritant de la classe </a:t>
            </a:r>
            <a:r>
              <a:rPr lang="fr-FR" sz="2400" i="1" dirty="0" err="1">
                <a:effectLst/>
              </a:rPr>
              <a:t>Employe</a:t>
            </a:r>
            <a:r>
              <a:rPr lang="fr-FR" sz="2400" dirty="0">
                <a:effectLst/>
              </a:rPr>
              <a:t>:</a:t>
            </a:r>
          </a:p>
          <a:p>
            <a:pPr marL="18900" indent="0">
              <a:buNone/>
            </a:pPr>
            <a:endParaRPr lang="fr-FR" sz="2400" dirty="0">
              <a:effectLst/>
            </a:endParaRPr>
          </a:p>
          <a:p>
            <a:endParaRPr lang="fr-FR" sz="2400" dirty="0">
              <a:effectLst/>
            </a:endParaRPr>
          </a:p>
          <a:p>
            <a:endParaRPr lang="fr-FR" sz="2400" dirty="0">
              <a:effectLst/>
            </a:endParaRPr>
          </a:p>
          <a:p>
            <a:endParaRPr lang="fr-FR" sz="2400" dirty="0">
              <a:effectLst/>
            </a:endParaRPr>
          </a:p>
          <a:p>
            <a:endParaRPr lang="fr-FR" sz="2400" dirty="0">
              <a:effectLst/>
            </a:endParaRPr>
          </a:p>
          <a:p>
            <a:endParaRPr lang="fr-FR" sz="2400" dirty="0">
              <a:effectLst/>
            </a:endParaRPr>
          </a:p>
          <a:p>
            <a:pPr marL="18900" indent="0">
              <a:buNone/>
            </a:pPr>
            <a:endParaRPr lang="fr-FR" sz="2400" dirty="0">
              <a:effectLst/>
            </a:endParaRPr>
          </a:p>
          <a:p>
            <a:pPr marL="18900" indent="0">
              <a:buNone/>
            </a:pPr>
            <a:endParaRPr lang="fr-FR" sz="2400" dirty="0">
              <a:effectLst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05" y="1216266"/>
            <a:ext cx="5525731" cy="269037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05" y="4005063"/>
            <a:ext cx="5823667" cy="2706775"/>
          </a:xfrm>
          <a:prstGeom prst="rect">
            <a:avLst/>
          </a:prstGeom>
        </p:spPr>
      </p:pic>
      <p:sp>
        <p:nvSpPr>
          <p:cNvPr id="4" name="Flèche vers le bas 3"/>
          <p:cNvSpPr/>
          <p:nvPr/>
        </p:nvSpPr>
        <p:spPr bwMode="auto">
          <a:xfrm>
            <a:off x="7020272" y="5301208"/>
            <a:ext cx="216024" cy="1810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8" y="1362622"/>
            <a:ext cx="1579041" cy="2388667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29670" y="4098927"/>
            <a:ext cx="1728192" cy="42838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400" dirty="0"/>
              <a:t>List &lt;</a:t>
            </a:r>
            <a:r>
              <a:rPr lang="en-US" sz="1400" dirty="0" err="1"/>
              <a:t>Employe</a:t>
            </a:r>
            <a:r>
              <a:rPr lang="en-US" sz="1400" dirty="0"/>
              <a:t>&gt;</a:t>
            </a:r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1365166" y="4527308"/>
            <a:ext cx="228600" cy="1143000"/>
            <a:chOff x="1272" y="1920"/>
            <a:chExt cx="144" cy="720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>
              <a:off x="1344" y="206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4" name="AutoShape 23"/>
            <p:cNvSpPr>
              <a:spLocks noChangeArrowheads="1"/>
            </p:cNvSpPr>
            <p:nvPr/>
          </p:nvSpPr>
          <p:spPr bwMode="auto">
            <a:xfrm>
              <a:off x="1272" y="192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fr-FR"/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29670" y="5678950"/>
            <a:ext cx="1768988" cy="39835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400" dirty="0"/>
              <a:t>List &lt;Chef&gt;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50622" y="4813955"/>
            <a:ext cx="798306" cy="79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Généricité et héritage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17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728886" y="1412776"/>
            <a:ext cx="8280400" cy="5372960"/>
          </a:xfrm>
        </p:spPr>
        <p:txBody>
          <a:bodyPr/>
          <a:lstStyle/>
          <a:p>
            <a:r>
              <a:rPr lang="fr-FR" sz="2400" dirty="0">
                <a:effectLst/>
              </a:rPr>
              <a:t>Étendre une classe générique par une autre classe générique est possible.</a:t>
            </a:r>
          </a:p>
          <a:p>
            <a:r>
              <a:rPr lang="fr-FR" sz="2400" dirty="0"/>
              <a:t>L</a:t>
            </a:r>
            <a:r>
              <a:rPr lang="fr-FR" sz="2400" dirty="0">
                <a:effectLst/>
              </a:rPr>
              <a:t>es </a:t>
            </a:r>
            <a:r>
              <a:rPr lang="fr-FR" sz="2400" i="1" dirty="0">
                <a:effectLst/>
              </a:rPr>
              <a:t>paramètres de type </a:t>
            </a:r>
            <a:r>
              <a:rPr lang="fr-FR" sz="2400" dirty="0"/>
              <a:t>sont</a:t>
            </a:r>
            <a:r>
              <a:rPr lang="fr-FR" sz="2400" dirty="0">
                <a:effectLst/>
              </a:rPr>
              <a:t> les mêmes:</a:t>
            </a:r>
          </a:p>
          <a:p>
            <a:pPr marL="18900" indent="0">
              <a:buNone/>
            </a:pPr>
            <a:endParaRPr lang="fr-FR" sz="2400" dirty="0">
              <a:effectLst/>
            </a:endParaRPr>
          </a:p>
          <a:p>
            <a:endParaRPr lang="fr-FR" sz="2400" dirty="0">
              <a:effectLst/>
            </a:endParaRPr>
          </a:p>
          <a:p>
            <a:endParaRPr lang="fr-FR" sz="2400" dirty="0">
              <a:effectLst/>
            </a:endParaRPr>
          </a:p>
          <a:p>
            <a:endParaRPr lang="fr-FR" sz="2400" dirty="0">
              <a:effectLst/>
            </a:endParaRPr>
          </a:p>
          <a:p>
            <a:endParaRPr lang="fr-FR" sz="2400" dirty="0">
              <a:effectLst/>
            </a:endParaRPr>
          </a:p>
          <a:p>
            <a:endParaRPr lang="fr-FR" sz="2400" dirty="0">
              <a:effectLst/>
            </a:endParaRPr>
          </a:p>
          <a:p>
            <a:pPr marL="18900" indent="0">
              <a:buNone/>
            </a:pPr>
            <a:endParaRPr lang="fr-FR" sz="2400" dirty="0">
              <a:effectLst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397791"/>
            <a:ext cx="5832648" cy="30275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42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6EF58-82AF-4BB9-BE8F-5DFDA8D2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Plan de la séance</a:t>
            </a:r>
            <a:br>
              <a:rPr lang="fr-FR" alt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Vocabulaire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Classes génériques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Généricité et héritage</a:t>
            </a:r>
          </a:p>
          <a:p>
            <a:r>
              <a:rPr lang="fr-FR" dirty="0"/>
              <a:t>Interfaces génériques</a:t>
            </a:r>
          </a:p>
          <a:p>
            <a:r>
              <a:rPr lang="fr-FR" dirty="0"/>
              <a:t>Méthodes génériques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431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Interfaces génériques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247071" y="6340389"/>
            <a:ext cx="649287" cy="365125"/>
          </a:xfrm>
        </p:spPr>
        <p:txBody>
          <a:bodyPr/>
          <a:lstStyle/>
          <a:p>
            <a:fld id="{728E8661-086F-4085-834A-C9E8328B3EA9}" type="slidenum">
              <a:rPr lang="fr-FR" smtClean="0"/>
              <a:t>19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572285" y="838200"/>
            <a:ext cx="8544827" cy="5903912"/>
          </a:xfrm>
        </p:spPr>
        <p:txBody>
          <a:bodyPr/>
          <a:lstStyle/>
          <a:p>
            <a:r>
              <a:rPr lang="fr-FR" sz="2400" dirty="0"/>
              <a:t>Quels </a:t>
            </a:r>
            <a:r>
              <a:rPr lang="fr-FR" sz="2400" dirty="0">
                <a:effectLst/>
              </a:rPr>
              <a:t>interfaces génériques avez-vous utilisé ? </a:t>
            </a:r>
          </a:p>
          <a:p>
            <a:pPr marL="18900" indent="0">
              <a:buNone/>
            </a:pPr>
            <a:endParaRPr lang="fr-FR" sz="2400" dirty="0">
              <a:effectLst/>
            </a:endParaRPr>
          </a:p>
          <a:p>
            <a:pPr marL="18900" indent="0">
              <a:buNone/>
            </a:pPr>
            <a:endParaRPr lang="fr-FR" dirty="0">
              <a:effectLst/>
            </a:endParaRPr>
          </a:p>
          <a:p>
            <a:pPr marL="18900" indent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2795">
            <a:off x="1076307" y="1897707"/>
            <a:ext cx="7445851" cy="491019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2008">
            <a:off x="3910238" y="1955737"/>
            <a:ext cx="3556220" cy="77946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57E6DBF-6567-49A3-B175-22A3D3342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082" y="51761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Avant JAVA 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197801"/>
            <a:ext cx="8640774" cy="5002213"/>
          </a:xfrm>
        </p:spPr>
        <p:txBody>
          <a:bodyPr/>
          <a:lstStyle/>
          <a:p>
            <a:r>
              <a:rPr lang="fr-FR" sz="2800" dirty="0"/>
              <a:t>Contrairement aux tableaux, </a:t>
            </a:r>
            <a:r>
              <a:rPr lang="fr-FR" sz="2800" u="sng" dirty="0"/>
              <a:t>avant </a:t>
            </a:r>
            <a:r>
              <a:rPr lang="fr-FR" sz="2800" i="1" u="sng" dirty="0"/>
              <a:t>Java5</a:t>
            </a:r>
            <a:r>
              <a:rPr lang="fr-FR" sz="2800" dirty="0"/>
              <a:t>, une collection contient des objets de type </a:t>
            </a:r>
            <a:r>
              <a:rPr lang="fr-FR" sz="2800" b="1" i="1" dirty="0">
                <a:solidFill>
                  <a:srgbClr val="FF0000"/>
                </a:solidFill>
              </a:rPr>
              <a:t>Object</a:t>
            </a:r>
          </a:p>
          <a:p>
            <a:pPr marL="18900" indent="0">
              <a:buNone/>
            </a:pPr>
            <a:endParaRPr lang="fr-FR" sz="2800" dirty="0">
              <a:effectLst/>
            </a:endParaRPr>
          </a:p>
          <a:p>
            <a:pPr marL="18900" indent="0">
              <a:buNone/>
            </a:pPr>
            <a:endParaRPr lang="fr-FR" sz="2800" dirty="0"/>
          </a:p>
          <a:p>
            <a:pPr marL="18900" indent="0">
              <a:buNone/>
            </a:pPr>
            <a:endParaRPr lang="fr-FR" sz="2800" dirty="0">
              <a:effectLst/>
            </a:endParaRPr>
          </a:p>
          <a:p>
            <a:pPr marL="18900" indent="0">
              <a:buNone/>
            </a:pPr>
            <a:endParaRPr lang="fr-FR" sz="2800" dirty="0">
              <a:effectLst/>
            </a:endParaRPr>
          </a:p>
          <a:p>
            <a:r>
              <a:rPr lang="fr-FR" sz="2800" dirty="0">
                <a:effectLst/>
              </a:rPr>
              <a:t>Pourtant, </a:t>
            </a:r>
            <a:r>
              <a:rPr lang="fr-FR" sz="2800" u="sng" dirty="0">
                <a:effectLst/>
              </a:rPr>
              <a:t>le plus souvent </a:t>
            </a:r>
            <a:r>
              <a:rPr lang="fr-FR" sz="2800" dirty="0">
                <a:effectLst/>
              </a:rPr>
              <a:t>un seul type d’objet est à stocker dans une liste :</a:t>
            </a:r>
          </a:p>
          <a:p>
            <a:pPr lvl="2"/>
            <a:r>
              <a:rPr lang="fr-FR" sz="2200" b="1" dirty="0">
                <a:effectLst/>
              </a:rPr>
              <a:t> </a:t>
            </a:r>
            <a:r>
              <a:rPr lang="fr-FR" sz="2200" dirty="0">
                <a:effectLst/>
              </a:rPr>
              <a:t>liste d’employés,</a:t>
            </a:r>
          </a:p>
          <a:p>
            <a:pPr lvl="2"/>
            <a:r>
              <a:rPr lang="fr-FR" sz="2200" dirty="0">
                <a:effectLst/>
              </a:rPr>
              <a:t> liste de livres, </a:t>
            </a:r>
          </a:p>
          <a:p>
            <a:pPr lvl="2"/>
            <a:r>
              <a:rPr lang="fr-FR" sz="2200" dirty="0"/>
              <a:t> liste de véhicules </a:t>
            </a:r>
            <a:r>
              <a:rPr lang="fr-FR" sz="2200" dirty="0">
                <a:effectLst/>
              </a:rPr>
              <a:t>etc…</a:t>
            </a:r>
          </a:p>
          <a:p>
            <a:pPr lvl="3"/>
            <a:endParaRPr lang="fr-FR" sz="2800" dirty="0">
              <a:effectLst/>
            </a:endParaRPr>
          </a:p>
          <a:p>
            <a:pPr marL="18900" indent="0">
              <a:buNone/>
            </a:pPr>
            <a:endParaRPr lang="fr-FR" sz="2800" b="0" dirty="0"/>
          </a:p>
          <a:p>
            <a:endParaRPr lang="fr-FR" sz="2800" b="0" dirty="0"/>
          </a:p>
          <a:p>
            <a:endParaRPr lang="fr-FR" sz="2800" b="0" dirty="0"/>
          </a:p>
          <a:p>
            <a:pPr marL="18900" indent="0">
              <a:buNone/>
            </a:pPr>
            <a:endParaRPr lang="fr-FR" sz="2800" b="0" dirty="0"/>
          </a:p>
          <a:p>
            <a:pPr marL="18900" indent="0">
              <a:buNone/>
            </a:pPr>
            <a:endParaRPr lang="fr-FR" sz="2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B9EC38-2191-43D6-AC72-9B5D8467DC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772816"/>
            <a:ext cx="2864502" cy="21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6EF58-82AF-4BB9-BE8F-5DFDA8D2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Plan de la séance</a:t>
            </a:r>
            <a:br>
              <a:rPr lang="fr-FR" alt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Vocabulaire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Classes génériques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Généricité et héritage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Interfaces génériques</a:t>
            </a:r>
          </a:p>
          <a:p>
            <a:r>
              <a:rPr lang="fr-FR" dirty="0"/>
              <a:t>Méthodes génériques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078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méthodes génériques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459788" y="6434138"/>
            <a:ext cx="649287" cy="365125"/>
          </a:xfrm>
        </p:spPr>
        <p:txBody>
          <a:bodyPr/>
          <a:lstStyle/>
          <a:p>
            <a:fld id="{728E8661-086F-4085-834A-C9E8328B3EA9}" type="slidenum">
              <a:rPr lang="fr-FR" smtClean="0"/>
              <a:t>21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544662" y="954088"/>
            <a:ext cx="8460432" cy="5903912"/>
          </a:xfrm>
        </p:spPr>
        <p:txBody>
          <a:bodyPr/>
          <a:lstStyle/>
          <a:p>
            <a:r>
              <a:rPr lang="fr-FR" sz="2400" dirty="0">
                <a:effectLst/>
              </a:rPr>
              <a:t>Il est aussi possible de définir une seule méthode avec des </a:t>
            </a:r>
            <a:r>
              <a:rPr lang="fr-FR" sz="2400" i="1" dirty="0">
                <a:effectLst/>
              </a:rPr>
              <a:t>paramètres de type </a:t>
            </a:r>
            <a:r>
              <a:rPr lang="fr-FR" sz="2400" dirty="0">
                <a:effectLst/>
              </a:rPr>
              <a:t>:</a:t>
            </a:r>
          </a:p>
          <a:p>
            <a:pPr marL="18900" indent="0">
              <a:buNone/>
            </a:pPr>
            <a:endParaRPr lang="fr-FR" dirty="0"/>
          </a:p>
          <a:p>
            <a:pPr marL="18900" indent="0">
              <a:buNone/>
            </a:pPr>
            <a:endParaRPr lang="fr-FR" dirty="0"/>
          </a:p>
          <a:p>
            <a:pPr marL="18900" indent="0">
              <a:buNone/>
            </a:pPr>
            <a:endParaRPr lang="fr-FR" dirty="0"/>
          </a:p>
          <a:p>
            <a:pPr marL="18900" indent="0">
              <a:buNone/>
            </a:pPr>
            <a:endParaRPr lang="fr-FR" dirty="0"/>
          </a:p>
          <a:p>
            <a:pPr marL="1890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1916832"/>
            <a:ext cx="6021369" cy="21156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4235202"/>
            <a:ext cx="7283545" cy="25061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1734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6EF58-82AF-4BB9-BE8F-5DFDA8D2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Plan de la séance</a:t>
            </a:r>
            <a:br>
              <a:rPr lang="fr-FR" alt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Vocabulaire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Classes génériques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Généricité et héritage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Interfaces génériques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Méthodes génériques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83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23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755650" y="1700808"/>
            <a:ext cx="8208838" cy="2736304"/>
          </a:xfrm>
        </p:spPr>
        <p:txBody>
          <a:bodyPr/>
          <a:lstStyle/>
          <a:p>
            <a:r>
              <a:rPr lang="fr-FR" sz="3600" dirty="0">
                <a:effectLst/>
              </a:rPr>
              <a:t>code plus robuste, plus facile à lire </a:t>
            </a:r>
          </a:p>
          <a:p>
            <a:r>
              <a:rPr lang="fr-FR" sz="3600" dirty="0"/>
              <a:t>l</a:t>
            </a:r>
            <a:r>
              <a:rPr lang="fr-FR" sz="3600" dirty="0">
                <a:effectLst/>
              </a:rPr>
              <a:t>imite le transtypage</a:t>
            </a:r>
          </a:p>
          <a:p>
            <a:r>
              <a:rPr lang="fr-FR" sz="3600" dirty="0"/>
              <a:t>d</a:t>
            </a:r>
            <a:r>
              <a:rPr lang="fr-FR" sz="3600" dirty="0">
                <a:effectLst/>
              </a:rPr>
              <a:t>étection des erreurs par le compilateur</a:t>
            </a:r>
          </a:p>
          <a:p>
            <a:r>
              <a:rPr lang="fr-FR" sz="3600" dirty="0"/>
              <a:t>f</a:t>
            </a:r>
            <a:r>
              <a:rPr lang="fr-FR" sz="3600" dirty="0">
                <a:effectLst/>
              </a:rPr>
              <a:t>actorisation de code</a:t>
            </a:r>
          </a:p>
          <a:p>
            <a:r>
              <a:rPr lang="fr-FR" sz="3600" dirty="0"/>
              <a:t>très</a:t>
            </a:r>
            <a:r>
              <a:rPr lang="fr-FR" sz="3600" dirty="0">
                <a:effectLst/>
              </a:rPr>
              <a:t> utile aux classes de collections</a:t>
            </a:r>
          </a:p>
          <a:p>
            <a:pPr marL="18900" indent="0">
              <a:buNone/>
            </a:pPr>
            <a:endParaRPr lang="fr-FR" sz="4400" dirty="0"/>
          </a:p>
          <a:p>
            <a:pPr marL="18900" indent="0">
              <a:buNone/>
            </a:pPr>
            <a:endParaRPr lang="fr-FR" sz="4400" dirty="0"/>
          </a:p>
          <a:p>
            <a:pPr marL="18900" indent="0">
              <a:buNone/>
            </a:pPr>
            <a:endParaRPr lang="fr-FR" sz="4400" dirty="0"/>
          </a:p>
          <a:p>
            <a:pPr marL="18900" indent="0">
              <a:buNone/>
            </a:pPr>
            <a:endParaRPr lang="fr-FR" sz="4400" dirty="0"/>
          </a:p>
          <a:p>
            <a:pPr marL="18900" indent="0">
              <a:buNone/>
            </a:pP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79486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Tahoma" panose="020B0604030504040204" pitchFamily="34" charset="0"/>
                <a:cs typeface="Tahoma" panose="020B0604030504040204" pitchFamily="34" charset="0"/>
              </a:rPr>
              <a:t>Avant JAVA 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>
                <a:effectLst/>
              </a:rPr>
              <a:t>Exemple d’utilisation d’une liste :</a:t>
            </a:r>
          </a:p>
          <a:p>
            <a:endParaRPr lang="fr-FR" sz="2400" b="0" dirty="0">
              <a:effectLst/>
            </a:endParaRPr>
          </a:p>
          <a:p>
            <a:endParaRPr lang="fr-FR" sz="2400" b="0" dirty="0">
              <a:effectLst/>
            </a:endParaRPr>
          </a:p>
          <a:p>
            <a:endParaRPr lang="fr-FR" sz="2400" b="0" dirty="0">
              <a:effectLst/>
            </a:endParaRPr>
          </a:p>
          <a:p>
            <a:endParaRPr lang="fr-FR" sz="2400" b="0" dirty="0">
              <a:effectLst/>
            </a:endParaRPr>
          </a:p>
          <a:p>
            <a:endParaRPr lang="fr-FR" sz="2400" b="0" dirty="0">
              <a:effectLst/>
            </a:endParaRPr>
          </a:p>
          <a:p>
            <a:endParaRPr lang="fr-FR" sz="2400" b="0" dirty="0">
              <a:effectLst/>
            </a:endParaRPr>
          </a:p>
          <a:p>
            <a:pPr marL="18900" indent="0">
              <a:buNone/>
            </a:pPr>
            <a:endParaRPr lang="fr-FR" sz="2400" b="0" dirty="0"/>
          </a:p>
          <a:p>
            <a:pPr marL="18900" indent="0">
              <a:buNone/>
            </a:pPr>
            <a:endParaRPr lang="fr-FR" sz="2400" b="0" dirty="0"/>
          </a:p>
          <a:p>
            <a:pPr marL="18900" indent="0">
              <a:buNone/>
            </a:pPr>
            <a:endParaRPr lang="fr-FR" sz="2400" b="0" dirty="0"/>
          </a:p>
          <a:p>
            <a:pPr marL="18900" indent="0">
              <a:buNone/>
            </a:pPr>
            <a:endParaRPr lang="fr-FR" sz="2400" b="0" dirty="0"/>
          </a:p>
          <a:p>
            <a:pPr marL="18900" indent="0">
              <a:buNone/>
            </a:pP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8661-086F-4085-834A-C9E8328B3EA9}" type="slidenum">
              <a:rPr lang="fr-FR" smtClean="0">
                <a:solidFill>
                  <a:prstClr val="black"/>
                </a:solidFill>
              </a:rPr>
              <a:pPr/>
              <a:t>3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10" y="1772816"/>
            <a:ext cx="6912768" cy="252028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5B7A1651-2F86-4A38-888C-90140A9896B2}"/>
              </a:ext>
            </a:extLst>
          </p:cNvPr>
          <p:cNvGrpSpPr/>
          <p:nvPr/>
        </p:nvGrpSpPr>
        <p:grpSpPr>
          <a:xfrm>
            <a:off x="2411761" y="2543900"/>
            <a:ext cx="4589514" cy="3598691"/>
            <a:chOff x="2411761" y="2543900"/>
            <a:chExt cx="4589514" cy="3598691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C8AD8F6-C7D5-4F21-8D42-EDC07D9408AA}"/>
                </a:ext>
              </a:extLst>
            </p:cNvPr>
            <p:cNvGrpSpPr/>
            <p:nvPr/>
          </p:nvGrpSpPr>
          <p:grpSpPr>
            <a:xfrm>
              <a:off x="2411761" y="4287150"/>
              <a:ext cx="4589514" cy="1855441"/>
              <a:chOff x="2411761" y="4287150"/>
              <a:chExt cx="4589514" cy="1855441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5ECC40A9-7B8B-4298-AD27-519228CF38BB}"/>
                  </a:ext>
                </a:extLst>
              </p:cNvPr>
              <p:cNvGrpSpPr/>
              <p:nvPr/>
            </p:nvGrpSpPr>
            <p:grpSpPr>
              <a:xfrm>
                <a:off x="2411761" y="4287150"/>
                <a:ext cx="4589514" cy="1855441"/>
                <a:chOff x="2457263" y="4282300"/>
                <a:chExt cx="4589514" cy="185544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E2843FF-6E1D-4464-A2DD-3BD9D96D4766}"/>
                    </a:ext>
                  </a:extLst>
                </p:cNvPr>
                <p:cNvSpPr/>
                <p:nvPr/>
              </p:nvSpPr>
              <p:spPr>
                <a:xfrm>
                  <a:off x="2457263" y="5236522"/>
                  <a:ext cx="4589514" cy="901219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800100" algn="ctr"/>
                  <a:r>
                    <a:rPr lang="fr-FR" sz="2400" dirty="0">
                      <a:solidFill>
                        <a:schemeClr val="tx1"/>
                      </a:solidFill>
                    </a:rPr>
                    <a:t>Que se passe-t-il si on omet ce </a:t>
                  </a:r>
                  <a:r>
                    <a:rPr lang="fr-FR" sz="2400" i="1" dirty="0">
                      <a:solidFill>
                        <a:schemeClr val="tx1"/>
                      </a:solidFill>
                    </a:rPr>
                    <a:t>transtypage (« </a:t>
                  </a:r>
                  <a:r>
                    <a:rPr lang="fr-FR" sz="2400" i="1" dirty="0" err="1">
                      <a:solidFill>
                        <a:schemeClr val="tx1"/>
                      </a:solidFill>
                    </a:rPr>
                    <a:t>cast</a:t>
                  </a:r>
                  <a:r>
                    <a:rPr lang="fr-FR" sz="2400" i="1" dirty="0">
                      <a:solidFill>
                        <a:schemeClr val="tx1"/>
                      </a:solidFill>
                    </a:rPr>
                    <a:t> »)</a:t>
                  </a:r>
                  <a:r>
                    <a:rPr lang="fr-FR" sz="2400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  <p:sp>
              <p:nvSpPr>
                <p:cNvPr id="4" name="Flèche : haut 3">
                  <a:extLst>
                    <a:ext uri="{FF2B5EF4-FFF2-40B4-BE49-F238E27FC236}">
                      <a16:creationId xmlns:a16="http://schemas.microsoft.com/office/drawing/2014/main" id="{D5CD17E2-BC5C-499E-BC00-C9781983A0A6}"/>
                    </a:ext>
                  </a:extLst>
                </p:cNvPr>
                <p:cNvSpPr/>
                <p:nvPr/>
              </p:nvSpPr>
              <p:spPr>
                <a:xfrm>
                  <a:off x="4572000" y="4282300"/>
                  <a:ext cx="360040" cy="936104"/>
                </a:xfrm>
                <a:prstGeom prst="upArrow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800100" algn="ctr"/>
                  <a:endParaRPr lang="fr-FR" sz="240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B424009B-4E39-4D60-98D5-CF570AA13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5776" y="5205136"/>
                <a:ext cx="712234" cy="712234"/>
              </a:xfrm>
              <a:prstGeom prst="rect">
                <a:avLst/>
              </a:prstGeom>
            </p:spPr>
          </p:pic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EA700ED3-5DD2-4072-9571-23BCF3735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35092">
              <a:off x="4163767" y="2510308"/>
              <a:ext cx="1684280" cy="175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75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Tahoma" panose="020B0604030504040204" pitchFamily="34" charset="0"/>
                <a:cs typeface="Tahoma" panose="020B0604030504040204" pitchFamily="34" charset="0"/>
              </a:rPr>
              <a:t>Avant JAVA 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>
                <a:effectLst/>
              </a:rPr>
              <a:t>Exemple de problème:</a:t>
            </a:r>
          </a:p>
          <a:p>
            <a:pPr marL="18900" indent="0">
              <a:buNone/>
            </a:pPr>
            <a:endParaRPr lang="fr-FR" sz="2400" b="0" dirty="0">
              <a:effectLst/>
            </a:endParaRPr>
          </a:p>
          <a:p>
            <a:endParaRPr lang="fr-FR" sz="2400" b="0" dirty="0">
              <a:effectLst/>
            </a:endParaRPr>
          </a:p>
          <a:p>
            <a:endParaRPr lang="fr-FR" sz="2400" b="0" dirty="0">
              <a:effectLst/>
            </a:endParaRPr>
          </a:p>
          <a:p>
            <a:endParaRPr lang="fr-FR" sz="2400" b="0" dirty="0">
              <a:effectLst/>
            </a:endParaRPr>
          </a:p>
          <a:p>
            <a:endParaRPr lang="fr-FR" sz="2400" b="0" dirty="0">
              <a:effectLst/>
            </a:endParaRPr>
          </a:p>
          <a:p>
            <a:pPr marL="18900" indent="0">
              <a:buNone/>
            </a:pPr>
            <a:endParaRPr lang="fr-FR" sz="2400" b="0" dirty="0">
              <a:effectLst/>
            </a:endParaRPr>
          </a:p>
          <a:p>
            <a:pPr marL="18900" indent="0">
              <a:buNone/>
            </a:pPr>
            <a:endParaRPr lang="fr-FR" sz="2400" b="0" dirty="0"/>
          </a:p>
          <a:p>
            <a:pPr marL="18900" indent="0">
              <a:buNone/>
            </a:pPr>
            <a:endParaRPr lang="fr-FR" sz="2400" b="0" dirty="0"/>
          </a:p>
          <a:p>
            <a:pPr marL="18900" indent="0">
              <a:buNone/>
            </a:pPr>
            <a:endParaRPr lang="fr-FR" sz="2400" dirty="0">
              <a:solidFill>
                <a:srgbClr val="FF0000"/>
              </a:solidFill>
            </a:endParaRPr>
          </a:p>
          <a:p>
            <a:pPr marL="18900" indent="0">
              <a:buNone/>
            </a:pPr>
            <a:endParaRPr lang="fr-FR" sz="2400" dirty="0">
              <a:solidFill>
                <a:srgbClr val="FF0000"/>
              </a:solidFill>
            </a:endParaRPr>
          </a:p>
          <a:p>
            <a:pPr marL="18900" indent="0">
              <a:buNone/>
            </a:pPr>
            <a:endParaRPr lang="fr-FR" sz="2400" dirty="0">
              <a:solidFill>
                <a:srgbClr val="FF0000"/>
              </a:solidFill>
            </a:endParaRPr>
          </a:p>
          <a:p>
            <a:pPr marL="18900" indent="0">
              <a:buNone/>
            </a:pPr>
            <a:endParaRPr lang="fr-FR" sz="2400" b="0" dirty="0"/>
          </a:p>
          <a:p>
            <a:pPr marL="18900" indent="0">
              <a:buNone/>
            </a:pPr>
            <a:endParaRPr lang="fr-FR" sz="2400" b="0" dirty="0"/>
          </a:p>
          <a:p>
            <a:pPr marL="18900" indent="0">
              <a:buNone/>
            </a:pPr>
            <a:endParaRPr lang="fr-FR" sz="2400" b="0" dirty="0"/>
          </a:p>
          <a:p>
            <a:pPr marL="18900" indent="0">
              <a:buNone/>
            </a:pP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8661-086F-4085-834A-C9E8328B3EA9}" type="slidenum">
              <a:rPr lang="fr-FR" smtClean="0">
                <a:solidFill>
                  <a:prstClr val="black"/>
                </a:solidFill>
              </a:rPr>
              <a:pPr/>
              <a:t>4</a:t>
            </a:fld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14" y="1592796"/>
            <a:ext cx="6840760" cy="367240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8122745C-41D0-4AEB-AEE7-404597D60A25}"/>
              </a:ext>
            </a:extLst>
          </p:cNvPr>
          <p:cNvGrpSpPr/>
          <p:nvPr/>
        </p:nvGrpSpPr>
        <p:grpSpPr>
          <a:xfrm>
            <a:off x="1331640" y="4725144"/>
            <a:ext cx="6660418" cy="2016969"/>
            <a:chOff x="1331640" y="4725144"/>
            <a:chExt cx="6660418" cy="2016969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50972D9-2403-4720-B383-0A1D0550EF81}"/>
                </a:ext>
              </a:extLst>
            </p:cNvPr>
            <p:cNvGrpSpPr/>
            <p:nvPr/>
          </p:nvGrpSpPr>
          <p:grpSpPr>
            <a:xfrm>
              <a:off x="1331640" y="4725144"/>
              <a:ext cx="6660418" cy="2016969"/>
              <a:chOff x="1799370" y="4526786"/>
              <a:chExt cx="6660418" cy="201696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2876D73-64A0-4261-96C8-F8E53DFA67AD}"/>
                  </a:ext>
                </a:extLst>
              </p:cNvPr>
              <p:cNvSpPr/>
              <p:nvPr/>
            </p:nvSpPr>
            <p:spPr>
              <a:xfrm>
                <a:off x="1799370" y="5132419"/>
                <a:ext cx="6660418" cy="14113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519238"/>
                <a:endParaRPr lang="fr-FR" sz="2400" b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lèche : haut 9">
                <a:extLst>
                  <a:ext uri="{FF2B5EF4-FFF2-40B4-BE49-F238E27FC236}">
                    <a16:creationId xmlns:a16="http://schemas.microsoft.com/office/drawing/2014/main" id="{EB8354C1-D8EB-48FD-BEEB-F8E806EDA7C5}"/>
                  </a:ext>
                </a:extLst>
              </p:cNvPr>
              <p:cNvSpPr/>
              <p:nvPr/>
            </p:nvSpPr>
            <p:spPr>
              <a:xfrm>
                <a:off x="4679690" y="4526786"/>
                <a:ext cx="252350" cy="414382"/>
              </a:xfrm>
              <a:prstGeom prst="up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800100" algn="ctr"/>
                <a:endParaRPr lang="fr-FR" sz="240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EDDA15AB-0BEB-4F07-A16E-FC663401C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905" y="5440363"/>
              <a:ext cx="1143000" cy="1143000"/>
            </a:xfrm>
            <a:prstGeom prst="rect">
              <a:avLst/>
            </a:prstGeom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817C44A-2B73-4283-8F7A-11EBBB165506}"/>
              </a:ext>
            </a:extLst>
          </p:cNvPr>
          <p:cNvGrpSpPr/>
          <p:nvPr/>
        </p:nvGrpSpPr>
        <p:grpSpPr>
          <a:xfrm>
            <a:off x="3203848" y="2413337"/>
            <a:ext cx="5802671" cy="1129963"/>
            <a:chOff x="3203848" y="2413337"/>
            <a:chExt cx="5802671" cy="1129963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82B24E7C-9084-40BC-8203-9B2204EC2C59}"/>
                </a:ext>
              </a:extLst>
            </p:cNvPr>
            <p:cNvSpPr txBox="1"/>
            <p:nvPr/>
          </p:nvSpPr>
          <p:spPr>
            <a:xfrm>
              <a:off x="6341652" y="2413337"/>
              <a:ext cx="2664867" cy="10156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0" dirty="0"/>
                <a:t>Ajout d’un Employé</a:t>
              </a:r>
            </a:p>
            <a:p>
              <a:pPr algn="ctr"/>
              <a:r>
                <a:rPr lang="fr-FR" sz="2000" b="0" dirty="0"/>
                <a:t>&amp;</a:t>
              </a:r>
            </a:p>
            <a:p>
              <a:pPr algn="ctr"/>
              <a:r>
                <a:rPr lang="fr-FR" sz="2000" b="0" dirty="0"/>
                <a:t>Ajout d’un livre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481A993E-E248-4888-A913-B4184C48F8F9}"/>
                </a:ext>
              </a:extLst>
            </p:cNvPr>
            <p:cNvCxnSpPr/>
            <p:nvPr/>
          </p:nvCxnSpPr>
          <p:spPr>
            <a:xfrm flipH="1" flipV="1">
              <a:off x="3203848" y="2492896"/>
              <a:ext cx="3024336" cy="3600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88E468BB-FB5E-48E9-A054-8A6D31E8CF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880" y="2967236"/>
              <a:ext cx="2736304" cy="5760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EA674E51-7EAE-4E41-9A3A-3F2D9438BA89}"/>
              </a:ext>
            </a:extLst>
          </p:cNvPr>
          <p:cNvSpPr txBox="1"/>
          <p:nvPr/>
        </p:nvSpPr>
        <p:spPr>
          <a:xfrm>
            <a:off x="2363273" y="5438171"/>
            <a:ext cx="57650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3038"/>
            <a:r>
              <a:rPr lang="fr-FR" sz="2400" b="0" dirty="0"/>
              <a:t>Ça compile ?</a:t>
            </a:r>
          </a:p>
          <a:p>
            <a:pPr marL="173038"/>
            <a:r>
              <a:rPr lang="fr-FR" sz="2400" b="0" dirty="0"/>
              <a:t>Ça s’exécute ?</a:t>
            </a:r>
          </a:p>
          <a:p>
            <a:pPr marL="173038"/>
            <a:r>
              <a:rPr lang="fr-FR" sz="2400" b="0" dirty="0"/>
              <a:t>Levée d’une exception </a:t>
            </a:r>
            <a:r>
              <a:rPr lang="fr-FR" sz="2400" i="1" dirty="0" err="1"/>
              <a:t>ClassCastException</a:t>
            </a:r>
            <a:endParaRPr lang="fr-FR" sz="2400" b="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1083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Tahoma" panose="020B0604030504040204" pitchFamily="34" charset="0"/>
                <a:cs typeface="Tahoma" panose="020B0604030504040204" pitchFamily="34" charset="0"/>
              </a:rPr>
              <a:t>Depuis JAVA 5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459788" y="6434139"/>
            <a:ext cx="649287" cy="306106"/>
          </a:xfrm>
        </p:spPr>
        <p:txBody>
          <a:bodyPr/>
          <a:lstStyle/>
          <a:p>
            <a:fld id="{728E8661-086F-4085-834A-C9E8328B3EA9}" type="slidenum">
              <a:rPr lang="fr-FR" smtClean="0"/>
              <a:t>5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755650" y="1052736"/>
            <a:ext cx="8388350" cy="64807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List</a:t>
            </a:r>
            <a:r>
              <a:rPr lang="fr-FR" dirty="0">
                <a:solidFill>
                  <a:srgbClr val="FF0000"/>
                </a:solidFill>
              </a:rPr>
              <a:t>&lt;Employer&gt; </a:t>
            </a:r>
            <a:r>
              <a:rPr lang="fr-FR" dirty="0" err="1"/>
              <a:t>maListe</a:t>
            </a:r>
            <a:r>
              <a:rPr lang="fr-FR" dirty="0"/>
              <a:t> = new </a:t>
            </a:r>
            <a:r>
              <a:rPr lang="fr-FR" dirty="0" err="1"/>
              <a:t>ArrayList</a:t>
            </a:r>
            <a:r>
              <a:rPr lang="fr-FR" dirty="0">
                <a:solidFill>
                  <a:srgbClr val="FF0000"/>
                </a:solidFill>
              </a:rPr>
              <a:t>&lt;&gt;</a:t>
            </a:r>
            <a:r>
              <a:rPr lang="fr-FR" dirty="0"/>
              <a:t>();</a:t>
            </a:r>
            <a:endParaRPr lang="fr-FR" sz="2400" dirty="0">
              <a:effectLst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1579685-C636-402E-9020-876767716E9E}"/>
              </a:ext>
            </a:extLst>
          </p:cNvPr>
          <p:cNvGrpSpPr/>
          <p:nvPr/>
        </p:nvGrpSpPr>
        <p:grpSpPr>
          <a:xfrm>
            <a:off x="323528" y="1700809"/>
            <a:ext cx="4824536" cy="1120041"/>
            <a:chOff x="1357902" y="4046346"/>
            <a:chExt cx="4824536" cy="133599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57256C-A50E-40EA-BBC3-E2757B913FFB}"/>
                </a:ext>
              </a:extLst>
            </p:cNvPr>
            <p:cNvSpPr/>
            <p:nvPr/>
          </p:nvSpPr>
          <p:spPr>
            <a:xfrm>
              <a:off x="1357902" y="4813944"/>
              <a:ext cx="4824536" cy="56839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400" b="0" dirty="0">
                  <a:solidFill>
                    <a:schemeClr val="tx1"/>
                  </a:solidFill>
                </a:rPr>
                <a:t>Paramètre indiquant le type autorisé</a:t>
              </a:r>
            </a:p>
          </p:txBody>
        </p:sp>
        <p:sp>
          <p:nvSpPr>
            <p:cNvPr id="11" name="Flèche : haut 10">
              <a:extLst>
                <a:ext uri="{FF2B5EF4-FFF2-40B4-BE49-F238E27FC236}">
                  <a16:creationId xmlns:a16="http://schemas.microsoft.com/office/drawing/2014/main" id="{C9782427-A574-4D7D-9C69-5FE01626B03A}"/>
                </a:ext>
              </a:extLst>
            </p:cNvPr>
            <p:cNvSpPr/>
            <p:nvPr/>
          </p:nvSpPr>
          <p:spPr>
            <a:xfrm>
              <a:off x="3058635" y="4046346"/>
              <a:ext cx="315492" cy="568395"/>
            </a:xfrm>
            <a:prstGeom prst="up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519238"/>
              <a:endParaRPr lang="fr-FR" sz="2400" b="0">
                <a:solidFill>
                  <a:schemeClr val="tx1"/>
                </a:solidFill>
              </a:endParaRPr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D4BA0E0E-9722-48D1-989D-34265792A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0" y="3265787"/>
            <a:ext cx="6624736" cy="316835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48ADB4EE-A8C3-4FB6-B044-51016E2A66B4}"/>
              </a:ext>
            </a:extLst>
          </p:cNvPr>
          <p:cNvGrpSpPr/>
          <p:nvPr/>
        </p:nvGrpSpPr>
        <p:grpSpPr>
          <a:xfrm>
            <a:off x="4306340" y="4437112"/>
            <a:ext cx="4802373" cy="627678"/>
            <a:chOff x="4306340" y="4437112"/>
            <a:chExt cx="4802373" cy="62767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0F716B-095A-472F-AE5A-2A5B4091FE7E}"/>
                </a:ext>
              </a:extLst>
            </p:cNvPr>
            <p:cNvSpPr/>
            <p:nvPr/>
          </p:nvSpPr>
          <p:spPr>
            <a:xfrm rot="842519">
              <a:off x="4306340" y="4645801"/>
              <a:ext cx="4739588" cy="41898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400" b="0" dirty="0">
                  <a:solidFill>
                    <a:schemeClr val="tx1"/>
                  </a:solidFill>
                </a:rPr>
                <a:t>Il n’est plus nécessaire de transtyper</a:t>
              </a:r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DE52905F-7BA8-4453-A034-831E4FB7C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7106" y="4437112"/>
              <a:ext cx="571607" cy="577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46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Tahoma" panose="020B0604030504040204" pitchFamily="34" charset="0"/>
                <a:cs typeface="Tahoma" panose="020B0604030504040204" pitchFamily="34" charset="0"/>
              </a:rPr>
              <a:t>Depuis JAVA 5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6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1582738" y="1125488"/>
            <a:ext cx="7561262" cy="5903912"/>
          </a:xfrm>
        </p:spPr>
        <p:txBody>
          <a:bodyPr/>
          <a:lstStyle/>
          <a:p>
            <a:r>
              <a:rPr lang="fr-FR" sz="2400" dirty="0">
                <a:effectLst/>
              </a:rPr>
              <a:t>Erreur dès la compilation:</a:t>
            </a:r>
          </a:p>
          <a:p>
            <a:endParaRPr lang="fr-FR" sz="2400" dirty="0">
              <a:effectLst/>
            </a:endParaRPr>
          </a:p>
          <a:p>
            <a:endParaRPr lang="fr-FR" sz="2400" dirty="0">
              <a:effectLst/>
            </a:endParaRPr>
          </a:p>
          <a:p>
            <a:endParaRPr lang="fr-FR" sz="2400" dirty="0">
              <a:effectLst/>
            </a:endParaRPr>
          </a:p>
          <a:p>
            <a:endParaRPr lang="fr-FR" sz="2400" dirty="0">
              <a:effectLst/>
            </a:endParaRPr>
          </a:p>
          <a:p>
            <a:endParaRPr lang="fr-FR" sz="2400" dirty="0">
              <a:effectLst/>
            </a:endParaRPr>
          </a:p>
          <a:p>
            <a:endParaRPr lang="fr-FR" sz="2400" dirty="0">
              <a:effectLst/>
            </a:endParaRPr>
          </a:p>
          <a:p>
            <a:endParaRPr lang="fr-FR" sz="2400" dirty="0">
              <a:effectLst/>
            </a:endParaRPr>
          </a:p>
          <a:p>
            <a:endParaRPr lang="fr-FR" sz="2400" dirty="0">
              <a:effectLst/>
            </a:endParaRPr>
          </a:p>
          <a:p>
            <a:endParaRPr lang="fr-FR" sz="2400" dirty="0">
              <a:effectLst/>
            </a:endParaRPr>
          </a:p>
          <a:p>
            <a:r>
              <a:rPr lang="fr-FR" sz="2400" dirty="0">
                <a:effectLst/>
              </a:rPr>
              <a:t>Simplification (diamant) depuis le JDK 7:</a:t>
            </a:r>
          </a:p>
          <a:p>
            <a:pPr marL="18900" indent="0">
              <a:buNone/>
            </a:pPr>
            <a:endParaRPr lang="fr-FR" sz="2400" dirty="0">
              <a:effectLst/>
            </a:endParaRPr>
          </a:p>
          <a:p>
            <a:pPr marL="18900" indent="0">
              <a:buNone/>
            </a:pPr>
            <a:endParaRPr lang="fr-FR" sz="2400" dirty="0">
              <a:effectLst/>
            </a:endParaRPr>
          </a:p>
          <a:p>
            <a:endParaRPr lang="fr-FR" sz="2400" dirty="0">
              <a:effectLst/>
            </a:endParaRPr>
          </a:p>
          <a:p>
            <a:endParaRPr lang="fr-FR" sz="2400" dirty="0">
              <a:effectLst/>
            </a:endParaRPr>
          </a:p>
          <a:p>
            <a:endParaRPr lang="fr-FR" sz="2400" dirty="0">
              <a:effectLst/>
            </a:endParaRPr>
          </a:p>
          <a:p>
            <a:endParaRPr lang="fr-FR" sz="2400" dirty="0">
              <a:effectLst/>
            </a:endParaRPr>
          </a:p>
          <a:p>
            <a:endParaRPr lang="fr-FR" sz="2400" dirty="0">
              <a:effectLst/>
            </a:endParaRPr>
          </a:p>
          <a:p>
            <a:endParaRPr lang="fr-FR" sz="2400" dirty="0">
              <a:effectLst/>
            </a:endParaRPr>
          </a:p>
          <a:p>
            <a:pPr marL="18900" indent="0">
              <a:buNone/>
            </a:pPr>
            <a:endParaRPr lang="fr-FR" dirty="0"/>
          </a:p>
          <a:p>
            <a:pPr marL="1276200" lvl="3" indent="0">
              <a:buNone/>
            </a:pP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28800"/>
            <a:ext cx="6912768" cy="3744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023099"/>
            <a:ext cx="6912768" cy="57606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2A46A9EC-4145-40A0-8868-BB3E88241689}"/>
              </a:ext>
            </a:extLst>
          </p:cNvPr>
          <p:cNvGrpSpPr/>
          <p:nvPr/>
        </p:nvGrpSpPr>
        <p:grpSpPr>
          <a:xfrm>
            <a:off x="561035" y="1637116"/>
            <a:ext cx="6243213" cy="2895275"/>
            <a:chOff x="561035" y="1061052"/>
            <a:chExt cx="6243213" cy="2895275"/>
          </a:xfrm>
        </p:grpSpPr>
        <p:sp>
          <p:nvSpPr>
            <p:cNvPr id="4" name="Ellipse 3"/>
            <p:cNvSpPr/>
            <p:nvPr/>
          </p:nvSpPr>
          <p:spPr bwMode="auto">
            <a:xfrm>
              <a:off x="5940152" y="1061052"/>
              <a:ext cx="864096" cy="36004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8" name="Ellipse 7"/>
            <p:cNvSpPr/>
            <p:nvPr/>
          </p:nvSpPr>
          <p:spPr bwMode="auto">
            <a:xfrm>
              <a:off x="3203848" y="1088672"/>
              <a:ext cx="864096" cy="33242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577965A-907D-414F-B3A1-DFEB322E78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61035" y="2204864"/>
              <a:ext cx="1684280" cy="175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BC9B7C94-BAA9-4BCA-97A1-352254A8E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35092">
            <a:off x="6627687" y="4958579"/>
            <a:ext cx="1684280" cy="175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C8CC5FE9-3ACB-40C3-9D94-97F6A838720A}"/>
              </a:ext>
            </a:extLst>
          </p:cNvPr>
          <p:cNvGrpSpPr/>
          <p:nvPr/>
        </p:nvGrpSpPr>
        <p:grpSpPr>
          <a:xfrm>
            <a:off x="768787" y="1062710"/>
            <a:ext cx="598167" cy="5060597"/>
            <a:chOff x="768787" y="1062710"/>
            <a:chExt cx="598167" cy="5060597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AB50EAE3-98D3-4405-9092-49DFC8AF7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8787" y="1062710"/>
              <a:ext cx="571607" cy="577994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681C1A8B-A4B7-4271-8A7D-C91283EE8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5347" y="5545313"/>
              <a:ext cx="571607" cy="577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953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6EF58-82AF-4BB9-BE8F-5DFDA8D2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Plan de la séance</a:t>
            </a:r>
            <a:br>
              <a:rPr lang="fr-FR" alt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  <a:p>
            <a:r>
              <a:rPr lang="fr-FR" dirty="0"/>
              <a:t>Classes génériques</a:t>
            </a:r>
          </a:p>
          <a:p>
            <a:r>
              <a:rPr lang="fr-FR" dirty="0"/>
              <a:t>Généricité et héritage</a:t>
            </a:r>
            <a:endParaRPr lang="fr-FR" i="1" dirty="0"/>
          </a:p>
          <a:p>
            <a:r>
              <a:rPr lang="fr-FR" dirty="0"/>
              <a:t>Interfaces génériques</a:t>
            </a:r>
          </a:p>
          <a:p>
            <a:r>
              <a:rPr lang="fr-FR" dirty="0"/>
              <a:t>Méthodes génériques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720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Tahoma" panose="020B0604030504040204" pitchFamily="34" charset="0"/>
                <a:cs typeface="Tahoma" panose="020B0604030504040204" pitchFamily="34" charset="0"/>
              </a:rPr>
              <a:t>Vocabulaire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8661-086F-4085-834A-C9E8328B3EA9}" type="slidenum">
              <a:rPr lang="fr-FR" smtClean="0"/>
              <a:t>8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695910" y="1196752"/>
            <a:ext cx="8388350" cy="5903912"/>
          </a:xfrm>
        </p:spPr>
        <p:txBody>
          <a:bodyPr/>
          <a:lstStyle/>
          <a:p>
            <a:r>
              <a:rPr lang="fr-FR" sz="2400" dirty="0">
                <a:effectLst/>
              </a:rPr>
              <a:t>Un peu de vocabulaire:</a:t>
            </a:r>
          </a:p>
          <a:p>
            <a:pPr lvl="1"/>
            <a:r>
              <a:rPr lang="fr-FR" sz="2000" b="1" i="1" dirty="0" err="1"/>
              <a:t>ArrayList</a:t>
            </a:r>
            <a:r>
              <a:rPr lang="fr-FR" sz="2000" b="1" i="1" dirty="0"/>
              <a:t>&lt;E&gt;</a:t>
            </a:r>
            <a:r>
              <a:rPr lang="fr-FR" sz="2000" dirty="0"/>
              <a:t> est une classe générique</a:t>
            </a:r>
          </a:p>
          <a:p>
            <a:pPr lvl="1"/>
            <a:r>
              <a:rPr lang="fr-FR" sz="2000" b="1" i="1" dirty="0"/>
              <a:t>List&lt;E&gt; </a:t>
            </a:r>
            <a:r>
              <a:rPr lang="fr-FR" sz="2000" dirty="0"/>
              <a:t>est une interface générique</a:t>
            </a:r>
          </a:p>
          <a:p>
            <a:pPr lvl="1"/>
            <a:r>
              <a:rPr lang="fr-FR" sz="2000" b="1" i="1" dirty="0"/>
              <a:t>Java</a:t>
            </a:r>
            <a:r>
              <a:rPr lang="fr-FR" sz="2000" dirty="0"/>
              <a:t> a conservé les anciens types non génériques: on les appelle des </a:t>
            </a:r>
            <a:r>
              <a:rPr lang="fr-FR" sz="2000" i="1" dirty="0"/>
              <a:t>types </a:t>
            </a:r>
            <a:r>
              <a:rPr lang="fr-FR" sz="2000" i="1" dirty="0" err="1"/>
              <a:t>raw</a:t>
            </a:r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r>
              <a:rPr lang="fr-FR" sz="2400" dirty="0">
                <a:effectLst/>
              </a:rPr>
              <a:t>Utilité de la généricité pour les collections :</a:t>
            </a:r>
          </a:p>
          <a:p>
            <a:pPr lvl="1"/>
            <a:r>
              <a:rPr lang="fr-FR" sz="2000" dirty="0"/>
              <a:t>permets d’écrire des collections dont tous les éléments sont du même type</a:t>
            </a:r>
          </a:p>
          <a:p>
            <a:pPr lvl="1"/>
            <a:r>
              <a:rPr lang="fr-FR" sz="2000" dirty="0"/>
              <a:t>vérifie le typage dès la compilation</a:t>
            </a:r>
          </a:p>
          <a:p>
            <a:pPr lvl="1"/>
            <a:r>
              <a:rPr lang="fr-FR" sz="2000" dirty="0"/>
              <a:t>évite les transtypages  (</a:t>
            </a:r>
            <a:r>
              <a:rPr lang="fr-FR" sz="2000" i="1" dirty="0" err="1"/>
              <a:t>casts</a:t>
            </a:r>
            <a:r>
              <a:rPr lang="fr-FR" sz="2000" dirty="0"/>
              <a:t>) et l’utilisation éventuelle de l’operateur </a:t>
            </a:r>
            <a:r>
              <a:rPr lang="fr-FR" sz="2000" b="1" i="1" dirty="0" err="1"/>
              <a:t>instanceof</a:t>
            </a:r>
            <a:endParaRPr lang="fr-FR" sz="2000" b="1" i="1" dirty="0"/>
          </a:p>
          <a:p>
            <a:pPr lvl="3"/>
            <a:endParaRPr lang="fr-FR" dirty="0"/>
          </a:p>
          <a:p>
            <a:pPr lvl="3"/>
            <a:endParaRPr lang="fr-FR" dirty="0"/>
          </a:p>
          <a:p>
            <a:endParaRPr lang="fr-FR" dirty="0"/>
          </a:p>
          <a:p>
            <a:pPr marL="1276200" lvl="3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896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6EF58-82AF-4BB9-BE8F-5DFDA8D2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Plan de la séance</a:t>
            </a:r>
            <a:br>
              <a:rPr lang="fr-FR" alt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Vocabulaire</a:t>
            </a:r>
          </a:p>
          <a:p>
            <a:r>
              <a:rPr lang="fr-FR" dirty="0"/>
              <a:t>Classes génériques</a:t>
            </a:r>
          </a:p>
          <a:p>
            <a:r>
              <a:rPr lang="fr-FR" dirty="0"/>
              <a:t>Généricité et héritage</a:t>
            </a:r>
            <a:endParaRPr lang="fr-FR" i="1" dirty="0"/>
          </a:p>
          <a:p>
            <a:r>
              <a:rPr lang="fr-FR" dirty="0"/>
              <a:t>Interfaces génériques</a:t>
            </a:r>
          </a:p>
          <a:p>
            <a:r>
              <a:rPr lang="fr-FR" dirty="0"/>
              <a:t>Méthodes génériques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42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SI_MOD_PRES_V12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VA NIO 2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asque reference ppt cour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FF3300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Char char="•"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Char char="•"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Masque reference ppt cour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 reference ppt cour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odèle barre gauch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Modele barre hau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FF3300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Char char="•"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Char char="•"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Masque reference ppt cour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 reference ppt cour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Modele barre ba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FF3300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Char char="•"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00000"/>
          <a:buFontTx/>
          <a:buChar char="•"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Masque reference ppt cour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que reference ppt cour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que reference ppt cours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NIO 2</Template>
  <TotalTime>2347</TotalTime>
  <Pages>19</Pages>
  <Words>620</Words>
  <Application>Microsoft Office PowerPoint</Application>
  <PresentationFormat>Affichage à l'écran (4:3)</PresentationFormat>
  <Paragraphs>201</Paragraphs>
  <Slides>23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23</vt:i4>
      </vt:variant>
    </vt:vector>
  </HeadingPairs>
  <TitlesOfParts>
    <vt:vector size="42" baseType="lpstr">
      <vt:lpstr>ＭＳ Ｐゴシック</vt:lpstr>
      <vt:lpstr>Agency FB</vt:lpstr>
      <vt:lpstr>Arial</vt:lpstr>
      <vt:lpstr>Arial Narrow</vt:lpstr>
      <vt:lpstr>Blue Highway</vt:lpstr>
      <vt:lpstr>Calibri</vt:lpstr>
      <vt:lpstr>Estrangelo Edessa</vt:lpstr>
      <vt:lpstr>Helvetica</vt:lpstr>
      <vt:lpstr>Tahoma</vt:lpstr>
      <vt:lpstr>Times New Roman</vt:lpstr>
      <vt:lpstr>Trebuchet MS</vt:lpstr>
      <vt:lpstr>Webdings</vt:lpstr>
      <vt:lpstr>Wingdings</vt:lpstr>
      <vt:lpstr>PRSI_MOD_PRES_V12.1</vt:lpstr>
      <vt:lpstr>JAVA NIO 2</vt:lpstr>
      <vt:lpstr>Masque reference ppt cours</vt:lpstr>
      <vt:lpstr>Modèle barre gauche</vt:lpstr>
      <vt:lpstr>Modele barre haut</vt:lpstr>
      <vt:lpstr>Modele barre bas</vt:lpstr>
      <vt:lpstr>Présentation PowerPoint</vt:lpstr>
      <vt:lpstr>Avant JAVA 5</vt:lpstr>
      <vt:lpstr>Avant JAVA 5</vt:lpstr>
      <vt:lpstr>Avant JAVA 5</vt:lpstr>
      <vt:lpstr>Depuis JAVA 5</vt:lpstr>
      <vt:lpstr>Depuis JAVA 5</vt:lpstr>
      <vt:lpstr>Plan de la séance </vt:lpstr>
      <vt:lpstr>Vocabulaire </vt:lpstr>
      <vt:lpstr>Plan de la séance </vt:lpstr>
      <vt:lpstr>Classes génériques</vt:lpstr>
      <vt:lpstr>Classes génériques</vt:lpstr>
      <vt:lpstr>Classes génériques</vt:lpstr>
      <vt:lpstr>Classes génériques</vt:lpstr>
      <vt:lpstr>Classes génériques</vt:lpstr>
      <vt:lpstr>Plan de la séance </vt:lpstr>
      <vt:lpstr>Généricité et héritage</vt:lpstr>
      <vt:lpstr>Généricité et héritage</vt:lpstr>
      <vt:lpstr>Plan de la séance </vt:lpstr>
      <vt:lpstr>Interfaces génériques</vt:lpstr>
      <vt:lpstr>Plan de la séance </vt:lpstr>
      <vt:lpstr>Les méthodes génériques</vt:lpstr>
      <vt:lpstr>Plan de la séance </vt:lpstr>
      <vt:lpstr>Conclusion</vt:lpstr>
    </vt:vector>
  </TitlesOfParts>
  <Manager>ESAT</Manager>
  <Company>ESAT/DGF/DSI/PRSI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: environnement des applications WEB</dc:title>
  <dc:subject>Programmation orientée objet.</dc:subject>
  <dc:creator>CDT ROBIN F.X.</dc:creator>
  <cp:lastModifiedBy>LOUER Christophe IEF MINDEF</cp:lastModifiedBy>
  <cp:revision>2551</cp:revision>
  <cp:lastPrinted>2002-11-12T07:11:49Z</cp:lastPrinted>
  <dcterms:created xsi:type="dcterms:W3CDTF">1998-09-08T18:17:20Z</dcterms:created>
  <dcterms:modified xsi:type="dcterms:W3CDTF">2020-09-08T06:40:56Z</dcterms:modified>
  <cp:category>Cours</cp:category>
</cp:coreProperties>
</file>