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1" r:id="rId10"/>
    <p:sldId id="26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30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82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803CC2-BD21-A226-B995-DE3309C8ABFB}"/>
              </a:ext>
            </a:extLst>
          </p:cNvPr>
          <p:cNvSpPr txBox="1"/>
          <p:nvPr/>
        </p:nvSpPr>
        <p:spPr>
          <a:xfrm>
            <a:off x="270510" y="906780"/>
            <a:ext cx="35852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该模型可以用于发生大规模传染病时，在已知检测手段的灵敏度、特异度以及人群感染率的条件下，用来确定最佳混检人数。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模型不足：在实际情况中，混检人数过多可能会影响检测</a:t>
            </a:r>
            <a:r>
              <a:rPr lang="zh-CN" altLang="en-US"/>
              <a:t>准确性。感染者在人群中的分布不完全符合均匀分布，理论上各地区应按照上一次检测结果动态设计婚检人数。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21EAA-6ED1-087C-47D6-34098B8E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0" y="-34290"/>
            <a:ext cx="50863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0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2008DB5-DC71-E980-F942-92CED0184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3491"/>
              </p:ext>
            </p:extLst>
          </p:nvPr>
        </p:nvGraphicFramePr>
        <p:xfrm>
          <a:off x="1524000" y="803910"/>
          <a:ext cx="6096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10345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11943908"/>
                    </a:ext>
                  </a:extLst>
                </a:gridCol>
              </a:tblGrid>
              <a:tr h="212615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感染新冠人群比例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人群总人数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人群中任意一人检测为阳性的概率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r>
                        <a:rPr lang="zh-CN" altLang="en-US" dirty="0"/>
                        <a:t>人一组进行混检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3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所需要进行检测的总次数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28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灵敏度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真阳性除以真阳性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假阴性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4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特异度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真阴性除以真阴性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假阳性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4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9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0BFAD8-3E25-A301-7A4A-52A474E26FEA}"/>
              </a:ext>
            </a:extLst>
          </p:cNvPr>
          <p:cNvSpPr txBox="1"/>
          <p:nvPr/>
        </p:nvSpPr>
        <p:spPr>
          <a:xfrm>
            <a:off x="430530" y="285750"/>
            <a:ext cx="54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模型建立：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BDFD4D-5DD4-EA92-D1F9-5B5433F04835}"/>
                  </a:ext>
                </a:extLst>
              </p:cNvPr>
              <p:cNvSpPr txBox="1"/>
              <p:nvPr/>
            </p:nvSpPr>
            <p:spPr>
              <a:xfrm>
                <a:off x="815340" y="895350"/>
                <a:ext cx="6865620" cy="3294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人群中感染的比例为</a:t>
                </a:r>
                <a:r>
                  <a:rPr lang="en-US" altLang="zh-CN" dirty="0"/>
                  <a:t>p,</a:t>
                </a:r>
                <a:r>
                  <a:rPr lang="zh-CN" altLang="en-US" dirty="0"/>
                  <a:t>未感染的比例为</a:t>
                </a:r>
                <a:r>
                  <a:rPr lang="en-US" altLang="zh-CN" dirty="0"/>
                  <a:t>1-p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则会被检测出来为阳性的比例为：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由于假设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，应保证：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𝑝𝑖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因为当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𝑝𝑖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时，可认为每一混检组内都有人检测为阳性，需要对所有人再进行一次检测。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BDFD4D-5DD4-EA92-D1F9-5B5433F04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" y="895350"/>
                <a:ext cx="6865620" cy="3294235"/>
              </a:xfrm>
              <a:prstGeom prst="rect">
                <a:avLst/>
              </a:prstGeom>
              <a:blipFill>
                <a:blip r:embed="rId2"/>
                <a:stretch>
                  <a:fillRect l="-799" t="-1111" r="-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7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49318C-0EA2-D069-C86A-F213336575D6}"/>
                  </a:ext>
                </a:extLst>
              </p:cNvPr>
              <p:cNvSpPr txBox="1"/>
              <p:nvPr/>
            </p:nvSpPr>
            <p:spPr>
              <a:xfrm>
                <a:off x="378942" y="714397"/>
                <a:ext cx="8197368" cy="333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𝑝𝑖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由于假设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n*pi</a:t>
                </a:r>
                <a:r>
                  <a:rPr lang="zh-CN" altLang="en-US" dirty="0"/>
                  <a:t>个阳性样本均匀分布在</a:t>
                </a:r>
                <a:r>
                  <a:rPr lang="en-US" altLang="zh-CN" dirty="0"/>
                  <a:t>[n/k]+1</a:t>
                </a:r>
                <a:r>
                  <a:rPr lang="zh-CN" altLang="en-US" dirty="0"/>
                  <a:t>组中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=[1/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取得最小值。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即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𝑆𝑝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𝑆𝑝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有最小值。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49318C-0EA2-D069-C86A-F2133365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2" y="714397"/>
                <a:ext cx="8197368" cy="3333670"/>
              </a:xfrm>
              <a:prstGeom prst="rect">
                <a:avLst/>
              </a:prstGeom>
              <a:blipFill>
                <a:blip r:embed="rId2"/>
                <a:stretch>
                  <a:fillRect l="-595" r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60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AB0D08F-DE1A-000B-5CD8-6D8A449D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" y="363497"/>
            <a:ext cx="9094952" cy="356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AC4098-0C11-DBB5-EFE5-F17C09D30FFF}"/>
              </a:ext>
            </a:extLst>
          </p:cNvPr>
          <p:cNvSpPr txBox="1"/>
          <p:nvPr/>
        </p:nvSpPr>
        <p:spPr>
          <a:xfrm>
            <a:off x="1874344" y="552378"/>
            <a:ext cx="786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文献：</a:t>
            </a:r>
            <a:r>
              <a:rPr lang="en-US" altLang="zh-CN" sz="1000" dirty="0"/>
              <a:t>https://www.sciencedirect.com/science/article/pii/S1568494620305184</a:t>
            </a:r>
            <a:endParaRPr lang="zh-CN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1D1A278-DBA7-EABE-A3EE-C46FE8CCC9F6}"/>
                  </a:ext>
                </a:extLst>
              </p:cNvPr>
              <p:cNvSpPr txBox="1"/>
              <p:nvPr/>
            </p:nvSpPr>
            <p:spPr>
              <a:xfrm>
                <a:off x="285509" y="4133672"/>
                <a:ext cx="86220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0" dirty="0">
                    <a:solidFill>
                      <a:srgbClr val="252525"/>
                    </a:solidFill>
                    <a:effectLst/>
                    <a:latin typeface="Roboto" panose="02000000000000000000" pitchFamily="2" charset="0"/>
                  </a:rPr>
                  <a:t>Se=89.39%</a:t>
                </a:r>
                <a:r>
                  <a:rPr lang="zh-CN" altLang="en-US" dirty="0">
                    <a:solidFill>
                      <a:srgbClr val="252525"/>
                    </a:solidFill>
                    <a:latin typeface="Roboto" panose="02000000000000000000" pitchFamily="2" charset="0"/>
                  </a:rPr>
                  <a:t>     </a:t>
                </a:r>
                <a:r>
                  <a:rPr lang="en-US" altLang="zh-CN" dirty="0" err="1">
                    <a:solidFill>
                      <a:srgbClr val="252525"/>
                    </a:solidFill>
                    <a:latin typeface="Roboto" panose="02000000000000000000" pitchFamily="2" charset="0"/>
                  </a:rPr>
                  <a:t>Sp</a:t>
                </a:r>
                <a:r>
                  <a:rPr lang="en-US" altLang="zh-CN" dirty="0">
                    <a:solidFill>
                      <a:srgbClr val="252525"/>
                    </a:solidFill>
                    <a:latin typeface="Roboto" panose="02000000000000000000" pitchFamily="2" charset="0"/>
                  </a:rPr>
                  <a:t>=</a:t>
                </a:r>
                <a:r>
                  <a:rPr lang="en-US" altLang="zh-CN" b="0" i="0" dirty="0">
                    <a:solidFill>
                      <a:srgbClr val="252525"/>
                    </a:solidFill>
                    <a:effectLst/>
                    <a:latin typeface="Roboto" panose="02000000000000000000" pitchFamily="2" charset="0"/>
                  </a:rPr>
                  <a:t>99.75%  </a:t>
                </a:r>
              </a:p>
              <a:p>
                <a:r>
                  <a:rPr lang="zh-CN" altLang="en-US" dirty="0">
                    <a:solidFill>
                      <a:srgbClr val="252525"/>
                    </a:solidFill>
                    <a:latin typeface="Roboto" panose="02000000000000000000" pitchFamily="2" charset="0"/>
                  </a:rPr>
                  <a:t>由于无法查到疫情管控期间人群感染率，采用</a:t>
                </a:r>
                <a:r>
                  <a:rPr lang="en-US" altLang="zh-CN" dirty="0">
                    <a:solidFill>
                      <a:srgbClr val="252525"/>
                    </a:solidFill>
                    <a:latin typeface="Roboto" panose="02000000000000000000" pitchFamily="2" charset="0"/>
                  </a:rPr>
                  <a:t>k=10</a:t>
                </a:r>
                <a:r>
                  <a:rPr lang="zh-CN" altLang="en-US" dirty="0">
                    <a:solidFill>
                      <a:srgbClr val="252525"/>
                    </a:solidFill>
                    <a:latin typeface="Roboto" panose="02000000000000000000" pitchFamily="2" charset="0"/>
                  </a:rPr>
                  <a:t>反解，解得当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</a:rPr>
                      <m:t>0.841%&lt;</m:t>
                    </m:r>
                    <m:r>
                      <a:rPr lang="en-US" altLang="zh-CN" b="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</a:rPr>
                      <m:t>&lt;1.105%</m:t>
                    </m:r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人混检测效果最好，符合实际。</a:t>
                </a:r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1D1A278-DBA7-EABE-A3EE-C46FE8CC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9" y="4133672"/>
                <a:ext cx="8622030" cy="923330"/>
              </a:xfrm>
              <a:prstGeom prst="rect">
                <a:avLst/>
              </a:prstGeom>
              <a:blipFill>
                <a:blip r:embed="rId3"/>
                <a:stretch>
                  <a:fillRect l="-636" t="-2632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CAB2B7-3DC8-B669-C73F-BC8AB1231769}"/>
              </a:ext>
            </a:extLst>
          </p:cNvPr>
          <p:cNvSpPr txBox="1"/>
          <p:nvPr/>
        </p:nvSpPr>
        <p:spPr>
          <a:xfrm>
            <a:off x="0" y="4191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</a:t>
            </a:r>
            <a:r>
              <a:rPr lang="zh-CN" altLang="en-US" dirty="0"/>
              <a:t>和</a:t>
            </a:r>
            <a:r>
              <a:rPr lang="en-US" altLang="zh-CN" dirty="0" err="1"/>
              <a:t>Sp</a:t>
            </a:r>
            <a:r>
              <a:rPr lang="zh-CN" altLang="en-US" dirty="0"/>
              <a:t>值的确定</a:t>
            </a:r>
          </a:p>
        </p:txBody>
      </p:sp>
    </p:spTree>
    <p:extLst>
      <p:ext uri="{BB962C8B-B14F-4D97-AF65-F5344CB8AC3E}">
        <p14:creationId xmlns:p14="http://schemas.microsoft.com/office/powerpoint/2010/main" val="353281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404</Words>
  <Application>Microsoft Office PowerPoint</Application>
  <PresentationFormat>全屏显示(16:9)</PresentationFormat>
  <Paragraphs>47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Cambria Math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2587665567@qq.com</cp:lastModifiedBy>
  <cp:revision>5</cp:revision>
  <dcterms:created xsi:type="dcterms:W3CDTF">2023-03-22T05:17:20Z</dcterms:created>
  <dcterms:modified xsi:type="dcterms:W3CDTF">2023-03-23T06:40:56Z</dcterms:modified>
</cp:coreProperties>
</file>