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oppins" charset="1" panose="00000500000000000000"/>
      <p:regular r:id="rId18"/>
    </p:embeddedFont>
    <p:embeddedFont>
      <p:font typeface="Poppins Semi-Bold" charset="1" panose="00000700000000000000"/>
      <p:regular r:id="rId19"/>
    </p:embeddedFont>
    <p:embeddedFont>
      <p:font typeface="Poppins Bold" charset="1" panose="00000800000000000000"/>
      <p:regular r:id="rId20"/>
    </p:embeddedFont>
    <p:embeddedFont>
      <p:font typeface="Poppins Bold Italics" charset="1" panose="00000800000000000000"/>
      <p:regular r:id="rId24"/>
    </p:embeddedFont>
    <p:embeddedFont>
      <p:font typeface="Nunito" charset="1" panose="00000000000000000000"/>
      <p:regular r:id="rId27"/>
    </p:embeddedFont>
    <p:embeddedFont>
      <p:font typeface="League Spartan" charset="1" panose="000008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Masters/notesMaster1.xml" Type="http://schemas.openxmlformats.org/officeDocument/2006/relationships/notesMaster"/><Relationship Id="rId22" Target="theme/theme2.xml" Type="http://schemas.openxmlformats.org/officeDocument/2006/relationships/theme"/><Relationship Id="rId23" Target="notesSlides/notesSlide1.xml" Type="http://schemas.openxmlformats.org/officeDocument/2006/relationships/notesSlide"/><Relationship Id="rId24" Target="fonts/font24.fntdata" Type="http://schemas.openxmlformats.org/officeDocument/2006/relationships/font"/><Relationship Id="rId25" Target="notesSlides/notesSlide2.xml" Type="http://schemas.openxmlformats.org/officeDocument/2006/relationships/notesSlide"/><Relationship Id="rId26" Target="notesSlides/notesSlide3.xml" Type="http://schemas.openxmlformats.org/officeDocument/2006/relationships/notes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Now  let’s take a look at the core innovation behind CineSense.</a:t>
            </a:r>
          </a:p>
          <a:p>
            <a:r>
              <a:rPr lang="en-US"/>
              <a:t/>
            </a:r>
          </a:p>
          <a:p>
            <a:r>
              <a:rPr lang="en-US"/>
              <a:t>CineSense revolutionizes audience analysis by leveraging advanced AI and Natural Language Processing (NLP) to decode movie reviews with remarkable precision.</a:t>
            </a:r>
          </a:p>
          <a:p>
            <a:r>
              <a:rPr lang="en-US"/>
              <a:t/>
            </a:r>
          </a:p>
          <a:p>
            <a:r>
              <a:rPr lang="en-US"/>
              <a:t>1- One of the biggest challenges in the film industry is interpreting large-scale audience feedback effectively. Traditional methods fall short, but CineSense bridges this gap by integrating:</a:t>
            </a:r>
          </a:p>
          <a:p>
            <a:r>
              <a:rPr lang="en-US"/>
              <a:t/>
            </a:r>
          </a:p>
          <a:p>
            <a:r>
              <a:rPr lang="en-US"/>
              <a:t>Sentiment Analysis – Capturing emotional responses with high accuracy, allowing us to understand the audience’s true feelings.</a:t>
            </a:r>
          </a:p>
          <a:p>
            <a:r>
              <a:rPr lang="en-US"/>
              <a:t/>
            </a:r>
          </a:p>
          <a:p>
            <a:r>
              <a:rPr lang="en-US"/>
              <a:t>Topic Extraction – Identifying key themes and concerns within reviews, giving us a clear picture of what resonates with viewers.</a:t>
            </a:r>
          </a:p>
          <a:p>
            <a:r>
              <a:rPr lang="en-US"/>
              <a:t/>
            </a:r>
          </a:p>
          <a:p>
            <a:r>
              <a:rPr lang="en-US"/>
              <a:t>And Marketing Insights – Transforming sentiment analysis, keyword extraction, and topic modeling into actionable strategies that drive decision-making.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2- To achieve this, we leverage Gemini-1.5-Flash, powered by the Gemini Long Context API. This technology enables us to:</a:t>
            </a:r>
          </a:p>
          <a:p>
            <a:r>
              <a:rPr lang="en-US"/>
              <a:t/>
            </a:r>
          </a:p>
          <a:p>
            <a:r>
              <a:rPr lang="en-US"/>
              <a:t>Process vast datasets efficiently, maintaining context across extensive reviews for deep and  strategic insights.</a:t>
            </a:r>
          </a:p>
          <a:p>
            <a:r>
              <a:rPr lang="en-US"/>
              <a:t/>
            </a:r>
          </a:p>
          <a:p>
            <a:r>
              <a:rPr lang="en-US"/>
              <a:t>Detect nuanced sentiment with context-aware processing, ensuring a more accurate understanding of audience reactions.</a:t>
            </a:r>
          </a:p>
          <a:p>
            <a:r>
              <a:rPr lang="en-US"/>
              <a:t/>
            </a:r>
          </a:p>
          <a:p>
            <a:r>
              <a:rPr lang="en-US"/>
              <a:t>At last Enhance decision-making for filmmakers and marketers by providing data-driven insights.</a:t>
            </a:r>
          </a:p>
          <a:p>
            <a:r>
              <a:rPr lang="en-US"/>
              <a:t/>
            </a:r>
          </a:p>
          <a:p>
            <a:r>
              <a:rPr lang="en-US"/>
              <a:t>By combining these advanced techniques, CineSense turns complex audience feedback into actionable intelligence, enabling the film industry to make informed creative and marketing decisions.</a:t>
            </a:r>
          </a:p>
          <a:p>
            <a:r>
              <a:rPr lang="en-US"/>
              <a:t/>
            </a:r>
          </a:p>
          <a:p>
            <a:r>
              <a:rPr lang="en-US"/>
              <a:t>Let’s continue to explore the dataset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This is the user interface of our application, designed to provide an intuitive experience for analyzing audience feedback.</a:t>
            </a:r>
          </a:p>
          <a:p>
            <a:r>
              <a:rPr lang="en-US"/>
              <a:t/>
            </a:r>
          </a:p>
          <a:p>
            <a:r>
              <a:rPr lang="en-US"/>
              <a:t>At the top, users can input the movie genre they want to analyze. In this example, we’ve selected “Drama.” This allows us to focus on genre-specific insights, ensuring more relevant and actionable feedback.</a:t>
            </a:r>
          </a:p>
          <a:p>
            <a:r>
              <a:rPr lang="en-US"/>
              <a:t/>
            </a:r>
          </a:p>
          <a:p>
            <a:r>
              <a:rPr lang="en-US"/>
              <a:t>By clicking on “Find and Process,” the application automatically searches for the corresponding dataset, as shown by the progress log on the left. It displays real-time updates, including:</a:t>
            </a:r>
          </a:p>
          <a:p>
            <a:r>
              <a:rPr lang="en-US"/>
              <a:t/>
            </a:r>
          </a:p>
          <a:p>
            <a:r>
              <a:rPr lang="en-US"/>
              <a:t>- File discovery and loading confirmation.</a:t>
            </a:r>
          </a:p>
          <a:p>
            <a:r>
              <a:rPr lang="en-US"/>
              <a:t>- Processing status.</a:t>
            </a:r>
          </a:p>
          <a:p>
            <a:r>
              <a:rPr lang="en-US"/>
              <a:t>- Notification when the analysis is complete.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Once the analysis is done, users can download a detailed PDF report by clicking the corresponding button. This report contains in-depth insights, including sentiment trends, key topics, and audience concerns, providing strategic guidance for filmmakers and marketers.</a:t>
            </a:r>
          </a:p>
          <a:p>
            <a:r>
              <a:rPr lang="en-US"/>
              <a:t/>
            </a:r>
          </a:p>
          <a:p>
            <a:r>
              <a:rPr lang="en-US"/>
              <a:t>At the bottom, we provide  visualizations, like:</a:t>
            </a:r>
          </a:p>
          <a:p>
            <a:r>
              <a:rPr lang="en-US"/>
              <a:t/>
            </a:r>
          </a:p>
          <a:p>
            <a:r>
              <a:rPr lang="en-US"/>
              <a:t>- Word Clouds: Displaying the most frequently mentioned words in positive and negative reviews, giving a clear view of what resonates—or doesn’t—with the audience.</a:t>
            </a:r>
          </a:p>
          <a:p>
            <a:r>
              <a:rPr lang="en-US"/>
              <a:t>- Also we can see the Sentiment Trend Chart: it showing how audience sentiment for the selected genre has evolved over time, helping users identify emerging trends and shifts in viewer preferences.</a:t>
            </a:r>
          </a:p>
          <a:p>
            <a:r>
              <a:rPr lang="en-US"/>
              <a:t/>
            </a:r>
          </a:p>
          <a:p>
            <a:r>
              <a:rPr lang="en-US"/>
              <a:t>This user-friendly interface empowers filmmakers, producers, and marketers to make data-driven decisions by transforming complex audience feedback into clear, actionable insights.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This slide illustrates the step-by-step process that powers our application, from the initial input to the final output.</a:t>
            </a:r>
          </a:p>
          <a:p>
            <a:r>
              <a:rPr lang="en-US"/>
              <a:t/>
            </a:r>
          </a:p>
          <a:p>
            <a:r>
              <a:rPr lang="en-US"/>
              <a:t>1-It all begins with the user entering the movie genre they wish to analyze. (This allows us to focus on genre-specific insights, ensuring more relevant and actionable feedback.)</a:t>
            </a:r>
          </a:p>
          <a:p>
            <a:r>
              <a:rPr lang="en-US"/>
              <a:t/>
            </a:r>
          </a:p>
          <a:p>
            <a:r>
              <a:rPr lang="en-US"/>
              <a:t>2- Once the genre is selected, CineSense retrieves audience reviews from our extensive database. </a:t>
            </a:r>
          </a:p>
          <a:p>
            <a:r>
              <a:rPr lang="en-US"/>
              <a:t/>
            </a:r>
          </a:p>
          <a:p>
            <a:r>
              <a:rPr lang="en-US"/>
              <a:t>3- Before analyzing the data, we perform text preprocessing. This involves:</a:t>
            </a:r>
          </a:p>
          <a:p>
            <a:r>
              <a:rPr lang="en-US"/>
              <a:t/>
            </a:r>
          </a:p>
          <a:p>
            <a:r>
              <a:rPr lang="en-US"/>
              <a:t>- Cleaning the text and </a:t>
            </a:r>
          </a:p>
          <a:p>
            <a:r>
              <a:rPr lang="en-US"/>
              <a:t>Tokenizing the reviews into words or phrases</a:t>
            </a:r>
          </a:p>
          <a:p>
            <a:r>
              <a:rPr lang="en-US"/>
              <a:t/>
            </a:r>
          </a:p>
          <a:p>
            <a:r>
              <a:rPr lang="en-US"/>
              <a:t>4- After preprocessing, we generate first impact graphs to provide an initial overview of the data. These visualizations give a quick snapshot of the audience’s overall sentiment and highlight key themes.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5- Next, we leverage the power of the Gemini API. </a:t>
            </a:r>
          </a:p>
          <a:p>
            <a:r>
              <a:rPr lang="en-US"/>
              <a:t/>
            </a:r>
          </a:p>
          <a:p>
            <a:r>
              <a:rPr lang="en-US"/>
              <a:t>Using advanced Natural Language Processing (NLP) and Machine Learning, the API conducts in-depth sentiment analysis and topic extraction.</a:t>
            </a:r>
          </a:p>
          <a:p>
            <a:r>
              <a:rPr lang="en-US"/>
              <a:t>It maintains contextual coherence across long reviews, ensuring accurate and nuanced sentiment detection.</a:t>
            </a:r>
          </a:p>
          <a:p>
            <a:r>
              <a:rPr lang="en-US"/>
              <a:t/>
            </a:r>
          </a:p>
          <a:p>
            <a:r>
              <a:rPr lang="en-US"/>
              <a:t>6- The extracted insights are then compiled into a comprehensive report that includes:</a:t>
            </a:r>
          </a:p>
          <a:p>
            <a:r>
              <a:rPr lang="en-US"/>
              <a:t/>
            </a:r>
          </a:p>
          <a:p>
            <a:r>
              <a:rPr lang="en-US"/>
              <a:t>- Detailed sentiment analysis.</a:t>
            </a:r>
          </a:p>
          <a:p>
            <a:r>
              <a:rPr lang="en-US"/>
              <a:t>- Topic modeling results to identify key themes.</a:t>
            </a:r>
          </a:p>
          <a:p>
            <a:r>
              <a:rPr lang="en-US"/>
              <a:t>- and Strategic recommendations tailored to the selected genre.</a:t>
            </a:r>
          </a:p>
          <a:p>
            <a:r>
              <a:rPr lang="en-US"/>
              <a:t/>
            </a:r>
          </a:p>
          <a:p>
            <a:r>
              <a:rPr lang="en-US"/>
              <a:t>7- Finally, users can download a detailed PDF report, which serves as a strategic guide for filmmakers and marketers, helping them make informed, data-driven decisions.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7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png" Type="http://schemas.openxmlformats.org/officeDocument/2006/relationships/image"/><Relationship Id="rId12" Target="../media/image25.svg" Type="http://schemas.openxmlformats.org/officeDocument/2006/relationships/image"/><Relationship Id="rId13" Target="../media/image26.png" Type="http://schemas.openxmlformats.org/officeDocument/2006/relationships/image"/><Relationship Id="rId14" Target="../media/image5.pn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Relationship Id="rId8" Target="../media/image21.png" Type="http://schemas.openxmlformats.org/officeDocument/2006/relationships/image"/><Relationship Id="rId9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96571">
            <a:off x="12932513" y="-1313901"/>
            <a:ext cx="5829715" cy="14124859"/>
          </a:xfrm>
          <a:custGeom>
            <a:avLst/>
            <a:gdLst/>
            <a:ahLst/>
            <a:cxnLst/>
            <a:rect r="r" b="b" t="t" l="l"/>
            <a:pathLst>
              <a:path h="14124859" w="5829715">
                <a:moveTo>
                  <a:pt x="0" y="0"/>
                </a:moveTo>
                <a:lnTo>
                  <a:pt x="5829715" y="0"/>
                </a:lnTo>
                <a:lnTo>
                  <a:pt x="5829715" y="14124859"/>
                </a:lnTo>
                <a:lnTo>
                  <a:pt x="0" y="14124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121" y="7837628"/>
            <a:ext cx="2360930" cy="2751083"/>
          </a:xfrm>
          <a:custGeom>
            <a:avLst/>
            <a:gdLst/>
            <a:ahLst/>
            <a:cxnLst/>
            <a:rect r="r" b="b" t="t" l="l"/>
            <a:pathLst>
              <a:path h="2751083" w="2360930">
                <a:moveTo>
                  <a:pt x="0" y="0"/>
                </a:moveTo>
                <a:lnTo>
                  <a:pt x="2360930" y="0"/>
                </a:lnTo>
                <a:lnTo>
                  <a:pt x="2360930" y="2751084"/>
                </a:lnTo>
                <a:lnTo>
                  <a:pt x="0" y="2751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435051" y="6849623"/>
            <a:ext cx="10432937" cy="1229487"/>
            <a:chOff x="0" y="0"/>
            <a:chExt cx="13910583" cy="1639316"/>
          </a:xfrm>
        </p:grpSpPr>
        <p:sp>
          <p:nvSpPr>
            <p:cNvPr name="AutoShape 5" id="5"/>
            <p:cNvSpPr/>
            <p:nvPr/>
          </p:nvSpPr>
          <p:spPr>
            <a:xfrm>
              <a:off x="5542359" y="210227"/>
              <a:ext cx="0" cy="1040723"/>
            </a:xfrm>
            <a:prstGeom prst="line">
              <a:avLst/>
            </a:prstGeom>
            <a:ln cap="flat" w="25400">
              <a:gradFill>
                <a:gsLst>
                  <a:gs pos="0">
                    <a:srgbClr val="8C52FF">
                      <a:alpha val="100000"/>
                    </a:srgbClr>
                  </a:gs>
                  <a:gs pos="100000">
                    <a:srgbClr val="5CE1E6">
                      <a:alpha val="10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1219793"/>
              <a:ext cx="4066105" cy="4195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59"/>
                </a:lnSpc>
              </a:pPr>
              <a:r>
                <a:rPr lang="en-US" sz="1999">
                  <a:solidFill>
                    <a:srgbClr val="D9D9D9"/>
                  </a:solidFill>
                  <a:latin typeface="Poppins"/>
                  <a:ea typeface="Poppins"/>
                  <a:cs typeface="Poppins"/>
                  <a:sym typeface="Poppins"/>
                </a:rPr>
                <a:t>21 February 2025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19050"/>
              <a:ext cx="6384145" cy="10181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9"/>
                </a:lnSpc>
              </a:pPr>
              <a:r>
                <a:rPr lang="en-US" sz="2499" b="true">
                  <a:solidFill>
                    <a:srgbClr val="D9D9D9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Business &amp; Project Management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6837759" y="-19050"/>
              <a:ext cx="7072824" cy="15134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9"/>
                </a:lnSpc>
              </a:pPr>
              <a:r>
                <a:rPr lang="en-US" sz="2499" b="true">
                  <a:solidFill>
                    <a:srgbClr val="D9D9D9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Martina Fabiani</a:t>
              </a:r>
            </a:p>
            <a:p>
              <a:pPr algn="l">
                <a:lnSpc>
                  <a:spcPts val="2949"/>
                </a:lnSpc>
              </a:pPr>
              <a:r>
                <a:rPr lang="en-US" sz="2499" b="true">
                  <a:solidFill>
                    <a:srgbClr val="D9D9D9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Tommaso Falaschi </a:t>
              </a:r>
            </a:p>
            <a:p>
              <a:pPr algn="l">
                <a:lnSpc>
                  <a:spcPts val="2949"/>
                </a:lnSpc>
              </a:pPr>
              <a:r>
                <a:rPr lang="en-US" sz="2499" b="true">
                  <a:solidFill>
                    <a:srgbClr val="D9D9D9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Rossana Antonella Sacco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597893" y="2369732"/>
            <a:ext cx="8849502" cy="3036339"/>
            <a:chOff x="0" y="0"/>
            <a:chExt cx="11799335" cy="404845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2458625"/>
              <a:ext cx="10706262" cy="15898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60"/>
                </a:lnSpc>
              </a:pPr>
              <a:r>
                <a:rPr lang="en-US" sz="3400" b="true">
                  <a:solidFill>
                    <a:srgbClr val="D9D9D9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Decoding Audience Insights, Shaping Better Films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14300"/>
              <a:ext cx="11799335" cy="22343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599"/>
                </a:lnSpc>
              </a:pPr>
              <a:r>
                <a:rPr lang="en-US" sz="11599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CineSense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06894" y="308181"/>
            <a:ext cx="2290999" cy="2293866"/>
          </a:xfrm>
          <a:custGeom>
            <a:avLst/>
            <a:gdLst/>
            <a:ahLst/>
            <a:cxnLst/>
            <a:rect r="r" b="b" t="t" l="l"/>
            <a:pathLst>
              <a:path h="2293866" w="2290999">
                <a:moveTo>
                  <a:pt x="0" y="0"/>
                </a:moveTo>
                <a:lnTo>
                  <a:pt x="2290999" y="0"/>
                </a:lnTo>
                <a:lnTo>
                  <a:pt x="2290999" y="2293866"/>
                </a:lnTo>
                <a:lnTo>
                  <a:pt x="0" y="22938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 flipV="true">
            <a:off x="2597916" y="4137867"/>
            <a:ext cx="7820995" cy="19050"/>
          </a:xfrm>
          <a:prstGeom prst="line">
            <a:avLst/>
          </a:prstGeom>
          <a:ln cap="flat" w="19050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5679440" y="3355465"/>
            <a:ext cx="9525" cy="5000090"/>
          </a:xfrm>
          <a:prstGeom prst="line">
            <a:avLst/>
          </a:prstGeom>
          <a:ln cap="flat" w="19050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47750" y="2709122"/>
            <a:ext cx="6243813" cy="9525"/>
          </a:xfrm>
          <a:prstGeom prst="line">
            <a:avLst/>
          </a:prstGeom>
          <a:ln cap="flat" w="19050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799574" y="304457"/>
            <a:ext cx="1941017" cy="1943446"/>
          </a:xfrm>
          <a:custGeom>
            <a:avLst/>
            <a:gdLst/>
            <a:ahLst/>
            <a:cxnLst/>
            <a:rect r="r" b="b" t="t" l="l"/>
            <a:pathLst>
              <a:path h="1943446" w="1941017">
                <a:moveTo>
                  <a:pt x="0" y="0"/>
                </a:moveTo>
                <a:lnTo>
                  <a:pt x="1941017" y="0"/>
                </a:lnTo>
                <a:lnTo>
                  <a:pt x="1941017" y="1943446"/>
                </a:lnTo>
                <a:lnTo>
                  <a:pt x="0" y="19434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H="true">
            <a:off x="11933770" y="3355483"/>
            <a:ext cx="9525" cy="5000090"/>
          </a:xfrm>
          <a:prstGeom prst="line">
            <a:avLst/>
          </a:prstGeom>
          <a:ln cap="flat" w="19050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1028700"/>
            <a:ext cx="13589836" cy="151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999"/>
              </a:lnSpc>
              <a:spcBef>
                <a:spcPct val="0"/>
              </a:spcBef>
            </a:pPr>
            <a:r>
              <a:rPr lang="en-US" b="true" sz="99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4356" y="4808792"/>
            <a:ext cx="4553133" cy="2697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64"/>
              </a:lnSpc>
              <a:spcBef>
                <a:spcPct val="0"/>
              </a:spcBef>
            </a:pPr>
            <a:r>
              <a:rPr lang="en-US" sz="2421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Our </a:t>
            </a:r>
            <a:r>
              <a:rPr lang="en-US" b="true" sz="2421" i="true">
                <a:solidFill>
                  <a:srgbClr val="D9D9D9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sentiment analysis</a:t>
            </a:r>
            <a:r>
              <a:rPr lang="en-US" sz="2421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, powered by Gemini AI, achieved high accuracy: 93% for Drama, 97% for Comedy, and 89% for Action. The model effectively captures audience sentiment across different genres.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34475" y="4808792"/>
            <a:ext cx="5144887" cy="3117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57"/>
              </a:lnSpc>
              <a:spcBef>
                <a:spcPct val="0"/>
              </a:spcBef>
            </a:pPr>
            <a:r>
              <a:rPr lang="en-US" b="true" sz="2507" i="true">
                <a:solidFill>
                  <a:srgbClr val="D9D9D9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Topic extraction</a:t>
            </a:r>
            <a:r>
              <a:rPr lang="en-US" sz="2507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 revealed key insights: Drama reviews focus on emotional depth and pacing, Action movies on intensity vs. predictability, and Comedy films on humor consistency. These findings help studios refine storytelling, marketing, and audience engagement.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88661" y="3665792"/>
            <a:ext cx="1046262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  <a:spcBef>
                <a:spcPct val="0"/>
              </a:spcBef>
            </a:pPr>
            <a:r>
              <a:rPr lang="en-US" b="true" sz="600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🎯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26103" y="3665792"/>
            <a:ext cx="1046262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  <a:spcBef>
                <a:spcPct val="0"/>
              </a:spcBef>
            </a:pPr>
            <a:r>
              <a:rPr lang="en-US" b="true" sz="600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📑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95745" y="4808792"/>
            <a:ext cx="5034149" cy="3460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57"/>
              </a:lnSpc>
              <a:spcBef>
                <a:spcPct val="0"/>
              </a:spcBef>
            </a:pPr>
            <a:r>
              <a:rPr lang="en-US" sz="2507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CineSense analyzes audience sentiment and key themes in reviews, helping filmmakers refine storytelling, enhance production, and tailor marketing strategies. With AI-driven sentiment analysis and topic modeling, it provides data-driven insights to optimize a film’s success.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476945" y="3665792"/>
            <a:ext cx="1046262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  <a:spcBef>
                <a:spcPct val="0"/>
              </a:spcBef>
            </a:pPr>
            <a:r>
              <a:rPr lang="en-US" b="true" sz="600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🎬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7750" y="4061234"/>
            <a:ext cx="4060539" cy="5115845"/>
            <a:chOff x="0" y="0"/>
            <a:chExt cx="5414052" cy="682112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767258" cy="1767258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04AAD">
                      <a:alpha val="100000"/>
                    </a:srgbClr>
                  </a:gs>
                  <a:gs pos="100000">
                    <a:srgbClr val="CB6CE6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37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2084758"/>
              <a:ext cx="5104624" cy="9567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4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FFFFFF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AI-Driven Sentiment Analysis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356567"/>
              <a:ext cx="5414052" cy="3464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10"/>
                </a:lnSpc>
              </a:pPr>
              <a:r>
                <a:rPr lang="en-US" sz="2100">
                  <a:solidFill>
                    <a:srgbClr val="DAD6CB"/>
                  </a:solidFill>
                  <a:latin typeface="Poppins"/>
                  <a:ea typeface="Poppins"/>
                  <a:cs typeface="Poppins"/>
                  <a:sym typeface="Poppins"/>
                </a:rPr>
                <a:t>CineSense leverages advanced LLMs to accurately analyze audience sentiment across different film genres, achieving high validation accuracy and providing filmmakers with valuable insights into audience perception.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43149" y="426429"/>
              <a:ext cx="1480959" cy="914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950"/>
                </a:lnSpc>
                <a:spcBef>
                  <a:spcPct val="0"/>
                </a:spcBef>
              </a:pPr>
              <a:r>
                <a:rPr lang="en-US" b="true" sz="4500" strike="noStrike" u="non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1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639591" y="4061234"/>
            <a:ext cx="4837308" cy="4258595"/>
            <a:chOff x="0" y="0"/>
            <a:chExt cx="6449744" cy="567812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767258" cy="1767258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04AAD">
                      <a:alpha val="100000"/>
                    </a:srgbClr>
                  </a:gs>
                  <a:gs pos="100000">
                    <a:srgbClr val="CB6CE6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37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0" y="2084758"/>
              <a:ext cx="5414052" cy="9567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49"/>
                </a:lnSpc>
              </a:pPr>
              <a:r>
                <a:rPr lang="en-US" sz="2499" b="true">
                  <a:solidFill>
                    <a:srgbClr val="FFFFFF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Topic Extraction &amp; Strategic Insights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3356567"/>
              <a:ext cx="6449744" cy="2321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10"/>
                </a:lnSpc>
              </a:pPr>
              <a:r>
                <a:rPr lang="en-US" sz="2100">
                  <a:solidFill>
                    <a:srgbClr val="DAD6CB"/>
                  </a:solidFill>
                  <a:latin typeface="Poppins"/>
                  <a:ea typeface="Poppins"/>
                  <a:cs typeface="Poppins"/>
                  <a:sym typeface="Poppins"/>
                </a:rPr>
                <a:t>By identifying key discussion topics in reviews, CineSense helps studios understand what resonates with viewers and what needs improvement, supporting better storytelling and production choices.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43149" y="426429"/>
              <a:ext cx="1480959" cy="914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950"/>
                </a:lnSpc>
                <a:spcBef>
                  <a:spcPct val="0"/>
                </a:spcBef>
              </a:pPr>
              <a:r>
                <a:rPr lang="en-US" b="true" sz="4500" strike="noStrike" u="non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2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010424" y="4061234"/>
            <a:ext cx="4060539" cy="5115845"/>
            <a:chOff x="0" y="0"/>
            <a:chExt cx="5414052" cy="6821127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1767258" cy="1767258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04AAD">
                      <a:alpha val="100000"/>
                    </a:srgbClr>
                  </a:gs>
                  <a:gs pos="100000">
                    <a:srgbClr val="CB6CE6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37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0" y="2084758"/>
              <a:ext cx="5104624" cy="9567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4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FFFFFF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Business &amp; Marketing Impact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3356567"/>
              <a:ext cx="5414052" cy="3464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10"/>
                </a:lnSpc>
              </a:pPr>
              <a:r>
                <a:rPr lang="en-US" sz="2100">
                  <a:solidFill>
                    <a:srgbClr val="DAD6CB"/>
                  </a:solidFill>
                  <a:latin typeface="Poppins"/>
                  <a:ea typeface="Poppins"/>
                  <a:cs typeface="Poppins"/>
                  <a:sym typeface="Poppins"/>
                </a:rPr>
                <a:t>The AI-generated reports offer data-driven recommendations that enable filmmakers, producers, and marketers to refine their marketing strategies, optimize audience engagement, and maximize a film’s commercial success.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143149" y="426429"/>
              <a:ext cx="1480959" cy="914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950"/>
                </a:lnSpc>
                <a:spcBef>
                  <a:spcPct val="0"/>
                </a:spcBef>
              </a:pPr>
              <a:r>
                <a:rPr lang="en-US" b="true" sz="4500" strike="noStrike" u="non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3</a:t>
              </a:r>
            </a:p>
          </p:txBody>
        </p:sp>
      </p:grpSp>
      <p:sp>
        <p:nvSpPr>
          <p:cNvPr name="AutoShape 23" id="23"/>
          <p:cNvSpPr/>
          <p:nvPr/>
        </p:nvSpPr>
        <p:spPr>
          <a:xfrm flipV="true">
            <a:off x="1047750" y="2709122"/>
            <a:ext cx="6243813" cy="9525"/>
          </a:xfrm>
          <a:prstGeom prst="line">
            <a:avLst/>
          </a:prstGeom>
          <a:ln cap="flat" w="19050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15799574" y="304457"/>
            <a:ext cx="1941017" cy="1943446"/>
          </a:xfrm>
          <a:custGeom>
            <a:avLst/>
            <a:gdLst/>
            <a:ahLst/>
            <a:cxnLst/>
            <a:rect r="r" b="b" t="t" l="l"/>
            <a:pathLst>
              <a:path h="1943446" w="1941017">
                <a:moveTo>
                  <a:pt x="0" y="0"/>
                </a:moveTo>
                <a:lnTo>
                  <a:pt x="1941017" y="0"/>
                </a:lnTo>
                <a:lnTo>
                  <a:pt x="1941017" y="1943446"/>
                </a:lnTo>
                <a:lnTo>
                  <a:pt x="0" y="19434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028700" y="1028700"/>
            <a:ext cx="13589836" cy="151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999"/>
              </a:lnSpc>
              <a:spcBef>
                <a:spcPct val="0"/>
              </a:spcBef>
            </a:pPr>
            <a:r>
              <a:rPr lang="en-US" b="true" sz="99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48018">
            <a:off x="5850558" y="-1641374"/>
            <a:ext cx="13750538" cy="13100512"/>
          </a:xfrm>
          <a:custGeom>
            <a:avLst/>
            <a:gdLst/>
            <a:ahLst/>
            <a:cxnLst/>
            <a:rect r="r" b="b" t="t" l="l"/>
            <a:pathLst>
              <a:path h="13100512" w="13750538">
                <a:moveTo>
                  <a:pt x="0" y="0"/>
                </a:moveTo>
                <a:lnTo>
                  <a:pt x="13750538" y="0"/>
                </a:lnTo>
                <a:lnTo>
                  <a:pt x="13750538" y="13100513"/>
                </a:lnTo>
                <a:lnTo>
                  <a:pt x="0" y="1310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307995" y="1015496"/>
            <a:ext cx="5473782" cy="780542"/>
            <a:chOff x="0" y="0"/>
            <a:chExt cx="7298376" cy="104072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621199"/>
              <a:ext cx="7241360" cy="4195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59"/>
                </a:lnSpc>
              </a:pPr>
              <a:r>
                <a:rPr lang="en-US" sz="1999">
                  <a:solidFill>
                    <a:srgbClr val="D9D9D9"/>
                  </a:solidFill>
                  <a:latin typeface="Poppins"/>
                  <a:ea typeface="Poppins"/>
                  <a:cs typeface="Poppins"/>
                  <a:sym typeface="Poppins"/>
                </a:rPr>
                <a:t>21 February 2025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9050"/>
              <a:ext cx="7298376" cy="5228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9"/>
                </a:lnSpc>
              </a:pPr>
              <a:r>
                <a:rPr lang="en-US" sz="2499" b="true">
                  <a:solidFill>
                    <a:srgbClr val="D9D9D9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Business &amp; Project Management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98141" y="3686175"/>
            <a:ext cx="9788518" cy="161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09"/>
              </a:lnSpc>
            </a:pPr>
            <a:r>
              <a:rPr lang="en-US" sz="105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60081" y="6587099"/>
            <a:ext cx="4917281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3000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Martina Fabiani</a:t>
            </a:r>
          </a:p>
          <a:p>
            <a:pPr algn="l">
              <a:lnSpc>
                <a:spcPts val="3300"/>
              </a:lnSpc>
            </a:pPr>
            <a:r>
              <a:rPr lang="en-US" sz="3000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Tommaso Falaschi</a:t>
            </a:r>
          </a:p>
          <a:p>
            <a:pPr algn="l">
              <a:lnSpc>
                <a:spcPts val="33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Rossana Antonella Sacco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1560081" y="5420950"/>
            <a:ext cx="6243813" cy="9525"/>
          </a:xfrm>
          <a:prstGeom prst="line">
            <a:avLst/>
          </a:prstGeom>
          <a:ln cap="flat" w="19050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414581" y="258834"/>
            <a:ext cx="2290999" cy="2293866"/>
          </a:xfrm>
          <a:custGeom>
            <a:avLst/>
            <a:gdLst/>
            <a:ahLst/>
            <a:cxnLst/>
            <a:rect r="r" b="b" t="t" l="l"/>
            <a:pathLst>
              <a:path h="2293866" w="2290999">
                <a:moveTo>
                  <a:pt x="0" y="0"/>
                </a:moveTo>
                <a:lnTo>
                  <a:pt x="2290999" y="0"/>
                </a:lnTo>
                <a:lnTo>
                  <a:pt x="2290999" y="2293866"/>
                </a:lnTo>
                <a:lnTo>
                  <a:pt x="0" y="22938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013438"/>
            <a:ext cx="6894981" cy="530225"/>
            <a:chOff x="0" y="0"/>
            <a:chExt cx="9193308" cy="70696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9193308" cy="499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49"/>
                </a:lnSpc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Introduction</a:t>
              </a:r>
            </a:p>
          </p:txBody>
        </p:sp>
        <p:sp>
          <p:nvSpPr>
            <p:cNvPr name="AutoShape 4" id="4"/>
            <p:cNvSpPr/>
            <p:nvPr/>
          </p:nvSpPr>
          <p:spPr>
            <a:xfrm>
              <a:off x="0" y="694267"/>
              <a:ext cx="9193308" cy="0"/>
            </a:xfrm>
            <a:prstGeom prst="line">
              <a:avLst/>
            </a:prstGeom>
            <a:ln cap="flat" w="25400">
              <a:gradFill>
                <a:gsLst>
                  <a:gs pos="0">
                    <a:srgbClr val="8C52FF">
                      <a:alpha val="100000"/>
                    </a:srgbClr>
                  </a:gs>
                  <a:gs pos="100000">
                    <a:srgbClr val="5CE1E6">
                      <a:alpha val="10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9444969" y="5013438"/>
            <a:ext cx="6894981" cy="612775"/>
            <a:chOff x="0" y="0"/>
            <a:chExt cx="9193308" cy="81703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9193308" cy="499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4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Application  </a:t>
              </a:r>
            </a:p>
          </p:txBody>
        </p:sp>
        <p:sp>
          <p:nvSpPr>
            <p:cNvPr name="AutoShape 7" id="7"/>
            <p:cNvSpPr/>
            <p:nvPr/>
          </p:nvSpPr>
          <p:spPr>
            <a:xfrm>
              <a:off x="0" y="804333"/>
              <a:ext cx="9193308" cy="0"/>
            </a:xfrm>
            <a:prstGeom prst="line">
              <a:avLst/>
            </a:prstGeom>
            <a:ln cap="flat" w="25400">
              <a:gradFill>
                <a:gsLst>
                  <a:gs pos="0">
                    <a:srgbClr val="8C52FF">
                      <a:alpha val="100000"/>
                    </a:srgbClr>
                  </a:gs>
                  <a:gs pos="100000">
                    <a:srgbClr val="5CE1E6">
                      <a:alpha val="10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6190267"/>
            <a:ext cx="6894981" cy="530225"/>
            <a:chOff x="0" y="0"/>
            <a:chExt cx="9193308" cy="70696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0"/>
              <a:ext cx="9193308" cy="499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4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The problem</a:t>
              </a:r>
            </a:p>
          </p:txBody>
        </p:sp>
        <p:sp>
          <p:nvSpPr>
            <p:cNvPr name="AutoShape 10" id="10"/>
            <p:cNvSpPr/>
            <p:nvPr/>
          </p:nvSpPr>
          <p:spPr>
            <a:xfrm>
              <a:off x="0" y="694267"/>
              <a:ext cx="9193308" cy="0"/>
            </a:xfrm>
            <a:prstGeom prst="line">
              <a:avLst/>
            </a:prstGeom>
            <a:ln cap="flat" w="25400">
              <a:gradFill>
                <a:gsLst>
                  <a:gs pos="0">
                    <a:srgbClr val="8C52FF">
                      <a:alpha val="100000"/>
                    </a:srgbClr>
                  </a:gs>
                  <a:gs pos="100000">
                    <a:srgbClr val="5CE1E6">
                      <a:alpha val="10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9444969" y="6217784"/>
            <a:ext cx="6894981" cy="612775"/>
            <a:chOff x="0" y="0"/>
            <a:chExt cx="9193308" cy="81703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9193308" cy="499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4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Results</a:t>
              </a:r>
            </a:p>
          </p:txBody>
        </p:sp>
        <p:sp>
          <p:nvSpPr>
            <p:cNvPr name="AutoShape 13" id="13"/>
            <p:cNvSpPr/>
            <p:nvPr/>
          </p:nvSpPr>
          <p:spPr>
            <a:xfrm>
              <a:off x="0" y="804333"/>
              <a:ext cx="9193308" cy="0"/>
            </a:xfrm>
            <a:prstGeom prst="line">
              <a:avLst/>
            </a:prstGeom>
            <a:ln cap="flat" w="25400">
              <a:gradFill>
                <a:gsLst>
                  <a:gs pos="0">
                    <a:srgbClr val="8C52FF">
                      <a:alpha val="100000"/>
                    </a:srgbClr>
                  </a:gs>
                  <a:gs pos="100000">
                    <a:srgbClr val="5CE1E6">
                      <a:alpha val="10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1028700" y="7367096"/>
            <a:ext cx="6894981" cy="612775"/>
            <a:chOff x="0" y="0"/>
            <a:chExt cx="9193308" cy="81703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0"/>
              <a:ext cx="9193308" cy="499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4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Our Goals</a:t>
              </a:r>
            </a:p>
          </p:txBody>
        </p:sp>
        <p:sp>
          <p:nvSpPr>
            <p:cNvPr name="AutoShape 16" id="16"/>
            <p:cNvSpPr/>
            <p:nvPr/>
          </p:nvSpPr>
          <p:spPr>
            <a:xfrm>
              <a:off x="0" y="804333"/>
              <a:ext cx="9193308" cy="0"/>
            </a:xfrm>
            <a:prstGeom prst="line">
              <a:avLst/>
            </a:prstGeom>
            <a:ln cap="flat" w="25400">
              <a:gradFill>
                <a:gsLst>
                  <a:gs pos="0">
                    <a:srgbClr val="8C52FF">
                      <a:alpha val="100000"/>
                    </a:srgbClr>
                  </a:gs>
                  <a:gs pos="100000">
                    <a:srgbClr val="5CE1E6">
                      <a:alpha val="10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9444969" y="7422129"/>
            <a:ext cx="6894981" cy="612775"/>
            <a:chOff x="0" y="0"/>
            <a:chExt cx="9193308" cy="817033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0"/>
              <a:ext cx="9193308" cy="499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4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Conclusions</a:t>
              </a:r>
            </a:p>
          </p:txBody>
        </p:sp>
        <p:sp>
          <p:nvSpPr>
            <p:cNvPr name="AutoShape 19" id="19"/>
            <p:cNvSpPr/>
            <p:nvPr/>
          </p:nvSpPr>
          <p:spPr>
            <a:xfrm>
              <a:off x="0" y="804333"/>
              <a:ext cx="9193308" cy="0"/>
            </a:xfrm>
            <a:prstGeom prst="line">
              <a:avLst/>
            </a:prstGeom>
            <a:ln cap="flat" w="25400">
              <a:gradFill>
                <a:gsLst>
                  <a:gs pos="0">
                    <a:srgbClr val="8C52FF">
                      <a:alpha val="100000"/>
                    </a:srgbClr>
                  </a:gs>
                  <a:gs pos="100000">
                    <a:srgbClr val="5CE1E6">
                      <a:alpha val="10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1028700" y="8626475"/>
            <a:ext cx="6894981" cy="612775"/>
            <a:chOff x="0" y="0"/>
            <a:chExt cx="9193308" cy="817033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0"/>
              <a:ext cx="9193308" cy="499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4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The innovation</a:t>
              </a:r>
            </a:p>
          </p:txBody>
        </p:sp>
        <p:sp>
          <p:nvSpPr>
            <p:cNvPr name="AutoShape 22" id="22"/>
            <p:cNvSpPr/>
            <p:nvPr/>
          </p:nvSpPr>
          <p:spPr>
            <a:xfrm>
              <a:off x="0" y="804333"/>
              <a:ext cx="9193308" cy="0"/>
            </a:xfrm>
            <a:prstGeom prst="line">
              <a:avLst/>
            </a:prstGeom>
            <a:ln cap="flat" w="25400">
              <a:gradFill>
                <a:gsLst>
                  <a:gs pos="0">
                    <a:srgbClr val="8C52FF">
                      <a:alpha val="100000"/>
                    </a:srgbClr>
                  </a:gs>
                  <a:gs pos="100000">
                    <a:srgbClr val="5CE1E6">
                      <a:alpha val="10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8777660" y="-35772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5631668" y="327409"/>
            <a:ext cx="2290999" cy="2293866"/>
          </a:xfrm>
          <a:custGeom>
            <a:avLst/>
            <a:gdLst/>
            <a:ahLst/>
            <a:cxnLst/>
            <a:rect r="r" b="b" t="t" l="l"/>
            <a:pathLst>
              <a:path h="2293866" w="2290999">
                <a:moveTo>
                  <a:pt x="0" y="0"/>
                </a:moveTo>
                <a:lnTo>
                  <a:pt x="2290999" y="0"/>
                </a:lnTo>
                <a:lnTo>
                  <a:pt x="2290999" y="2293867"/>
                </a:lnTo>
                <a:lnTo>
                  <a:pt x="0" y="22938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25" id="25"/>
          <p:cNvSpPr/>
          <p:nvPr/>
        </p:nvSpPr>
        <p:spPr>
          <a:xfrm flipV="true">
            <a:off x="1047750" y="2709122"/>
            <a:ext cx="6243813" cy="9525"/>
          </a:xfrm>
          <a:prstGeom prst="line">
            <a:avLst/>
          </a:prstGeom>
          <a:ln cap="flat" w="19050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TextBox 26" id="26"/>
          <p:cNvSpPr txBox="true"/>
          <p:nvPr/>
        </p:nvSpPr>
        <p:spPr>
          <a:xfrm rot="0">
            <a:off x="1028700" y="1028700"/>
            <a:ext cx="13589836" cy="151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999"/>
              </a:lnSpc>
              <a:spcBef>
                <a:spcPct val="0"/>
              </a:spcBef>
            </a:pPr>
            <a:r>
              <a:rPr lang="en-US" b="true" sz="99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7088">
            <a:off x="-1363812" y="-3614299"/>
            <a:ext cx="16453846" cy="15676028"/>
          </a:xfrm>
          <a:custGeom>
            <a:avLst/>
            <a:gdLst/>
            <a:ahLst/>
            <a:cxnLst/>
            <a:rect r="r" b="b" t="t" l="l"/>
            <a:pathLst>
              <a:path h="15676028" w="16453846">
                <a:moveTo>
                  <a:pt x="0" y="0"/>
                </a:moveTo>
                <a:lnTo>
                  <a:pt x="16453847" y="0"/>
                </a:lnTo>
                <a:lnTo>
                  <a:pt x="16453847" y="15676028"/>
                </a:lnTo>
                <a:lnTo>
                  <a:pt x="0" y="15676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9144000" y="6981895"/>
            <a:ext cx="7262901" cy="0"/>
          </a:xfrm>
          <a:prstGeom prst="line">
            <a:avLst/>
          </a:prstGeom>
          <a:ln cap="flat" w="19050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8065375" y="4739710"/>
            <a:ext cx="9857292" cy="2165985"/>
            <a:chOff x="0" y="0"/>
            <a:chExt cx="13143056" cy="288798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13143056" cy="499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49"/>
                </a:lnSpc>
              </a:pPr>
              <a:r>
                <a:rPr lang="en-US" sz="2499" b="true">
                  <a:solidFill>
                    <a:srgbClr val="FFFFFF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The Need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763058"/>
              <a:ext cx="12611298" cy="21249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529"/>
                </a:lnSpc>
              </a:pPr>
              <a:r>
                <a:rPr lang="en-US" sz="2299">
                  <a:solidFill>
                    <a:srgbClr val="DAD6CB"/>
                  </a:solidFill>
                  <a:latin typeface="Poppins"/>
                  <a:ea typeface="Poppins"/>
                  <a:cs typeface="Poppins"/>
                  <a:sym typeface="Poppins"/>
                </a:rPr>
                <a:t>In an industry where </a:t>
              </a:r>
              <a:r>
                <a:rPr lang="en-US" sz="2299" b="true">
                  <a:solidFill>
                    <a:srgbClr val="DAD6CB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audience reception </a:t>
              </a:r>
              <a:r>
                <a:rPr lang="en-US" sz="2299">
                  <a:solidFill>
                    <a:srgbClr val="DAD6CB"/>
                  </a:solidFill>
                  <a:latin typeface="Poppins"/>
                  <a:ea typeface="Poppins"/>
                  <a:cs typeface="Poppins"/>
                  <a:sym typeface="Poppins"/>
                </a:rPr>
                <a:t>can make or break a movie, under- standing viewer sentiment is crucial. </a:t>
              </a:r>
              <a:r>
                <a:rPr lang="en-US" sz="2299" b="true">
                  <a:solidFill>
                    <a:srgbClr val="DAD6CB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CineSense</a:t>
              </a:r>
              <a:r>
                <a:rPr lang="en-US" sz="2299">
                  <a:solidFill>
                    <a:srgbClr val="DAD6CB"/>
                  </a:solidFill>
                  <a:latin typeface="Poppins"/>
                  <a:ea typeface="Poppins"/>
                  <a:cs typeface="Poppins"/>
                  <a:sym typeface="Poppins"/>
                </a:rPr>
                <a:t> processes large volumes of user- generated feedback, identifying trends, strengths, and potential weaknesses. </a:t>
              </a:r>
            </a:p>
            <a:p>
              <a:pPr algn="just">
                <a:lnSpc>
                  <a:spcPts val="252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065375" y="7374608"/>
            <a:ext cx="9857292" cy="2595880"/>
            <a:chOff x="0" y="0"/>
            <a:chExt cx="13143056" cy="346117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0"/>
              <a:ext cx="13143056" cy="499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49"/>
                </a:lnSpc>
              </a:pPr>
              <a:r>
                <a:rPr lang="en-US" sz="2499" b="true">
                  <a:solidFill>
                    <a:srgbClr val="FFFFFF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The Idea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53533"/>
              <a:ext cx="12611298" cy="2707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639"/>
                </a:lnSpc>
              </a:pPr>
              <a:r>
                <a:rPr lang="en-US" sz="2399">
                  <a:solidFill>
                    <a:srgbClr val="DAD6CB"/>
                  </a:solidFill>
                  <a:latin typeface="Poppins"/>
                  <a:ea typeface="Poppins"/>
                  <a:cs typeface="Poppins"/>
                  <a:sym typeface="Poppins"/>
                </a:rPr>
                <a:t>By integrating advanced </a:t>
              </a:r>
              <a:r>
                <a:rPr lang="en-US" sz="2399" b="true">
                  <a:solidFill>
                    <a:srgbClr val="DAD6CB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Large Language Models</a:t>
              </a:r>
              <a:r>
                <a:rPr lang="en-US" sz="2399">
                  <a:solidFill>
                    <a:srgbClr val="DAD6CB"/>
                  </a:solidFill>
                  <a:latin typeface="Poppins"/>
                  <a:ea typeface="Poppins"/>
                  <a:cs typeface="Poppins"/>
                  <a:sym typeface="Poppins"/>
                </a:rPr>
                <a:t> (LLMs) and </a:t>
              </a:r>
              <a:r>
                <a:rPr lang="en-US" sz="2399" b="true">
                  <a:solidFill>
                    <a:srgbClr val="DAD6CB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sentiment analysis </a:t>
              </a:r>
              <a:r>
                <a:rPr lang="en-US" sz="2399">
                  <a:solidFill>
                    <a:srgbClr val="DAD6CB"/>
                  </a:solidFill>
                  <a:latin typeface="Poppins"/>
                  <a:ea typeface="Poppins"/>
                  <a:cs typeface="Poppins"/>
                  <a:sym typeface="Poppins"/>
                </a:rPr>
                <a:t>techniques, CineSense analyzes audience reviews to extract valuable insights into the key factors that drive a film’s success, tailored to its specific genre. </a:t>
              </a:r>
            </a:p>
            <a:p>
              <a:pPr algn="just">
                <a:lnSpc>
                  <a:spcPts val="263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5860879" y="327409"/>
            <a:ext cx="2061788" cy="2064368"/>
          </a:xfrm>
          <a:custGeom>
            <a:avLst/>
            <a:gdLst/>
            <a:ahLst/>
            <a:cxnLst/>
            <a:rect r="r" b="b" t="t" l="l"/>
            <a:pathLst>
              <a:path h="2064368" w="2061788">
                <a:moveTo>
                  <a:pt x="0" y="0"/>
                </a:moveTo>
                <a:lnTo>
                  <a:pt x="2061788" y="0"/>
                </a:lnTo>
                <a:lnTo>
                  <a:pt x="2061788" y="2064369"/>
                </a:lnTo>
                <a:lnTo>
                  <a:pt x="0" y="20643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1028700" y="2621276"/>
            <a:ext cx="8115300" cy="0"/>
          </a:xfrm>
          <a:prstGeom prst="line">
            <a:avLst/>
          </a:prstGeom>
          <a:ln cap="flat" w="19050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1028700" y="1028700"/>
            <a:ext cx="13589836" cy="151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999"/>
              </a:lnSpc>
              <a:spcBef>
                <a:spcPct val="0"/>
              </a:spcBef>
            </a:pPr>
            <a:r>
              <a:rPr lang="en-US" b="true" sz="99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2546350"/>
            <a:ext cx="8115300" cy="0"/>
          </a:xfrm>
          <a:prstGeom prst="line">
            <a:avLst/>
          </a:prstGeom>
          <a:ln cap="flat" w="19050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848835" y="327409"/>
            <a:ext cx="2073832" cy="2076427"/>
          </a:xfrm>
          <a:custGeom>
            <a:avLst/>
            <a:gdLst/>
            <a:ahLst/>
            <a:cxnLst/>
            <a:rect r="r" b="b" t="t" l="l"/>
            <a:pathLst>
              <a:path h="2076427" w="2073832">
                <a:moveTo>
                  <a:pt x="0" y="0"/>
                </a:moveTo>
                <a:lnTo>
                  <a:pt x="2073832" y="0"/>
                </a:lnTo>
                <a:lnTo>
                  <a:pt x="2073832" y="2076428"/>
                </a:lnTo>
                <a:lnTo>
                  <a:pt x="0" y="20764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037934" y="4391202"/>
            <a:ext cx="359602" cy="340101"/>
            <a:chOff x="0" y="0"/>
            <a:chExt cx="859404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59404" cy="812800"/>
            </a:xfrm>
            <a:custGeom>
              <a:avLst/>
              <a:gdLst/>
              <a:ahLst/>
              <a:cxnLst/>
              <a:rect r="r" b="b" t="t" l="l"/>
              <a:pathLst>
                <a:path h="812800" w="859404">
                  <a:moveTo>
                    <a:pt x="429702" y="0"/>
                  </a:moveTo>
                  <a:cubicBezTo>
                    <a:pt x="192384" y="0"/>
                    <a:pt x="0" y="181951"/>
                    <a:pt x="0" y="406400"/>
                  </a:cubicBezTo>
                  <a:cubicBezTo>
                    <a:pt x="0" y="630849"/>
                    <a:pt x="192384" y="812800"/>
                    <a:pt x="429702" y="812800"/>
                  </a:cubicBezTo>
                  <a:cubicBezTo>
                    <a:pt x="667020" y="812800"/>
                    <a:pt x="859404" y="630849"/>
                    <a:pt x="859404" y="406400"/>
                  </a:cubicBezTo>
                  <a:cubicBezTo>
                    <a:pt x="859404" y="181951"/>
                    <a:pt x="667020" y="0"/>
                    <a:pt x="42970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80569" y="47625"/>
              <a:ext cx="698266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7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0" y="5715287"/>
            <a:ext cx="8407748" cy="4571713"/>
          </a:xfrm>
          <a:custGeom>
            <a:avLst/>
            <a:gdLst/>
            <a:ahLst/>
            <a:cxnLst/>
            <a:rect r="r" b="b" t="t" l="l"/>
            <a:pathLst>
              <a:path h="4571713" w="8407748">
                <a:moveTo>
                  <a:pt x="0" y="0"/>
                </a:moveTo>
                <a:lnTo>
                  <a:pt x="8407748" y="0"/>
                </a:lnTo>
                <a:lnTo>
                  <a:pt x="8407748" y="4571713"/>
                </a:lnTo>
                <a:lnTo>
                  <a:pt x="0" y="45717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99129" y="2846753"/>
            <a:ext cx="8044871" cy="171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0"/>
              </a:lnSpc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While similar methodologies have been developed, their practical application remains limited in real-world scenarios.</a:t>
            </a:r>
          </a:p>
          <a:p>
            <a:pPr algn="just">
              <a:lnSpc>
                <a:spcPts val="33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028700"/>
            <a:ext cx="13589836" cy="151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999"/>
              </a:lnSpc>
              <a:spcBef>
                <a:spcPct val="0"/>
              </a:spcBef>
            </a:pPr>
            <a:r>
              <a:rPr lang="en-US" b="true" sz="99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The Problem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397536" y="4321858"/>
            <a:ext cx="3379631" cy="478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9"/>
              </a:lnSpc>
              <a:spcBef>
                <a:spcPct val="0"/>
              </a:spcBef>
            </a:pPr>
            <a:r>
              <a:rPr lang="en-US" b="true" sz="3199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Failure Cases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5143500"/>
            <a:ext cx="8474902" cy="2143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0"/>
              </a:lnSpc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failures of tones of projects highlight how a </a:t>
            </a:r>
            <a:r>
              <a:rPr lang="en-US" sz="30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lack of audience understanding</a:t>
            </a: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and ineffective strategic planning can significantly contribute to a </a:t>
            </a:r>
            <a:r>
              <a:rPr lang="en-US" sz="30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film’s downfall</a:t>
            </a: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</a:p>
          <a:p>
            <a:pPr algn="just">
              <a:lnSpc>
                <a:spcPts val="3394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72983" y="327409"/>
            <a:ext cx="2049684" cy="2052249"/>
          </a:xfrm>
          <a:custGeom>
            <a:avLst/>
            <a:gdLst/>
            <a:ahLst/>
            <a:cxnLst/>
            <a:rect r="r" b="b" t="t" l="l"/>
            <a:pathLst>
              <a:path h="2052249" w="2049684">
                <a:moveTo>
                  <a:pt x="0" y="0"/>
                </a:moveTo>
                <a:lnTo>
                  <a:pt x="2049684" y="0"/>
                </a:lnTo>
                <a:lnTo>
                  <a:pt x="2049684" y="2052249"/>
                </a:lnTo>
                <a:lnTo>
                  <a:pt x="0" y="20522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66834" y="2111036"/>
            <a:ext cx="6410334" cy="6064927"/>
          </a:xfrm>
          <a:custGeom>
            <a:avLst/>
            <a:gdLst/>
            <a:ahLst/>
            <a:cxnLst/>
            <a:rect r="r" b="b" t="t" l="l"/>
            <a:pathLst>
              <a:path h="6064927" w="6410334">
                <a:moveTo>
                  <a:pt x="0" y="0"/>
                </a:moveTo>
                <a:lnTo>
                  <a:pt x="6410333" y="0"/>
                </a:lnTo>
                <a:lnTo>
                  <a:pt x="6410333" y="6064928"/>
                </a:lnTo>
                <a:lnTo>
                  <a:pt x="0" y="60649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7750" y="3590925"/>
            <a:ext cx="7905978" cy="566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300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Our goal is to develop a solution that helps prevent pitfalls by equipping industry professionals with </a:t>
            </a:r>
            <a:r>
              <a:rPr lang="en-US" sz="3000" b="true">
                <a:solidFill>
                  <a:srgbClr val="D9D9D9"/>
                </a:solidFill>
                <a:latin typeface="Poppins Bold"/>
                <a:ea typeface="Poppins Bold"/>
                <a:cs typeface="Poppins Bold"/>
                <a:sym typeface="Poppins Bold"/>
              </a:rPr>
              <a:t>AI-driven tools</a:t>
            </a:r>
            <a:r>
              <a:rPr lang="en-US" sz="300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 to optimize decision-making. By leveraging advanced </a:t>
            </a:r>
            <a:r>
              <a:rPr lang="en-US" sz="3000" b="true">
                <a:solidFill>
                  <a:srgbClr val="D9D9D9"/>
                </a:solidFill>
                <a:latin typeface="Poppins Bold"/>
                <a:ea typeface="Poppins Bold"/>
                <a:cs typeface="Poppins Bold"/>
                <a:sym typeface="Poppins Bold"/>
              </a:rPr>
              <a:t>sentiment analysis</a:t>
            </a:r>
            <a:r>
              <a:rPr lang="en-US" sz="300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US" sz="3000" b="true">
                <a:solidFill>
                  <a:srgbClr val="D9D9D9"/>
                </a:solidFill>
                <a:latin typeface="Poppins Bold"/>
                <a:ea typeface="Poppins Bold"/>
                <a:cs typeface="Poppins Bold"/>
                <a:sym typeface="Poppins Bold"/>
              </a:rPr>
              <a:t>feedback interpretation techniques</a:t>
            </a:r>
            <a:r>
              <a:rPr lang="en-US" sz="300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, our approach ensures that films are not only creatively compelling but also strategically aligned with audience preferences, </a:t>
            </a:r>
            <a:r>
              <a:rPr lang="en-US" sz="3000" b="true">
                <a:solidFill>
                  <a:srgbClr val="D9D9D9"/>
                </a:solidFill>
                <a:latin typeface="Poppins Bold"/>
                <a:ea typeface="Poppins Bold"/>
                <a:cs typeface="Poppins Bold"/>
                <a:sym typeface="Poppins Bold"/>
              </a:rPr>
              <a:t>increasing their chances of success</a:t>
            </a:r>
            <a:r>
              <a:rPr lang="en-US" sz="300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</a:p>
          <a:p>
            <a:pPr algn="just">
              <a:lnSpc>
                <a:spcPts val="2400"/>
              </a:lnSpc>
            </a:pPr>
          </a:p>
          <a:p>
            <a:pPr algn="just">
              <a:lnSpc>
                <a:spcPts val="2400"/>
              </a:lnSpc>
            </a:pPr>
          </a:p>
        </p:txBody>
      </p:sp>
      <p:sp>
        <p:nvSpPr>
          <p:cNvPr name="AutoShape 5" id="5"/>
          <p:cNvSpPr/>
          <p:nvPr/>
        </p:nvSpPr>
        <p:spPr>
          <a:xfrm>
            <a:off x="1028700" y="2621276"/>
            <a:ext cx="7925028" cy="0"/>
          </a:xfrm>
          <a:prstGeom prst="line">
            <a:avLst/>
          </a:prstGeom>
          <a:ln cap="flat" w="19050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1028700"/>
            <a:ext cx="13589836" cy="151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999"/>
              </a:lnSpc>
              <a:spcBef>
                <a:spcPct val="0"/>
              </a:spcBef>
            </a:pPr>
            <a:r>
              <a:rPr lang="en-US" b="true" sz="99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Our Goal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47750" y="2438933"/>
            <a:ext cx="6243813" cy="9525"/>
          </a:xfrm>
          <a:prstGeom prst="line">
            <a:avLst/>
          </a:prstGeom>
          <a:ln cap="flat" w="19050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839946" y="6146484"/>
            <a:ext cx="7464034" cy="4140516"/>
          </a:xfrm>
          <a:custGeom>
            <a:avLst/>
            <a:gdLst/>
            <a:ahLst/>
            <a:cxnLst/>
            <a:rect r="r" b="b" t="t" l="l"/>
            <a:pathLst>
              <a:path h="4140516" w="7464034">
                <a:moveTo>
                  <a:pt x="0" y="0"/>
                </a:moveTo>
                <a:lnTo>
                  <a:pt x="7464035" y="0"/>
                </a:lnTo>
                <a:lnTo>
                  <a:pt x="7464035" y="4140516"/>
                </a:lnTo>
                <a:lnTo>
                  <a:pt x="0" y="41405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06551" y="4329316"/>
            <a:ext cx="1043135" cy="991927"/>
          </a:xfrm>
          <a:custGeom>
            <a:avLst/>
            <a:gdLst/>
            <a:ahLst/>
            <a:cxnLst/>
            <a:rect r="r" b="b" t="t" l="l"/>
            <a:pathLst>
              <a:path h="991927" w="1043135">
                <a:moveTo>
                  <a:pt x="0" y="0"/>
                </a:moveTo>
                <a:lnTo>
                  <a:pt x="1043135" y="0"/>
                </a:lnTo>
                <a:lnTo>
                  <a:pt x="1043135" y="991927"/>
                </a:lnTo>
                <a:lnTo>
                  <a:pt x="0" y="9919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311979" y="4460066"/>
            <a:ext cx="6428612" cy="4426868"/>
            <a:chOff x="0" y="0"/>
            <a:chExt cx="8571483" cy="590249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6420167" cy="609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300"/>
                </a:lnSpc>
                <a:spcBef>
                  <a:spcPct val="0"/>
                </a:spcBef>
              </a:pPr>
              <a:r>
                <a:rPr lang="en-US" b="true" sz="3000" i="true">
                  <a:solidFill>
                    <a:srgbClr val="FFFFFF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Gemini-1.5-Flash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852124"/>
              <a:ext cx="8571483" cy="50503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500"/>
                </a:lnSpc>
              </a:pPr>
              <a:r>
                <a:rPr lang="en-US" sz="2000">
                  <a:solidFill>
                    <a:srgbClr val="D9D9D9"/>
                  </a:solidFill>
                  <a:latin typeface="Poppins"/>
                  <a:ea typeface="Poppins"/>
                  <a:cs typeface="Poppins"/>
                  <a:sym typeface="Poppins"/>
                </a:rPr>
                <a:t>Utilizing </a:t>
              </a:r>
              <a:r>
                <a:rPr lang="en-US" sz="2000" b="true">
                  <a:solidFill>
                    <a:srgbClr val="D9D9D9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the Gemini Long Context API,</a:t>
              </a:r>
              <a:r>
                <a:rPr lang="en-US" sz="2000">
                  <a:solidFill>
                    <a:srgbClr val="D9D9D9"/>
                  </a:solidFill>
                  <a:latin typeface="Poppins"/>
                  <a:ea typeface="Poppins"/>
                  <a:cs typeface="Poppins"/>
                  <a:sym typeface="Poppins"/>
                </a:rPr>
                <a:t> CineSense processes vast datasets efficiently, maintaining context over extended reviews and delivering deep and strategic insights.</a:t>
              </a:r>
            </a:p>
            <a:p>
              <a:pPr algn="l">
                <a:lnSpc>
                  <a:spcPts val="2500"/>
                </a:lnSpc>
              </a:pPr>
            </a:p>
            <a:p>
              <a:pPr algn="l">
                <a:lnSpc>
                  <a:spcPts val="2500"/>
                </a:lnSpc>
              </a:pPr>
              <a:r>
                <a:rPr lang="en-US" sz="2000">
                  <a:solidFill>
                    <a:srgbClr val="D9D9D9"/>
                  </a:solidFill>
                  <a:latin typeface="Poppins"/>
                  <a:ea typeface="Poppins"/>
                  <a:cs typeface="Poppins"/>
                  <a:sym typeface="Poppins"/>
                </a:rPr>
                <a:t>🔹 High-speed, cost-effective large-scale analysis</a:t>
              </a:r>
            </a:p>
            <a:p>
              <a:pPr algn="l">
                <a:lnSpc>
                  <a:spcPts val="2500"/>
                </a:lnSpc>
              </a:pPr>
            </a:p>
            <a:p>
              <a:pPr algn="l">
                <a:lnSpc>
                  <a:spcPts val="2500"/>
                </a:lnSpc>
              </a:pPr>
              <a:r>
                <a:rPr lang="en-US" sz="2000">
                  <a:solidFill>
                    <a:srgbClr val="D9D9D9"/>
                  </a:solidFill>
                  <a:latin typeface="Poppins"/>
                  <a:ea typeface="Poppins"/>
                  <a:cs typeface="Poppins"/>
                  <a:sym typeface="Poppins"/>
                </a:rPr>
                <a:t>🔹Context-aware processing for nuanced     sentiment detection  </a:t>
              </a:r>
            </a:p>
            <a:p>
              <a:pPr algn="l">
                <a:lnSpc>
                  <a:spcPts val="2500"/>
                </a:lnSpc>
              </a:pPr>
            </a:p>
            <a:p>
              <a:pPr algn="l">
                <a:lnSpc>
                  <a:spcPts val="2500"/>
                </a:lnSpc>
              </a:pPr>
              <a:r>
                <a:rPr lang="en-US" sz="2000">
                  <a:solidFill>
                    <a:srgbClr val="D9D9D9"/>
                  </a:solidFill>
                  <a:latin typeface="Poppins"/>
                  <a:ea typeface="Poppins"/>
                  <a:cs typeface="Poppins"/>
                  <a:sym typeface="Poppins"/>
                </a:rPr>
                <a:t>🔹 Enhanced decision-making for filmmakers and marketers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59236" y="4421966"/>
            <a:ext cx="6192234" cy="5160293"/>
            <a:chOff x="0" y="0"/>
            <a:chExt cx="8256312" cy="688039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0"/>
              <a:ext cx="6024941" cy="1168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00"/>
                </a:lnSpc>
                <a:spcBef>
                  <a:spcPct val="0"/>
                </a:spcBef>
              </a:pPr>
              <a:r>
                <a:rPr lang="en-US" b="true" sz="3000" i="true">
                  <a:solidFill>
                    <a:srgbClr val="FFFFFF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From Data to Actionable Insights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410924"/>
              <a:ext cx="8256312" cy="54694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500"/>
                </a:lnSpc>
              </a:pPr>
              <a:r>
                <a:rPr lang="en-US" sz="2000" b="true">
                  <a:solidFill>
                    <a:srgbClr val="D9D9D9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Traditional methods struggle to interpret large-scale audience feedback effectively. </a:t>
              </a:r>
            </a:p>
            <a:p>
              <a:pPr algn="just">
                <a:lnSpc>
                  <a:spcPts val="2500"/>
                </a:lnSpc>
              </a:pPr>
              <a:r>
                <a:rPr lang="en-US" sz="2000">
                  <a:solidFill>
                    <a:srgbClr val="D9D9D9"/>
                  </a:solidFill>
                  <a:latin typeface="Poppins"/>
                  <a:ea typeface="Poppins"/>
                  <a:cs typeface="Poppins"/>
                  <a:sym typeface="Poppins"/>
                </a:rPr>
                <a:t>CineSense bridges this gap by integrating:</a:t>
              </a:r>
            </a:p>
            <a:p>
              <a:pPr algn="just">
                <a:lnSpc>
                  <a:spcPts val="2500"/>
                </a:lnSpc>
              </a:pPr>
            </a:p>
            <a:p>
              <a:pPr algn="just">
                <a:lnSpc>
                  <a:spcPts val="2500"/>
                </a:lnSpc>
              </a:pPr>
              <a:r>
                <a:rPr lang="en-US" sz="2000">
                  <a:solidFill>
                    <a:srgbClr val="D9D9D9"/>
                  </a:solidFill>
                  <a:latin typeface="Poppins"/>
                  <a:ea typeface="Poppins"/>
                  <a:cs typeface="Poppins"/>
                  <a:sym typeface="Poppins"/>
                </a:rPr>
                <a:t>✅ </a:t>
              </a:r>
              <a:r>
                <a:rPr lang="en-US" b="true" sz="2000" i="true">
                  <a:solidFill>
                    <a:srgbClr val="D9D9D9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Sentiment Analysis </a:t>
              </a:r>
              <a:r>
                <a:rPr lang="en-US" sz="2000">
                  <a:solidFill>
                    <a:srgbClr val="D9D9D9"/>
                  </a:solidFill>
                  <a:latin typeface="Poppins"/>
                  <a:ea typeface="Poppins"/>
                  <a:cs typeface="Poppins"/>
                  <a:sym typeface="Poppins"/>
                </a:rPr>
                <a:t>– Capturing emotional responses with high accuracy</a:t>
              </a:r>
            </a:p>
            <a:p>
              <a:pPr algn="just">
                <a:lnSpc>
                  <a:spcPts val="2500"/>
                </a:lnSpc>
              </a:pPr>
            </a:p>
            <a:p>
              <a:pPr algn="just">
                <a:lnSpc>
                  <a:spcPts val="2500"/>
                </a:lnSpc>
              </a:pPr>
              <a:r>
                <a:rPr lang="en-US" sz="2000">
                  <a:solidFill>
                    <a:srgbClr val="D9D9D9"/>
                  </a:solidFill>
                  <a:latin typeface="Poppins"/>
                  <a:ea typeface="Poppins"/>
                  <a:cs typeface="Poppins"/>
                  <a:sym typeface="Poppins"/>
                </a:rPr>
                <a:t>✅ </a:t>
              </a:r>
              <a:r>
                <a:rPr lang="en-US" b="true" sz="2000" i="true">
                  <a:solidFill>
                    <a:srgbClr val="D9D9D9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Topic Extraction</a:t>
              </a:r>
              <a:r>
                <a:rPr lang="en-US" sz="2000">
                  <a:solidFill>
                    <a:srgbClr val="D9D9D9"/>
                  </a:solidFill>
                  <a:latin typeface="Poppins"/>
                  <a:ea typeface="Poppins"/>
                  <a:cs typeface="Poppins"/>
                  <a:sym typeface="Poppins"/>
                </a:rPr>
                <a:t> – Identifying key themes and concerns in reviews</a:t>
              </a:r>
            </a:p>
            <a:p>
              <a:pPr algn="just">
                <a:lnSpc>
                  <a:spcPts val="2500"/>
                </a:lnSpc>
              </a:pPr>
            </a:p>
            <a:p>
              <a:pPr algn="just">
                <a:lnSpc>
                  <a:spcPts val="2500"/>
                </a:lnSpc>
              </a:pPr>
              <a:r>
                <a:rPr lang="en-US" sz="2000">
                  <a:solidFill>
                    <a:srgbClr val="D9D9D9"/>
                  </a:solidFill>
                  <a:latin typeface="Poppins"/>
                  <a:ea typeface="Poppins"/>
                  <a:cs typeface="Poppins"/>
                  <a:sym typeface="Poppins"/>
                </a:rPr>
                <a:t>✅ </a:t>
              </a:r>
              <a:r>
                <a:rPr lang="en-US" b="true" sz="2000" i="true">
                  <a:solidFill>
                    <a:srgbClr val="D9D9D9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Marketing Insights</a:t>
              </a:r>
              <a:r>
                <a:rPr lang="en-US" sz="2000">
                  <a:solidFill>
                    <a:srgbClr val="D9D9D9"/>
                  </a:solidFill>
                  <a:latin typeface="Poppins"/>
                  <a:ea typeface="Poppins"/>
                  <a:cs typeface="Poppins"/>
                  <a:sym typeface="Poppins"/>
                </a:rPr>
                <a:t> - Turning sentiment analysis, keyword extraction, and topic modeling into actionable strategies.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1028700"/>
            <a:ext cx="13589836" cy="1371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0"/>
              </a:lnSpc>
              <a:spcBef>
                <a:spcPct val="0"/>
              </a:spcBef>
            </a:pPr>
            <a:r>
              <a:rPr lang="en-US" b="true" sz="9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The Innovation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99129" y="2782364"/>
            <a:ext cx="15593373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0"/>
              </a:lnSpc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CineSense revolutionizes audience analysis by leveraging cutting-edge </a:t>
            </a:r>
            <a:r>
              <a:rPr lang="en-US" sz="30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AI</a:t>
            </a: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and Natural Language Processing (</a:t>
            </a:r>
            <a:r>
              <a:rPr lang="en-US" sz="30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NLP</a:t>
            </a: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) to decode movie reviews with precision.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008644" y="4421966"/>
            <a:ext cx="1043135" cy="991927"/>
          </a:xfrm>
          <a:custGeom>
            <a:avLst/>
            <a:gdLst/>
            <a:ahLst/>
            <a:cxnLst/>
            <a:rect r="r" b="b" t="t" l="l"/>
            <a:pathLst>
              <a:path h="991927" w="1043135">
                <a:moveTo>
                  <a:pt x="0" y="0"/>
                </a:moveTo>
                <a:lnTo>
                  <a:pt x="1043135" y="0"/>
                </a:lnTo>
                <a:lnTo>
                  <a:pt x="1043135" y="991927"/>
                </a:lnTo>
                <a:lnTo>
                  <a:pt x="0" y="9919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799574" y="304457"/>
            <a:ext cx="1941017" cy="1943446"/>
          </a:xfrm>
          <a:custGeom>
            <a:avLst/>
            <a:gdLst/>
            <a:ahLst/>
            <a:cxnLst/>
            <a:rect r="r" b="b" t="t" l="l"/>
            <a:pathLst>
              <a:path h="1943446" w="1941017">
                <a:moveTo>
                  <a:pt x="0" y="0"/>
                </a:moveTo>
                <a:lnTo>
                  <a:pt x="1941017" y="0"/>
                </a:lnTo>
                <a:lnTo>
                  <a:pt x="1941017" y="1943446"/>
                </a:lnTo>
                <a:lnTo>
                  <a:pt x="0" y="194344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47750" y="2709122"/>
            <a:ext cx="6243813" cy="9525"/>
          </a:xfrm>
          <a:prstGeom prst="line">
            <a:avLst/>
          </a:prstGeom>
          <a:ln cap="flat" w="19050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799574" y="304457"/>
            <a:ext cx="1941017" cy="1943446"/>
          </a:xfrm>
          <a:custGeom>
            <a:avLst/>
            <a:gdLst/>
            <a:ahLst/>
            <a:cxnLst/>
            <a:rect r="r" b="b" t="t" l="l"/>
            <a:pathLst>
              <a:path h="1943446" w="1941017">
                <a:moveTo>
                  <a:pt x="0" y="0"/>
                </a:moveTo>
                <a:lnTo>
                  <a:pt x="1941017" y="0"/>
                </a:lnTo>
                <a:lnTo>
                  <a:pt x="1941017" y="1943446"/>
                </a:lnTo>
                <a:lnTo>
                  <a:pt x="0" y="19434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H="true">
            <a:off x="9123782" y="3304677"/>
            <a:ext cx="10694" cy="5613487"/>
          </a:xfrm>
          <a:prstGeom prst="line">
            <a:avLst/>
          </a:prstGeom>
          <a:ln cap="flat" w="19050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1028700"/>
            <a:ext cx="13589836" cy="151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999"/>
              </a:lnSpc>
              <a:spcBef>
                <a:spcPct val="0"/>
              </a:spcBef>
            </a:pPr>
            <a:r>
              <a:rPr lang="en-US" b="true" sz="99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73928" y="4291160"/>
            <a:ext cx="4982125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69"/>
              </a:lnSpc>
              <a:spcBef>
                <a:spcPct val="0"/>
              </a:spcBef>
            </a:pPr>
            <a:r>
              <a:rPr lang="en-US" b="true" sz="2699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Dataset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27342" y="4291160"/>
            <a:ext cx="4982125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69"/>
              </a:lnSpc>
              <a:spcBef>
                <a:spcPct val="0"/>
              </a:spcBef>
            </a:pPr>
            <a:r>
              <a:rPr lang="en-US" b="true" sz="2699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Dataset Processing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27342" y="5133975"/>
            <a:ext cx="5676565" cy="4069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09"/>
              </a:lnSpc>
              <a:spcBef>
                <a:spcPct val="0"/>
              </a:spcBef>
            </a:pPr>
            <a:r>
              <a:rPr lang="en-US" b="true" sz="2190">
                <a:solidFill>
                  <a:srgbClr val="D9D9D9"/>
                </a:solidFill>
                <a:latin typeface="Poppins Bold"/>
                <a:ea typeface="Poppins Bold"/>
                <a:cs typeface="Poppins Bold"/>
                <a:sym typeface="Poppins Bold"/>
              </a:rPr>
              <a:t>Data</a:t>
            </a:r>
            <a:r>
              <a:rPr lang="en-US" b="true" sz="2190">
                <a:solidFill>
                  <a:srgbClr val="D9D9D9"/>
                </a:solidFill>
                <a:latin typeface="Poppins Bold"/>
                <a:ea typeface="Poppins Bold"/>
                <a:cs typeface="Poppins Bold"/>
                <a:sym typeface="Poppins Bold"/>
              </a:rPr>
              <a:t> Cleaning </a:t>
            </a:r>
          </a:p>
          <a:p>
            <a:pPr algn="just" marL="472821" indent="-236410" lvl="1">
              <a:lnSpc>
                <a:spcPts val="2409"/>
              </a:lnSpc>
              <a:spcBef>
                <a:spcPct val="0"/>
              </a:spcBef>
              <a:buFont typeface="Arial"/>
              <a:buChar char="•"/>
            </a:pPr>
            <a:r>
              <a:rPr lang="en-US" sz="219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Removal of special characters, emojis, and foreign letters.</a:t>
            </a:r>
          </a:p>
          <a:p>
            <a:pPr algn="just" marL="472821" indent="-236410" lvl="1">
              <a:lnSpc>
                <a:spcPts val="2409"/>
              </a:lnSpc>
              <a:spcBef>
                <a:spcPct val="0"/>
              </a:spcBef>
              <a:buFont typeface="Arial"/>
              <a:buChar char="•"/>
            </a:pPr>
            <a:r>
              <a:rPr lang="en-US" sz="219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Standardization of text by replacing abbreviations and internet slang.</a:t>
            </a:r>
          </a:p>
          <a:p>
            <a:pPr algn="just">
              <a:lnSpc>
                <a:spcPts val="2409"/>
              </a:lnSpc>
              <a:spcBef>
                <a:spcPct val="0"/>
              </a:spcBef>
            </a:pPr>
          </a:p>
          <a:p>
            <a:pPr algn="just">
              <a:lnSpc>
                <a:spcPts val="2409"/>
              </a:lnSpc>
              <a:spcBef>
                <a:spcPct val="0"/>
              </a:spcBef>
            </a:pPr>
            <a:r>
              <a:rPr lang="en-US" b="true" sz="2190">
                <a:solidFill>
                  <a:srgbClr val="D9D9D9"/>
                </a:solidFill>
                <a:latin typeface="Poppins Bold"/>
                <a:ea typeface="Poppins Bold"/>
                <a:cs typeface="Poppins Bold"/>
                <a:sym typeface="Poppins Bold"/>
              </a:rPr>
              <a:t>Tokenization </a:t>
            </a:r>
          </a:p>
          <a:p>
            <a:pPr algn="just" marL="472821" indent="-236410" lvl="1">
              <a:lnSpc>
                <a:spcPts val="2409"/>
              </a:lnSpc>
              <a:spcBef>
                <a:spcPct val="0"/>
              </a:spcBef>
              <a:buFont typeface="Arial"/>
              <a:buChar char="•"/>
            </a:pPr>
            <a:r>
              <a:rPr lang="en-US" sz="219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Transformation of reviews into structured word tokens for further analysis.</a:t>
            </a:r>
          </a:p>
          <a:p>
            <a:pPr algn="just" marL="472821" indent="-236410" lvl="1">
              <a:lnSpc>
                <a:spcPts val="2409"/>
              </a:lnSpc>
              <a:spcBef>
                <a:spcPct val="0"/>
              </a:spcBef>
              <a:buFont typeface="Arial"/>
              <a:buChar char="•"/>
            </a:pPr>
            <a:r>
              <a:rPr lang="en-US" sz="219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Processed tokens were used to generate word cloud visualizations.</a:t>
            </a:r>
          </a:p>
          <a:p>
            <a:pPr algn="just">
              <a:lnSpc>
                <a:spcPts val="2991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395274" y="2952030"/>
            <a:ext cx="1046262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  <a:spcBef>
                <a:spcPct val="0"/>
              </a:spcBef>
            </a:pPr>
            <a:r>
              <a:rPr lang="en-US" b="true" sz="6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🛠️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73928" y="5114925"/>
            <a:ext cx="6149690" cy="4026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2466" indent="-236233" lvl="1">
              <a:lnSpc>
                <a:spcPts val="2647"/>
              </a:lnSpc>
              <a:buFont typeface="Arial"/>
              <a:buChar char="•"/>
            </a:pPr>
            <a:r>
              <a:rPr lang="en-US" sz="2188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The dataset</a:t>
            </a:r>
            <a:r>
              <a:rPr lang="en-US" sz="2188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 contains user reviews from three major film genres: Action , Drama , and Comedy .</a:t>
            </a:r>
          </a:p>
          <a:p>
            <a:pPr algn="l">
              <a:lnSpc>
                <a:spcPts val="2647"/>
              </a:lnSpc>
            </a:pPr>
          </a:p>
          <a:p>
            <a:pPr algn="l" marL="472466" indent="-236233" lvl="1">
              <a:lnSpc>
                <a:spcPts val="2647"/>
              </a:lnSpc>
              <a:buFont typeface="Arial"/>
              <a:buChar char="•"/>
            </a:pPr>
            <a:r>
              <a:rPr lang="en-US" sz="2188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Each review is enriched with metad</a:t>
            </a:r>
            <a:r>
              <a:rPr lang="en-US" sz="2188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ata: creation date, sentiment score, film title, runtime, genre, and language.</a:t>
            </a:r>
          </a:p>
          <a:p>
            <a:pPr algn="l">
              <a:lnSpc>
                <a:spcPts val="2647"/>
              </a:lnSpc>
            </a:pPr>
          </a:p>
          <a:p>
            <a:pPr algn="l" marL="472466" indent="-236233" lvl="1">
              <a:lnSpc>
                <a:spcPts val="2647"/>
              </a:lnSpc>
              <a:buFont typeface="Arial"/>
              <a:buChar char="•"/>
            </a:pPr>
            <a:r>
              <a:rPr lang="en-US" sz="2188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Data was merged with film metadata to ensure each review was correctly categorized by genre</a:t>
            </a:r>
            <a:r>
              <a:rPr lang="en-US" b="true" sz="2188">
                <a:solidFill>
                  <a:srgbClr val="D9D9D9"/>
                </a:solidFill>
                <a:latin typeface="Poppins Bold"/>
                <a:ea typeface="Poppins Bold"/>
                <a:cs typeface="Poppins Bold"/>
                <a:sym typeface="Poppins Bold"/>
              </a:rPr>
              <a:t>.</a:t>
            </a:r>
          </a:p>
          <a:p>
            <a:pPr algn="l">
              <a:lnSpc>
                <a:spcPts val="2647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4161466" y="3042941"/>
            <a:ext cx="1174614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  <a:spcBef>
                <a:spcPct val="0"/>
              </a:spcBef>
            </a:pPr>
            <a:r>
              <a:rPr lang="en-US" b="true" sz="6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🗂️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18316" y="2405957"/>
            <a:ext cx="21415842" cy="12965696"/>
            <a:chOff x="0" y="0"/>
            <a:chExt cx="1517813" cy="9189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17813" cy="918922"/>
            </a:xfrm>
            <a:custGeom>
              <a:avLst/>
              <a:gdLst/>
              <a:ahLst/>
              <a:cxnLst/>
              <a:rect r="r" b="b" t="t" l="l"/>
              <a:pathLst>
                <a:path h="918922" w="1517813">
                  <a:moveTo>
                    <a:pt x="758906" y="0"/>
                  </a:moveTo>
                  <a:cubicBezTo>
                    <a:pt x="339774" y="0"/>
                    <a:pt x="0" y="205708"/>
                    <a:pt x="0" y="459461"/>
                  </a:cubicBezTo>
                  <a:cubicBezTo>
                    <a:pt x="0" y="713215"/>
                    <a:pt x="339774" y="918922"/>
                    <a:pt x="758906" y="918922"/>
                  </a:cubicBezTo>
                  <a:cubicBezTo>
                    <a:pt x="1178039" y="918922"/>
                    <a:pt x="1517813" y="713215"/>
                    <a:pt x="1517813" y="459461"/>
                  </a:cubicBezTo>
                  <a:cubicBezTo>
                    <a:pt x="1517813" y="205708"/>
                    <a:pt x="1178039" y="0"/>
                    <a:pt x="75890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42295" y="57574"/>
              <a:ext cx="1233223" cy="775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7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047750" y="2291657"/>
            <a:ext cx="6243813" cy="9525"/>
          </a:xfrm>
          <a:prstGeom prst="line">
            <a:avLst/>
          </a:prstGeom>
          <a:ln cap="flat" w="19050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133812" y="2921888"/>
            <a:ext cx="7911585" cy="7298437"/>
          </a:xfrm>
          <a:custGeom>
            <a:avLst/>
            <a:gdLst/>
            <a:ahLst/>
            <a:cxnLst/>
            <a:rect r="r" b="b" t="t" l="l"/>
            <a:pathLst>
              <a:path h="7298437" w="7911585">
                <a:moveTo>
                  <a:pt x="0" y="0"/>
                </a:moveTo>
                <a:lnTo>
                  <a:pt x="7911585" y="0"/>
                </a:lnTo>
                <a:lnTo>
                  <a:pt x="7911585" y="7298437"/>
                </a:lnTo>
                <a:lnTo>
                  <a:pt x="0" y="72984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696898"/>
            <a:ext cx="13589836" cy="1320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70"/>
              </a:lnSpc>
              <a:spcBef>
                <a:spcPct val="0"/>
              </a:spcBef>
            </a:pPr>
            <a:r>
              <a:rPr lang="en-US" b="true" sz="8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The Application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960874" y="327409"/>
            <a:ext cx="1961792" cy="1964248"/>
          </a:xfrm>
          <a:custGeom>
            <a:avLst/>
            <a:gdLst/>
            <a:ahLst/>
            <a:cxnLst/>
            <a:rect r="r" b="b" t="t" l="l"/>
            <a:pathLst>
              <a:path h="1964248" w="1961792">
                <a:moveTo>
                  <a:pt x="0" y="0"/>
                </a:moveTo>
                <a:lnTo>
                  <a:pt x="1961793" y="0"/>
                </a:lnTo>
                <a:lnTo>
                  <a:pt x="1961793" y="1964248"/>
                </a:lnTo>
                <a:lnTo>
                  <a:pt x="0" y="19642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47750" y="2709122"/>
            <a:ext cx="6243813" cy="9525"/>
          </a:xfrm>
          <a:prstGeom prst="line">
            <a:avLst/>
          </a:prstGeom>
          <a:ln cap="flat" w="19050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224485" y="-149134"/>
            <a:ext cx="3256700" cy="3256700"/>
          </a:xfrm>
          <a:custGeom>
            <a:avLst/>
            <a:gdLst/>
            <a:ahLst/>
            <a:cxnLst/>
            <a:rect r="r" b="b" t="t" l="l"/>
            <a:pathLst>
              <a:path h="3256700" w="3256700">
                <a:moveTo>
                  <a:pt x="0" y="0"/>
                </a:moveTo>
                <a:lnTo>
                  <a:pt x="3256700" y="0"/>
                </a:lnTo>
                <a:lnTo>
                  <a:pt x="3256700" y="3256700"/>
                </a:lnTo>
                <a:lnTo>
                  <a:pt x="0" y="3256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4025" y="5475543"/>
            <a:ext cx="1805867" cy="1044245"/>
          </a:xfrm>
          <a:custGeom>
            <a:avLst/>
            <a:gdLst/>
            <a:ahLst/>
            <a:cxnLst/>
            <a:rect r="r" b="b" t="t" l="l"/>
            <a:pathLst>
              <a:path h="1044245" w="1805867">
                <a:moveTo>
                  <a:pt x="0" y="0"/>
                </a:moveTo>
                <a:lnTo>
                  <a:pt x="1805867" y="0"/>
                </a:lnTo>
                <a:lnTo>
                  <a:pt x="1805867" y="1044245"/>
                </a:lnTo>
                <a:lnTo>
                  <a:pt x="0" y="10442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474" r="0" b="-447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12393" y="4950254"/>
            <a:ext cx="1798746" cy="1798746"/>
          </a:xfrm>
          <a:custGeom>
            <a:avLst/>
            <a:gdLst/>
            <a:ahLst/>
            <a:cxnLst/>
            <a:rect r="r" b="b" t="t" l="l"/>
            <a:pathLst>
              <a:path h="1798746" w="1798746">
                <a:moveTo>
                  <a:pt x="0" y="0"/>
                </a:moveTo>
                <a:lnTo>
                  <a:pt x="1798746" y="0"/>
                </a:lnTo>
                <a:lnTo>
                  <a:pt x="1798746" y="1798746"/>
                </a:lnTo>
                <a:lnTo>
                  <a:pt x="0" y="17987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744501" y="4968100"/>
            <a:ext cx="1723675" cy="1723675"/>
          </a:xfrm>
          <a:custGeom>
            <a:avLst/>
            <a:gdLst/>
            <a:ahLst/>
            <a:cxnLst/>
            <a:rect r="r" b="b" t="t" l="l"/>
            <a:pathLst>
              <a:path h="1723675" w="1723675">
                <a:moveTo>
                  <a:pt x="0" y="0"/>
                </a:moveTo>
                <a:lnTo>
                  <a:pt x="1723675" y="0"/>
                </a:lnTo>
                <a:lnTo>
                  <a:pt x="1723675" y="1723676"/>
                </a:lnTo>
                <a:lnTo>
                  <a:pt x="0" y="17236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82492" y="6416623"/>
            <a:ext cx="1288035" cy="1288035"/>
          </a:xfrm>
          <a:custGeom>
            <a:avLst/>
            <a:gdLst/>
            <a:ahLst/>
            <a:cxnLst/>
            <a:rect r="r" b="b" t="t" l="l"/>
            <a:pathLst>
              <a:path h="1288035" w="1288035">
                <a:moveTo>
                  <a:pt x="0" y="0"/>
                </a:moveTo>
                <a:lnTo>
                  <a:pt x="1288035" y="0"/>
                </a:lnTo>
                <a:lnTo>
                  <a:pt x="1288035" y="1288035"/>
                </a:lnTo>
                <a:lnTo>
                  <a:pt x="0" y="128803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337497" y="6416623"/>
            <a:ext cx="1290649" cy="1290649"/>
          </a:xfrm>
          <a:custGeom>
            <a:avLst/>
            <a:gdLst/>
            <a:ahLst/>
            <a:cxnLst/>
            <a:rect r="r" b="b" t="t" l="l"/>
            <a:pathLst>
              <a:path h="1290649" w="1290649">
                <a:moveTo>
                  <a:pt x="0" y="0"/>
                </a:moveTo>
                <a:lnTo>
                  <a:pt x="1290649" y="0"/>
                </a:lnTo>
                <a:lnTo>
                  <a:pt x="1290649" y="1290649"/>
                </a:lnTo>
                <a:lnTo>
                  <a:pt x="0" y="129064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6076100" y="5389652"/>
            <a:ext cx="2041135" cy="1393333"/>
            <a:chOff x="0" y="0"/>
            <a:chExt cx="2721514" cy="185777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20577" y="0"/>
              <a:ext cx="1480359" cy="1480359"/>
            </a:xfrm>
            <a:custGeom>
              <a:avLst/>
              <a:gdLst/>
              <a:ahLst/>
              <a:cxnLst/>
              <a:rect r="r" b="b" t="t" l="l"/>
              <a:pathLst>
                <a:path h="1480359" w="1480359">
                  <a:moveTo>
                    <a:pt x="0" y="0"/>
                  </a:moveTo>
                  <a:lnTo>
                    <a:pt x="1480359" y="0"/>
                  </a:lnTo>
                  <a:lnTo>
                    <a:pt x="1480359" y="1480359"/>
                  </a:lnTo>
                  <a:lnTo>
                    <a:pt x="0" y="1480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0" y="1432734"/>
              <a:ext cx="2721514" cy="4250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07"/>
                </a:lnSpc>
              </a:pPr>
              <a:r>
                <a:rPr lang="en-US" sz="1862">
                  <a:solidFill>
                    <a:srgbClr val="FCFCFC"/>
                  </a:solidFill>
                  <a:latin typeface="Nunito"/>
                  <a:ea typeface="Nunito"/>
                  <a:cs typeface="Nunito"/>
                  <a:sym typeface="Nunito"/>
                </a:rPr>
                <a:t>PDF download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371460" y="5849627"/>
            <a:ext cx="1334787" cy="258571"/>
          </a:xfrm>
          <a:custGeom>
            <a:avLst/>
            <a:gdLst/>
            <a:ahLst/>
            <a:cxnLst/>
            <a:rect r="r" b="b" t="t" l="l"/>
            <a:pathLst>
              <a:path h="258571" w="1334787">
                <a:moveTo>
                  <a:pt x="0" y="0"/>
                </a:moveTo>
                <a:lnTo>
                  <a:pt x="1334787" y="0"/>
                </a:lnTo>
                <a:lnTo>
                  <a:pt x="1334787" y="258571"/>
                </a:lnTo>
                <a:lnTo>
                  <a:pt x="0" y="25857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38074" y="3903195"/>
            <a:ext cx="1296569" cy="1296569"/>
          </a:xfrm>
          <a:custGeom>
            <a:avLst/>
            <a:gdLst/>
            <a:ahLst/>
            <a:cxnLst/>
            <a:rect r="r" b="b" t="t" l="l"/>
            <a:pathLst>
              <a:path h="1296569" w="1296569">
                <a:moveTo>
                  <a:pt x="0" y="0"/>
                </a:moveTo>
                <a:lnTo>
                  <a:pt x="1296569" y="0"/>
                </a:lnTo>
                <a:lnTo>
                  <a:pt x="1296569" y="1296569"/>
                </a:lnTo>
                <a:lnTo>
                  <a:pt x="0" y="129656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807054" y="5152139"/>
            <a:ext cx="2367906" cy="343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7"/>
              </a:lnSpc>
            </a:pPr>
            <a:r>
              <a:rPr lang="en-US" sz="1969">
                <a:solidFill>
                  <a:srgbClr val="FCFCFC"/>
                </a:solidFill>
                <a:latin typeface="Nunito"/>
                <a:ea typeface="Nunito"/>
                <a:cs typeface="Nunito"/>
                <a:sym typeface="Nunito"/>
              </a:rPr>
              <a:t>First Impact</a:t>
            </a:r>
            <a:r>
              <a:rPr lang="en-US" sz="196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969">
                <a:solidFill>
                  <a:srgbClr val="FCFCFC"/>
                </a:solidFill>
                <a:latin typeface="Nunito"/>
                <a:ea typeface="Nunito"/>
                <a:cs typeface="Nunito"/>
                <a:sym typeface="Nunito"/>
              </a:rPr>
              <a:t>Graphs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5362089" y="5827748"/>
            <a:ext cx="1334787" cy="258571"/>
          </a:xfrm>
          <a:custGeom>
            <a:avLst/>
            <a:gdLst/>
            <a:ahLst/>
            <a:cxnLst/>
            <a:rect r="r" b="b" t="t" l="l"/>
            <a:pathLst>
              <a:path h="258571" w="1334787">
                <a:moveTo>
                  <a:pt x="0" y="0"/>
                </a:moveTo>
                <a:lnTo>
                  <a:pt x="1334787" y="0"/>
                </a:lnTo>
                <a:lnTo>
                  <a:pt x="1334787" y="258571"/>
                </a:lnTo>
                <a:lnTo>
                  <a:pt x="0" y="25857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764853">
            <a:off x="8517458" y="5232928"/>
            <a:ext cx="1452035" cy="281284"/>
          </a:xfrm>
          <a:custGeom>
            <a:avLst/>
            <a:gdLst/>
            <a:ahLst/>
            <a:cxnLst/>
            <a:rect r="r" b="b" t="t" l="l"/>
            <a:pathLst>
              <a:path h="281284" w="1452035">
                <a:moveTo>
                  <a:pt x="0" y="0"/>
                </a:moveTo>
                <a:lnTo>
                  <a:pt x="1452035" y="0"/>
                </a:lnTo>
                <a:lnTo>
                  <a:pt x="1452035" y="281284"/>
                </a:lnTo>
                <a:lnTo>
                  <a:pt x="0" y="2812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1481599">
            <a:off x="8534391" y="6374841"/>
            <a:ext cx="1442439" cy="279425"/>
          </a:xfrm>
          <a:custGeom>
            <a:avLst/>
            <a:gdLst/>
            <a:ahLst/>
            <a:cxnLst/>
            <a:rect r="r" b="b" t="t" l="l"/>
            <a:pathLst>
              <a:path h="279425" w="1442439">
                <a:moveTo>
                  <a:pt x="0" y="0"/>
                </a:moveTo>
                <a:lnTo>
                  <a:pt x="1442439" y="0"/>
                </a:lnTo>
                <a:lnTo>
                  <a:pt x="1442439" y="279425"/>
                </a:lnTo>
                <a:lnTo>
                  <a:pt x="0" y="2794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724037" y="6978057"/>
            <a:ext cx="1334787" cy="258571"/>
          </a:xfrm>
          <a:custGeom>
            <a:avLst/>
            <a:gdLst/>
            <a:ahLst/>
            <a:cxnLst/>
            <a:rect r="r" b="b" t="t" l="l"/>
            <a:pathLst>
              <a:path h="258571" w="1334787">
                <a:moveTo>
                  <a:pt x="0" y="0"/>
                </a:moveTo>
                <a:lnTo>
                  <a:pt x="1334787" y="0"/>
                </a:lnTo>
                <a:lnTo>
                  <a:pt x="1334787" y="258572"/>
                </a:lnTo>
                <a:lnTo>
                  <a:pt x="0" y="2585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9" id="19"/>
          <p:cNvSpPr/>
          <p:nvPr/>
        </p:nvSpPr>
        <p:spPr>
          <a:xfrm flipV="true">
            <a:off x="11724210" y="4649004"/>
            <a:ext cx="3725481" cy="18208"/>
          </a:xfrm>
          <a:prstGeom prst="line">
            <a:avLst/>
          </a:prstGeom>
          <a:ln cap="flat" w="66675">
            <a:solidFill>
              <a:srgbClr val="5C6BC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V="true">
            <a:off x="15449691" y="4649004"/>
            <a:ext cx="0" cy="2591683"/>
          </a:xfrm>
          <a:prstGeom prst="line">
            <a:avLst/>
          </a:prstGeom>
          <a:ln cap="flat" w="66675">
            <a:solidFill>
              <a:srgbClr val="5C6BC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V="true">
            <a:off x="14870179" y="7236629"/>
            <a:ext cx="579512" cy="4058"/>
          </a:xfrm>
          <a:prstGeom prst="line">
            <a:avLst/>
          </a:prstGeom>
          <a:ln cap="flat" w="66675">
            <a:solidFill>
              <a:srgbClr val="5C6BC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5449691" y="5921086"/>
            <a:ext cx="953180" cy="184647"/>
          </a:xfrm>
          <a:custGeom>
            <a:avLst/>
            <a:gdLst/>
            <a:ahLst/>
            <a:cxnLst/>
            <a:rect r="r" b="b" t="t" l="l"/>
            <a:pathLst>
              <a:path h="184647" w="953180">
                <a:moveTo>
                  <a:pt x="0" y="0"/>
                </a:moveTo>
                <a:lnTo>
                  <a:pt x="953180" y="0"/>
                </a:lnTo>
                <a:lnTo>
                  <a:pt x="953180" y="184648"/>
                </a:lnTo>
                <a:lnTo>
                  <a:pt x="0" y="18464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528716" y="6472163"/>
            <a:ext cx="1633208" cy="773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2"/>
              </a:lnSpc>
            </a:pPr>
            <a:r>
              <a:rPr lang="en-US" sz="2230">
                <a:solidFill>
                  <a:srgbClr val="FCFCFC"/>
                </a:solidFill>
                <a:latin typeface="Nunito"/>
                <a:ea typeface="Nunito"/>
                <a:cs typeface="Nunito"/>
                <a:sym typeface="Nunito"/>
              </a:rPr>
              <a:t>Movie Genre Input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234437" y="6701375"/>
            <a:ext cx="2354659" cy="390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6"/>
              </a:lnSpc>
            </a:pPr>
            <a:r>
              <a:rPr lang="en-US" sz="2261">
                <a:solidFill>
                  <a:srgbClr val="FCFCFC"/>
                </a:solidFill>
                <a:latin typeface="Nunito"/>
                <a:ea typeface="Nunito"/>
                <a:cs typeface="Nunito"/>
                <a:sym typeface="Nunito"/>
              </a:rPr>
              <a:t>Recovery Reviews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483963" y="6493743"/>
            <a:ext cx="2339011" cy="357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8"/>
              </a:lnSpc>
            </a:pPr>
            <a:r>
              <a:rPr lang="en-US" sz="2134">
                <a:solidFill>
                  <a:srgbClr val="FCFCFC"/>
                </a:solidFill>
                <a:latin typeface="Nunito"/>
                <a:ea typeface="Nunito"/>
                <a:cs typeface="Nunito"/>
                <a:sym typeface="Nunito"/>
              </a:rPr>
              <a:t>Text Preprocessing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715179" y="7786425"/>
            <a:ext cx="2222660" cy="341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9"/>
              </a:lnSpc>
            </a:pPr>
            <a:r>
              <a:rPr lang="en-US" sz="2028">
                <a:solidFill>
                  <a:srgbClr val="FCFCFC"/>
                </a:solidFill>
                <a:latin typeface="Nunito"/>
                <a:ea typeface="Nunito"/>
                <a:cs typeface="Nunito"/>
                <a:sym typeface="Nunito"/>
              </a:rPr>
              <a:t>Gemini API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871831" y="7669172"/>
            <a:ext cx="2221982" cy="341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8"/>
              </a:lnSpc>
            </a:pPr>
            <a:r>
              <a:rPr lang="en-US" sz="2027">
                <a:solidFill>
                  <a:srgbClr val="FCFCFC"/>
                </a:solidFill>
                <a:latin typeface="Nunito"/>
                <a:ea typeface="Nunito"/>
                <a:cs typeface="Nunito"/>
                <a:sym typeface="Nunito"/>
              </a:rPr>
              <a:t>Report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28700" y="1028700"/>
            <a:ext cx="13589836" cy="151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999"/>
              </a:lnSpc>
              <a:spcBef>
                <a:spcPct val="0"/>
              </a:spcBef>
            </a:pPr>
            <a:r>
              <a:rPr lang="en-US" b="true" sz="99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Workflow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6161303" y="8128068"/>
            <a:ext cx="1870729" cy="1873070"/>
          </a:xfrm>
          <a:custGeom>
            <a:avLst/>
            <a:gdLst/>
            <a:ahLst/>
            <a:cxnLst/>
            <a:rect r="r" b="b" t="t" l="l"/>
            <a:pathLst>
              <a:path h="1873070" w="1870729">
                <a:moveTo>
                  <a:pt x="0" y="0"/>
                </a:moveTo>
                <a:lnTo>
                  <a:pt x="1870729" y="0"/>
                </a:lnTo>
                <a:lnTo>
                  <a:pt x="1870729" y="1873071"/>
                </a:lnTo>
                <a:lnTo>
                  <a:pt x="0" y="187307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DAGfYVPDkvc</dc:identifier>
  <dcterms:modified xsi:type="dcterms:W3CDTF">2011-08-01T06:04:30Z</dcterms:modified>
  <cp:revision>1</cp:revision>
  <dc:title>Presentazione Per i Business Semplice &amp; Pulito Nero e Viola</dc:title>
</cp:coreProperties>
</file>