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2" r:id="rId15"/>
    <p:sldId id="269" r:id="rId16"/>
    <p:sldId id="273" r:id="rId17"/>
    <p:sldId id="270" r:id="rId18"/>
    <p:sldId id="274" r:id="rId19"/>
    <p:sldId id="275" r:id="rId20"/>
    <p:sldId id="271"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86EA8A-E132-4B3F-AF90-04DF85AD8A2D}"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106388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86EA8A-E132-4B3F-AF90-04DF85AD8A2D}"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328399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86EA8A-E132-4B3F-AF90-04DF85AD8A2D}"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486693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86EA8A-E132-4B3F-AF90-04DF85AD8A2D}"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C944-FC9B-4C61-BFD4-33B62BC99BB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286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6EA8A-E132-4B3F-AF90-04DF85AD8A2D}"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2369573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86EA8A-E132-4B3F-AF90-04DF85AD8A2D}" type="datetimeFigureOut">
              <a:rPr lang="en-IN" smtClean="0"/>
              <a:t>13-06-2023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377809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86EA8A-E132-4B3F-AF90-04DF85AD8A2D}" type="datetimeFigureOut">
              <a:rPr lang="en-IN" smtClean="0"/>
              <a:t>13-06-2023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3861032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6EA8A-E132-4B3F-AF90-04DF85AD8A2D}"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653912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6EA8A-E132-4B3F-AF90-04DF85AD8A2D}"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373274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86EA8A-E132-4B3F-AF90-04DF85AD8A2D}"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308590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6EA8A-E132-4B3F-AF90-04DF85AD8A2D}"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80580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86EA8A-E132-4B3F-AF90-04DF85AD8A2D}"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315374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6EA8A-E132-4B3F-AF90-04DF85AD8A2D}" type="datetimeFigureOut">
              <a:rPr lang="en-IN" smtClean="0"/>
              <a:t>13-06-2023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122713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86EA8A-E132-4B3F-AF90-04DF85AD8A2D}" type="datetimeFigureOut">
              <a:rPr lang="en-IN" smtClean="0"/>
              <a:t>13-06-2023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6732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86EA8A-E132-4B3F-AF90-04DF85AD8A2D}" type="datetimeFigureOut">
              <a:rPr lang="en-IN" smtClean="0"/>
              <a:t>13-06-2023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154664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86EA8A-E132-4B3F-AF90-04DF85AD8A2D}" type="datetimeFigureOut">
              <a:rPr lang="en-IN" smtClean="0"/>
              <a:t>13-06-2023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26383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86EA8A-E132-4B3F-AF90-04DF85AD8A2D}"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2C944-FC9B-4C61-BFD4-33B62BC99BBC}" type="slidenum">
              <a:rPr lang="en-IN" smtClean="0"/>
              <a:t>‹#›</a:t>
            </a:fld>
            <a:endParaRPr lang="en-IN"/>
          </a:p>
        </p:txBody>
      </p:sp>
    </p:spTree>
    <p:extLst>
      <p:ext uri="{BB962C8B-B14F-4D97-AF65-F5344CB8AC3E}">
        <p14:creationId xmlns:p14="http://schemas.microsoft.com/office/powerpoint/2010/main" val="1141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86EA8A-E132-4B3F-AF90-04DF85AD8A2D}" type="datetimeFigureOut">
              <a:rPr lang="en-IN" smtClean="0"/>
              <a:t>13-06-2023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32C944-FC9B-4C61-BFD4-33B62BC99BBC}" type="slidenum">
              <a:rPr lang="en-IN" smtClean="0"/>
              <a:t>‹#›</a:t>
            </a:fld>
            <a:endParaRPr lang="en-IN"/>
          </a:p>
        </p:txBody>
      </p:sp>
    </p:spTree>
    <p:extLst>
      <p:ext uri="{BB962C8B-B14F-4D97-AF65-F5344CB8AC3E}">
        <p14:creationId xmlns:p14="http://schemas.microsoft.com/office/powerpoint/2010/main" val="207752120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indmajix.com/control-statements-in-java#switch" TargetMode="External"/><Relationship Id="rId13" Type="http://schemas.openxmlformats.org/officeDocument/2006/relationships/hyperlink" Target="https://mindmajix.com/control-statements-in-java#loop" TargetMode="External"/><Relationship Id="rId3" Type="http://schemas.openxmlformats.org/officeDocument/2006/relationships/hyperlink" Target="https://mindmajix.com/control-statements-in-java#decision" TargetMode="External"/><Relationship Id="rId7" Type="http://schemas.openxmlformats.org/officeDocument/2006/relationships/hyperlink" Target="https://mindmajix.com/control-statements-in-java#nested" TargetMode="External"/><Relationship Id="rId12" Type="http://schemas.openxmlformats.org/officeDocument/2006/relationships/hyperlink" Target="https://mindmajix.com/control-statements-in-java#for"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6" Type="http://schemas.openxmlformats.org/officeDocument/2006/relationships/hyperlink" Target="https://mindmajix.com/control-statements-in-java#if-else" TargetMode="External"/><Relationship Id="rId11" Type="http://schemas.openxmlformats.org/officeDocument/2006/relationships/hyperlink" Target="https://mindmajix.com/control-statements-in-java#do" TargetMode="External"/><Relationship Id="rId5" Type="http://schemas.openxmlformats.org/officeDocument/2006/relationships/hyperlink" Target="https://mindmajix.com/control-statements-in-java#else" TargetMode="External"/><Relationship Id="rId15" Type="http://schemas.openxmlformats.org/officeDocument/2006/relationships/hyperlink" Target="https://mindmajix.com/control-statements-in-java#continue" TargetMode="External"/><Relationship Id="rId10" Type="http://schemas.openxmlformats.org/officeDocument/2006/relationships/hyperlink" Target="https://mindmajix.com/control-statements-in-java#whilee" TargetMode="External"/><Relationship Id="rId4" Type="http://schemas.openxmlformats.org/officeDocument/2006/relationships/hyperlink" Target="https://mindmajix.com/control-statements-in-java#simple" TargetMode="External"/><Relationship Id="rId9" Type="http://schemas.openxmlformats.org/officeDocument/2006/relationships/hyperlink" Target="https://mindmajix.com/control-statements-in-java#looping" TargetMode="External"/><Relationship Id="rId14" Type="http://schemas.openxmlformats.org/officeDocument/2006/relationships/hyperlink" Target="https://mindmajix.com/control-statements-in-java#brea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javatpoint.com/java-programs"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java-data-types" TargetMode="External"/><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indmajix.com/control-statements-in-java#decis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4D56-4AAA-A51B-6FB0-CA755960710B}"/>
              </a:ext>
            </a:extLst>
          </p:cNvPr>
          <p:cNvSpPr>
            <a:spLocks noGrp="1"/>
          </p:cNvSpPr>
          <p:nvPr>
            <p:ph type="ctrTitle"/>
          </p:nvPr>
        </p:nvSpPr>
        <p:spPr>
          <a:xfrm>
            <a:off x="1907990" y="2278247"/>
            <a:ext cx="8825658" cy="1989357"/>
          </a:xfrm>
        </p:spPr>
        <p:txBody>
          <a:bodyPr/>
          <a:lstStyle/>
          <a:p>
            <a:r>
              <a:rPr lang="en-IN" sz="4800" dirty="0"/>
              <a:t>OBJECT ORIENTED PROGRAMMING CONCEPTS</a:t>
            </a:r>
          </a:p>
        </p:txBody>
      </p:sp>
      <p:sp>
        <p:nvSpPr>
          <p:cNvPr id="3" name="Subtitle 2">
            <a:extLst>
              <a:ext uri="{FF2B5EF4-FFF2-40B4-BE49-F238E27FC236}">
                <a16:creationId xmlns:a16="http://schemas.microsoft.com/office/drawing/2014/main" id="{47467BAA-DA9F-74CB-1734-556049D463C7}"/>
              </a:ext>
            </a:extLst>
          </p:cNvPr>
          <p:cNvSpPr>
            <a:spLocks noGrp="1"/>
          </p:cNvSpPr>
          <p:nvPr>
            <p:ph type="subTitle" idx="1"/>
          </p:nvPr>
        </p:nvSpPr>
        <p:spPr>
          <a:xfrm>
            <a:off x="1271496" y="1442509"/>
            <a:ext cx="3300504" cy="484902"/>
          </a:xfrm>
        </p:spPr>
        <p:txBody>
          <a:bodyPr>
            <a:normAutofit/>
          </a:bodyPr>
          <a:lstStyle/>
          <a:p>
            <a:pPr algn="ctr"/>
            <a:r>
              <a:rPr lang="en-IN" sz="2400" dirty="0"/>
              <a:t>Chapter -3</a:t>
            </a:r>
          </a:p>
        </p:txBody>
      </p:sp>
    </p:spTree>
    <p:extLst>
      <p:ext uri="{BB962C8B-B14F-4D97-AF65-F5344CB8AC3E}">
        <p14:creationId xmlns:p14="http://schemas.microsoft.com/office/powerpoint/2010/main" val="370740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4346-42AF-0B21-E5D5-4C5B8B7B50AF}"/>
              </a:ext>
            </a:extLst>
          </p:cNvPr>
          <p:cNvSpPr>
            <a:spLocks noGrp="1"/>
          </p:cNvSpPr>
          <p:nvPr>
            <p:ph type="title"/>
          </p:nvPr>
        </p:nvSpPr>
        <p:spPr>
          <a:xfrm>
            <a:off x="493711" y="757520"/>
            <a:ext cx="5736759" cy="632011"/>
          </a:xfrm>
        </p:spPr>
        <p:txBody>
          <a:bodyPr/>
          <a:lstStyle/>
          <a:p>
            <a:r>
              <a:rPr lang="en-IN" sz="3200" b="1" u="none" strike="noStrike"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Branching statements</a:t>
            </a:r>
            <a:endParaRPr lang="en-IN" sz="3200" dirty="0">
              <a:solidFill>
                <a:schemeClr val="accent2"/>
              </a:solidFill>
            </a:endParaRPr>
          </a:p>
        </p:txBody>
      </p:sp>
      <p:sp>
        <p:nvSpPr>
          <p:cNvPr id="3" name="Content Placeholder 2">
            <a:extLst>
              <a:ext uri="{FF2B5EF4-FFF2-40B4-BE49-F238E27FC236}">
                <a16:creationId xmlns:a16="http://schemas.microsoft.com/office/drawing/2014/main" id="{54CD3F49-1D61-85DA-32A7-DA359A51BA5F}"/>
              </a:ext>
            </a:extLst>
          </p:cNvPr>
          <p:cNvSpPr>
            <a:spLocks noGrp="1"/>
          </p:cNvSpPr>
          <p:nvPr>
            <p:ph idx="1"/>
          </p:nvPr>
        </p:nvSpPr>
        <p:spPr>
          <a:xfrm>
            <a:off x="395099" y="1703295"/>
            <a:ext cx="5198878" cy="4195481"/>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Branching statements jump from one statement to another and transfer the execution flow. There are 3 branching statements in Java.</a:t>
            </a:r>
            <a:r>
              <a:rPr kumimoji="0" lang="en-US" altLang="en-US" b="0" i="0" u="none" strike="noStrike" cap="none" normalizeH="0" baseline="0" dirty="0">
                <a:ln>
                  <a:noFill/>
                </a:ln>
                <a:effectLst/>
              </a:rPr>
              <a:t> </a:t>
            </a:r>
            <a:endParaRPr kumimoji="0" lang="en-US" altLang="en-US" b="0" i="0" u="none" strike="noStrike" cap="none" normalizeH="0" baseline="0" dirty="0">
              <a:ln>
                <a:noFill/>
              </a:ln>
              <a:effectLst/>
              <a:latin typeface="Arial" panose="020B0604020202020204" pitchFamily="34" charset="0"/>
            </a:endParaRPr>
          </a:p>
          <a:p>
            <a:pPr marL="0" indent="0">
              <a:buNone/>
            </a:pPr>
            <a:r>
              <a:rPr kumimoji="0" lang="en-IN"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Break</a:t>
            </a:r>
            <a:endParaRPr lang="en-IN" sz="2400" dirty="0">
              <a:solidFill>
                <a:srgbClr val="FFFF00"/>
              </a:solidFill>
              <a:effectLst/>
              <a:latin typeface="Calibri" panose="020F050202020403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Break statement is used to terminate the execution and bypass the remaining code in loop. It is mostly used in loop to stop the execution and comes out of loop. When there are nested loops then break will terminate the innermost loop</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0" name="Rectangle 5">
            <a:extLst>
              <a:ext uri="{FF2B5EF4-FFF2-40B4-BE49-F238E27FC236}">
                <a16:creationId xmlns:a16="http://schemas.microsoft.com/office/drawing/2014/main" id="{860DB364-A0DD-E25F-C032-16BAAC4B6ED6}"/>
              </a:ext>
            </a:extLst>
          </p:cNvPr>
          <p:cNvSpPr>
            <a:spLocks noChangeArrowheads="1"/>
          </p:cNvSpPr>
          <p:nvPr/>
        </p:nvSpPr>
        <p:spPr bwMode="auto">
          <a:xfrm>
            <a:off x="6006353" y="343540"/>
            <a:ext cx="5283924" cy="61709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Example:</a:t>
            </a:r>
            <a:r>
              <a:rPr kumimoji="0" lang="en-US" altLang="en-US" sz="2000" b="0" i="0" u="none" strike="noStrike" cap="none" normalizeH="0" baseline="0" dirty="0">
                <a:ln>
                  <a:noFill/>
                </a:ln>
                <a:solidFill>
                  <a:srgbClr val="002060"/>
                </a:solidFill>
                <a:effectLst/>
              </a:rPr>
              <a:t> </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class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breakTest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static void main(String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args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for (int j = 0; j &lt; 5;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j++</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come out of loop when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is 4.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if (j == 4)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break;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(j);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("After loop");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Output:</a:t>
            </a:r>
            <a:r>
              <a:rPr kumimoji="0" lang="en-US" altLang="en-US" sz="2000" b="0" i="0" u="none" strike="noStrike" cap="none" normalizeH="0" baseline="0" dirty="0">
                <a:ln>
                  <a:noFill/>
                </a:ln>
                <a:solidFill>
                  <a:srgbClr val="002060"/>
                </a:solidFill>
                <a:effectLst/>
              </a:rPr>
              <a:t> </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After loop</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730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D3F49-1D61-85DA-32A7-DA359A51BA5F}"/>
              </a:ext>
            </a:extLst>
          </p:cNvPr>
          <p:cNvSpPr>
            <a:spLocks noGrp="1"/>
          </p:cNvSpPr>
          <p:nvPr>
            <p:ph idx="1"/>
          </p:nvPr>
        </p:nvSpPr>
        <p:spPr>
          <a:xfrm>
            <a:off x="260629" y="1995522"/>
            <a:ext cx="5198878" cy="2442007"/>
          </a:xfrm>
        </p:spPr>
        <p:txBody>
          <a:bodyPr/>
          <a:lstStyle/>
          <a:p>
            <a:pPr marL="0" indent="0">
              <a:buNone/>
            </a:pPr>
            <a:r>
              <a:rPr lang="en-IN" sz="2400" b="1" dirty="0">
                <a:solidFill>
                  <a:srgbClr val="FFFF00"/>
                </a:solidFill>
                <a:effectLst/>
                <a:latin typeface="Calibri" panose="020F0502020204030204" pitchFamily="34" charset="0"/>
                <a:ea typeface="Calibri" panose="020F0502020204030204" pitchFamily="34" charset="0"/>
              </a:rPr>
              <a:t>Continue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Continue statement works same as break but the difference is it only comes out of loop for that iteration and continue to execute the code for next iterations. So it only bypasses the current iteration.</a:t>
            </a:r>
            <a:r>
              <a:rPr kumimoji="0" lang="en-US" altLang="en-US" sz="12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a:p>
            <a:endParaRPr lang="en-IN" dirty="0"/>
          </a:p>
        </p:txBody>
      </p:sp>
      <p:sp>
        <p:nvSpPr>
          <p:cNvPr id="10" name="Rectangle 5">
            <a:extLst>
              <a:ext uri="{FF2B5EF4-FFF2-40B4-BE49-F238E27FC236}">
                <a16:creationId xmlns:a16="http://schemas.microsoft.com/office/drawing/2014/main" id="{860DB364-A0DD-E25F-C032-16BAAC4B6ED6}"/>
              </a:ext>
            </a:extLst>
          </p:cNvPr>
          <p:cNvSpPr>
            <a:spLocks noChangeArrowheads="1"/>
          </p:cNvSpPr>
          <p:nvPr/>
        </p:nvSpPr>
        <p:spPr bwMode="auto">
          <a:xfrm>
            <a:off x="5459507" y="771841"/>
            <a:ext cx="6158752" cy="50937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Example:</a:t>
            </a:r>
            <a:r>
              <a:rPr kumimoji="0" lang="en-US" altLang="en-US" sz="2000" b="0" i="0" u="none" strike="noStrike" cap="none" normalizeH="0" baseline="0" dirty="0">
                <a:ln>
                  <a:noFill/>
                </a:ln>
                <a:solidFill>
                  <a:srgbClr val="002060"/>
                </a:solidFill>
                <a:effectLst/>
              </a:rPr>
              <a:t> </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class </a:t>
            </a:r>
            <a:r>
              <a:rPr kumimoji="0" lang="en-US" altLang="en-US" sz="18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continueTest</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static void main(String </a:t>
            </a:r>
            <a:r>
              <a:rPr kumimoji="0" lang="en-US" altLang="en-US" sz="18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args</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for (int j = 0; j &lt; 10; </a:t>
            </a:r>
            <a:r>
              <a:rPr kumimoji="0" lang="en-US" altLang="en-US" sz="18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j++</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If the number is odd then bypass and continue with next value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if (j%2 != 0)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continue;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only even numbers will be printed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(j + " ");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20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Output:</a:t>
            </a:r>
            <a:r>
              <a:rPr kumimoji="0" lang="en-US" altLang="en-US" sz="2000" b="0" i="0" u="none" strike="noStrike" cap="none" normalizeH="0" baseline="0" dirty="0">
                <a:ln>
                  <a:noFill/>
                </a:ln>
                <a:solidFill>
                  <a:srgbClr val="002060"/>
                </a:solidFill>
                <a:effectLst/>
              </a:rPr>
              <a:t> </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0 2 4 6 8</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8023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4346-42AF-0B21-E5D5-4C5B8B7B50AF}"/>
              </a:ext>
            </a:extLst>
          </p:cNvPr>
          <p:cNvSpPr>
            <a:spLocks noGrp="1"/>
          </p:cNvSpPr>
          <p:nvPr>
            <p:ph type="title"/>
          </p:nvPr>
        </p:nvSpPr>
        <p:spPr>
          <a:xfrm>
            <a:off x="834370" y="327213"/>
            <a:ext cx="5736759" cy="632011"/>
          </a:xfrm>
        </p:spPr>
        <p:txBody>
          <a:bodyPr/>
          <a:lstStyle/>
          <a:p>
            <a:r>
              <a:rPr lang="en-IN" sz="3200" b="1" u="none" strike="noStrike"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Looping </a:t>
            </a:r>
            <a:r>
              <a:rPr lang="en-IN" sz="3200" b="1" u="sng" kern="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statements</a:t>
            </a:r>
            <a:endParaRPr lang="en-IN" sz="3200" dirty="0">
              <a:solidFill>
                <a:schemeClr val="accent2"/>
              </a:solidFill>
            </a:endParaRPr>
          </a:p>
        </p:txBody>
      </p:sp>
      <p:sp>
        <p:nvSpPr>
          <p:cNvPr id="3" name="Content Placeholder 2">
            <a:extLst>
              <a:ext uri="{FF2B5EF4-FFF2-40B4-BE49-F238E27FC236}">
                <a16:creationId xmlns:a16="http://schemas.microsoft.com/office/drawing/2014/main" id="{54CD3F49-1D61-85DA-32A7-DA359A51BA5F}"/>
              </a:ext>
            </a:extLst>
          </p:cNvPr>
          <p:cNvSpPr>
            <a:spLocks noGrp="1"/>
          </p:cNvSpPr>
          <p:nvPr>
            <p:ph idx="1"/>
          </p:nvPr>
        </p:nvSpPr>
        <p:spPr>
          <a:xfrm>
            <a:off x="359240" y="959224"/>
            <a:ext cx="11715136" cy="129091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Looping statements are the statements which executes a block of code repeatedly until some condition meet to the criteria. Loops can be considered as repeating if statements. There are 3 types of loops available in Java.</a:t>
            </a:r>
            <a:r>
              <a:rPr kumimoji="0" lang="en-US" altLang="en-US" sz="12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a:p>
            <a:endParaRPr lang="en-IN" dirty="0"/>
          </a:p>
        </p:txBody>
      </p:sp>
      <p:sp>
        <p:nvSpPr>
          <p:cNvPr id="6" name="Rectangle 3">
            <a:extLst>
              <a:ext uri="{FF2B5EF4-FFF2-40B4-BE49-F238E27FC236}">
                <a16:creationId xmlns:a16="http://schemas.microsoft.com/office/drawing/2014/main" id="{9F9EC3F6-E1C5-074C-9D79-AF08735F3711}"/>
              </a:ext>
            </a:extLst>
          </p:cNvPr>
          <p:cNvSpPr>
            <a:spLocks noChangeArrowheads="1"/>
          </p:cNvSpPr>
          <p:nvPr/>
        </p:nvSpPr>
        <p:spPr bwMode="auto">
          <a:xfrm>
            <a:off x="359240" y="4276797"/>
            <a:ext cx="5871882" cy="18955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Syntax</a:t>
            </a: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while (condition)</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statement1;</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4" name="Rectangle 1">
            <a:extLst>
              <a:ext uri="{FF2B5EF4-FFF2-40B4-BE49-F238E27FC236}">
                <a16:creationId xmlns:a16="http://schemas.microsoft.com/office/drawing/2014/main" id="{889949C6-2B3B-E765-040B-436CE5E672F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6670D66-C696-D6FD-2278-1CA916F5C4AA}"/>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Control Flow in Java">
            <a:extLst>
              <a:ext uri="{FF2B5EF4-FFF2-40B4-BE49-F238E27FC236}">
                <a16:creationId xmlns:a16="http://schemas.microsoft.com/office/drawing/2014/main" id="{FB5B2820-0BF1-F689-B505-05590EEB08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4519" y="1882072"/>
            <a:ext cx="3190351" cy="41853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F5B16595-C809-3410-B6DB-D5DF2C966F0A}"/>
              </a:ext>
            </a:extLst>
          </p:cNvPr>
          <p:cNvSpPr txBox="1"/>
          <p:nvPr/>
        </p:nvSpPr>
        <p:spPr>
          <a:xfrm>
            <a:off x="247181" y="1851100"/>
            <a:ext cx="5983941" cy="2123658"/>
          </a:xfrm>
          <a:prstGeom prst="rect">
            <a:avLst/>
          </a:prstGeom>
          <a:noFill/>
        </p:spPr>
        <p:txBody>
          <a:bodyPr wrap="square">
            <a:spAutoFit/>
          </a:bodyPr>
          <a:lstStyle/>
          <a:p>
            <a:pPr marL="0" indent="0">
              <a:buNone/>
            </a:pPr>
            <a:r>
              <a:rPr kumimoji="0" lang="en-IN"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While</a:t>
            </a:r>
            <a:endParaRPr lang="en-IN" sz="2000" dirty="0">
              <a:solidFill>
                <a:srgbClr val="FFFF00"/>
              </a:solidFill>
              <a:effectLst/>
              <a:latin typeface="Calibri" panose="020F0502020204030204" pitchFamily="34" charset="0"/>
              <a:ea typeface="Calibri" panose="020F0502020204030204" pitchFamily="34" charset="0"/>
            </a:endParaRPr>
          </a:p>
          <a:p>
            <a:pPr marL="0" indent="0">
              <a:buNone/>
            </a:pPr>
            <a:r>
              <a:rPr kumimoji="0" lang="en-US" altLang="en-US" sz="18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While loops are simplest kind of loop. It checks and evaluates the condition and if it is true then executes the body of loop. This is repeated until the condition becomes false. Condition in while loop must be given as a Boolean expression. If int or string is used instead, compile will give the error</a:t>
            </a:r>
            <a:r>
              <a:rPr kumimoji="0" lang="en-US" altLang="en-US" sz="1100" b="0" i="0" u="none" strike="noStrike" cap="none" normalizeH="0" baseline="0" dirty="0">
                <a:ln>
                  <a:noFill/>
                </a:ln>
                <a:effectLst/>
              </a:rPr>
              <a:t> </a:t>
            </a:r>
            <a:r>
              <a:rPr kumimoji="0" lang="en-US" altLang="en-US" sz="18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of code should be executed based on the condition.</a:t>
            </a:r>
            <a:r>
              <a:rPr kumimoji="0" lang="en-US" altLang="en-US" sz="1100" b="0" i="0" u="none" strike="noStrike" cap="none" normalizeH="0" baseline="0" dirty="0">
                <a:ln>
                  <a:noFill/>
                </a:ln>
                <a:effectLst/>
              </a:rPr>
              <a:t> </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45827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65EED4-E850-CFBF-AA69-19F947E006AA}"/>
              </a:ext>
            </a:extLst>
          </p:cNvPr>
          <p:cNvSpPr>
            <a:spLocks noChangeArrowheads="1"/>
          </p:cNvSpPr>
          <p:nvPr/>
        </p:nvSpPr>
        <p:spPr bwMode="auto">
          <a:xfrm>
            <a:off x="3563470" y="516813"/>
            <a:ext cx="6638365"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whileLoopTest</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static void main(String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args</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j = 1;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while (j &lt;= 10)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 = j+2;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4" name="TextBox 3">
            <a:extLst>
              <a:ext uri="{FF2B5EF4-FFF2-40B4-BE49-F238E27FC236}">
                <a16:creationId xmlns:a16="http://schemas.microsoft.com/office/drawing/2014/main" id="{6EC124AE-A4EA-C271-30DD-F5BB51FD10DC}"/>
              </a:ext>
            </a:extLst>
          </p:cNvPr>
          <p:cNvSpPr txBox="1"/>
          <p:nvPr/>
        </p:nvSpPr>
        <p:spPr>
          <a:xfrm>
            <a:off x="905435" y="285981"/>
            <a:ext cx="3325906" cy="461665"/>
          </a:xfrm>
          <a:prstGeom prst="rect">
            <a:avLst/>
          </a:prstGeom>
          <a:noFill/>
        </p:spPr>
        <p:txBody>
          <a:bodyPr wrap="square">
            <a:spAutoFit/>
          </a:bodyPr>
          <a:lstStyle/>
          <a:p>
            <a:pPr marL="0" indent="0">
              <a:buNone/>
            </a:pPr>
            <a:r>
              <a:rPr kumimoji="0" lang="en-US"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Example program</a:t>
            </a:r>
            <a:endParaRPr lang="en-IN" sz="2400" dirty="0">
              <a:solidFill>
                <a:srgbClr val="FFFF00"/>
              </a:solidFill>
              <a:effectLst/>
              <a:latin typeface="Calibri" panose="020F0502020204030204" pitchFamily="34" charset="0"/>
              <a:ea typeface="Calibri" panose="020F0502020204030204" pitchFamily="34" charset="0"/>
            </a:endParaRPr>
          </a:p>
        </p:txBody>
      </p:sp>
      <p:sp>
        <p:nvSpPr>
          <p:cNvPr id="5" name="Rectangle 1">
            <a:extLst>
              <a:ext uri="{FF2B5EF4-FFF2-40B4-BE49-F238E27FC236}">
                <a16:creationId xmlns:a16="http://schemas.microsoft.com/office/drawing/2014/main" id="{9787C5C4-7C4A-E02A-0062-99A81DB317C7}"/>
              </a:ext>
            </a:extLst>
          </p:cNvPr>
          <p:cNvSpPr>
            <a:spLocks noChangeArrowheads="1"/>
          </p:cNvSpPr>
          <p:nvPr/>
        </p:nvSpPr>
        <p:spPr bwMode="auto">
          <a:xfrm>
            <a:off x="3563470" y="4000482"/>
            <a:ext cx="6638365" cy="23407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inter-bold"/>
              </a:rPr>
              <a:t>Output:</a:t>
            </a:r>
            <a:endParaRPr kumimoji="0" lang="en-US" altLang="en-US" sz="2400" b="0" i="0" u="none" strike="noStrike" cap="none" normalizeH="0" baseline="0" dirty="0">
              <a:ln>
                <a:noFill/>
              </a:ln>
              <a:solidFill>
                <a:srgbClr val="002060"/>
              </a:solidFill>
              <a:effectLst/>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70315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F9EC3F6-E1C5-074C-9D79-AF08735F3711}"/>
              </a:ext>
            </a:extLst>
          </p:cNvPr>
          <p:cNvSpPr>
            <a:spLocks noChangeArrowheads="1"/>
          </p:cNvSpPr>
          <p:nvPr/>
        </p:nvSpPr>
        <p:spPr bwMode="auto">
          <a:xfrm>
            <a:off x="592322" y="3812886"/>
            <a:ext cx="5871882" cy="14966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Syntax</a:t>
            </a: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do{</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statement1;</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}while(condition);</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4" name="Rectangle 1">
            <a:extLst>
              <a:ext uri="{FF2B5EF4-FFF2-40B4-BE49-F238E27FC236}">
                <a16:creationId xmlns:a16="http://schemas.microsoft.com/office/drawing/2014/main" id="{889949C6-2B3B-E765-040B-436CE5E672F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6670D66-C696-D6FD-2278-1CA916F5C4AA}"/>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5B16595-C809-3410-B6DB-D5DF2C966F0A}"/>
              </a:ext>
            </a:extLst>
          </p:cNvPr>
          <p:cNvSpPr txBox="1"/>
          <p:nvPr/>
        </p:nvSpPr>
        <p:spPr>
          <a:xfrm>
            <a:off x="616487" y="856016"/>
            <a:ext cx="5694178" cy="2123658"/>
          </a:xfrm>
          <a:prstGeom prst="rect">
            <a:avLst/>
          </a:prstGeom>
          <a:noFill/>
        </p:spPr>
        <p:txBody>
          <a:bodyPr wrap="square">
            <a:spAutoFit/>
          </a:bodyPr>
          <a:lstStyle/>
          <a:p>
            <a:pPr marL="0" indent="0">
              <a:buNone/>
            </a:pPr>
            <a:r>
              <a:rPr kumimoji="0" lang="en-IN"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Do…While</a:t>
            </a:r>
            <a:endParaRPr lang="en-IN" sz="2000" dirty="0">
              <a:solidFill>
                <a:srgbClr val="FFFF00"/>
              </a:solidFill>
              <a:effectLst/>
              <a:latin typeface="Calibri" panose="020F050202020403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Do…while works same as while loop. It has only one difference that in do…while condition is checked after the execution of the loop body. That is why this loop is considered as exit control loop. In do…while loop, body of loop will be executed at least once before checking the condition</a:t>
            </a:r>
            <a:r>
              <a:rPr kumimoji="0" lang="en-US" altLang="en-US" b="0" i="0" u="none" strike="noStrike" cap="none" normalizeH="0" baseline="0" dirty="0">
                <a:ln>
                  <a:noFill/>
                </a:ln>
                <a:effectLst/>
              </a:rPr>
              <a:t> </a:t>
            </a:r>
            <a:endParaRPr kumimoji="0" lang="en-US" altLang="en-US" b="0" i="0" u="none" strike="noStrike" cap="none" normalizeH="0" baseline="0" dirty="0">
              <a:ln>
                <a:noFill/>
              </a:ln>
              <a:effectLst/>
              <a:latin typeface="Arial" panose="020B0604020202020204" pitchFamily="34" charset="0"/>
            </a:endParaRPr>
          </a:p>
        </p:txBody>
      </p:sp>
      <p:pic>
        <p:nvPicPr>
          <p:cNvPr id="14" name="Picture 13" descr="Control Flow in Java">
            <a:extLst>
              <a:ext uri="{FF2B5EF4-FFF2-40B4-BE49-F238E27FC236}">
                <a16:creationId xmlns:a16="http://schemas.microsoft.com/office/drawing/2014/main" id="{812A91EC-2B50-B325-C48B-9D22A1224B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8609" y="782730"/>
            <a:ext cx="2828402" cy="4825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95503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65EED4-E850-CFBF-AA69-19F947E006AA}"/>
              </a:ext>
            </a:extLst>
          </p:cNvPr>
          <p:cNvSpPr>
            <a:spLocks noChangeArrowheads="1"/>
          </p:cNvSpPr>
          <p:nvPr/>
        </p:nvSpPr>
        <p:spPr bwMode="auto">
          <a:xfrm>
            <a:off x="3563469" y="747646"/>
            <a:ext cx="6638365" cy="39883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a:lnSpc>
                <a:spcPct val="107000"/>
              </a:lnSpc>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dowhileLoopTest</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static void main(String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args</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j = 10;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do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 = j+1;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while (j &lt;= 10)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4" name="TextBox 3">
            <a:extLst>
              <a:ext uri="{FF2B5EF4-FFF2-40B4-BE49-F238E27FC236}">
                <a16:creationId xmlns:a16="http://schemas.microsoft.com/office/drawing/2014/main" id="{6EC124AE-A4EA-C271-30DD-F5BB51FD10DC}"/>
              </a:ext>
            </a:extLst>
          </p:cNvPr>
          <p:cNvSpPr txBox="1"/>
          <p:nvPr/>
        </p:nvSpPr>
        <p:spPr>
          <a:xfrm>
            <a:off x="905435" y="285981"/>
            <a:ext cx="3325906" cy="461665"/>
          </a:xfrm>
          <a:prstGeom prst="rect">
            <a:avLst/>
          </a:prstGeom>
          <a:noFill/>
        </p:spPr>
        <p:txBody>
          <a:bodyPr wrap="square">
            <a:spAutoFit/>
          </a:bodyPr>
          <a:lstStyle/>
          <a:p>
            <a:pPr marL="0" indent="0">
              <a:buNone/>
            </a:pPr>
            <a:r>
              <a:rPr kumimoji="0" lang="en-US"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Example program</a:t>
            </a:r>
            <a:endParaRPr lang="en-IN" sz="2400" dirty="0">
              <a:solidFill>
                <a:srgbClr val="FFFF00"/>
              </a:solidFill>
              <a:effectLst/>
              <a:latin typeface="Calibri" panose="020F0502020204030204" pitchFamily="34" charset="0"/>
              <a:ea typeface="Calibri" panose="020F0502020204030204" pitchFamily="34" charset="0"/>
            </a:endParaRPr>
          </a:p>
        </p:txBody>
      </p:sp>
      <p:sp>
        <p:nvSpPr>
          <p:cNvPr id="5" name="Rectangle 1">
            <a:extLst>
              <a:ext uri="{FF2B5EF4-FFF2-40B4-BE49-F238E27FC236}">
                <a16:creationId xmlns:a16="http://schemas.microsoft.com/office/drawing/2014/main" id="{9787C5C4-7C4A-E02A-0062-99A81DB317C7}"/>
              </a:ext>
            </a:extLst>
          </p:cNvPr>
          <p:cNvSpPr>
            <a:spLocks noChangeArrowheads="1"/>
          </p:cNvSpPr>
          <p:nvPr/>
        </p:nvSpPr>
        <p:spPr bwMode="auto">
          <a:xfrm>
            <a:off x="3563470" y="4798392"/>
            <a:ext cx="6638365" cy="7448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inter-bold"/>
              </a:rPr>
              <a:t>Output:</a:t>
            </a:r>
            <a:endParaRPr kumimoji="0" lang="en-US" altLang="en-US" sz="2400" b="0" i="0" u="none" strike="noStrike" cap="none" normalizeH="0" baseline="0" dirty="0">
              <a:ln>
                <a:noFill/>
              </a:ln>
              <a:solidFill>
                <a:srgbClr val="002060"/>
              </a:solidFill>
              <a:effectLst/>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p>
        </p:txBody>
      </p:sp>
    </p:spTree>
    <p:extLst>
      <p:ext uri="{BB962C8B-B14F-4D97-AF65-F5344CB8AC3E}">
        <p14:creationId xmlns:p14="http://schemas.microsoft.com/office/powerpoint/2010/main" val="65709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F9EC3F6-E1C5-074C-9D79-AF08735F3711}"/>
              </a:ext>
            </a:extLst>
          </p:cNvPr>
          <p:cNvSpPr>
            <a:spLocks noChangeArrowheads="1"/>
          </p:cNvSpPr>
          <p:nvPr/>
        </p:nvSpPr>
        <p:spPr bwMode="auto">
          <a:xfrm>
            <a:off x="529475" y="4227364"/>
            <a:ext cx="5871882" cy="18955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Syntax</a:t>
            </a: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(initialization; condition; increment/decrement)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statement;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4" name="Rectangle 1">
            <a:extLst>
              <a:ext uri="{FF2B5EF4-FFF2-40B4-BE49-F238E27FC236}">
                <a16:creationId xmlns:a16="http://schemas.microsoft.com/office/drawing/2014/main" id="{889949C6-2B3B-E765-040B-436CE5E672F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6670D66-C696-D6FD-2278-1CA916F5C4AA}"/>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5B16595-C809-3410-B6DB-D5DF2C966F0A}"/>
              </a:ext>
            </a:extLst>
          </p:cNvPr>
          <p:cNvSpPr txBox="1"/>
          <p:nvPr/>
        </p:nvSpPr>
        <p:spPr>
          <a:xfrm>
            <a:off x="644196" y="390182"/>
            <a:ext cx="10171586" cy="1292662"/>
          </a:xfrm>
          <a:prstGeom prst="rect">
            <a:avLst/>
          </a:prstGeom>
          <a:noFill/>
        </p:spPr>
        <p:txBody>
          <a:bodyPr wrap="square">
            <a:spAutoFit/>
          </a:bodyPr>
          <a:lstStyle/>
          <a:p>
            <a:pPr marL="0" indent="0">
              <a:buNone/>
            </a:pPr>
            <a:r>
              <a:rPr lang="en-IN" altLang="en-US" sz="24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For </a:t>
            </a:r>
            <a:r>
              <a:rPr kumimoji="0" lang="en-IN"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While</a:t>
            </a:r>
            <a:endParaRPr lang="en-IN" sz="2000" dirty="0">
              <a:solidFill>
                <a:srgbClr val="FFFF00"/>
              </a:solidFill>
              <a:effectLst/>
              <a:latin typeface="Calibri" panose="020F050202020403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It is the most common and widely used loop in Java. It is the easiest way to construct a loop structure in code as initialization of a variable, a condition and increment/decrement are declared only in a single line of code. It is easy to debug structure in Java.</a:t>
            </a:r>
            <a:r>
              <a:rPr kumimoji="0" lang="en-US" altLang="en-US" sz="1100" b="0" i="0" u="none" strike="noStrike" cap="none" normalizeH="0" baseline="0" dirty="0">
                <a:ln>
                  <a:noFill/>
                </a:ln>
                <a:effectLst/>
              </a:rPr>
              <a:t> </a:t>
            </a:r>
            <a:endParaRPr kumimoji="0" lang="en-US" altLang="en-US" sz="3200" b="0" i="0" u="none" strike="noStrike" cap="none" normalizeH="0" baseline="0" dirty="0">
              <a:ln>
                <a:noFill/>
              </a:ln>
              <a:effectLst/>
              <a:latin typeface="Arial" panose="020B0604020202020204" pitchFamily="34" charset="0"/>
            </a:endParaRPr>
          </a:p>
        </p:txBody>
      </p:sp>
      <p:sp>
        <p:nvSpPr>
          <p:cNvPr id="2" name="Rectangle 1">
            <a:extLst>
              <a:ext uri="{FF2B5EF4-FFF2-40B4-BE49-F238E27FC236}">
                <a16:creationId xmlns:a16="http://schemas.microsoft.com/office/drawing/2014/main" id="{25224C2A-2D01-DA13-59BA-9EBDD738671F}"/>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Control Flow in Java">
            <a:extLst>
              <a:ext uri="{FF2B5EF4-FFF2-40B4-BE49-F238E27FC236}">
                <a16:creationId xmlns:a16="http://schemas.microsoft.com/office/drawing/2014/main" id="{42C6C000-9E64-EDE9-3647-FFDE0FFABD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399" y="1682844"/>
            <a:ext cx="6407035" cy="2904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20212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65EED4-E850-CFBF-AA69-19F947E006AA}"/>
              </a:ext>
            </a:extLst>
          </p:cNvPr>
          <p:cNvSpPr>
            <a:spLocks noChangeArrowheads="1"/>
          </p:cNvSpPr>
          <p:nvPr/>
        </p:nvSpPr>
        <p:spPr bwMode="auto">
          <a:xfrm>
            <a:off x="3563470" y="640853"/>
            <a:ext cx="6638365" cy="31220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forLoopTest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static void main(String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args</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(int j = 1; j &lt;= 5;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j++</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4" name="TextBox 3">
            <a:extLst>
              <a:ext uri="{FF2B5EF4-FFF2-40B4-BE49-F238E27FC236}">
                <a16:creationId xmlns:a16="http://schemas.microsoft.com/office/drawing/2014/main" id="{6EC124AE-A4EA-C271-30DD-F5BB51FD10DC}"/>
              </a:ext>
            </a:extLst>
          </p:cNvPr>
          <p:cNvSpPr txBox="1"/>
          <p:nvPr/>
        </p:nvSpPr>
        <p:spPr>
          <a:xfrm>
            <a:off x="905435" y="285981"/>
            <a:ext cx="3325906" cy="461665"/>
          </a:xfrm>
          <a:prstGeom prst="rect">
            <a:avLst/>
          </a:prstGeom>
          <a:noFill/>
        </p:spPr>
        <p:txBody>
          <a:bodyPr wrap="square">
            <a:spAutoFit/>
          </a:bodyPr>
          <a:lstStyle/>
          <a:p>
            <a:pPr marL="0" indent="0">
              <a:buNone/>
            </a:pPr>
            <a:r>
              <a:rPr kumimoji="0" lang="en-US"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Example program</a:t>
            </a:r>
            <a:endParaRPr lang="en-IN" sz="2400" dirty="0">
              <a:solidFill>
                <a:srgbClr val="FFFF00"/>
              </a:solidFill>
              <a:effectLst/>
              <a:latin typeface="Calibri" panose="020F0502020204030204" pitchFamily="34" charset="0"/>
              <a:ea typeface="Calibri" panose="020F0502020204030204" pitchFamily="34" charset="0"/>
            </a:endParaRPr>
          </a:p>
        </p:txBody>
      </p:sp>
      <p:sp>
        <p:nvSpPr>
          <p:cNvPr id="5" name="Rectangle 1">
            <a:extLst>
              <a:ext uri="{FF2B5EF4-FFF2-40B4-BE49-F238E27FC236}">
                <a16:creationId xmlns:a16="http://schemas.microsoft.com/office/drawing/2014/main" id="{9787C5C4-7C4A-E02A-0062-99A81DB317C7}"/>
              </a:ext>
            </a:extLst>
          </p:cNvPr>
          <p:cNvSpPr>
            <a:spLocks noChangeArrowheads="1"/>
          </p:cNvSpPr>
          <p:nvPr/>
        </p:nvSpPr>
        <p:spPr bwMode="auto">
          <a:xfrm>
            <a:off x="3563470" y="4000482"/>
            <a:ext cx="6638365" cy="23407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inter-bold"/>
              </a:rPr>
              <a:t>Output:</a:t>
            </a:r>
            <a:endParaRPr kumimoji="0" lang="en-US" altLang="en-US" sz="2400" b="0" i="0" u="none" strike="noStrike" cap="none" normalizeH="0" baseline="0" dirty="0">
              <a:ln>
                <a:noFill/>
              </a:ln>
              <a:solidFill>
                <a:srgbClr val="002060"/>
              </a:solidFill>
              <a:effectLst/>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53421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F9EC3F6-E1C5-074C-9D79-AF08735F3711}"/>
              </a:ext>
            </a:extLst>
          </p:cNvPr>
          <p:cNvSpPr>
            <a:spLocks noChangeArrowheads="1"/>
          </p:cNvSpPr>
          <p:nvPr/>
        </p:nvSpPr>
        <p:spPr bwMode="auto">
          <a:xfrm>
            <a:off x="572478" y="3544064"/>
            <a:ext cx="4537404"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Syntax</a:t>
            </a: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algn="just">
              <a:buFont typeface="+mj-lt"/>
              <a:buAutoNum type="arabicPeriod"/>
            </a:pPr>
            <a:r>
              <a:rPr lang="en-IN" b="1" i="0" dirty="0">
                <a:solidFill>
                  <a:srgbClr val="006699"/>
                </a:solidFill>
                <a:effectLst/>
                <a:latin typeface="inter-regular"/>
              </a:rPr>
              <a:t>for</a:t>
            </a:r>
            <a:r>
              <a:rPr lang="en-IN" b="0" i="0" dirty="0">
                <a:solidFill>
                  <a:srgbClr val="000000"/>
                </a:solidFill>
                <a:effectLst/>
                <a:latin typeface="inter-regular"/>
              </a:rPr>
              <a:t>(</a:t>
            </a:r>
            <a:r>
              <a:rPr lang="en-IN" b="0" i="0" dirty="0" err="1">
                <a:solidFill>
                  <a:srgbClr val="000000"/>
                </a:solidFill>
                <a:effectLst/>
                <a:latin typeface="inter-regular"/>
              </a:rPr>
              <a:t>data_type</a:t>
            </a:r>
            <a:r>
              <a:rPr lang="en-IN" b="0" i="0" dirty="0">
                <a:solidFill>
                  <a:srgbClr val="000000"/>
                </a:solidFill>
                <a:effectLst/>
                <a:latin typeface="inter-regular"/>
              </a:rPr>
              <a:t> variable : array | collection){  </a:t>
            </a:r>
          </a:p>
          <a:p>
            <a:pPr algn="just">
              <a:buFont typeface="+mj-lt"/>
              <a:buAutoNum type="arabicPeriod"/>
            </a:pPr>
            <a:r>
              <a:rPr lang="en-IN" b="0" i="0" dirty="0">
                <a:solidFill>
                  <a:srgbClr val="008200"/>
                </a:solidFill>
                <a:effectLst/>
                <a:latin typeface="inter-regular"/>
              </a:rPr>
              <a:t>//body of for-each loop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4" name="Rectangle 1">
            <a:extLst>
              <a:ext uri="{FF2B5EF4-FFF2-40B4-BE49-F238E27FC236}">
                <a16:creationId xmlns:a16="http://schemas.microsoft.com/office/drawing/2014/main" id="{889949C6-2B3B-E765-040B-436CE5E672F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6670D66-C696-D6FD-2278-1CA916F5C4AA}"/>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5B16595-C809-3410-B6DB-D5DF2C966F0A}"/>
              </a:ext>
            </a:extLst>
          </p:cNvPr>
          <p:cNvSpPr txBox="1"/>
          <p:nvPr/>
        </p:nvSpPr>
        <p:spPr>
          <a:xfrm>
            <a:off x="514978" y="1461827"/>
            <a:ext cx="4904957" cy="1569660"/>
          </a:xfrm>
          <a:prstGeom prst="rect">
            <a:avLst/>
          </a:prstGeom>
          <a:noFill/>
        </p:spPr>
        <p:txBody>
          <a:bodyPr wrap="square">
            <a:spAutoFit/>
          </a:bodyPr>
          <a:lstStyle/>
          <a:p>
            <a:pPr marL="0" indent="0">
              <a:buNone/>
            </a:pPr>
            <a:r>
              <a:rPr lang="en-IN" altLang="en-US" sz="24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For Each loop</a:t>
            </a:r>
            <a:endParaRPr lang="en-IN" sz="2000" dirty="0">
              <a:solidFill>
                <a:srgbClr val="FFFF00"/>
              </a:solidFill>
              <a:effectLst/>
              <a:latin typeface="Calibri" panose="020F050202020403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For-Each loop is used to traverse through elements in an array. It is easier to use because we don’t have to increment the value. It returns the elements from the array or collection one by one.</a:t>
            </a:r>
            <a:r>
              <a:rPr kumimoji="0" lang="en-US" altLang="en-US" sz="1100" b="0" i="0" u="none" strike="noStrike" cap="none" normalizeH="0" baseline="0" dirty="0">
                <a:ln>
                  <a:noFill/>
                </a:ln>
                <a:effectLst/>
              </a:rPr>
              <a:t> </a:t>
            </a:r>
            <a:endParaRPr kumimoji="0" lang="en-US" altLang="en-US" sz="3200" b="0" i="0" u="none" strike="noStrike" cap="none" normalizeH="0" baseline="0" dirty="0">
              <a:ln>
                <a:noFill/>
              </a:ln>
              <a:effectLst/>
              <a:latin typeface="Arial" panose="020B0604020202020204" pitchFamily="34" charset="0"/>
            </a:endParaRPr>
          </a:p>
        </p:txBody>
      </p:sp>
      <p:sp>
        <p:nvSpPr>
          <p:cNvPr id="2" name="Rectangle 1">
            <a:extLst>
              <a:ext uri="{FF2B5EF4-FFF2-40B4-BE49-F238E27FC236}">
                <a16:creationId xmlns:a16="http://schemas.microsoft.com/office/drawing/2014/main" id="{25224C2A-2D01-DA13-59BA-9EBDD738671F}"/>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D8C480A6-20F4-DBF4-6A8B-A48B876ADE05}"/>
              </a:ext>
            </a:extLst>
          </p:cNvPr>
          <p:cNvSpPr>
            <a:spLocks noChangeArrowheads="1"/>
          </p:cNvSpPr>
          <p:nvPr/>
        </p:nvSpPr>
        <p:spPr bwMode="auto">
          <a:xfrm>
            <a:off x="5729989" y="1063394"/>
            <a:ext cx="5661212" cy="27231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foreachDemo</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static void main(String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args</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a[] = {10,15,20,25,30};</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(int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9" name="Rectangle 1">
            <a:extLst>
              <a:ext uri="{FF2B5EF4-FFF2-40B4-BE49-F238E27FC236}">
                <a16:creationId xmlns:a16="http://schemas.microsoft.com/office/drawing/2014/main" id="{68E8ED12-06D2-A8B5-77BA-C30D13F92AA2}"/>
              </a:ext>
            </a:extLst>
          </p:cNvPr>
          <p:cNvSpPr>
            <a:spLocks noChangeArrowheads="1"/>
          </p:cNvSpPr>
          <p:nvPr/>
        </p:nvSpPr>
        <p:spPr bwMode="auto">
          <a:xfrm>
            <a:off x="5729989" y="3998059"/>
            <a:ext cx="5726905" cy="23407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inter-bold"/>
              </a:rPr>
              <a:t>Output:</a:t>
            </a:r>
            <a:endParaRPr kumimoji="0" lang="en-US" altLang="en-US" sz="2400" b="0" i="0" u="none" strike="noStrike" cap="none" normalizeH="0" baseline="0" dirty="0">
              <a:ln>
                <a:noFill/>
              </a:ln>
              <a:solidFill>
                <a:srgbClr val="002060"/>
              </a:solidFill>
              <a:effectLst/>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1" name="TextBox 10">
            <a:extLst>
              <a:ext uri="{FF2B5EF4-FFF2-40B4-BE49-F238E27FC236}">
                <a16:creationId xmlns:a16="http://schemas.microsoft.com/office/drawing/2014/main" id="{D4F1C9DE-BD63-1768-57B1-B662C0D5F1C8}"/>
              </a:ext>
            </a:extLst>
          </p:cNvPr>
          <p:cNvSpPr txBox="1"/>
          <p:nvPr/>
        </p:nvSpPr>
        <p:spPr>
          <a:xfrm>
            <a:off x="5551418" y="390182"/>
            <a:ext cx="3325906" cy="461665"/>
          </a:xfrm>
          <a:prstGeom prst="rect">
            <a:avLst/>
          </a:prstGeom>
          <a:noFill/>
        </p:spPr>
        <p:txBody>
          <a:bodyPr wrap="square">
            <a:spAutoFit/>
          </a:bodyPr>
          <a:lstStyle/>
          <a:p>
            <a:pPr marL="0" indent="0">
              <a:buNone/>
            </a:pPr>
            <a:r>
              <a:rPr kumimoji="0" lang="en-US"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Example program</a:t>
            </a:r>
            <a:endParaRPr lang="en-IN" sz="2400" dirty="0">
              <a:solidFill>
                <a:srgbClr val="FFFF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85183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4346-42AF-0B21-E5D5-4C5B8B7B50AF}"/>
              </a:ext>
            </a:extLst>
          </p:cNvPr>
          <p:cNvSpPr>
            <a:spLocks noGrp="1"/>
          </p:cNvSpPr>
          <p:nvPr>
            <p:ph type="title"/>
          </p:nvPr>
        </p:nvSpPr>
        <p:spPr>
          <a:xfrm>
            <a:off x="834370" y="327213"/>
            <a:ext cx="5736759" cy="632011"/>
          </a:xfrm>
        </p:spPr>
        <p:txBody>
          <a:bodyPr/>
          <a:lstStyle/>
          <a:p>
            <a:r>
              <a:rPr lang="en-IN" sz="3600" b="1" u="none" strike="noStrike"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Arrays</a:t>
            </a:r>
            <a:endParaRPr lang="en-IN" sz="3200" dirty="0">
              <a:solidFill>
                <a:schemeClr val="accent2"/>
              </a:solidFill>
            </a:endParaRPr>
          </a:p>
        </p:txBody>
      </p:sp>
      <p:sp>
        <p:nvSpPr>
          <p:cNvPr id="3" name="Content Placeholder 2">
            <a:extLst>
              <a:ext uri="{FF2B5EF4-FFF2-40B4-BE49-F238E27FC236}">
                <a16:creationId xmlns:a16="http://schemas.microsoft.com/office/drawing/2014/main" id="{54CD3F49-1D61-85DA-32A7-DA359A51BA5F}"/>
              </a:ext>
            </a:extLst>
          </p:cNvPr>
          <p:cNvSpPr>
            <a:spLocks noGrp="1"/>
          </p:cNvSpPr>
          <p:nvPr>
            <p:ph idx="1"/>
          </p:nvPr>
        </p:nvSpPr>
        <p:spPr>
          <a:xfrm>
            <a:off x="359240" y="959224"/>
            <a:ext cx="10389442" cy="4195481"/>
          </a:xfrm>
        </p:spPr>
        <p:txBody>
          <a:bodyPr/>
          <a:lstStyle/>
          <a:p>
            <a:pPr algn="just">
              <a:spcBef>
                <a:spcPts val="100"/>
              </a:spcBef>
              <a:spcAft>
                <a:spcPts val="100"/>
              </a:spcAft>
            </a:pPr>
            <a:r>
              <a:rPr lang="en-IN" sz="1800" dirty="0">
                <a:effectLst/>
                <a:latin typeface="Calibri" panose="020F0502020204030204" pitchFamily="34" charset="0"/>
                <a:ea typeface="Times New Roman" panose="02020603050405020304" pitchFamily="18" charset="0"/>
              </a:rPr>
              <a:t>Normally, an array is a collection of similar type of elements which has contiguous memory location.</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rPr>
              <a:t>Java array</a:t>
            </a:r>
            <a:r>
              <a:rPr lang="en-IN" sz="1800" dirty="0">
                <a:effectLst/>
                <a:latin typeface="Calibri" panose="020F0502020204030204" pitchFamily="34" charset="0"/>
                <a:ea typeface="Calibri" panose="020F0502020204030204" pitchFamily="34" charset="0"/>
              </a:rPr>
              <a:t> is an object which contains elements of a similar data type. Additionally, The elements of an array are stored in a contiguous memory location</a:t>
            </a:r>
          </a:p>
          <a:p>
            <a:pPr marL="0" indent="0">
              <a:buNone/>
            </a:pPr>
            <a:endParaRPr lang="en-IN" dirty="0"/>
          </a:p>
        </p:txBody>
      </p:sp>
      <p:pic>
        <p:nvPicPr>
          <p:cNvPr id="4" name="Picture 3" descr="Java array">
            <a:extLst>
              <a:ext uri="{FF2B5EF4-FFF2-40B4-BE49-F238E27FC236}">
                <a16:creationId xmlns:a16="http://schemas.microsoft.com/office/drawing/2014/main" id="{3D176255-44E9-17F5-D93A-A93CC0FE31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7348" y="2037229"/>
            <a:ext cx="4198477" cy="1553136"/>
          </a:xfrm>
          <a:prstGeom prst="rect">
            <a:avLst/>
          </a:prstGeom>
          <a:noFill/>
          <a:ln>
            <a:noFill/>
          </a:ln>
        </p:spPr>
      </p:pic>
      <p:sp>
        <p:nvSpPr>
          <p:cNvPr id="8" name="TextBox 7">
            <a:extLst>
              <a:ext uri="{FF2B5EF4-FFF2-40B4-BE49-F238E27FC236}">
                <a16:creationId xmlns:a16="http://schemas.microsoft.com/office/drawing/2014/main" id="{789B124B-984F-4E79-7B4A-FD6BF7B138D4}"/>
              </a:ext>
            </a:extLst>
          </p:cNvPr>
          <p:cNvSpPr txBox="1"/>
          <p:nvPr/>
        </p:nvSpPr>
        <p:spPr>
          <a:xfrm>
            <a:off x="359240" y="2293627"/>
            <a:ext cx="6391835" cy="2790700"/>
          </a:xfrm>
          <a:prstGeom prst="rect">
            <a:avLst/>
          </a:prstGeom>
          <a:noFill/>
        </p:spPr>
        <p:txBody>
          <a:bodyPr wrap="square">
            <a:spAutoFit/>
          </a:bodyPr>
          <a:lstStyle/>
          <a:p>
            <a:pPr algn="just">
              <a:lnSpc>
                <a:spcPts val="1560"/>
              </a:lnSpc>
              <a:spcBef>
                <a:spcPts val="200"/>
              </a:spcBef>
            </a:pPr>
            <a:r>
              <a:rPr lang="en-IN" sz="2400" b="1" kern="100" dirty="0">
                <a:solidFill>
                  <a:srgbClr val="FFFF00"/>
                </a:solidFill>
                <a:effectLst/>
                <a:latin typeface="Calibri" panose="020F0502020204030204" pitchFamily="34" charset="0"/>
                <a:ea typeface="Times New Roman" panose="02020603050405020304" pitchFamily="18" charset="0"/>
                <a:cs typeface="Gautami" panose="020B0502040204020203" pitchFamily="34" charset="0"/>
              </a:rPr>
              <a:t>Advantages</a:t>
            </a:r>
            <a:endParaRPr lang="en-IN" sz="2000" b="1" kern="100" dirty="0">
              <a:solidFill>
                <a:srgbClr val="FFFF00"/>
              </a:solidFill>
              <a:effectLst/>
              <a:latin typeface="Calibri Light" panose="020F0302020204030204" pitchFamily="34" charset="0"/>
              <a:ea typeface="Times New Roman" panose="02020603050405020304" pitchFamily="18" charset="0"/>
              <a:cs typeface="Gautami" panose="020B0502040204020203" pitchFamily="34" charset="0"/>
            </a:endParaRPr>
          </a:p>
          <a:p>
            <a:pPr marL="342900" lvl="0" indent="-342900" algn="just">
              <a:lnSpc>
                <a:spcPts val="1875"/>
              </a:lnSpc>
              <a:spcBef>
                <a:spcPts val="200"/>
              </a:spcBef>
              <a:spcAft>
                <a:spcPts val="100"/>
              </a:spcAft>
              <a:buSzPts val="1000"/>
              <a:buFont typeface="Courier New" panose="02070309020205020404" pitchFamily="49" charset="0"/>
              <a:buChar char="o"/>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Code Optimization:</a:t>
            </a:r>
            <a:r>
              <a:rPr lang="en-IN" sz="1800" kern="100" dirty="0">
                <a:effectLst/>
                <a:latin typeface="Calibri" panose="020F0502020204030204" pitchFamily="34" charset="0"/>
                <a:ea typeface="Calibri" panose="020F0502020204030204" pitchFamily="34" charset="0"/>
                <a:cs typeface="Calibri" panose="020F0502020204030204" pitchFamily="34" charset="0"/>
              </a:rPr>
              <a:t> It makes the code optimized, we can retrieve or sort the data efficiently.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200"/>
              </a:spcBef>
              <a:spcAft>
                <a:spcPts val="100"/>
              </a:spcAft>
              <a:buSzPts val="1000"/>
              <a:buFont typeface="Courier New" panose="02070309020205020404" pitchFamily="49" charset="0"/>
              <a:buChar char="o"/>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Random access:</a:t>
            </a:r>
            <a:r>
              <a:rPr lang="en-IN" sz="1800" kern="100" dirty="0">
                <a:effectLst/>
                <a:latin typeface="Calibri" panose="020F0502020204030204" pitchFamily="34" charset="0"/>
                <a:ea typeface="Calibri" panose="020F0502020204030204" pitchFamily="34" charset="0"/>
                <a:cs typeface="Calibri" panose="020F0502020204030204" pitchFamily="34" charset="0"/>
              </a:rPr>
              <a:t> We can get any data located at an index position.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560"/>
              </a:lnSpc>
              <a:spcBef>
                <a:spcPts val="200"/>
              </a:spcBef>
              <a:spcAft>
                <a:spcPts val="100"/>
              </a:spcAft>
            </a:pPr>
            <a:r>
              <a:rPr lang="en-IN" sz="2400" b="1" kern="100" dirty="0">
                <a:solidFill>
                  <a:srgbClr val="FFFF00"/>
                </a:solidFill>
                <a:effectLst/>
                <a:latin typeface="Calibri" panose="020F0502020204030204" pitchFamily="34" charset="0"/>
                <a:ea typeface="Times New Roman" panose="02020603050405020304" pitchFamily="18" charset="0"/>
                <a:cs typeface="Gautami" panose="020B0502040204020203" pitchFamily="34" charset="0"/>
              </a:rPr>
              <a:t>Disadvantages</a:t>
            </a:r>
            <a:endParaRPr lang="en-IN" sz="2000" b="1" kern="100" dirty="0">
              <a:solidFill>
                <a:srgbClr val="FFFF00"/>
              </a:solidFill>
              <a:effectLst/>
              <a:latin typeface="Calibri Light" panose="020F0302020204030204" pitchFamily="34" charset="0"/>
              <a:ea typeface="Times New Roman" panose="02020603050405020304" pitchFamily="18" charset="0"/>
              <a:cs typeface="Gautami" panose="020B0502040204020203" pitchFamily="34" charset="0"/>
            </a:endParaRPr>
          </a:p>
          <a:p>
            <a:pPr marL="342900" lvl="0" indent="-342900" algn="just">
              <a:lnSpc>
                <a:spcPct val="107000"/>
              </a:lnSpc>
              <a:spcBef>
                <a:spcPts val="200"/>
              </a:spcBef>
              <a:spcAft>
                <a:spcPts val="100"/>
              </a:spcAft>
              <a:buSzPts val="1000"/>
              <a:buFont typeface="Courier New" panose="02070309020205020404" pitchFamily="49" charset="0"/>
              <a:buChar char="o"/>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Size Limit:</a:t>
            </a:r>
            <a:r>
              <a:rPr lang="en-IN" sz="1800" kern="100" dirty="0">
                <a:effectLst/>
                <a:latin typeface="Calibri" panose="020F0502020204030204" pitchFamily="34" charset="0"/>
                <a:ea typeface="Calibri" panose="020F0502020204030204" pitchFamily="34" charset="0"/>
                <a:cs typeface="Calibri" panose="020F0502020204030204" pitchFamily="34" charset="0"/>
              </a:rPr>
              <a:t> We can store only the fixed size of elements in the array. It doesn't grow its size at runtime. To solve this problem, collection framework is used in Java which grows automatically.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0950D36-E758-A18C-AAE7-F4451AAB4E26}"/>
              </a:ext>
            </a:extLst>
          </p:cNvPr>
          <p:cNvSpPr txBox="1"/>
          <p:nvPr/>
        </p:nvSpPr>
        <p:spPr>
          <a:xfrm>
            <a:off x="7486692" y="4024636"/>
            <a:ext cx="4198477" cy="1287468"/>
          </a:xfrm>
          <a:prstGeom prst="rect">
            <a:avLst/>
          </a:prstGeom>
          <a:noFill/>
        </p:spPr>
        <p:txBody>
          <a:bodyPr wrap="square">
            <a:spAutoFit/>
          </a:bodyPr>
          <a:lstStyle/>
          <a:p>
            <a:pPr algn="just">
              <a:lnSpc>
                <a:spcPts val="1560"/>
              </a:lnSpc>
              <a:spcBef>
                <a:spcPts val="200"/>
              </a:spcBef>
            </a:pPr>
            <a:r>
              <a:rPr lang="en-IN" sz="2400" b="1" kern="100" dirty="0">
                <a:solidFill>
                  <a:srgbClr val="FFFF00"/>
                </a:solidFill>
                <a:effectLst/>
                <a:latin typeface="Calibri" panose="020F0502020204030204" pitchFamily="34" charset="0"/>
                <a:ea typeface="Times New Roman" panose="02020603050405020304" pitchFamily="18" charset="0"/>
                <a:cs typeface="Gautami" panose="020B0502040204020203" pitchFamily="34" charset="0"/>
              </a:rPr>
              <a:t>Types of Array in java</a:t>
            </a:r>
            <a:endParaRPr lang="en-IN" sz="2000" b="1" kern="100" dirty="0">
              <a:solidFill>
                <a:srgbClr val="FFFF00"/>
              </a:solidFill>
              <a:effectLst/>
              <a:latin typeface="Calibri Light" panose="020F0302020204030204" pitchFamily="34" charset="0"/>
              <a:ea typeface="Times New Roman" panose="02020603050405020304" pitchFamily="18" charset="0"/>
              <a:cs typeface="Gautami" panose="020B0502040204020203" pitchFamily="34" charset="0"/>
            </a:endParaRPr>
          </a:p>
          <a:p>
            <a:pPr algn="just"/>
            <a:r>
              <a:rPr lang="en-IN" sz="2000" dirty="0">
                <a:effectLst/>
                <a:latin typeface="Calibri" panose="020F0502020204030204" pitchFamily="34" charset="0"/>
                <a:ea typeface="Times New Roman" panose="02020603050405020304" pitchFamily="18" charset="0"/>
              </a:rPr>
              <a:t>There are two types of array.</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Courier New" panose="02070309020205020404" pitchFamily="49" charset="0"/>
              <a:buChar char="o"/>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Single Dimensional Array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Courier New" panose="02070309020205020404" pitchFamily="49" charset="0"/>
              <a:buChar char="o"/>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Multidimensional Array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692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8789-28B8-8ABA-E9F8-88F178355ACF}"/>
              </a:ext>
            </a:extLst>
          </p:cNvPr>
          <p:cNvSpPr>
            <a:spLocks noGrp="1"/>
          </p:cNvSpPr>
          <p:nvPr>
            <p:ph type="title"/>
          </p:nvPr>
        </p:nvSpPr>
        <p:spPr>
          <a:xfrm>
            <a:off x="269593" y="354106"/>
            <a:ext cx="7153183" cy="739588"/>
          </a:xfrm>
        </p:spPr>
        <p:txBody>
          <a:bodyPr/>
          <a:lstStyle/>
          <a:p>
            <a:pPr algn="ctr"/>
            <a:r>
              <a:rPr lang="en-IN" sz="3600" b="1" dirty="0">
                <a:solidFill>
                  <a:schemeClr val="accent2"/>
                </a:solidFill>
              </a:rPr>
              <a:t>CONTROL STATEMENTS</a:t>
            </a:r>
          </a:p>
        </p:txBody>
      </p:sp>
      <p:sp>
        <p:nvSpPr>
          <p:cNvPr id="3" name="Content Placeholder 2">
            <a:extLst>
              <a:ext uri="{FF2B5EF4-FFF2-40B4-BE49-F238E27FC236}">
                <a16:creationId xmlns:a16="http://schemas.microsoft.com/office/drawing/2014/main" id="{1286B16B-AAE3-2202-DD23-9E2F11ECB248}"/>
              </a:ext>
            </a:extLst>
          </p:cNvPr>
          <p:cNvSpPr>
            <a:spLocks noGrp="1"/>
          </p:cNvSpPr>
          <p:nvPr>
            <p:ph idx="1"/>
          </p:nvPr>
        </p:nvSpPr>
        <p:spPr>
          <a:xfrm>
            <a:off x="386135" y="1196788"/>
            <a:ext cx="10963183" cy="4195481"/>
          </a:xfrm>
        </p:spPr>
        <p:txBody>
          <a:bodyPr/>
          <a:lstStyle/>
          <a:p>
            <a:r>
              <a:rPr lang="en-IN" b="0" i="0" dirty="0">
                <a:effectLst/>
                <a:latin typeface="inter-regular"/>
              </a:rPr>
              <a:t>Java compiler executes the code from top to bottom. The statements in the code are executed according to the order in which they appear. However, </a:t>
            </a:r>
            <a:r>
              <a:rPr lang="en-IN" b="0" i="0" u="none" strike="noStrike" dirty="0">
                <a:effectLst/>
                <a:latin typeface="inter-regular"/>
                <a:hlinkClick r:id="rId2">
                  <a:extLst>
                    <a:ext uri="{A12FA001-AC4F-418D-AE19-62706E023703}">
                      <ahyp:hlinkClr xmlns:ahyp="http://schemas.microsoft.com/office/drawing/2018/hyperlinkcolor" val="tx"/>
                    </a:ext>
                  </a:extLst>
                </a:hlinkClick>
              </a:rPr>
              <a:t>Java</a:t>
            </a:r>
            <a:r>
              <a:rPr lang="en-IN" b="0" i="0" dirty="0">
                <a:effectLst/>
                <a:latin typeface="inter-regular"/>
              </a:rPr>
              <a:t> provides statements that can be used to control the flow of Java code. Such statements are called control flow statements. </a:t>
            </a:r>
            <a:endParaRPr lang="en-IN" dirty="0"/>
          </a:p>
        </p:txBody>
      </p:sp>
      <p:sp>
        <p:nvSpPr>
          <p:cNvPr id="5" name="TextBox 4">
            <a:extLst>
              <a:ext uri="{FF2B5EF4-FFF2-40B4-BE49-F238E27FC236}">
                <a16:creationId xmlns:a16="http://schemas.microsoft.com/office/drawing/2014/main" id="{57A68230-4FCB-E34A-096E-34C9247F68CD}"/>
              </a:ext>
            </a:extLst>
          </p:cNvPr>
          <p:cNvSpPr txBox="1"/>
          <p:nvPr/>
        </p:nvSpPr>
        <p:spPr>
          <a:xfrm>
            <a:off x="1533617" y="2813741"/>
            <a:ext cx="4418948" cy="2228944"/>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IN" sz="2200" b="1" u="none" strike="noStrike" kern="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Decision Making </a:t>
            </a:r>
            <a:r>
              <a:rPr lang="en-IN" sz="2200" b="1" kern="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statements</a:t>
            </a:r>
            <a:endParaRPr lang="en-IN" sz="22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15000"/>
              </a:lnSpc>
              <a:buFont typeface="Courier New" panose="02070309020205020404" pitchFamily="49" charset="0"/>
              <a:buChar char="o"/>
            </a:pPr>
            <a:r>
              <a:rPr lang="en-IN" sz="2000" b="1" u="sng"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Simple if Statement</a:t>
            </a:r>
            <a:endParaRPr lang="en-IN" sz="2000" u="sng"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15000"/>
              </a:lnSpc>
              <a:buFont typeface="Courier New" panose="02070309020205020404" pitchFamily="49" charset="0"/>
              <a:buChar char="o"/>
            </a:pPr>
            <a:r>
              <a:rPr lang="en-IN" sz="2000" b="1" u="sng"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if…else Statement</a:t>
            </a:r>
            <a:endParaRPr lang="en-IN" sz="2000" u="sng"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15000"/>
              </a:lnSpc>
              <a:buFont typeface="Courier New" panose="02070309020205020404" pitchFamily="49" charset="0"/>
              <a:buChar char="o"/>
            </a:pPr>
            <a:r>
              <a:rPr lang="en-IN" sz="2000" b="1" u="sng"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if...else if…else statement</a:t>
            </a:r>
            <a:endParaRPr lang="en-IN" sz="2000" b="1" u="sng" strike="noStrike"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IN" sz="2000" b="1" u="sng"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Nested if statement</a:t>
            </a:r>
            <a:endParaRPr lang="en-IN" sz="2000" u="sng"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15000"/>
              </a:lnSpc>
              <a:buFont typeface="Courier New" panose="02070309020205020404" pitchFamily="49" charset="0"/>
              <a:buChar char="o"/>
            </a:pPr>
            <a:r>
              <a:rPr lang="en-IN" sz="2000" b="1" u="sng"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Switch statement</a:t>
            </a:r>
            <a:endParaRPr lang="en-IN" sz="2000" u="sng"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F41EB3-61FC-EC64-5CA3-76E602EFB2D7}"/>
              </a:ext>
            </a:extLst>
          </p:cNvPr>
          <p:cNvSpPr txBox="1"/>
          <p:nvPr/>
        </p:nvSpPr>
        <p:spPr>
          <a:xfrm>
            <a:off x="6490449" y="2773988"/>
            <a:ext cx="4554069" cy="1735668"/>
          </a:xfrm>
          <a:prstGeom prst="rect">
            <a:avLst/>
          </a:prstGeom>
          <a:noFill/>
        </p:spPr>
        <p:txBody>
          <a:bodyPr wrap="square">
            <a:spAutoFit/>
          </a:bodyPr>
          <a:lstStyle/>
          <a:p>
            <a:pPr marL="342900" lvl="0" indent="-342900" algn="just">
              <a:lnSpc>
                <a:spcPct val="115000"/>
              </a:lnSpc>
              <a:buFont typeface="Symbol" panose="05050102010706020507" pitchFamily="18" charset="2"/>
              <a:buChar char=""/>
            </a:pPr>
            <a:r>
              <a:rPr lang="en-IN" sz="2200" b="1" u="none" strike="noStrike" kern="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Looping Statements</a:t>
            </a:r>
            <a:endParaRPr lang="en-IN" sz="22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15000"/>
              </a:lnSpc>
              <a:buFont typeface="Courier New" panose="02070309020205020404" pitchFamily="49" charset="0"/>
              <a:buChar char="o"/>
            </a:pPr>
            <a:r>
              <a:rPr lang="en-IN" sz="1800" b="1" u="none"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While</a:t>
            </a:r>
            <a:endParaRPr lang="en-IN" sz="13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15000"/>
              </a:lnSpc>
              <a:buFont typeface="Courier New" panose="02070309020205020404" pitchFamily="49" charset="0"/>
              <a:buChar char="o"/>
            </a:pPr>
            <a:r>
              <a:rPr lang="en-IN" sz="1800" b="1" u="none"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Do…while</a:t>
            </a:r>
            <a:endParaRPr lang="en-IN" sz="13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15000"/>
              </a:lnSpc>
              <a:buFont typeface="Courier New" panose="02070309020205020404" pitchFamily="49" charset="0"/>
              <a:buChar char="o"/>
            </a:pPr>
            <a:r>
              <a:rPr lang="en-IN" sz="1800" b="1" u="none"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For</a:t>
            </a:r>
            <a:endParaRPr lang="en-IN" sz="13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15000"/>
              </a:lnSpc>
              <a:buFont typeface="Courier New" panose="02070309020205020404" pitchFamily="49" charset="0"/>
              <a:buChar char="o"/>
            </a:pPr>
            <a:r>
              <a:rPr lang="en-IN" sz="1800" b="1" u="none"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13">
                  <a:extLst>
                    <a:ext uri="{A12FA001-AC4F-418D-AE19-62706E023703}">
                      <ahyp:hlinkClr xmlns:ahyp="http://schemas.microsoft.com/office/drawing/2018/hyperlinkcolor" val="tx"/>
                    </a:ext>
                  </a:extLst>
                </a:hlinkClick>
              </a:rPr>
              <a:t>For-Each Loop</a:t>
            </a:r>
            <a:endParaRPr lang="en-IN" sz="13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C92E4594-E64E-A075-6B5D-C236285BF624}"/>
              </a:ext>
            </a:extLst>
          </p:cNvPr>
          <p:cNvSpPr txBox="1"/>
          <p:nvPr/>
        </p:nvSpPr>
        <p:spPr>
          <a:xfrm>
            <a:off x="6562164" y="4663690"/>
            <a:ext cx="3719701" cy="1098570"/>
          </a:xfrm>
          <a:prstGeom prst="rect">
            <a:avLst/>
          </a:prstGeom>
          <a:noFill/>
        </p:spPr>
        <p:txBody>
          <a:bodyPr wrap="square">
            <a:spAutoFit/>
          </a:bodyPr>
          <a:lstStyle/>
          <a:p>
            <a:pPr marL="342900" lvl="0" indent="-342900" algn="just">
              <a:lnSpc>
                <a:spcPct val="115000"/>
              </a:lnSpc>
              <a:buFont typeface="Symbol" panose="05050102010706020507" pitchFamily="18" charset="2"/>
              <a:buChar char=""/>
            </a:pPr>
            <a:r>
              <a:rPr lang="en-IN" sz="2200" b="1" kern="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Branching Statements</a:t>
            </a:r>
            <a:endParaRPr lang="en-IN" sz="22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15000"/>
              </a:lnSpc>
              <a:buFont typeface="Courier New" panose="02070309020205020404" pitchFamily="49" charset="0"/>
              <a:buChar char="o"/>
            </a:pPr>
            <a:r>
              <a:rPr lang="en-IN" sz="1800" b="1" u="none"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14">
                  <a:extLst>
                    <a:ext uri="{A12FA001-AC4F-418D-AE19-62706E023703}">
                      <ahyp:hlinkClr xmlns:ahyp="http://schemas.microsoft.com/office/drawing/2018/hyperlinkcolor" val="tx"/>
                    </a:ext>
                  </a:extLst>
                </a:hlinkClick>
              </a:rPr>
              <a:t>Break</a:t>
            </a:r>
            <a:endParaRPr lang="en-IN" sz="13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15000"/>
              </a:lnSpc>
              <a:buFont typeface="Courier New" panose="02070309020205020404" pitchFamily="49" charset="0"/>
              <a:buChar char="o"/>
            </a:pPr>
            <a:r>
              <a:rPr lang="en-IN" sz="1800" b="1" u="none"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15">
                  <a:extLst>
                    <a:ext uri="{A12FA001-AC4F-418D-AE19-62706E023703}">
                      <ahyp:hlinkClr xmlns:ahyp="http://schemas.microsoft.com/office/drawing/2018/hyperlinkcolor" val="tx"/>
                    </a:ext>
                  </a:extLst>
                </a:hlinkClick>
              </a:rPr>
              <a:t>Continue</a:t>
            </a:r>
            <a:endParaRPr lang="en-IN" sz="13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0568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0C299A-3444-48EE-8724-C764010009D7}"/>
              </a:ext>
            </a:extLst>
          </p:cNvPr>
          <p:cNvSpPr txBox="1"/>
          <p:nvPr/>
        </p:nvSpPr>
        <p:spPr>
          <a:xfrm>
            <a:off x="519953" y="678454"/>
            <a:ext cx="6096000" cy="3026470"/>
          </a:xfrm>
          <a:prstGeom prst="rect">
            <a:avLst/>
          </a:prstGeom>
          <a:noFill/>
        </p:spPr>
        <p:txBody>
          <a:bodyPr wrap="square">
            <a:spAutoFit/>
          </a:bodyPr>
          <a:lstStyle/>
          <a:p>
            <a:pPr algn="just">
              <a:lnSpc>
                <a:spcPts val="1560"/>
              </a:lnSpc>
            </a:pPr>
            <a:r>
              <a:rPr lang="en-IN" sz="2800" b="1" dirty="0">
                <a:solidFill>
                  <a:srgbClr val="FF0000"/>
                </a:solidFill>
                <a:effectLst/>
                <a:highlight>
                  <a:srgbClr val="FFFF00"/>
                </a:highlight>
                <a:latin typeface="Calibri" panose="020F0502020204030204" pitchFamily="34" charset="0"/>
                <a:ea typeface="Times New Roman" panose="02020603050405020304" pitchFamily="18" charset="0"/>
              </a:rPr>
              <a:t>Single Dimensional Array in Java</a:t>
            </a:r>
            <a:endParaRPr lang="en-IN" sz="2800" b="1" dirty="0">
              <a:solidFill>
                <a:srgbClr val="FF0000"/>
              </a:solidFill>
              <a:effectLst/>
              <a:highlight>
                <a:srgbClr val="FFFF00"/>
              </a:highlight>
              <a:latin typeface="Times New Roman" panose="02020603050405020304" pitchFamily="18" charset="0"/>
              <a:ea typeface="Times New Roman" panose="02020603050405020304" pitchFamily="18" charset="0"/>
            </a:endParaRPr>
          </a:p>
          <a:p>
            <a:pPr algn="just"/>
            <a:r>
              <a:rPr lang="en-IN" sz="2400" b="1" dirty="0">
                <a:solidFill>
                  <a:srgbClr val="FFFF00"/>
                </a:solidFill>
                <a:effectLst/>
                <a:latin typeface="Calibri" panose="020F0502020204030204" pitchFamily="34" charset="0"/>
                <a:ea typeface="Times New Roman" panose="02020603050405020304" pitchFamily="18" charset="0"/>
              </a:rPr>
              <a:t>Syntax to Declare an Array in Java</a:t>
            </a:r>
          </a:p>
          <a:p>
            <a:pPr algn="just"/>
            <a:endParaRPr lang="en-IN" sz="2000" dirty="0">
              <a:solidFill>
                <a:srgbClr val="FFFF00"/>
              </a:solidFill>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2400" dirty="0" err="1">
                <a:effectLst/>
                <a:latin typeface="Calibri" panose="020F0502020204030204" pitchFamily="34" charset="0"/>
                <a:ea typeface="Times New Roman" panose="02020603050405020304" pitchFamily="18" charset="0"/>
              </a:rPr>
              <a:t>dataType</a:t>
            </a:r>
            <a:r>
              <a:rPr lang="en-IN" sz="2400" dirty="0">
                <a:effectLst/>
                <a:latin typeface="Calibri" panose="020F0502020204030204" pitchFamily="34" charset="0"/>
                <a:ea typeface="Times New Roman" panose="02020603050405020304" pitchFamily="18" charset="0"/>
              </a:rPr>
              <a:t>[] </a:t>
            </a:r>
            <a:r>
              <a:rPr lang="en-IN" sz="2400" dirty="0" err="1">
                <a:effectLst/>
                <a:latin typeface="Calibri" panose="020F0502020204030204" pitchFamily="34" charset="0"/>
                <a:ea typeface="Times New Roman" panose="02020603050405020304" pitchFamily="18" charset="0"/>
              </a:rPr>
              <a:t>arr</a:t>
            </a:r>
            <a:r>
              <a:rPr lang="en-IN" sz="2400" dirty="0">
                <a:effectLst/>
                <a:latin typeface="Calibri" panose="020F0502020204030204" pitchFamily="34" charset="0"/>
                <a:ea typeface="Times New Roman" panose="02020603050405020304" pitchFamily="18" charset="0"/>
              </a:rPr>
              <a:t>; </a:t>
            </a:r>
          </a:p>
          <a:p>
            <a:pPr marL="342900" lvl="0" indent="-342900">
              <a:tabLst>
                <a:tab pos="457200" algn="l"/>
              </a:tabLst>
            </a:pPr>
            <a:r>
              <a:rPr lang="en-IN" sz="2400" dirty="0">
                <a:latin typeface="Calibri" panose="020F0502020204030204" pitchFamily="34" charset="0"/>
                <a:ea typeface="Times New Roman" panose="02020603050405020304" pitchFamily="18" charset="0"/>
              </a:rPr>
              <a:t>	  </a:t>
            </a:r>
            <a:r>
              <a:rPr lang="en-IN" sz="2400" dirty="0">
                <a:effectLst/>
                <a:latin typeface="Calibri" panose="020F0502020204030204" pitchFamily="34" charset="0"/>
                <a:ea typeface="Times New Roman" panose="02020603050405020304" pitchFamily="18" charset="0"/>
              </a:rPr>
              <a:t>(or)  </a:t>
            </a:r>
            <a:endParaRPr lang="en-IN" sz="2400" dirty="0">
              <a:effectLst/>
              <a:latin typeface="Times New Roman" panose="02020603050405020304" pitchFamily="18" charset="0"/>
              <a:ea typeface="Times New Roman" panose="02020603050405020304" pitchFamily="18" charset="0"/>
            </a:endParaRPr>
          </a:p>
          <a:p>
            <a:pPr lvl="0">
              <a:spcAft>
                <a:spcPts val="800"/>
              </a:spcAft>
              <a:tabLst>
                <a:tab pos="457200" algn="l"/>
              </a:tabLst>
            </a:pPr>
            <a:r>
              <a:rPr lang="en-IN" sz="2400" kern="100" dirty="0" err="1">
                <a:effectLst/>
                <a:latin typeface="Calibri" panose="020F0502020204030204" pitchFamily="34" charset="0"/>
                <a:ea typeface="Calibri" panose="020F0502020204030204" pitchFamily="34" charset="0"/>
                <a:cs typeface="Calibri" panose="020F0502020204030204" pitchFamily="34" charset="0"/>
              </a:rPr>
              <a:t>dataType</a:t>
            </a:r>
            <a:r>
              <a:rPr lang="en-IN" sz="2400" kern="100" dirty="0">
                <a:effectLst/>
                <a:latin typeface="Calibri" panose="020F0502020204030204" pitchFamily="34" charset="0"/>
                <a:ea typeface="Calibri" panose="020F0502020204030204" pitchFamily="34" charset="0"/>
                <a:cs typeface="Calibri" panose="020F0502020204030204" pitchFamily="34" charset="0"/>
              </a:rPr>
              <a:t> []</a:t>
            </a:r>
            <a:r>
              <a:rPr lang="en-IN" sz="2400" kern="100" dirty="0" err="1">
                <a:effectLst/>
                <a:latin typeface="Calibri" panose="020F0502020204030204" pitchFamily="34" charset="0"/>
                <a:ea typeface="Calibri" panose="020F0502020204030204" pitchFamily="34" charset="0"/>
                <a:cs typeface="Calibri" panose="020F0502020204030204" pitchFamily="34" charset="0"/>
              </a:rPr>
              <a:t>arr</a:t>
            </a:r>
            <a:r>
              <a:rPr lang="en-IN" sz="2400" kern="100" dirty="0">
                <a:effectLst/>
                <a:latin typeface="Calibri" panose="020F0502020204030204" pitchFamily="34" charset="0"/>
                <a:ea typeface="Calibri" panose="020F0502020204030204" pitchFamily="34" charset="0"/>
                <a:cs typeface="Calibri" panose="020F0502020204030204" pitchFamily="34" charset="0"/>
              </a:rPr>
              <a:t>; </a:t>
            </a:r>
          </a:p>
          <a:p>
            <a:pPr lvl="0">
              <a:spcAft>
                <a:spcPts val="800"/>
              </a:spcAft>
              <a:tabLst>
                <a:tab pos="457200" algn="l"/>
              </a:tabLst>
            </a:pPr>
            <a:r>
              <a:rPr lang="en-IN" sz="2400" kern="100" dirty="0">
                <a:latin typeface="Calibri" panose="020F0502020204030204" pitchFamily="34" charset="0"/>
                <a:ea typeface="Calibri" panose="020F0502020204030204" pitchFamily="34" charset="0"/>
                <a:cs typeface="Calibri" panose="020F0502020204030204" pitchFamily="34" charset="0"/>
              </a:rPr>
              <a:t>	</a:t>
            </a:r>
            <a:r>
              <a:rPr lang="en-IN" sz="2400" kern="100" dirty="0">
                <a:effectLst/>
                <a:latin typeface="Calibri" panose="020F0502020204030204" pitchFamily="34" charset="0"/>
                <a:ea typeface="Calibri" panose="020F0502020204030204" pitchFamily="34" charset="0"/>
                <a:cs typeface="Calibri" panose="020F0502020204030204" pitchFamily="34" charset="0"/>
              </a:rPr>
              <a:t>(or)  </a:t>
            </a:r>
            <a:endParaRPr lang="en-IN" sz="24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tabLst>
                <a:tab pos="457200" algn="l"/>
              </a:tabLst>
            </a:pPr>
            <a:r>
              <a:rPr lang="en-IN" sz="2400" dirty="0" err="1">
                <a:effectLst/>
                <a:latin typeface="Calibri" panose="020F0502020204030204" pitchFamily="34" charset="0"/>
                <a:ea typeface="Times New Roman" panose="02020603050405020304" pitchFamily="18" charset="0"/>
              </a:rPr>
              <a:t>dataType</a:t>
            </a:r>
            <a:r>
              <a:rPr lang="en-IN" sz="2400" dirty="0">
                <a:effectLst/>
                <a:latin typeface="Calibri" panose="020F0502020204030204" pitchFamily="34" charset="0"/>
                <a:ea typeface="Times New Roman" panose="02020603050405020304" pitchFamily="18" charset="0"/>
              </a:rPr>
              <a:t> </a:t>
            </a:r>
            <a:r>
              <a:rPr lang="en-IN" sz="2400" dirty="0" err="1">
                <a:effectLst/>
                <a:latin typeface="Calibri" panose="020F0502020204030204" pitchFamily="34" charset="0"/>
                <a:ea typeface="Times New Roman" panose="02020603050405020304" pitchFamily="18" charset="0"/>
              </a:rPr>
              <a:t>arr</a:t>
            </a:r>
            <a:r>
              <a:rPr lang="en-IN" sz="2400"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30E2CF83-F235-54BB-0299-DCC86826D122}"/>
              </a:ext>
            </a:extLst>
          </p:cNvPr>
          <p:cNvSpPr txBox="1"/>
          <p:nvPr/>
        </p:nvSpPr>
        <p:spPr>
          <a:xfrm>
            <a:off x="439270" y="4212587"/>
            <a:ext cx="4213412" cy="769441"/>
          </a:xfrm>
          <a:prstGeom prst="rect">
            <a:avLst/>
          </a:prstGeom>
          <a:noFill/>
        </p:spPr>
        <p:txBody>
          <a:bodyPr wrap="square">
            <a:spAutoFit/>
          </a:bodyPr>
          <a:lstStyle/>
          <a:p>
            <a:pPr algn="just"/>
            <a:r>
              <a:rPr lang="en-IN" sz="2400" b="1" dirty="0">
                <a:solidFill>
                  <a:srgbClr val="FFFF00"/>
                </a:solidFill>
                <a:effectLst/>
                <a:latin typeface="Calibri" panose="020F0502020204030204" pitchFamily="34" charset="0"/>
                <a:ea typeface="Times New Roman" panose="02020603050405020304" pitchFamily="18" charset="0"/>
              </a:rPr>
              <a:t>Declaration of an Array in Java</a:t>
            </a:r>
            <a:endParaRPr lang="en-IN" sz="2400" dirty="0">
              <a:solidFill>
                <a:srgbClr val="FFFF00"/>
              </a:solidFill>
              <a:effectLst/>
              <a:latin typeface="Times New Roman" panose="02020603050405020304" pitchFamily="18" charset="0"/>
              <a:ea typeface="Times New Roman" panose="02020603050405020304" pitchFamily="18" charset="0"/>
            </a:endParaRPr>
          </a:p>
          <a:p>
            <a:r>
              <a:rPr lang="en-IN" sz="2000" dirty="0" err="1">
                <a:effectLst/>
                <a:latin typeface="Calibri" panose="020F0502020204030204" pitchFamily="34" charset="0"/>
                <a:ea typeface="Calibri" panose="020F0502020204030204" pitchFamily="34" charset="0"/>
              </a:rPr>
              <a:t>arrayRefVar</a:t>
            </a:r>
            <a:r>
              <a:rPr lang="en-IN" sz="2000" dirty="0">
                <a:effectLst/>
                <a:latin typeface="Calibri" panose="020F0502020204030204" pitchFamily="34" charset="0"/>
                <a:ea typeface="Calibri" panose="020F0502020204030204" pitchFamily="34" charset="0"/>
              </a:rPr>
              <a:t>=</a:t>
            </a:r>
            <a:r>
              <a:rPr lang="en-IN" sz="2000" b="1" dirty="0">
                <a:effectLst/>
                <a:latin typeface="Calibri" panose="020F0502020204030204" pitchFamily="34" charset="0"/>
                <a:ea typeface="Calibri" panose="020F0502020204030204" pitchFamily="34" charset="0"/>
              </a:rPr>
              <a:t>new</a:t>
            </a:r>
            <a:r>
              <a:rPr lang="en-IN" sz="2000" dirty="0">
                <a:effectLst/>
                <a:latin typeface="Calibri" panose="020F0502020204030204" pitchFamily="34" charset="0"/>
                <a:ea typeface="Calibri" panose="020F0502020204030204" pitchFamily="34" charset="0"/>
              </a:rPr>
              <a:t> datatype[size];  </a:t>
            </a:r>
            <a:endParaRPr lang="en-IN" sz="2000" dirty="0"/>
          </a:p>
        </p:txBody>
      </p:sp>
      <p:sp>
        <p:nvSpPr>
          <p:cNvPr id="10" name="Rectangle 2">
            <a:extLst>
              <a:ext uri="{FF2B5EF4-FFF2-40B4-BE49-F238E27FC236}">
                <a16:creationId xmlns:a16="http://schemas.microsoft.com/office/drawing/2014/main" id="{3E1B970E-07E5-B519-B549-EAFA4074066F}"/>
              </a:ext>
            </a:extLst>
          </p:cNvPr>
          <p:cNvSpPr>
            <a:spLocks noChangeArrowheads="1"/>
          </p:cNvSpPr>
          <p:nvPr/>
        </p:nvSpPr>
        <p:spPr bwMode="auto">
          <a:xfrm>
            <a:off x="5549152" y="570330"/>
            <a:ext cx="5593977" cy="560921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1269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10B4B"/>
                </a:solidFill>
                <a:effectLst/>
                <a:latin typeface="Calibri" panose="020F0502020204030204" pitchFamily="34" charset="0"/>
                <a:ea typeface="Times New Roman" panose="02020603050405020304" pitchFamily="18" charset="0"/>
                <a:cs typeface="Calibri" panose="020F0502020204030204" pitchFamily="34" charset="0"/>
              </a:rPr>
              <a:t>Example of Java Array</a:t>
            </a:r>
            <a:endParaRPr kumimoji="0" lang="en-US" altLang="en-US" sz="20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Gautam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Let's see the simple example of java array, where we are going to declare, instantiate, initialize and traverse an array.</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//Java Program to illustrate how to declare, instantiate, initialize</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600"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and traverse the Java array.</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class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Testarray</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public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static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void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main(String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args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new</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5</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//declaration and instantiation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0</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10</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//initialization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20</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2</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70</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3</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40</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4</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50</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//traversing array</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for</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0</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;i&lt;</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a.length;i</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//length is the property of array</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System.out.print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Output:</a:t>
            </a:r>
            <a:endParaRPr kumimoji="0" lang="en-US" altLang="en-US" b="0" i="0" u="none" strike="noStrike" cap="none" normalizeH="0" baseline="0" dirty="0">
              <a:ln>
                <a:noFill/>
              </a:ln>
              <a:solidFill>
                <a:srgbClr val="535559"/>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35559"/>
                </a:solidFill>
                <a:effectLst/>
                <a:latin typeface="Calibri" panose="020F0502020204030204" pitchFamily="34" charset="0"/>
                <a:ea typeface="Times New Roman" panose="02020603050405020304" pitchFamily="18" charset="0"/>
                <a:cs typeface="Calibri" panose="020F0502020204030204" pitchFamily="34" charset="0"/>
              </a:rPr>
              <a:t>10  20  70  40  50</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4800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4CAC1E-67EB-5F93-B90D-BC15C74604B5}"/>
              </a:ext>
            </a:extLst>
          </p:cNvPr>
          <p:cNvSpPr txBox="1"/>
          <p:nvPr/>
        </p:nvSpPr>
        <p:spPr>
          <a:xfrm>
            <a:off x="690282" y="519063"/>
            <a:ext cx="4849906" cy="523220"/>
          </a:xfrm>
          <a:prstGeom prst="rect">
            <a:avLst/>
          </a:prstGeom>
          <a:noFill/>
        </p:spPr>
        <p:txBody>
          <a:bodyPr wrap="square">
            <a:spAutoFit/>
          </a:bodyPr>
          <a:lstStyle/>
          <a:p>
            <a:pPr algn="just">
              <a:spcBef>
                <a:spcPts val="1200"/>
              </a:spcBef>
            </a:pPr>
            <a:r>
              <a:rPr lang="en-IN" sz="2800" b="1" dirty="0">
                <a:solidFill>
                  <a:schemeClr val="accent1"/>
                </a:solidFill>
                <a:effectLst/>
                <a:highlight>
                  <a:srgbClr val="FFFF00"/>
                </a:highlight>
                <a:latin typeface="Calibri" panose="020F0502020204030204" pitchFamily="34" charset="0"/>
                <a:ea typeface="Times New Roman" panose="02020603050405020304" pitchFamily="18" charset="0"/>
              </a:rPr>
              <a:t>Multidimensional Array in Java</a:t>
            </a:r>
            <a:endParaRPr lang="en-IN" sz="2400" b="1" dirty="0">
              <a:solidFill>
                <a:schemeClr val="accent1"/>
              </a:solidFill>
              <a:effectLst/>
              <a:highlight>
                <a:srgbClr val="FFFF00"/>
              </a:highligh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83DFC3DA-8372-7163-1BAD-8F2514CF0941}"/>
              </a:ext>
            </a:extLst>
          </p:cNvPr>
          <p:cNvSpPr txBox="1"/>
          <p:nvPr/>
        </p:nvSpPr>
        <p:spPr>
          <a:xfrm>
            <a:off x="484094" y="1569760"/>
            <a:ext cx="5387790" cy="4227824"/>
          </a:xfrm>
          <a:prstGeom prst="rect">
            <a:avLst/>
          </a:prstGeom>
          <a:noFill/>
        </p:spPr>
        <p:txBody>
          <a:bodyPr wrap="square">
            <a:spAutoFit/>
          </a:bodyPr>
          <a:lstStyle/>
          <a:p>
            <a:pPr algn="just">
              <a:spcBef>
                <a:spcPts val="100"/>
              </a:spcBef>
              <a:spcAft>
                <a:spcPts val="100"/>
              </a:spcAft>
            </a:pPr>
            <a:r>
              <a:rPr lang="en-IN" sz="2300" b="1" dirty="0">
                <a:solidFill>
                  <a:srgbClr val="FFFF00"/>
                </a:solidFill>
                <a:effectLst/>
                <a:latin typeface="Calibri" panose="020F0502020204030204" pitchFamily="34" charset="0"/>
                <a:ea typeface="Times New Roman" panose="02020603050405020304" pitchFamily="18" charset="0"/>
              </a:rPr>
              <a:t>Syntax to Declare Multidimensional Array </a:t>
            </a:r>
          </a:p>
          <a:p>
            <a:pPr algn="just">
              <a:spcBef>
                <a:spcPts val="100"/>
              </a:spcBef>
              <a:spcAft>
                <a:spcPts val="100"/>
              </a:spcAft>
            </a:pPr>
            <a:r>
              <a:rPr lang="en-IN" sz="2300" b="1" dirty="0">
                <a:solidFill>
                  <a:srgbClr val="FFFF00"/>
                </a:solidFill>
                <a:effectLst/>
                <a:latin typeface="Calibri" panose="020F0502020204030204" pitchFamily="34" charset="0"/>
                <a:ea typeface="Times New Roman" panose="02020603050405020304" pitchFamily="18" charset="0"/>
              </a:rPr>
              <a:t>in Java</a:t>
            </a:r>
            <a:endParaRPr lang="en-IN" sz="2300" b="1" dirty="0">
              <a:solidFill>
                <a:srgbClr val="FFFF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IN" sz="2000" dirty="0" err="1">
                <a:effectLst/>
                <a:latin typeface="Calibri" panose="020F0502020204030204" pitchFamily="34" charset="0"/>
                <a:ea typeface="Times New Roman" panose="02020603050405020304" pitchFamily="18" charset="0"/>
              </a:rPr>
              <a:t>dataType</a:t>
            </a:r>
            <a:r>
              <a:rPr lang="en-IN" sz="2000" dirty="0">
                <a:effectLst/>
                <a:latin typeface="Calibri" panose="020F0502020204030204" pitchFamily="34" charset="0"/>
                <a:ea typeface="Times New Roman" panose="02020603050405020304" pitchFamily="18" charset="0"/>
              </a:rPr>
              <a:t>[][] </a:t>
            </a:r>
            <a:r>
              <a:rPr lang="en-IN" sz="2000" dirty="0" err="1">
                <a:effectLst/>
                <a:latin typeface="Calibri" panose="020F0502020204030204" pitchFamily="34" charset="0"/>
                <a:ea typeface="Times New Roman" panose="02020603050405020304" pitchFamily="18" charset="0"/>
              </a:rPr>
              <a:t>arrayRefVar</a:t>
            </a:r>
            <a:r>
              <a:rPr lang="en-IN" sz="2000" dirty="0">
                <a:effectLst/>
                <a:latin typeface="Calibri" panose="020F0502020204030204" pitchFamily="34" charset="0"/>
                <a:ea typeface="Times New Roman" panose="02020603050405020304" pitchFamily="18" charset="0"/>
              </a:rPr>
              <a:t>; </a:t>
            </a:r>
          </a:p>
          <a:p>
            <a:pPr lvl="2" algn="just">
              <a:lnSpc>
                <a:spcPct val="150000"/>
              </a:lnSpc>
              <a:tabLst>
                <a:tab pos="457200" algn="l"/>
              </a:tabLst>
            </a:pPr>
            <a:r>
              <a:rPr lang="en-IN" sz="2000" dirty="0">
                <a:effectLst/>
                <a:latin typeface="Calibri" panose="020F0502020204030204" pitchFamily="34" charset="0"/>
                <a:ea typeface="Times New Roman" panose="02020603050405020304" pitchFamily="18" charset="0"/>
              </a:rPr>
              <a:t>(or)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2000" kern="100" dirty="0" err="1">
                <a:effectLst/>
                <a:latin typeface="Calibri" panose="020F0502020204030204" pitchFamily="34" charset="0"/>
                <a:ea typeface="Calibri" panose="020F0502020204030204" pitchFamily="34" charset="0"/>
                <a:cs typeface="Calibri" panose="020F0502020204030204" pitchFamily="34" charset="0"/>
              </a:rPr>
              <a:t>dataType</a:t>
            </a: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arrayRefVar</a:t>
            </a: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p>
          <a:p>
            <a:pPr lvl="2" algn="just">
              <a:lnSpc>
                <a:spcPct val="150000"/>
              </a:lnSpc>
              <a:spcAft>
                <a:spcPts val="800"/>
              </a:spcAft>
              <a:tabLst>
                <a:tab pos="45720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(or)  </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buFont typeface="+mj-lt"/>
              <a:buAutoNum type="arabicPeriod"/>
              <a:tabLst>
                <a:tab pos="457200" algn="l"/>
              </a:tabLst>
            </a:pPr>
            <a:r>
              <a:rPr lang="en-IN" sz="2000" dirty="0" err="1">
                <a:effectLst/>
                <a:latin typeface="Calibri" panose="020F0502020204030204" pitchFamily="34" charset="0"/>
                <a:ea typeface="Times New Roman" panose="02020603050405020304" pitchFamily="18" charset="0"/>
              </a:rPr>
              <a:t>dataType</a:t>
            </a:r>
            <a:r>
              <a:rPr lang="en-IN" sz="2000" dirty="0">
                <a:effectLst/>
                <a:latin typeface="Calibri" panose="020F0502020204030204" pitchFamily="34" charset="0"/>
                <a:ea typeface="Times New Roman" panose="02020603050405020304" pitchFamily="18" charset="0"/>
              </a:rPr>
              <a:t> </a:t>
            </a:r>
            <a:r>
              <a:rPr lang="en-IN" sz="2000" dirty="0" err="1">
                <a:effectLst/>
                <a:latin typeface="Calibri" panose="020F0502020204030204" pitchFamily="34" charset="0"/>
                <a:ea typeface="Times New Roman" panose="02020603050405020304" pitchFamily="18" charset="0"/>
              </a:rPr>
              <a:t>arrayRefVar</a:t>
            </a:r>
            <a:r>
              <a:rPr lang="en-IN" sz="2000" dirty="0">
                <a:effectLst/>
                <a:latin typeface="Calibri" panose="020F0502020204030204" pitchFamily="34" charset="0"/>
                <a:ea typeface="Times New Roman" panose="02020603050405020304" pitchFamily="18" charset="0"/>
              </a:rPr>
              <a:t>[][]; </a:t>
            </a:r>
          </a:p>
          <a:p>
            <a:pPr lvl="2" algn="just">
              <a:lnSpc>
                <a:spcPct val="150000"/>
              </a:lnSpc>
              <a:tabLst>
                <a:tab pos="457200" algn="l"/>
              </a:tabLst>
            </a:pPr>
            <a:r>
              <a:rPr lang="en-IN" sz="2000" dirty="0">
                <a:effectLst/>
                <a:latin typeface="Calibri" panose="020F0502020204030204" pitchFamily="34" charset="0"/>
                <a:ea typeface="Times New Roman" panose="02020603050405020304" pitchFamily="18" charset="0"/>
              </a:rPr>
              <a:t>(or)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2000" kern="100" dirty="0" err="1">
                <a:effectLst/>
                <a:latin typeface="Calibri" panose="020F0502020204030204" pitchFamily="34" charset="0"/>
                <a:ea typeface="Calibri" panose="020F0502020204030204" pitchFamily="34" charset="0"/>
                <a:cs typeface="Calibri" panose="020F0502020204030204" pitchFamily="34" charset="0"/>
              </a:rPr>
              <a:t>dataType</a:t>
            </a: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arrayRefVar</a:t>
            </a: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7" name="TextBox 6">
            <a:extLst>
              <a:ext uri="{FF2B5EF4-FFF2-40B4-BE49-F238E27FC236}">
                <a16:creationId xmlns:a16="http://schemas.microsoft.com/office/drawing/2014/main" id="{A2A5F3F6-2383-7C49-763B-AD1773AF5F8F}"/>
              </a:ext>
            </a:extLst>
          </p:cNvPr>
          <p:cNvSpPr txBox="1"/>
          <p:nvPr/>
        </p:nvSpPr>
        <p:spPr>
          <a:xfrm>
            <a:off x="5540188" y="799539"/>
            <a:ext cx="6427696" cy="5280100"/>
          </a:xfrm>
          <a:prstGeom prst="rect">
            <a:avLst/>
          </a:prstGeom>
          <a:noFill/>
        </p:spPr>
        <p:txBody>
          <a:bodyPr wrap="square">
            <a:spAutoFit/>
          </a:bodyPr>
          <a:lstStyle/>
          <a:p>
            <a:pPr algn="just">
              <a:lnSpc>
                <a:spcPct val="150000"/>
              </a:lnSpc>
              <a:spcBef>
                <a:spcPts val="1200"/>
              </a:spcBef>
            </a:pPr>
            <a:r>
              <a:rPr lang="en-IN" sz="2400" b="1" dirty="0">
                <a:solidFill>
                  <a:srgbClr val="FFFF00"/>
                </a:solidFill>
                <a:effectLst/>
                <a:latin typeface="Calibri" panose="020F0502020204030204" pitchFamily="34" charset="0"/>
                <a:ea typeface="Times New Roman" panose="02020603050405020304" pitchFamily="18" charset="0"/>
              </a:rPr>
              <a:t>Example to instantiate Multidimensional Array</a:t>
            </a:r>
            <a:endParaRPr lang="en-IN" sz="2400" dirty="0">
              <a:solidFill>
                <a:srgbClr val="FFFF00"/>
              </a:solidFill>
              <a:effectLst/>
              <a:latin typeface="Times New Roman" panose="02020603050405020304" pitchFamily="18" charset="0"/>
              <a:ea typeface="Times New Roman" panose="02020603050405020304" pitchFamily="18" charset="0"/>
            </a:endParaRPr>
          </a:p>
          <a:p>
            <a:pPr marL="342900" lvl="0" indent="-342900" algn="just">
              <a:lnSpc>
                <a:spcPct val="150000"/>
              </a:lnSpc>
              <a:tabLst>
                <a:tab pos="457200" algn="l"/>
              </a:tabLst>
            </a:pPr>
            <a:r>
              <a:rPr lang="en-IN" sz="1800" b="1" dirty="0">
                <a:effectLst/>
                <a:latin typeface="Calibri" panose="020F0502020204030204" pitchFamily="34" charset="0"/>
                <a:ea typeface="Times New Roman" panose="02020603050405020304" pitchFamily="18" charset="0"/>
              </a:rPr>
              <a:t>int</a:t>
            </a:r>
            <a:r>
              <a:rPr lang="en-IN" sz="1800" dirty="0">
                <a:effectLst/>
                <a:latin typeface="Calibri" panose="020F0502020204030204" pitchFamily="34" charset="0"/>
                <a:ea typeface="Times New Roman" panose="02020603050405020304" pitchFamily="18" charset="0"/>
              </a:rPr>
              <a:t>[][] </a:t>
            </a:r>
            <a:r>
              <a:rPr lang="en-IN" sz="1800" dirty="0" err="1">
                <a:effectLst/>
                <a:latin typeface="Calibri" panose="020F0502020204030204" pitchFamily="34" charset="0"/>
                <a:ea typeface="Times New Roman" panose="02020603050405020304" pitchFamily="18" charset="0"/>
              </a:rPr>
              <a:t>arr</a:t>
            </a:r>
            <a:r>
              <a:rPr lang="en-IN" sz="1800" dirty="0">
                <a:effectLst/>
                <a:latin typeface="Calibri" panose="020F0502020204030204" pitchFamily="34" charset="0"/>
                <a:ea typeface="Times New Roman" panose="02020603050405020304" pitchFamily="18" charset="0"/>
              </a:rPr>
              <a:t>=</a:t>
            </a:r>
            <a:r>
              <a:rPr lang="en-IN" sz="1800" b="1" dirty="0">
                <a:effectLst/>
                <a:latin typeface="Calibri" panose="020F0502020204030204" pitchFamily="34" charset="0"/>
                <a:ea typeface="Times New Roman" panose="02020603050405020304" pitchFamily="18" charset="0"/>
              </a:rPr>
              <a:t>new</a:t>
            </a:r>
            <a:r>
              <a:rPr lang="en-IN" sz="1800" dirty="0">
                <a:effectLst/>
                <a:latin typeface="Calibri" panose="020F0502020204030204" pitchFamily="34" charset="0"/>
                <a:ea typeface="Times New Roman" panose="02020603050405020304" pitchFamily="18" charset="0"/>
              </a:rPr>
              <a:t> </a:t>
            </a:r>
            <a:r>
              <a:rPr lang="en-IN" sz="1800" b="1" dirty="0">
                <a:effectLst/>
                <a:latin typeface="Calibri" panose="020F0502020204030204" pitchFamily="34" charset="0"/>
                <a:ea typeface="Times New Roman" panose="02020603050405020304" pitchFamily="18" charset="0"/>
              </a:rPr>
              <a:t>int</a:t>
            </a:r>
            <a:r>
              <a:rPr lang="en-IN" sz="1800" dirty="0">
                <a:effectLst/>
                <a:latin typeface="Calibri" panose="020F0502020204030204" pitchFamily="34" charset="0"/>
                <a:ea typeface="Times New Roman" panose="02020603050405020304" pitchFamily="18" charset="0"/>
              </a:rPr>
              <a:t>[3][3];//3 row and 3 column  </a:t>
            </a:r>
            <a:endParaRPr lang="en-IN" sz="1800" dirty="0">
              <a:effectLst/>
              <a:latin typeface="Times New Roman" panose="02020603050405020304" pitchFamily="18" charset="0"/>
              <a:ea typeface="Times New Roman" panose="02020603050405020304" pitchFamily="18" charset="0"/>
            </a:endParaRPr>
          </a:p>
          <a:p>
            <a:pPr algn="just">
              <a:spcBef>
                <a:spcPts val="1200"/>
              </a:spcBef>
            </a:pPr>
            <a:r>
              <a:rPr lang="en-IN" sz="2400" b="1" dirty="0">
                <a:solidFill>
                  <a:srgbClr val="FFFF00"/>
                </a:solidFill>
                <a:effectLst/>
                <a:latin typeface="Calibri" panose="020F0502020204030204" pitchFamily="34" charset="0"/>
                <a:ea typeface="Times New Roman" panose="02020603050405020304" pitchFamily="18" charset="0"/>
              </a:rPr>
              <a:t>Example to initialize Multidimensional Array</a:t>
            </a:r>
            <a:endParaRPr lang="en-IN" sz="2400" dirty="0">
              <a:solidFill>
                <a:srgbClr val="FFFF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IN" dirty="0" err="1">
                <a:effectLst/>
                <a:latin typeface="Calibri" panose="020F0502020204030204" pitchFamily="34" charset="0"/>
                <a:ea typeface="Times New Roman" panose="02020603050405020304" pitchFamily="18" charset="0"/>
              </a:rPr>
              <a:t>arr</a:t>
            </a:r>
            <a:r>
              <a:rPr lang="en-IN" dirty="0">
                <a:effectLst/>
                <a:latin typeface="Calibri" panose="020F0502020204030204" pitchFamily="34" charset="0"/>
                <a:ea typeface="Times New Roman" panose="02020603050405020304" pitchFamily="18" charset="0"/>
              </a:rPr>
              <a:t>[0][0]=1;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IN" kern="100" dirty="0" err="1">
                <a:effectLst/>
                <a:latin typeface="Calibri" panose="020F0502020204030204" pitchFamily="34" charset="0"/>
                <a:ea typeface="Calibri" panose="020F0502020204030204" pitchFamily="34" charset="0"/>
                <a:cs typeface="Calibri" panose="020F0502020204030204" pitchFamily="34" charset="0"/>
              </a:rPr>
              <a:t>arr</a:t>
            </a:r>
            <a:r>
              <a:rPr lang="en-IN" kern="100" dirty="0">
                <a:effectLst/>
                <a:latin typeface="Calibri" panose="020F0502020204030204" pitchFamily="34" charset="0"/>
                <a:ea typeface="Calibri" panose="020F0502020204030204" pitchFamily="34" charset="0"/>
                <a:cs typeface="Calibri" panose="020F0502020204030204" pitchFamily="34" charset="0"/>
              </a:rPr>
              <a:t>[0][1]=2;  </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buFont typeface="+mj-lt"/>
              <a:buAutoNum type="arabicPeriod"/>
              <a:tabLst>
                <a:tab pos="457200" algn="l"/>
              </a:tabLst>
            </a:pPr>
            <a:r>
              <a:rPr lang="en-IN" dirty="0" err="1">
                <a:effectLst/>
                <a:latin typeface="Calibri" panose="020F0502020204030204" pitchFamily="34" charset="0"/>
                <a:ea typeface="Times New Roman" panose="02020603050405020304" pitchFamily="18" charset="0"/>
              </a:rPr>
              <a:t>arr</a:t>
            </a:r>
            <a:r>
              <a:rPr lang="en-IN" dirty="0">
                <a:effectLst/>
                <a:latin typeface="Calibri" panose="020F0502020204030204" pitchFamily="34" charset="0"/>
                <a:ea typeface="Times New Roman" panose="02020603050405020304" pitchFamily="18" charset="0"/>
              </a:rPr>
              <a:t>[0][2]=3;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IN" kern="100" dirty="0" err="1">
                <a:effectLst/>
                <a:latin typeface="Calibri" panose="020F0502020204030204" pitchFamily="34" charset="0"/>
                <a:ea typeface="Calibri" panose="020F0502020204030204" pitchFamily="34" charset="0"/>
                <a:cs typeface="Calibri" panose="020F0502020204030204" pitchFamily="34" charset="0"/>
              </a:rPr>
              <a:t>arr</a:t>
            </a:r>
            <a:r>
              <a:rPr lang="en-IN" kern="100" dirty="0">
                <a:effectLst/>
                <a:latin typeface="Calibri" panose="020F0502020204030204" pitchFamily="34" charset="0"/>
                <a:ea typeface="Calibri" panose="020F0502020204030204" pitchFamily="34" charset="0"/>
                <a:cs typeface="Calibri" panose="020F0502020204030204" pitchFamily="34" charset="0"/>
              </a:rPr>
              <a:t>[1][0]=4;  </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buFont typeface="+mj-lt"/>
              <a:buAutoNum type="arabicPeriod"/>
              <a:tabLst>
                <a:tab pos="457200" algn="l"/>
              </a:tabLst>
            </a:pPr>
            <a:r>
              <a:rPr lang="en-IN" dirty="0" err="1">
                <a:effectLst/>
                <a:latin typeface="Calibri" panose="020F0502020204030204" pitchFamily="34" charset="0"/>
                <a:ea typeface="Times New Roman" panose="02020603050405020304" pitchFamily="18" charset="0"/>
              </a:rPr>
              <a:t>arr</a:t>
            </a:r>
            <a:r>
              <a:rPr lang="en-IN" dirty="0">
                <a:effectLst/>
                <a:latin typeface="Calibri" panose="020F0502020204030204" pitchFamily="34" charset="0"/>
                <a:ea typeface="Times New Roman" panose="02020603050405020304" pitchFamily="18" charset="0"/>
              </a:rPr>
              <a:t>[1][1]=5;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IN" kern="100" dirty="0" err="1">
                <a:effectLst/>
                <a:latin typeface="Calibri" panose="020F0502020204030204" pitchFamily="34" charset="0"/>
                <a:ea typeface="Calibri" panose="020F0502020204030204" pitchFamily="34" charset="0"/>
                <a:cs typeface="Calibri" panose="020F0502020204030204" pitchFamily="34" charset="0"/>
              </a:rPr>
              <a:t>arr</a:t>
            </a:r>
            <a:r>
              <a:rPr lang="en-IN" kern="100" dirty="0">
                <a:effectLst/>
                <a:latin typeface="Calibri" panose="020F0502020204030204" pitchFamily="34" charset="0"/>
                <a:ea typeface="Calibri" panose="020F0502020204030204" pitchFamily="34" charset="0"/>
                <a:cs typeface="Calibri" panose="020F0502020204030204" pitchFamily="34" charset="0"/>
              </a:rPr>
              <a:t>[1][2]=6;  </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buFont typeface="+mj-lt"/>
              <a:buAutoNum type="arabicPeriod"/>
              <a:tabLst>
                <a:tab pos="457200" algn="l"/>
              </a:tabLst>
            </a:pPr>
            <a:r>
              <a:rPr lang="en-IN" dirty="0" err="1">
                <a:effectLst/>
                <a:latin typeface="Calibri" panose="020F0502020204030204" pitchFamily="34" charset="0"/>
                <a:ea typeface="Times New Roman" panose="02020603050405020304" pitchFamily="18" charset="0"/>
              </a:rPr>
              <a:t>arr</a:t>
            </a:r>
            <a:r>
              <a:rPr lang="en-IN" dirty="0">
                <a:effectLst/>
                <a:latin typeface="Calibri" panose="020F0502020204030204" pitchFamily="34" charset="0"/>
                <a:ea typeface="Times New Roman" panose="02020603050405020304" pitchFamily="18" charset="0"/>
              </a:rPr>
              <a:t>[2][0]=7;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IN" kern="100" dirty="0" err="1">
                <a:effectLst/>
                <a:latin typeface="Calibri" panose="020F0502020204030204" pitchFamily="34" charset="0"/>
                <a:ea typeface="Calibri" panose="020F0502020204030204" pitchFamily="34" charset="0"/>
                <a:cs typeface="Calibri" panose="020F0502020204030204" pitchFamily="34" charset="0"/>
              </a:rPr>
              <a:t>arr</a:t>
            </a:r>
            <a:r>
              <a:rPr lang="en-IN" kern="100" dirty="0">
                <a:effectLst/>
                <a:latin typeface="Calibri" panose="020F0502020204030204" pitchFamily="34" charset="0"/>
                <a:ea typeface="Calibri" panose="020F0502020204030204" pitchFamily="34" charset="0"/>
                <a:cs typeface="Calibri" panose="020F0502020204030204" pitchFamily="34" charset="0"/>
              </a:rPr>
              <a:t>[2][1]=8;  </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buFont typeface="+mj-lt"/>
              <a:buAutoNum type="arabicPeriod"/>
              <a:tabLst>
                <a:tab pos="457200" algn="l"/>
              </a:tabLst>
            </a:pPr>
            <a:r>
              <a:rPr lang="en-IN" dirty="0" err="1">
                <a:effectLst/>
                <a:latin typeface="Calibri" panose="020F0502020204030204" pitchFamily="34" charset="0"/>
                <a:ea typeface="Times New Roman" panose="02020603050405020304" pitchFamily="18" charset="0"/>
              </a:rPr>
              <a:t>arr</a:t>
            </a:r>
            <a:r>
              <a:rPr lang="en-IN" dirty="0">
                <a:effectLst/>
                <a:latin typeface="Calibri" panose="020F0502020204030204" pitchFamily="34" charset="0"/>
                <a:ea typeface="Times New Roman" panose="02020603050405020304" pitchFamily="18" charset="0"/>
              </a:rPr>
              <a:t>[2][2]=9;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2756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D4E8C1-01CF-7619-FACC-0F4BCB19B36A}"/>
              </a:ext>
            </a:extLst>
          </p:cNvPr>
          <p:cNvSpPr>
            <a:spLocks noChangeArrowheads="1"/>
          </p:cNvSpPr>
          <p:nvPr/>
        </p:nvSpPr>
        <p:spPr bwMode="auto">
          <a:xfrm>
            <a:off x="340658" y="1060404"/>
            <a:ext cx="11290099" cy="47371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610B4B"/>
                </a:solidFill>
                <a:effectLst/>
                <a:latin typeface="Calibri" panose="020F0502020204030204" pitchFamily="34" charset="0"/>
                <a:ea typeface="Times New Roman" panose="02020603050405020304" pitchFamily="18" charset="0"/>
                <a:cs typeface="Calibri" panose="020F0502020204030204" pitchFamily="34" charset="0"/>
              </a:rPr>
              <a:t>Example of Multidimensional Java Array</a:t>
            </a:r>
            <a:endParaRPr kumimoji="0" lang="en-US" altLang="en-US" sz="24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Gautam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Let's see the simple example to declare, instantiate, initialize and print the 2Dimensional array.</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//Java Program to illustrate the use of multidimensional array</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class</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Testarray3{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public</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static</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void</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main(String </a:t>
            </a:r>
            <a:r>
              <a:rPr kumimoji="0" lang="en-US" altLang="en-US" sz="20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args</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altLang="en-US" sz="2000" dirty="0">
                <a:ea typeface="Times New Roman" panose="02020603050405020304" pitchFamily="18" charset="0"/>
              </a:rPr>
              <a:t> </a:t>
            </a:r>
            <a:r>
              <a:rPr kumimoji="0" lang="en-US" altLang="en-US" sz="2000"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//declaring and initializing 2D array</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arr</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2</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3</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2</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4</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5</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4</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4</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5</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altLang="en-US" sz="2000" dirty="0">
                <a:ea typeface="Times New Roman" panose="02020603050405020304" pitchFamily="18" charset="0"/>
              </a:rPr>
              <a:t> </a:t>
            </a:r>
            <a:r>
              <a:rPr kumimoji="0" lang="en-US" altLang="en-US" sz="2000"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//printing 2D array</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for</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0</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;i&lt;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3</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for</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j=</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0</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;j&lt;</a:t>
            </a:r>
            <a:r>
              <a:rPr kumimoji="0" lang="en-US" altLang="en-US" sz="20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3</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System.out.print</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arr</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r>
              <a:rPr kumimoji="0" lang="en-US" altLang="en-US" sz="20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System.out.println</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Output:</a:t>
            </a:r>
            <a:endParaRPr kumimoji="0" lang="en-US" altLang="en-US" sz="2000" b="0" i="0" u="none" strike="noStrike" cap="none" normalizeH="0" baseline="0" dirty="0">
              <a:ln>
                <a:noFill/>
              </a:ln>
              <a:solidFill>
                <a:srgbClr val="535559"/>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35559"/>
                </a:solidFill>
                <a:effectLst/>
                <a:latin typeface="Calibri" panose="020F0502020204030204" pitchFamily="34" charset="0"/>
                <a:ea typeface="Times New Roman" panose="02020603050405020304" pitchFamily="18" charset="0"/>
                <a:cs typeface="Calibri" panose="020F0502020204030204" pitchFamily="34" charset="0"/>
              </a:rPr>
              <a:t>1 2 3    2 4 5     4 4 5</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2515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E644-25A5-C0E5-6B50-B7B1D4FB465C}"/>
              </a:ext>
            </a:extLst>
          </p:cNvPr>
          <p:cNvSpPr>
            <a:spLocks noGrp="1"/>
          </p:cNvSpPr>
          <p:nvPr>
            <p:ph type="title"/>
          </p:nvPr>
        </p:nvSpPr>
        <p:spPr>
          <a:xfrm>
            <a:off x="646112" y="452718"/>
            <a:ext cx="2993560" cy="685800"/>
          </a:xfrm>
        </p:spPr>
        <p:txBody>
          <a:bodyPr/>
          <a:lstStyle/>
          <a:p>
            <a:r>
              <a:rPr lang="en-IN" b="1" dirty="0">
                <a:solidFill>
                  <a:schemeClr val="accent2"/>
                </a:solidFill>
              </a:rPr>
              <a:t>Operators</a:t>
            </a:r>
          </a:p>
        </p:txBody>
      </p:sp>
      <p:sp>
        <p:nvSpPr>
          <p:cNvPr id="3" name="Content Placeholder 2">
            <a:extLst>
              <a:ext uri="{FF2B5EF4-FFF2-40B4-BE49-F238E27FC236}">
                <a16:creationId xmlns:a16="http://schemas.microsoft.com/office/drawing/2014/main" id="{7312FD71-35B1-1744-4967-9692D9C021BE}"/>
              </a:ext>
            </a:extLst>
          </p:cNvPr>
          <p:cNvSpPr>
            <a:spLocks noGrp="1"/>
          </p:cNvSpPr>
          <p:nvPr>
            <p:ph idx="1"/>
          </p:nvPr>
        </p:nvSpPr>
        <p:spPr>
          <a:xfrm>
            <a:off x="752828" y="1461247"/>
            <a:ext cx="3505407" cy="4195481"/>
          </a:xfrm>
        </p:spPr>
        <p:txBody>
          <a:bodyPr/>
          <a:lstStyle/>
          <a:p>
            <a:pPr marL="0" indent="0" algn="just">
              <a:buNone/>
            </a:pPr>
            <a:r>
              <a:rPr lang="en-IN" sz="1800" b="1" dirty="0">
                <a:effectLst/>
                <a:latin typeface="Calibri" panose="020F0502020204030204" pitchFamily="34" charset="0"/>
                <a:ea typeface="Times New Roman" panose="02020603050405020304" pitchFamily="18" charset="0"/>
              </a:rPr>
              <a:t>Operator</a:t>
            </a:r>
            <a:r>
              <a:rPr lang="en-IN" sz="1800" dirty="0">
                <a:effectLst/>
                <a:latin typeface="Calibri" panose="020F0502020204030204" pitchFamily="34" charset="0"/>
                <a:ea typeface="Times New Roman" panose="02020603050405020304" pitchFamily="18" charset="0"/>
              </a:rPr>
              <a:t> in </a:t>
            </a:r>
            <a:r>
              <a:rPr lang="en-IN" sz="1800" u="sng" dirty="0">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Java</a:t>
            </a:r>
            <a:r>
              <a:rPr lang="en-IN" sz="1800" dirty="0">
                <a:effectLst/>
                <a:latin typeface="Calibri" panose="020F0502020204030204" pitchFamily="34" charset="0"/>
                <a:ea typeface="Times New Roman" panose="02020603050405020304" pitchFamily="18" charset="0"/>
              </a:rPr>
              <a:t> is a symbol that is used to perform operations. For example: +, -, *, / etc.</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IN" sz="1800" dirty="0">
                <a:effectLst/>
                <a:latin typeface="Calibri" panose="020F0502020204030204" pitchFamily="34" charset="0"/>
                <a:ea typeface="Times New Roman" panose="02020603050405020304" pitchFamily="18" charset="0"/>
              </a:rPr>
              <a:t>There are many types of operators in Java which are given below:</a:t>
            </a:r>
            <a:endParaRPr lang="en-IN" sz="1800"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BA8FDFDA-FC61-CEC1-6242-A994356028D4}"/>
              </a:ext>
            </a:extLst>
          </p:cNvPr>
          <p:cNvGraphicFramePr>
            <a:graphicFrameLocks noGrp="1"/>
          </p:cNvGraphicFramePr>
          <p:nvPr>
            <p:extLst>
              <p:ext uri="{D42A27DB-BD31-4B8C-83A1-F6EECF244321}">
                <p14:modId xmlns:p14="http://schemas.microsoft.com/office/powerpoint/2010/main" val="2171450954"/>
              </p:ext>
            </p:extLst>
          </p:nvPr>
        </p:nvGraphicFramePr>
        <p:xfrm>
          <a:off x="4410637" y="188140"/>
          <a:ext cx="7046259" cy="6338283"/>
        </p:xfrm>
        <a:graphic>
          <a:graphicData uri="http://schemas.openxmlformats.org/drawingml/2006/table">
            <a:tbl>
              <a:tblPr firstRow="1" firstCol="1" bandRow="1">
                <a:tableStyleId>{5C22544A-7EE6-4342-B048-85BDC9FD1C3A}</a:tableStyleId>
              </a:tblPr>
              <a:tblGrid>
                <a:gridCol w="2348753">
                  <a:extLst>
                    <a:ext uri="{9D8B030D-6E8A-4147-A177-3AD203B41FA5}">
                      <a16:colId xmlns:a16="http://schemas.microsoft.com/office/drawing/2014/main" val="3930273674"/>
                    </a:ext>
                  </a:extLst>
                </a:gridCol>
                <a:gridCol w="2348753">
                  <a:extLst>
                    <a:ext uri="{9D8B030D-6E8A-4147-A177-3AD203B41FA5}">
                      <a16:colId xmlns:a16="http://schemas.microsoft.com/office/drawing/2014/main" val="3273787893"/>
                    </a:ext>
                  </a:extLst>
                </a:gridCol>
                <a:gridCol w="2348753">
                  <a:extLst>
                    <a:ext uri="{9D8B030D-6E8A-4147-A177-3AD203B41FA5}">
                      <a16:colId xmlns:a16="http://schemas.microsoft.com/office/drawing/2014/main" val="2736498230"/>
                    </a:ext>
                  </a:extLst>
                </a:gridCol>
              </a:tblGrid>
              <a:tr h="469189">
                <a:tc>
                  <a:txBody>
                    <a:bodyPr/>
                    <a:lstStyle/>
                    <a:p>
                      <a:pPr algn="l">
                        <a:lnSpc>
                          <a:spcPct val="107000"/>
                        </a:lnSpc>
                        <a:spcAft>
                          <a:spcPts val="800"/>
                        </a:spcAft>
                      </a:pPr>
                      <a:r>
                        <a:rPr lang="en-IN" sz="1300" kern="0">
                          <a:effectLst/>
                        </a:rPr>
                        <a:t>Operator Type</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124380" marR="124380" marT="124380" marB="124380"/>
                </a:tc>
                <a:tc>
                  <a:txBody>
                    <a:bodyPr/>
                    <a:lstStyle/>
                    <a:p>
                      <a:pPr algn="l">
                        <a:lnSpc>
                          <a:spcPct val="107000"/>
                        </a:lnSpc>
                        <a:spcAft>
                          <a:spcPts val="800"/>
                        </a:spcAft>
                      </a:pPr>
                      <a:r>
                        <a:rPr lang="en-IN" sz="1300" kern="0">
                          <a:effectLst/>
                        </a:rPr>
                        <a:t>Category</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124380" marR="124380" marT="124380" marB="124380"/>
                </a:tc>
                <a:tc>
                  <a:txBody>
                    <a:bodyPr/>
                    <a:lstStyle/>
                    <a:p>
                      <a:pPr algn="l">
                        <a:lnSpc>
                          <a:spcPct val="107000"/>
                        </a:lnSpc>
                        <a:spcAft>
                          <a:spcPts val="800"/>
                        </a:spcAft>
                      </a:pPr>
                      <a:r>
                        <a:rPr lang="en-IN" sz="1300" kern="0">
                          <a:effectLst/>
                        </a:rPr>
                        <a:t>Precedence</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124380" marR="124380" marT="124380" marB="124380"/>
                </a:tc>
                <a:extLst>
                  <a:ext uri="{0D108BD9-81ED-4DB2-BD59-A6C34878D82A}">
                    <a16:rowId xmlns:a16="http://schemas.microsoft.com/office/drawing/2014/main" val="843435461"/>
                  </a:ext>
                </a:extLst>
              </a:tr>
              <a:tr h="386270">
                <a:tc rowSpan="2">
                  <a:txBody>
                    <a:bodyPr/>
                    <a:lstStyle/>
                    <a:p>
                      <a:pPr algn="just">
                        <a:lnSpc>
                          <a:spcPct val="107000"/>
                        </a:lnSpc>
                        <a:spcAft>
                          <a:spcPts val="800"/>
                        </a:spcAft>
                      </a:pPr>
                      <a:r>
                        <a:rPr lang="en-IN" sz="1300" kern="0">
                          <a:effectLst/>
                        </a:rPr>
                        <a:t>Unary</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101328" marR="101328" marT="50664" marB="50664"/>
                </a:tc>
                <a:tc>
                  <a:txBody>
                    <a:bodyPr/>
                    <a:lstStyle/>
                    <a:p>
                      <a:pPr algn="just">
                        <a:lnSpc>
                          <a:spcPct val="107000"/>
                        </a:lnSpc>
                        <a:spcAft>
                          <a:spcPts val="800"/>
                        </a:spcAft>
                      </a:pPr>
                      <a:r>
                        <a:rPr lang="en-IN" sz="1300" kern="0">
                          <a:effectLst/>
                        </a:rPr>
                        <a:t>postfix</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expr++ expr--</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2295836489"/>
                  </a:ext>
                </a:extLst>
              </a:tr>
              <a:tr h="616927">
                <a:tc vMerge="1">
                  <a:txBody>
                    <a:bodyPr/>
                    <a:lstStyle/>
                    <a:p>
                      <a:endParaRPr lang="en-IN"/>
                    </a:p>
                  </a:txBody>
                  <a:tcPr/>
                </a:tc>
                <a:tc>
                  <a:txBody>
                    <a:bodyPr/>
                    <a:lstStyle/>
                    <a:p>
                      <a:pPr algn="just">
                        <a:lnSpc>
                          <a:spcPct val="107000"/>
                        </a:lnSpc>
                        <a:spcAft>
                          <a:spcPts val="800"/>
                        </a:spcAft>
                      </a:pPr>
                      <a:r>
                        <a:rPr lang="en-IN" sz="1300" kern="0">
                          <a:effectLst/>
                        </a:rPr>
                        <a:t>prefix</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++expr --expr +expr -expr ~ !</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1646465768"/>
                  </a:ext>
                </a:extLst>
              </a:tr>
              <a:tr h="386270">
                <a:tc rowSpan="2">
                  <a:txBody>
                    <a:bodyPr/>
                    <a:lstStyle/>
                    <a:p>
                      <a:pPr algn="just">
                        <a:lnSpc>
                          <a:spcPct val="107000"/>
                        </a:lnSpc>
                        <a:spcAft>
                          <a:spcPts val="800"/>
                        </a:spcAft>
                      </a:pPr>
                      <a:r>
                        <a:rPr lang="en-IN" sz="1300" kern="0">
                          <a:effectLst/>
                        </a:rPr>
                        <a:t>Arithmetic</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101328" marR="101328" marT="50664" marB="50664"/>
                </a:tc>
                <a:tc>
                  <a:txBody>
                    <a:bodyPr/>
                    <a:lstStyle/>
                    <a:p>
                      <a:pPr algn="just">
                        <a:lnSpc>
                          <a:spcPct val="107000"/>
                        </a:lnSpc>
                        <a:spcAft>
                          <a:spcPts val="800"/>
                        </a:spcAft>
                      </a:pPr>
                      <a:r>
                        <a:rPr lang="en-IN" sz="1300" kern="0">
                          <a:effectLst/>
                        </a:rPr>
                        <a:t>multiplicative</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dirty="0">
                          <a:effectLst/>
                        </a:rPr>
                        <a:t>* / %</a:t>
                      </a:r>
                      <a:endParaRPr lang="en-IN" sz="1200" kern="100" dirty="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3449461152"/>
                  </a:ext>
                </a:extLst>
              </a:tr>
              <a:tr h="386270">
                <a:tc vMerge="1">
                  <a:txBody>
                    <a:bodyPr/>
                    <a:lstStyle/>
                    <a:p>
                      <a:endParaRPr lang="en-IN"/>
                    </a:p>
                  </a:txBody>
                  <a:tcPr/>
                </a:tc>
                <a:tc>
                  <a:txBody>
                    <a:bodyPr/>
                    <a:lstStyle/>
                    <a:p>
                      <a:pPr algn="just">
                        <a:lnSpc>
                          <a:spcPct val="107000"/>
                        </a:lnSpc>
                        <a:spcAft>
                          <a:spcPts val="800"/>
                        </a:spcAft>
                      </a:pPr>
                      <a:r>
                        <a:rPr lang="en-IN" sz="1300" kern="0" dirty="0">
                          <a:effectLst/>
                        </a:rPr>
                        <a:t>additive</a:t>
                      </a:r>
                      <a:endParaRPr lang="en-IN" sz="1200" kern="100" dirty="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 -</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4042356057"/>
                  </a:ext>
                </a:extLst>
              </a:tr>
              <a:tr h="386270">
                <a:tc>
                  <a:txBody>
                    <a:bodyPr/>
                    <a:lstStyle/>
                    <a:p>
                      <a:pPr algn="just">
                        <a:lnSpc>
                          <a:spcPct val="107000"/>
                        </a:lnSpc>
                        <a:spcAft>
                          <a:spcPts val="800"/>
                        </a:spcAft>
                      </a:pPr>
                      <a:r>
                        <a:rPr lang="en-IN" sz="1300" kern="0">
                          <a:effectLst/>
                        </a:rPr>
                        <a:t>Shift</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shift</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&lt;&lt; &gt;&gt; &gt;&gt;&gt;</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355732271"/>
                  </a:ext>
                </a:extLst>
              </a:tr>
              <a:tr h="386270">
                <a:tc rowSpan="2">
                  <a:txBody>
                    <a:bodyPr/>
                    <a:lstStyle/>
                    <a:p>
                      <a:pPr algn="just">
                        <a:lnSpc>
                          <a:spcPct val="107000"/>
                        </a:lnSpc>
                        <a:spcAft>
                          <a:spcPts val="800"/>
                        </a:spcAft>
                      </a:pPr>
                      <a:r>
                        <a:rPr lang="en-IN" sz="1300" kern="0">
                          <a:effectLst/>
                        </a:rPr>
                        <a:t>Relational</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101328" marR="101328" marT="50664" marB="50664"/>
                </a:tc>
                <a:tc>
                  <a:txBody>
                    <a:bodyPr/>
                    <a:lstStyle/>
                    <a:p>
                      <a:pPr algn="just">
                        <a:lnSpc>
                          <a:spcPct val="107000"/>
                        </a:lnSpc>
                        <a:spcAft>
                          <a:spcPts val="800"/>
                        </a:spcAft>
                      </a:pPr>
                      <a:r>
                        <a:rPr lang="en-IN" sz="1300" kern="0">
                          <a:effectLst/>
                        </a:rPr>
                        <a:t>comparison</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&lt; &gt; &lt;= &gt;= instanceof</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2133443978"/>
                  </a:ext>
                </a:extLst>
              </a:tr>
              <a:tr h="386270">
                <a:tc vMerge="1">
                  <a:txBody>
                    <a:bodyPr/>
                    <a:lstStyle/>
                    <a:p>
                      <a:endParaRPr lang="en-IN"/>
                    </a:p>
                  </a:txBody>
                  <a:tcPr/>
                </a:tc>
                <a:tc>
                  <a:txBody>
                    <a:bodyPr/>
                    <a:lstStyle/>
                    <a:p>
                      <a:pPr algn="just">
                        <a:lnSpc>
                          <a:spcPct val="107000"/>
                        </a:lnSpc>
                        <a:spcAft>
                          <a:spcPts val="800"/>
                        </a:spcAft>
                      </a:pPr>
                      <a:r>
                        <a:rPr lang="en-IN" sz="1300" kern="0">
                          <a:effectLst/>
                        </a:rPr>
                        <a:t>equality</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 !=</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2533137392"/>
                  </a:ext>
                </a:extLst>
              </a:tr>
              <a:tr h="386270">
                <a:tc rowSpan="3">
                  <a:txBody>
                    <a:bodyPr/>
                    <a:lstStyle/>
                    <a:p>
                      <a:pPr algn="just">
                        <a:lnSpc>
                          <a:spcPct val="107000"/>
                        </a:lnSpc>
                        <a:spcAft>
                          <a:spcPts val="800"/>
                        </a:spcAft>
                      </a:pPr>
                      <a:r>
                        <a:rPr lang="en-IN" sz="1300" kern="0">
                          <a:effectLst/>
                        </a:rPr>
                        <a:t>Bitwise</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101328" marR="101328" marT="50664" marB="50664"/>
                </a:tc>
                <a:tc>
                  <a:txBody>
                    <a:bodyPr/>
                    <a:lstStyle/>
                    <a:p>
                      <a:pPr algn="just">
                        <a:lnSpc>
                          <a:spcPct val="107000"/>
                        </a:lnSpc>
                        <a:spcAft>
                          <a:spcPts val="800"/>
                        </a:spcAft>
                      </a:pPr>
                      <a:r>
                        <a:rPr lang="en-IN" sz="1300" kern="0">
                          <a:effectLst/>
                        </a:rPr>
                        <a:t>bitwise AND</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&amp;</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1560763935"/>
                  </a:ext>
                </a:extLst>
              </a:tr>
              <a:tr h="386270">
                <a:tc vMerge="1">
                  <a:txBody>
                    <a:bodyPr/>
                    <a:lstStyle/>
                    <a:p>
                      <a:endParaRPr lang="en-IN"/>
                    </a:p>
                  </a:txBody>
                  <a:tcPr/>
                </a:tc>
                <a:tc>
                  <a:txBody>
                    <a:bodyPr/>
                    <a:lstStyle/>
                    <a:p>
                      <a:pPr algn="just">
                        <a:lnSpc>
                          <a:spcPct val="107000"/>
                        </a:lnSpc>
                        <a:spcAft>
                          <a:spcPts val="800"/>
                        </a:spcAft>
                      </a:pPr>
                      <a:r>
                        <a:rPr lang="en-IN" sz="1300" kern="0">
                          <a:effectLst/>
                        </a:rPr>
                        <a:t>bitwise exclusive OR</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1142707989"/>
                  </a:ext>
                </a:extLst>
              </a:tr>
              <a:tr h="386270">
                <a:tc vMerge="1">
                  <a:txBody>
                    <a:bodyPr/>
                    <a:lstStyle/>
                    <a:p>
                      <a:endParaRPr lang="en-IN"/>
                    </a:p>
                  </a:txBody>
                  <a:tcPr/>
                </a:tc>
                <a:tc>
                  <a:txBody>
                    <a:bodyPr/>
                    <a:lstStyle/>
                    <a:p>
                      <a:pPr algn="just">
                        <a:lnSpc>
                          <a:spcPct val="107000"/>
                        </a:lnSpc>
                        <a:spcAft>
                          <a:spcPts val="800"/>
                        </a:spcAft>
                      </a:pPr>
                      <a:r>
                        <a:rPr lang="en-IN" sz="1300" kern="0">
                          <a:effectLst/>
                        </a:rPr>
                        <a:t>bitwise inclusive OR</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1634677277"/>
                  </a:ext>
                </a:extLst>
              </a:tr>
              <a:tr h="386270">
                <a:tc rowSpan="2">
                  <a:txBody>
                    <a:bodyPr/>
                    <a:lstStyle/>
                    <a:p>
                      <a:pPr algn="just">
                        <a:lnSpc>
                          <a:spcPct val="107000"/>
                        </a:lnSpc>
                        <a:spcAft>
                          <a:spcPts val="800"/>
                        </a:spcAft>
                      </a:pPr>
                      <a:r>
                        <a:rPr lang="en-IN" sz="1300" kern="0">
                          <a:effectLst/>
                        </a:rPr>
                        <a:t>Logical</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101328" marR="101328" marT="50664" marB="50664"/>
                </a:tc>
                <a:tc>
                  <a:txBody>
                    <a:bodyPr/>
                    <a:lstStyle/>
                    <a:p>
                      <a:pPr algn="just">
                        <a:lnSpc>
                          <a:spcPct val="107000"/>
                        </a:lnSpc>
                        <a:spcAft>
                          <a:spcPts val="800"/>
                        </a:spcAft>
                      </a:pPr>
                      <a:r>
                        <a:rPr lang="en-IN" sz="1300" kern="0">
                          <a:effectLst/>
                        </a:rPr>
                        <a:t>logical AND</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&amp;&amp;</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2011322004"/>
                  </a:ext>
                </a:extLst>
              </a:tr>
              <a:tr h="386270">
                <a:tc vMerge="1">
                  <a:txBody>
                    <a:bodyPr/>
                    <a:lstStyle/>
                    <a:p>
                      <a:endParaRPr lang="en-IN"/>
                    </a:p>
                  </a:txBody>
                  <a:tcPr/>
                </a:tc>
                <a:tc>
                  <a:txBody>
                    <a:bodyPr/>
                    <a:lstStyle/>
                    <a:p>
                      <a:pPr algn="just">
                        <a:lnSpc>
                          <a:spcPct val="107000"/>
                        </a:lnSpc>
                        <a:spcAft>
                          <a:spcPts val="800"/>
                        </a:spcAft>
                      </a:pPr>
                      <a:r>
                        <a:rPr lang="en-IN" sz="1300" kern="0">
                          <a:effectLst/>
                        </a:rPr>
                        <a:t>logical OR</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1047529150"/>
                  </a:ext>
                </a:extLst>
              </a:tr>
              <a:tr h="386270">
                <a:tc>
                  <a:txBody>
                    <a:bodyPr/>
                    <a:lstStyle/>
                    <a:p>
                      <a:pPr algn="just">
                        <a:lnSpc>
                          <a:spcPct val="107000"/>
                        </a:lnSpc>
                        <a:spcAft>
                          <a:spcPts val="800"/>
                        </a:spcAft>
                      </a:pPr>
                      <a:r>
                        <a:rPr lang="en-IN" sz="1300" kern="0">
                          <a:effectLst/>
                        </a:rPr>
                        <a:t>Ternary</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ternary</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 :</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898391804"/>
                  </a:ext>
                </a:extLst>
              </a:tr>
              <a:tr h="616927">
                <a:tc>
                  <a:txBody>
                    <a:bodyPr/>
                    <a:lstStyle/>
                    <a:p>
                      <a:pPr algn="just">
                        <a:lnSpc>
                          <a:spcPct val="107000"/>
                        </a:lnSpc>
                        <a:spcAft>
                          <a:spcPts val="800"/>
                        </a:spcAft>
                      </a:pPr>
                      <a:r>
                        <a:rPr lang="en-IN" sz="1300" kern="0">
                          <a:effectLst/>
                        </a:rPr>
                        <a:t>Assignment</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a:effectLst/>
                        </a:rPr>
                        <a:t>assignment</a:t>
                      </a:r>
                      <a:endParaRPr lang="en-IN" sz="1200" kern="10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tc>
                  <a:txBody>
                    <a:bodyPr/>
                    <a:lstStyle/>
                    <a:p>
                      <a:pPr algn="just">
                        <a:lnSpc>
                          <a:spcPct val="107000"/>
                        </a:lnSpc>
                        <a:spcAft>
                          <a:spcPts val="800"/>
                        </a:spcAft>
                      </a:pPr>
                      <a:r>
                        <a:rPr lang="en-IN" sz="1300" kern="0" dirty="0">
                          <a:effectLst/>
                        </a:rPr>
                        <a:t>= += -= *= /= %= &amp;= ^= |= &lt;&lt;= &gt;&gt;= &gt;&gt;&gt;=</a:t>
                      </a:r>
                      <a:endParaRPr lang="en-IN" sz="1200" kern="100" dirty="0">
                        <a:effectLst/>
                        <a:latin typeface="Calibri" panose="020F0502020204030204" pitchFamily="34" charset="0"/>
                        <a:ea typeface="Calibri" panose="020F0502020204030204" pitchFamily="34" charset="0"/>
                        <a:cs typeface="Gautami" panose="020B0502040204020203" pitchFamily="34" charset="0"/>
                      </a:endParaRPr>
                    </a:p>
                  </a:txBody>
                  <a:tcPr marL="82921" marR="82921" marT="82921" marB="82921"/>
                </a:tc>
                <a:extLst>
                  <a:ext uri="{0D108BD9-81ED-4DB2-BD59-A6C34878D82A}">
                    <a16:rowId xmlns:a16="http://schemas.microsoft.com/office/drawing/2014/main" val="3576315676"/>
                  </a:ext>
                </a:extLst>
              </a:tr>
            </a:tbl>
          </a:graphicData>
        </a:graphic>
      </p:graphicFrame>
    </p:spTree>
    <p:extLst>
      <p:ext uri="{BB962C8B-B14F-4D97-AF65-F5344CB8AC3E}">
        <p14:creationId xmlns:p14="http://schemas.microsoft.com/office/powerpoint/2010/main" val="3110329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6B3A-D52E-8C38-090B-C6A397F65B09}"/>
              </a:ext>
            </a:extLst>
          </p:cNvPr>
          <p:cNvSpPr>
            <a:spLocks noGrp="1"/>
          </p:cNvSpPr>
          <p:nvPr>
            <p:ph type="title"/>
          </p:nvPr>
        </p:nvSpPr>
        <p:spPr>
          <a:xfrm>
            <a:off x="314417" y="248772"/>
            <a:ext cx="6131207" cy="721658"/>
          </a:xfrm>
        </p:spPr>
        <p:txBody>
          <a:bodyPr/>
          <a:lstStyle/>
          <a:p>
            <a:r>
              <a:rPr lang="en-IN" b="1" dirty="0">
                <a:solidFill>
                  <a:schemeClr val="accent2"/>
                </a:solidFill>
              </a:rPr>
              <a:t>Method Overloading</a:t>
            </a:r>
          </a:p>
        </p:txBody>
      </p:sp>
      <p:sp>
        <p:nvSpPr>
          <p:cNvPr id="3" name="Content Placeholder 2">
            <a:extLst>
              <a:ext uri="{FF2B5EF4-FFF2-40B4-BE49-F238E27FC236}">
                <a16:creationId xmlns:a16="http://schemas.microsoft.com/office/drawing/2014/main" id="{0C60E7FB-2880-1D25-BF6D-1E361777B877}"/>
              </a:ext>
            </a:extLst>
          </p:cNvPr>
          <p:cNvSpPr>
            <a:spLocks noGrp="1"/>
          </p:cNvSpPr>
          <p:nvPr>
            <p:ph idx="1"/>
          </p:nvPr>
        </p:nvSpPr>
        <p:spPr>
          <a:xfrm>
            <a:off x="484748" y="1331259"/>
            <a:ext cx="11259017" cy="4195481"/>
          </a:xfrm>
        </p:spPr>
        <p:txBody>
          <a:bodyPr/>
          <a:lstStyle/>
          <a:p>
            <a:pPr marL="0" indent="0" algn="just">
              <a:buNone/>
            </a:pPr>
            <a:r>
              <a:rPr lang="en-IN" sz="1800" dirty="0">
                <a:effectLst/>
                <a:latin typeface="Calibri" panose="020F0502020204030204" pitchFamily="34" charset="0"/>
                <a:ea typeface="Times New Roman" panose="02020603050405020304" pitchFamily="18" charset="0"/>
              </a:rPr>
              <a:t>If a </a:t>
            </a:r>
            <a:r>
              <a:rPr lang="en-IN" sz="1800" u="sng" dirty="0">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class</a:t>
            </a:r>
            <a:r>
              <a:rPr lang="en-IN" sz="1800" dirty="0">
                <a:effectLst/>
                <a:latin typeface="Calibri" panose="020F0502020204030204" pitchFamily="34" charset="0"/>
                <a:ea typeface="Times New Roman" panose="02020603050405020304" pitchFamily="18" charset="0"/>
              </a:rPr>
              <a:t> has multiple methods having same name but different in parameters, it is known as </a:t>
            </a:r>
            <a:r>
              <a:rPr lang="en-IN" sz="1800" b="1" dirty="0">
                <a:effectLst/>
                <a:latin typeface="Calibri" panose="020F0502020204030204" pitchFamily="34" charset="0"/>
                <a:ea typeface="Times New Roman" panose="02020603050405020304" pitchFamily="18" charset="0"/>
              </a:rPr>
              <a:t>Method Overloading</a:t>
            </a:r>
            <a:r>
              <a:rPr lang="en-IN" sz="1800" dirty="0">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IN" sz="1800" dirty="0">
                <a:effectLst/>
                <a:latin typeface="Calibri" panose="020F0502020204030204" pitchFamily="34" charset="0"/>
                <a:ea typeface="Times New Roman" panose="02020603050405020304" pitchFamily="18" charset="0"/>
              </a:rPr>
              <a:t>If we have to perform only one operation, having same name of the methods increases the readability of the </a:t>
            </a:r>
            <a:r>
              <a:rPr lang="en-IN" sz="1800" u="sng" dirty="0">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program</a:t>
            </a:r>
            <a:r>
              <a:rPr lang="en-IN" sz="1800" dirty="0">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IN" sz="1800" dirty="0">
                <a:effectLst/>
                <a:latin typeface="Calibri" panose="020F0502020204030204" pitchFamily="34" charset="0"/>
                <a:ea typeface="Times New Roman" panose="02020603050405020304" pitchFamily="18" charset="0"/>
              </a:rPr>
              <a:t>Method overloading </a:t>
            </a:r>
            <a:r>
              <a:rPr lang="en-IN" sz="1800" i="1" dirty="0">
                <a:effectLst/>
                <a:latin typeface="Calibri" panose="020F0502020204030204" pitchFamily="34" charset="0"/>
                <a:ea typeface="Times New Roman" panose="02020603050405020304" pitchFamily="18" charset="0"/>
              </a:rPr>
              <a:t>increases the readability of the program</a:t>
            </a:r>
            <a:r>
              <a:rPr lang="en-IN" sz="1800" dirty="0">
                <a:effectLst/>
                <a:latin typeface="Calibri" panose="020F0502020204030204" pitchFamily="34" charset="0"/>
                <a:ea typeface="Times New Roman" panose="02020603050405020304" pitchFamily="18" charset="0"/>
              </a:rPr>
              <a:t>.</a:t>
            </a:r>
          </a:p>
          <a:p>
            <a:pPr marL="0" indent="0" algn="just">
              <a:buNone/>
            </a:pPr>
            <a:endParaRPr lang="en-IN" sz="1800" dirty="0">
              <a:effectLst/>
              <a:latin typeface="Times New Roman" panose="02020603050405020304" pitchFamily="18" charset="0"/>
              <a:ea typeface="Times New Roman" panose="02020603050405020304" pitchFamily="18" charset="0"/>
            </a:endParaRPr>
          </a:p>
          <a:p>
            <a:pPr marL="0" indent="0" algn="just">
              <a:lnSpc>
                <a:spcPts val="1560"/>
              </a:lnSpc>
              <a:spcBef>
                <a:spcPts val="200"/>
              </a:spcBef>
              <a:buNone/>
            </a:pPr>
            <a:r>
              <a:rPr lang="en-IN" sz="1800" b="1" kern="100" dirty="0">
                <a:solidFill>
                  <a:srgbClr val="FFFF00"/>
                </a:solidFill>
                <a:effectLst/>
                <a:latin typeface="Calibri" panose="020F0502020204030204" pitchFamily="34" charset="0"/>
                <a:ea typeface="Times New Roman" panose="02020603050405020304" pitchFamily="18" charset="0"/>
                <a:cs typeface="Gautami" panose="020B0502040204020203" pitchFamily="34" charset="0"/>
              </a:rPr>
              <a:t>Different ways to overload the method</a:t>
            </a:r>
            <a:endParaRPr lang="en-IN" sz="1800" b="1" kern="100" dirty="0">
              <a:solidFill>
                <a:srgbClr val="FFFF00"/>
              </a:solidFill>
              <a:effectLst/>
              <a:latin typeface="Calibri Light" panose="020F0302020204030204" pitchFamily="34" charset="0"/>
              <a:ea typeface="Times New Roman" panose="02020603050405020304" pitchFamily="18" charset="0"/>
              <a:cs typeface="Gautami" panose="020B0502040204020203" pitchFamily="34" charset="0"/>
            </a:endParaRPr>
          </a:p>
          <a:p>
            <a:pPr marL="0" indent="0" algn="just">
              <a:buNone/>
            </a:pPr>
            <a:r>
              <a:rPr lang="en-IN" sz="1800" dirty="0">
                <a:effectLst/>
                <a:latin typeface="Calibri" panose="020F0502020204030204" pitchFamily="34" charset="0"/>
                <a:ea typeface="Times New Roman" panose="02020603050405020304" pitchFamily="18" charset="0"/>
              </a:rPr>
              <a:t>There are two ways to overload the method in java</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Aft>
                <a:spcPts val="800"/>
              </a:spcAft>
              <a:buFont typeface="+mj-lt"/>
              <a:buAutoNum type="arabicPeriod"/>
              <a:tabLst>
                <a:tab pos="40894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By changing number of arguments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ts val="1875"/>
              </a:lnSpc>
              <a:spcAft>
                <a:spcPts val="800"/>
              </a:spcAft>
              <a:buFont typeface="+mj-lt"/>
              <a:buAutoNum type="arabicPeriod"/>
              <a:tabLst>
                <a:tab pos="40894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By changing the data type</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buNone/>
            </a:pPr>
            <a:endParaRPr lang="en-IN" dirty="0"/>
          </a:p>
        </p:txBody>
      </p:sp>
    </p:spTree>
    <p:extLst>
      <p:ext uri="{BB962C8B-B14F-4D97-AF65-F5344CB8AC3E}">
        <p14:creationId xmlns:p14="http://schemas.microsoft.com/office/powerpoint/2010/main" val="1788625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589AC1A2-2919-B745-50E8-F28EA5AD3C22}"/>
              </a:ext>
            </a:extLst>
          </p:cNvPr>
          <p:cNvSpPr>
            <a:spLocks noGrp="1" noChangeArrowheads="1"/>
          </p:cNvSpPr>
          <p:nvPr>
            <p:ph sz="half" idx="1"/>
          </p:nvPr>
        </p:nvSpPr>
        <p:spPr bwMode="auto">
          <a:xfrm>
            <a:off x="387475" y="230692"/>
            <a:ext cx="5244353" cy="63966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 rIns="91440" bIns="1269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10B4B"/>
                </a:solidFill>
                <a:effectLst/>
                <a:latin typeface="Calibri" panose="020F0502020204030204" pitchFamily="34" charset="0"/>
                <a:ea typeface="Times New Roman" panose="02020603050405020304" pitchFamily="18" charset="0"/>
                <a:cs typeface="Calibri" panose="020F0502020204030204" pitchFamily="34" charset="0"/>
              </a:rPr>
              <a:t>1) Method Overloading: changing no. of arguments</a:t>
            </a:r>
            <a:endParaRPr kumimoji="0" lang="en-US" altLang="en-US"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Gautam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this example, we have created two methods, first add() method performs addition of two numbers and second add method performs addition of three numbers.</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this example, we are creating </a:t>
            </a:r>
            <a:r>
              <a:rPr kumimoji="0" lang="en-US" altLang="en-US" b="0" i="0" u="none" strike="noStrike" cap="none" normalizeH="0" baseline="0" dirty="0">
                <a:ln>
                  <a:noFill/>
                </a:ln>
                <a:solidFill>
                  <a:srgbClr val="008000"/>
                </a:solidFill>
                <a:effectLst/>
                <a:latin typeface="Calibri" panose="020F0502020204030204" pitchFamily="34" charset="0"/>
                <a:ea typeface="Times New Roman" panose="02020603050405020304" pitchFamily="18" charset="0"/>
                <a:cs typeface="Calibri" panose="020F0502020204030204" pitchFamily="34" charset="0"/>
                <a:hlinkClick r:id="rId2"/>
              </a:rPr>
              <a:t>static methods</a:t>
            </a:r>
            <a:r>
              <a:rPr kumimoji="0" lang="en-US" altLang="en-US"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so that we don't need to create instance for calling methods.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FF0000"/>
                </a:solidFill>
                <a:latin typeface="Calibri" panose="020F0502020204030204" pitchFamily="34" charset="0"/>
                <a:cs typeface="Calibri" panose="020F0502020204030204" pitchFamily="34" charset="0"/>
              </a:rPr>
              <a:t>Example:</a:t>
            </a:r>
            <a:endParaRPr kumimoji="0" lang="en-US" altLang="en-US" b="0" i="0" u="none" strike="noStrike" cap="none" normalizeH="0" baseline="0" dirty="0">
              <a:ln>
                <a:noFill/>
              </a:ln>
              <a:solidFill>
                <a:srgbClr val="FF000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class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Adder{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static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add(</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kumimoji="0" lang="en-US" altLang="en-US" b="1" i="0" u="none" strike="noStrike" cap="none" normalizeH="0" baseline="0" dirty="0" err="1">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return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a+b</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static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add(</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kumimoji="0" lang="en-US" altLang="en-US" b="1" i="0" u="none" strike="noStrike" cap="none" normalizeH="0" baseline="0" dirty="0" err="1">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r>
              <a:rPr kumimoji="0" lang="en-US" altLang="en-US" b="1" i="0" u="none" strike="noStrike" cap="none" normalizeH="0" baseline="0" dirty="0" err="1">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return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a+b+c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class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TestOverloading1{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public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static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void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main(String[]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args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System.out.println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Adder.add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11</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11</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System.out.println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Adder.add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11</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11</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11</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35559"/>
                </a:solidFill>
                <a:effectLst/>
                <a:latin typeface="Calibri" panose="020F0502020204030204" pitchFamily="34" charset="0"/>
                <a:ea typeface="Times New Roman" panose="02020603050405020304" pitchFamily="18" charset="0"/>
                <a:cs typeface="Calibri" panose="020F0502020204030204" pitchFamily="34" charset="0"/>
              </a:rPr>
              <a:t>22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35559"/>
                </a:solidFill>
                <a:effectLst/>
                <a:latin typeface="Calibri" panose="020F0502020204030204" pitchFamily="34" charset="0"/>
                <a:ea typeface="Times New Roman" panose="02020603050405020304" pitchFamily="18" charset="0"/>
                <a:cs typeface="Calibri" panose="020F0502020204030204" pitchFamily="34" charset="0"/>
              </a:rPr>
              <a:t>33</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8E4D3DD-6E08-F0DF-8C52-4366CFAEF646}"/>
              </a:ext>
            </a:extLst>
          </p:cNvPr>
          <p:cNvSpPr>
            <a:spLocks noGrp="1" noChangeArrowheads="1"/>
          </p:cNvSpPr>
          <p:nvPr>
            <p:ph sz="half" idx="2"/>
          </p:nvPr>
        </p:nvSpPr>
        <p:spPr bwMode="auto">
          <a:xfrm>
            <a:off x="5889812" y="230692"/>
            <a:ext cx="5549153" cy="63966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 rIns="91440" bIns="1269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10B4B"/>
                </a:solidFill>
                <a:effectLst/>
                <a:latin typeface="Calibri" panose="020F0502020204030204" pitchFamily="34" charset="0"/>
                <a:ea typeface="Times New Roman" panose="02020603050405020304" pitchFamily="18" charset="0"/>
                <a:cs typeface="Calibri" panose="020F0502020204030204" pitchFamily="34" charset="0"/>
              </a:rPr>
              <a:t>2) Method Overloading: changing data type of arguments</a:t>
            </a:r>
            <a:endParaRPr kumimoji="0" lang="en-US" altLang="en-US"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Gautam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this example, we have created two methods that differs in </a:t>
            </a:r>
            <a:r>
              <a:rPr kumimoji="0" lang="en-US" altLang="en-US" b="0" i="0" u="none" strike="noStrike" cap="none" normalizeH="0" baseline="0" dirty="0">
                <a:ln>
                  <a:noFill/>
                </a:ln>
                <a:solidFill>
                  <a:srgbClr val="008000"/>
                </a:solidFill>
                <a:effectLst/>
                <a:latin typeface="Calibri" panose="020F0502020204030204" pitchFamily="34" charset="0"/>
                <a:ea typeface="Times New Roman" panose="02020603050405020304" pitchFamily="18" charset="0"/>
                <a:cs typeface="Calibri" panose="020F0502020204030204" pitchFamily="34" charset="0"/>
                <a:hlinkClick r:id="rId3"/>
              </a:rPr>
              <a:t>data type</a:t>
            </a:r>
            <a:r>
              <a:rPr kumimoji="0" lang="en-US" altLang="en-US"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The first add method receives two integer arguments and second add method receives two double arguments.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FF0000"/>
                </a:solidFill>
                <a:latin typeface="Calibri" panose="020F0502020204030204" pitchFamily="34" charset="0"/>
                <a:cs typeface="Calibri" panose="020F0502020204030204" pitchFamily="34" charset="0"/>
              </a:rPr>
              <a:t>Example:</a:t>
            </a:r>
            <a:endParaRPr kumimoji="0" lang="en-US" altLang="en-US" b="0" i="0" u="none" strike="noStrike" cap="none" normalizeH="0" baseline="0" dirty="0">
              <a:ln>
                <a:noFill/>
              </a:ln>
              <a:solidFill>
                <a:srgbClr val="FF000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class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Adder{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static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add(</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int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return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a+b</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static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double</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add(</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double</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double</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return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a+b</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class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TestOverloading2{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public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static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void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main(String[]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args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System.out.println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Adder.add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11</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11</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System.out.println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Adder.add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12.3</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12.6</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35559"/>
                </a:solidFill>
                <a:effectLst/>
                <a:latin typeface="Calibri" panose="020F0502020204030204" pitchFamily="34" charset="0"/>
                <a:ea typeface="Times New Roman" panose="02020603050405020304" pitchFamily="18" charset="0"/>
                <a:cs typeface="Calibri" panose="020F0502020204030204" pitchFamily="34" charset="0"/>
              </a:rPr>
              <a:t>22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35559"/>
                </a:solidFill>
                <a:effectLst/>
                <a:latin typeface="Calibri" panose="020F0502020204030204" pitchFamily="34" charset="0"/>
                <a:ea typeface="Times New Roman" panose="02020603050405020304" pitchFamily="18" charset="0"/>
                <a:cs typeface="Calibri" panose="020F0502020204030204" pitchFamily="34" charset="0"/>
              </a:rPr>
              <a:t>24.9</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333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DB8B-0E65-F278-2F4B-438E3254CC6A}"/>
              </a:ext>
            </a:extLst>
          </p:cNvPr>
          <p:cNvSpPr>
            <a:spLocks noGrp="1"/>
          </p:cNvSpPr>
          <p:nvPr>
            <p:ph type="title"/>
          </p:nvPr>
        </p:nvSpPr>
        <p:spPr>
          <a:xfrm>
            <a:off x="646111" y="452718"/>
            <a:ext cx="5342313" cy="766482"/>
          </a:xfrm>
        </p:spPr>
        <p:txBody>
          <a:bodyPr/>
          <a:lstStyle/>
          <a:p>
            <a:r>
              <a:rPr lang="en-IN" b="1" dirty="0">
                <a:solidFill>
                  <a:schemeClr val="accent2"/>
                </a:solidFill>
              </a:rPr>
              <a:t>Method Overriding</a:t>
            </a:r>
          </a:p>
        </p:txBody>
      </p:sp>
      <p:sp>
        <p:nvSpPr>
          <p:cNvPr id="3" name="Content Placeholder 2">
            <a:extLst>
              <a:ext uri="{FF2B5EF4-FFF2-40B4-BE49-F238E27FC236}">
                <a16:creationId xmlns:a16="http://schemas.microsoft.com/office/drawing/2014/main" id="{F9A18F2C-45DC-52D5-8170-FB0878E7C595}"/>
              </a:ext>
            </a:extLst>
          </p:cNvPr>
          <p:cNvSpPr>
            <a:spLocks noGrp="1"/>
          </p:cNvSpPr>
          <p:nvPr>
            <p:ph idx="1"/>
          </p:nvPr>
        </p:nvSpPr>
        <p:spPr>
          <a:xfrm>
            <a:off x="1699138" y="1546046"/>
            <a:ext cx="3083207" cy="4195481"/>
          </a:xfrm>
        </p:spPr>
        <p:txBody>
          <a:bodyPr/>
          <a:lstStyle/>
          <a:p>
            <a:pPr marL="0" indent="0" algn="just">
              <a:spcBef>
                <a:spcPts val="100"/>
              </a:spcBef>
              <a:spcAft>
                <a:spcPts val="100"/>
              </a:spcAft>
              <a:buNone/>
            </a:pPr>
            <a:r>
              <a:rPr lang="en-IN" sz="1800" dirty="0">
                <a:effectLst/>
                <a:latin typeface="Calibri" panose="020F0502020204030204" pitchFamily="34" charset="0"/>
                <a:ea typeface="Times New Roman" panose="02020603050405020304" pitchFamily="18" charset="0"/>
              </a:rPr>
              <a:t>If subclass (child class) has the same method as declared in the parent class, it is known as </a:t>
            </a:r>
            <a:r>
              <a:rPr lang="en-IN" sz="1800" b="1" dirty="0">
                <a:effectLst/>
                <a:latin typeface="Calibri" panose="020F0502020204030204" pitchFamily="34" charset="0"/>
                <a:ea typeface="Times New Roman" panose="02020603050405020304" pitchFamily="18" charset="0"/>
              </a:rPr>
              <a:t>method overriding in Java</a:t>
            </a:r>
            <a:r>
              <a:rPr lang="en-IN" sz="1800" dirty="0">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gn="just">
              <a:spcBef>
                <a:spcPts val="100"/>
              </a:spcBef>
              <a:spcAft>
                <a:spcPts val="100"/>
              </a:spcAft>
              <a:buNone/>
            </a:pPr>
            <a:r>
              <a:rPr lang="en-IN" sz="1800" dirty="0">
                <a:effectLst/>
                <a:latin typeface="Calibri" panose="020F0502020204030204" pitchFamily="34" charset="0"/>
                <a:ea typeface="Times New Roman" panose="02020603050405020304" pitchFamily="18" charset="0"/>
              </a:rPr>
              <a:t>In other words, If a subclass provides the specific implementation of the method that has been declared by one of its parent class, it is known as method overriding.</a:t>
            </a:r>
            <a:endParaRPr lang="en-IN" sz="1800" dirty="0">
              <a:effectLst/>
              <a:latin typeface="Times New Roman" panose="02020603050405020304" pitchFamily="18" charset="0"/>
              <a:ea typeface="Times New Roman" panose="02020603050405020304" pitchFamily="18" charset="0"/>
            </a:endParaRPr>
          </a:p>
        </p:txBody>
      </p:sp>
      <p:sp>
        <p:nvSpPr>
          <p:cNvPr id="4" name="Rectangle 1">
            <a:extLst>
              <a:ext uri="{FF2B5EF4-FFF2-40B4-BE49-F238E27FC236}">
                <a16:creationId xmlns:a16="http://schemas.microsoft.com/office/drawing/2014/main" id="{3AE48691-9B18-19C6-52A1-7D3E9E8825F6}"/>
              </a:ext>
            </a:extLst>
          </p:cNvPr>
          <p:cNvSpPr>
            <a:spLocks noChangeArrowheads="1"/>
          </p:cNvSpPr>
          <p:nvPr/>
        </p:nvSpPr>
        <p:spPr bwMode="auto">
          <a:xfrm>
            <a:off x="5835372" y="502756"/>
            <a:ext cx="5710517" cy="55656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12696" rIns="91440" bIns="1269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//Java Program to illustrate the use of Java Method Overriding</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//Creating a parent class.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class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Vehicle{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//defining a method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void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run(){</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System.out.println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"Vehicle is running"</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//Creating a child class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class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Bike2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extends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Vehicle{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//defining the same method as in the parent class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void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run(){</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System.out.println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"Bike is running safely"</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public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static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void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main(String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args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Bike2 obj = </a:t>
            </a:r>
            <a:r>
              <a:rPr kumimoji="0" lang="en-US" altLang="en-US" b="1" i="0" u="none" strike="noStrike" cap="none" normalizeH="0" baseline="0" dirty="0">
                <a:ln>
                  <a:noFill/>
                </a:ln>
                <a:solidFill>
                  <a:srgbClr val="006699"/>
                </a:solidFill>
                <a:effectLst/>
                <a:latin typeface="Calibri" panose="020F0502020204030204" pitchFamily="34" charset="0"/>
                <a:ea typeface="Times New Roman" panose="02020603050405020304" pitchFamily="18" charset="0"/>
                <a:cs typeface="Calibri" panose="020F0502020204030204" pitchFamily="34" charset="0"/>
              </a:rPr>
              <a:t>new</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Bike2();</a:t>
            </a:r>
            <a:r>
              <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//creating object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obj.run</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8200"/>
                </a:solidFill>
                <a:effectLst/>
                <a:latin typeface="Calibri" panose="020F0502020204030204" pitchFamily="34" charset="0"/>
                <a:ea typeface="Times New Roman" panose="02020603050405020304" pitchFamily="18" charset="0"/>
                <a:cs typeface="Calibri" panose="020F0502020204030204" pitchFamily="34" charset="0"/>
              </a:rPr>
              <a:t>//calling method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35559"/>
                </a:solidFill>
                <a:effectLst/>
                <a:latin typeface="Calibri" panose="020F0502020204030204" pitchFamily="34" charset="0"/>
                <a:ea typeface="Times New Roman" panose="02020603050405020304" pitchFamily="18" charset="0"/>
                <a:cs typeface="Calibri" panose="020F0502020204030204" pitchFamily="34" charset="0"/>
              </a:rPr>
              <a:t>Bike is running safely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5184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B4EE-0B39-F2AE-1B11-954DEEF5A4D2}"/>
              </a:ext>
            </a:extLst>
          </p:cNvPr>
          <p:cNvSpPr>
            <a:spLocks noGrp="1"/>
          </p:cNvSpPr>
          <p:nvPr>
            <p:ph type="title"/>
          </p:nvPr>
        </p:nvSpPr>
        <p:spPr>
          <a:xfrm>
            <a:off x="305452" y="244289"/>
            <a:ext cx="2859089" cy="730623"/>
          </a:xfrm>
        </p:spPr>
        <p:txBody>
          <a:bodyPr/>
          <a:lstStyle/>
          <a:p>
            <a:r>
              <a:rPr lang="en-IN" b="1" dirty="0">
                <a:solidFill>
                  <a:schemeClr val="accent2"/>
                </a:solidFill>
              </a:rPr>
              <a:t>Recursion</a:t>
            </a:r>
          </a:p>
        </p:txBody>
      </p:sp>
      <p:sp>
        <p:nvSpPr>
          <p:cNvPr id="5" name="TextBox 4">
            <a:extLst>
              <a:ext uri="{FF2B5EF4-FFF2-40B4-BE49-F238E27FC236}">
                <a16:creationId xmlns:a16="http://schemas.microsoft.com/office/drawing/2014/main" id="{65CC97BB-A8D6-2448-A7D2-CFB1FD5161A8}"/>
              </a:ext>
            </a:extLst>
          </p:cNvPr>
          <p:cNvSpPr txBox="1"/>
          <p:nvPr/>
        </p:nvSpPr>
        <p:spPr>
          <a:xfrm>
            <a:off x="672353" y="1185524"/>
            <a:ext cx="3890682" cy="1959960"/>
          </a:xfrm>
          <a:prstGeom prst="rect">
            <a:avLst/>
          </a:prstGeom>
          <a:noFill/>
        </p:spPr>
        <p:txBody>
          <a:bodyPr wrap="square">
            <a:spAutoFit/>
          </a:bodyPr>
          <a:lstStyle/>
          <a:p>
            <a:pPr algn="just">
              <a:lnSpc>
                <a:spcPct val="107000"/>
              </a:lnSpc>
              <a:spcAft>
                <a:spcPts val="800"/>
              </a:spcAft>
            </a:pPr>
            <a:r>
              <a:rPr lang="en-IN" kern="0" dirty="0">
                <a:effectLst/>
                <a:latin typeface="Calibri" panose="020F0502020204030204" pitchFamily="34" charset="0"/>
                <a:ea typeface="Times New Roman" panose="02020603050405020304" pitchFamily="18" charset="0"/>
                <a:cs typeface="Calibri" panose="020F0502020204030204" pitchFamily="34" charset="0"/>
              </a:rPr>
              <a:t>Recursion in java is a process in which a method calls itself continuously. A method in java that calls itself is called recursive method.</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kern="0" dirty="0">
                <a:effectLst/>
                <a:latin typeface="Calibri" panose="020F0502020204030204" pitchFamily="34" charset="0"/>
                <a:ea typeface="Times New Roman" panose="02020603050405020304" pitchFamily="18" charset="0"/>
                <a:cs typeface="Calibri" panose="020F0502020204030204" pitchFamily="34" charset="0"/>
              </a:rPr>
              <a:t>It makes the code compact but complex to understand.</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8" name="Rectangle 3">
            <a:extLst>
              <a:ext uri="{FF2B5EF4-FFF2-40B4-BE49-F238E27FC236}">
                <a16:creationId xmlns:a16="http://schemas.microsoft.com/office/drawing/2014/main" id="{5E204044-519C-9BC2-0820-ACD0E06C5359}"/>
              </a:ext>
            </a:extLst>
          </p:cNvPr>
          <p:cNvSpPr>
            <a:spLocks noChangeArrowheads="1"/>
          </p:cNvSpPr>
          <p:nvPr/>
        </p:nvSpPr>
        <p:spPr bwMode="auto">
          <a:xfrm>
            <a:off x="464901" y="3429000"/>
            <a:ext cx="4537404" cy="18955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Syntax</a:t>
            </a:r>
            <a:r>
              <a:rPr kumimoji="0" lang="en-US" altLang="en-US"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chemeClr val="bg1"/>
                </a:solidFill>
                <a:effectLst/>
              </a:rPr>
              <a:t> </a:t>
            </a:r>
            <a:endParaRPr kumimoji="0" lang="en-US" altLang="en-US" b="0" i="0" u="none" strike="noStrike" cap="none" normalizeH="0" baseline="0" dirty="0">
              <a:ln>
                <a:noFill/>
              </a:ln>
              <a:solidFill>
                <a:schemeClr val="bg1"/>
              </a:solidFill>
              <a:effectLst/>
              <a:latin typeface="Arial" panose="020B0604020202020204" pitchFamily="34" charset="0"/>
            </a:endParaRPr>
          </a:p>
          <a:p>
            <a:pPr marL="114300" indent="0" algn="just">
              <a:lnSpc>
                <a:spcPct val="107000"/>
              </a:lnSpc>
              <a:spcAft>
                <a:spcPts val="800"/>
              </a:spcAft>
              <a:buNone/>
            </a:pPr>
            <a:r>
              <a:rPr lang="en-IN" sz="1800" kern="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returntype</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kern="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methodname</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marL="114300" indent="0" algn="just">
              <a:lnSpc>
                <a:spcPct val="107000"/>
              </a:lnSpc>
              <a:spcAft>
                <a:spcPts val="800"/>
              </a:spcAft>
              <a:buNone/>
            </a:pP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//code to be executed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marL="114300" indent="0" algn="just">
              <a:lnSpc>
                <a:spcPct val="107000"/>
              </a:lnSpc>
              <a:spcAft>
                <a:spcPts val="800"/>
              </a:spcAft>
              <a:buNone/>
            </a:pPr>
            <a:r>
              <a:rPr lang="en-IN" sz="1800" kern="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methodname</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();//calling same method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marL="114300" indent="0" algn="just">
              <a:lnSpc>
                <a:spcPct val="107000"/>
              </a:lnSpc>
              <a:spcAft>
                <a:spcPts val="600"/>
              </a:spcAft>
              <a:buNone/>
            </a:pP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p:txBody>
      </p:sp>
      <p:sp>
        <p:nvSpPr>
          <p:cNvPr id="11" name="Rectangle 2">
            <a:extLst>
              <a:ext uri="{FF2B5EF4-FFF2-40B4-BE49-F238E27FC236}">
                <a16:creationId xmlns:a16="http://schemas.microsoft.com/office/drawing/2014/main" id="{BEE35CDB-4109-B231-82CB-171BC708BD32}"/>
              </a:ext>
            </a:extLst>
          </p:cNvPr>
          <p:cNvSpPr>
            <a:spLocks noChangeArrowheads="1"/>
          </p:cNvSpPr>
          <p:nvPr/>
        </p:nvSpPr>
        <p:spPr bwMode="auto">
          <a:xfrm>
            <a:off x="5549152" y="637013"/>
            <a:ext cx="5593977" cy="547584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1269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10B4B"/>
                </a:solidFill>
                <a:effectLst/>
                <a:latin typeface="Calibri" panose="020F0502020204030204" pitchFamily="34" charset="0"/>
                <a:ea typeface="Times New Roman" panose="02020603050405020304" pitchFamily="18" charset="0"/>
                <a:cs typeface="Calibri" panose="020F0502020204030204" pitchFamily="34" charset="0"/>
              </a:rPr>
              <a:t>Example</a:t>
            </a:r>
            <a:endParaRPr kumimoji="0" lang="en-US" altLang="en-US" sz="20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Gautami" panose="020B0502040204020203" pitchFamily="34" charset="0"/>
            </a:endParaRPr>
          </a:p>
          <a:p>
            <a:pPr algn="just">
              <a:spcAft>
                <a:spcPts val="800"/>
              </a:spcAft>
            </a:pPr>
            <a:r>
              <a:rPr lang="en-IN" sz="1800" b="1"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public</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b="1"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class</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RecursionExample2 {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pPr>
            <a:r>
              <a:rPr lang="en-IN" sz="1800" b="1"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static</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b="1"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int</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count=0;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pPr>
            <a:r>
              <a:rPr lang="en-IN" sz="1800" b="1"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static</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b="1"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void</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p(){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pP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count++;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pPr>
            <a:r>
              <a:rPr lang="en-IN" sz="1800" b="1"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if</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(count&lt;=5){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pPr>
            <a:r>
              <a:rPr lang="en-IN" sz="1800" kern="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System.out.println</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("hello "+count);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pP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  }  }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pPr>
            <a:r>
              <a:rPr lang="en-IN" sz="1800" b="1"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public</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b="1"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static</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b="1"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void</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main(String[] </a:t>
            </a:r>
            <a:r>
              <a:rPr lang="en-IN" sz="1800" kern="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args</a:t>
            </a: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pPr>
            <a:r>
              <a:rPr lang="en-IN" sz="1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  }  }  </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pPr>
            <a:r>
              <a:rPr lang="en-IN" sz="1800" b="1" kern="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Output:</a:t>
            </a:r>
            <a:endParaRPr lang="en-IN" sz="1800" b="1" kern="100" dirty="0">
              <a:solidFill>
                <a:srgbClr val="002060"/>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hello 1</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hello 2</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hello 3</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hello 4</a:t>
            </a:r>
            <a:endParaRPr lang="en-IN" sz="1800" kern="1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hello 5</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853167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24B7-586B-BCBA-215C-F3BAE220FDE9}"/>
              </a:ext>
            </a:extLst>
          </p:cNvPr>
          <p:cNvSpPr>
            <a:spLocks noGrp="1"/>
          </p:cNvSpPr>
          <p:nvPr>
            <p:ph type="title"/>
          </p:nvPr>
        </p:nvSpPr>
        <p:spPr>
          <a:xfrm>
            <a:off x="520606" y="239807"/>
            <a:ext cx="4867182" cy="739588"/>
          </a:xfrm>
        </p:spPr>
        <p:txBody>
          <a:bodyPr/>
          <a:lstStyle/>
          <a:p>
            <a:r>
              <a:rPr lang="en-IN" b="1" dirty="0">
                <a:solidFill>
                  <a:schemeClr val="accent2"/>
                </a:solidFill>
              </a:rPr>
              <a:t>String Handling</a:t>
            </a:r>
          </a:p>
        </p:txBody>
      </p:sp>
      <p:sp>
        <p:nvSpPr>
          <p:cNvPr id="4" name="Rectangle 1">
            <a:extLst>
              <a:ext uri="{FF2B5EF4-FFF2-40B4-BE49-F238E27FC236}">
                <a16:creationId xmlns:a16="http://schemas.microsoft.com/office/drawing/2014/main" id="{0CDE493B-E9C0-109A-0C38-D577EB9AE2B5}"/>
              </a:ext>
            </a:extLst>
          </p:cNvPr>
          <p:cNvSpPr>
            <a:spLocks noGrp="1" noChangeArrowheads="1"/>
          </p:cNvSpPr>
          <p:nvPr>
            <p:ph idx="1"/>
          </p:nvPr>
        </p:nvSpPr>
        <p:spPr bwMode="auto">
          <a:xfrm>
            <a:off x="345930" y="1443228"/>
            <a:ext cx="11448906" cy="14439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Strings, which are widely used in Java programming, are a sequence of characters. In Java programming language, strings are treated as objects.</a:t>
            </a:r>
            <a:endParaRPr kumimoji="0" lang="en-US" altLang="en-US" sz="18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Java platform provides the String class to create and manipulate strings.</a:t>
            </a:r>
            <a:endParaRPr kumimoji="0" lang="en-US" altLang="en-US" sz="18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most direct way to create a string is to write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String greeting = "Hello world!";</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38F7366-3284-0C7C-F72B-8EFEBEC9FFE8}"/>
              </a:ext>
            </a:extLst>
          </p:cNvPr>
          <p:cNvSpPr txBox="1"/>
          <p:nvPr/>
        </p:nvSpPr>
        <p:spPr>
          <a:xfrm>
            <a:off x="424871" y="3027876"/>
            <a:ext cx="1066800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Whenever it encounters a string literal in your code, the compiler creates a String object with its value in this case, "Hello world!'.</a:t>
            </a:r>
            <a:endParaRPr kumimoji="0" lang="en-US" altLang="en-US" b="0" i="0" u="none" strike="noStrike" cap="none" normalizeH="0" baseline="0" dirty="0">
              <a:ln>
                <a:noFill/>
              </a:ln>
              <a:effectLst/>
            </a:endParaRPr>
          </a:p>
        </p:txBody>
      </p:sp>
      <p:sp>
        <p:nvSpPr>
          <p:cNvPr id="8" name="Rectangle 3">
            <a:extLst>
              <a:ext uri="{FF2B5EF4-FFF2-40B4-BE49-F238E27FC236}">
                <a16:creationId xmlns:a16="http://schemas.microsoft.com/office/drawing/2014/main" id="{3F60C66E-8404-D450-C618-265EE496E284}"/>
              </a:ext>
            </a:extLst>
          </p:cNvPr>
          <p:cNvSpPr>
            <a:spLocks noChangeArrowheads="1"/>
          </p:cNvSpPr>
          <p:nvPr/>
        </p:nvSpPr>
        <p:spPr bwMode="auto">
          <a:xfrm>
            <a:off x="3278909" y="3674207"/>
            <a:ext cx="6779491" cy="19851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alibri" panose="020F0502020204030204" pitchFamily="34" charset="0"/>
                <a:ea typeface="Times New Roman" panose="02020603050405020304" pitchFamily="18" charset="0"/>
                <a:cs typeface="Calibri" panose="020F0502020204030204" pitchFamily="34" charset="0"/>
              </a:rPr>
              <a:t>public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0088"/>
                </a:solidFill>
                <a:effectLst/>
                <a:latin typeface="Calibri" panose="020F0502020204030204" pitchFamily="34" charset="0"/>
                <a:ea typeface="Times New Roman" panose="02020603050405020304" pitchFamily="18" charset="0"/>
                <a:cs typeface="Calibri" panose="020F0502020204030204" pitchFamily="34" charset="0"/>
              </a:rPr>
              <a:t>class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660066"/>
                </a:solidFill>
                <a:effectLst/>
                <a:latin typeface="Calibri" panose="020F0502020204030204" pitchFamily="34" charset="0"/>
                <a:ea typeface="Times New Roman" panose="02020603050405020304" pitchFamily="18" charset="0"/>
                <a:cs typeface="Calibri" panose="020F0502020204030204" pitchFamily="34" charset="0"/>
              </a:rPr>
              <a:t>StringDemo</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alibri" panose="020F0502020204030204" pitchFamily="34" charset="0"/>
                <a:ea typeface="Times New Roman" panose="02020603050405020304" pitchFamily="18" charset="0"/>
                <a:cs typeface="Calibri" panose="020F0502020204030204" pitchFamily="34" charset="0"/>
              </a:rPr>
              <a:t>public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0088"/>
                </a:solidFill>
                <a:effectLst/>
                <a:latin typeface="Calibri" panose="020F0502020204030204" pitchFamily="34" charset="0"/>
                <a:ea typeface="Times New Roman" panose="02020603050405020304" pitchFamily="18" charset="0"/>
                <a:cs typeface="Calibri" panose="020F0502020204030204" pitchFamily="34" charset="0"/>
              </a:rPr>
              <a:t>static</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0088"/>
                </a:solidFill>
                <a:effectLst/>
                <a:latin typeface="Calibri" panose="020F0502020204030204" pitchFamily="34" charset="0"/>
                <a:ea typeface="Times New Roman" panose="02020603050405020304" pitchFamily="18" charset="0"/>
                <a:cs typeface="Calibri" panose="020F0502020204030204" pitchFamily="34" charset="0"/>
              </a:rPr>
              <a:t>void</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main</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660066"/>
                </a:solidFill>
                <a:effectLst/>
                <a:latin typeface="Calibri" panose="020F0502020204030204" pitchFamily="34" charset="0"/>
                <a:ea typeface="Times New Roman" panose="02020603050405020304" pitchFamily="18" charset="0"/>
                <a:cs typeface="Calibri" panose="020F0502020204030204" pitchFamily="34" charset="0"/>
              </a:rPr>
              <a:t>String</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args</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alibri" panose="020F0502020204030204" pitchFamily="34" charset="0"/>
                <a:ea typeface="Times New Roman" panose="02020603050405020304" pitchFamily="18" charset="0"/>
                <a:cs typeface="Calibri" panose="020F0502020204030204" pitchFamily="34" charset="0"/>
              </a:rPr>
              <a:t>char</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helloArray</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8800"/>
                </a:solidFill>
                <a:effectLst/>
                <a:latin typeface="Calibri" panose="020F0502020204030204" pitchFamily="34" charset="0"/>
                <a:ea typeface="Times New Roman" panose="02020603050405020304" pitchFamily="18" charset="0"/>
                <a:cs typeface="Calibri" panose="020F0502020204030204" pitchFamily="34" charset="0"/>
              </a:rPr>
              <a:t>'h'</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8800"/>
                </a:solidFill>
                <a:effectLst/>
                <a:latin typeface="Calibri" panose="020F0502020204030204" pitchFamily="34" charset="0"/>
                <a:ea typeface="Times New Roman" panose="02020603050405020304" pitchFamily="18" charset="0"/>
                <a:cs typeface="Calibri" panose="020F0502020204030204" pitchFamily="34" charset="0"/>
              </a:rPr>
              <a:t>'e'</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8800"/>
                </a:solidFill>
                <a:effectLst/>
                <a:latin typeface="Calibri" panose="020F0502020204030204" pitchFamily="34" charset="0"/>
                <a:ea typeface="Times New Roman" panose="02020603050405020304" pitchFamily="18" charset="0"/>
                <a:cs typeface="Calibri" panose="020F0502020204030204" pitchFamily="34" charset="0"/>
              </a:rPr>
              <a:t>'l'</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8800"/>
                </a:solidFill>
                <a:effectLst/>
                <a:latin typeface="Calibri" panose="020F0502020204030204" pitchFamily="34" charset="0"/>
                <a:ea typeface="Times New Roman" panose="02020603050405020304" pitchFamily="18" charset="0"/>
                <a:cs typeface="Calibri" panose="020F0502020204030204" pitchFamily="34" charset="0"/>
              </a:rPr>
              <a:t>'l'</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8800"/>
                </a:solidFill>
                <a:effectLst/>
                <a:latin typeface="Calibri" panose="020F0502020204030204" pitchFamily="34" charset="0"/>
                <a:ea typeface="Times New Roman" panose="02020603050405020304" pitchFamily="18" charset="0"/>
                <a:cs typeface="Calibri" panose="020F0502020204030204" pitchFamily="34" charset="0"/>
              </a:rPr>
              <a:t>'o'</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88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0066"/>
                </a:solidFill>
                <a:effectLst/>
                <a:latin typeface="Calibri" panose="020F0502020204030204" pitchFamily="34" charset="0"/>
                <a:ea typeface="Times New Roman" panose="02020603050405020304" pitchFamily="18" charset="0"/>
                <a:cs typeface="Calibri" panose="020F0502020204030204" pitchFamily="34" charset="0"/>
              </a:rPr>
              <a:t>String</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helloString</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0088"/>
                </a:solidFill>
                <a:effectLst/>
                <a:latin typeface="Calibri" panose="020F0502020204030204" pitchFamily="34" charset="0"/>
                <a:ea typeface="Times New Roman" panose="02020603050405020304" pitchFamily="18" charset="0"/>
                <a:cs typeface="Calibri" panose="020F0502020204030204" pitchFamily="34" charset="0"/>
              </a:rPr>
              <a:t>new</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660066"/>
                </a:solidFill>
                <a:effectLst/>
                <a:latin typeface="Calibri" panose="020F0502020204030204" pitchFamily="34" charset="0"/>
                <a:ea typeface="Times New Roman" panose="02020603050405020304" pitchFamily="18" charset="0"/>
                <a:cs typeface="Calibri" panose="020F0502020204030204" pitchFamily="34" charset="0"/>
              </a:rPr>
              <a:t>String</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helloArray</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60066"/>
                </a:solidFill>
                <a:effectLst/>
                <a:latin typeface="Calibri" panose="020F0502020204030204" pitchFamily="34" charset="0"/>
                <a:ea typeface="Times New Roman" panose="02020603050405020304" pitchFamily="18" charset="0"/>
                <a:cs typeface="Calibri" panose="020F0502020204030204" pitchFamily="34" charset="0"/>
              </a:rPr>
              <a:t>System</a:t>
            </a:r>
            <a:r>
              <a:rPr kumimoji="0" lang="en-US" altLang="en-US" b="0" i="0" u="none" strike="noStrike" cap="none" normalizeH="0" baseline="0" dirty="0" err="1">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err="1">
                <a:ln>
                  <a:noFill/>
                </a:ln>
                <a:solidFill>
                  <a:srgbClr val="000088"/>
                </a:solidFill>
                <a:effectLst/>
                <a:latin typeface="Calibri" panose="020F0502020204030204" pitchFamily="34" charset="0"/>
                <a:ea typeface="Times New Roman" panose="02020603050405020304" pitchFamily="18" charset="0"/>
                <a:cs typeface="Calibri" panose="020F0502020204030204" pitchFamily="34" charset="0"/>
              </a:rPr>
              <a:t>out</a:t>
            </a:r>
            <a:r>
              <a:rPr kumimoji="0" lang="en-US" altLang="en-US" b="0" i="0" u="none" strike="noStrike" cap="none" normalizeH="0" baseline="0" dirty="0" err="1">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println</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helloString</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alibri" panose="020F0502020204030204" pitchFamily="34" charset="0"/>
                <a:ea typeface="Times New Roman" panose="02020603050405020304" pitchFamily="18" charset="0"/>
                <a:cs typeface="Calibri" panose="020F050202020403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B7E3C556-F956-2C08-17AF-1F5EBEA17EC1}"/>
              </a:ext>
            </a:extLst>
          </p:cNvPr>
          <p:cNvSpPr>
            <a:spLocks noChangeArrowheads="1"/>
          </p:cNvSpPr>
          <p:nvPr/>
        </p:nvSpPr>
        <p:spPr bwMode="auto">
          <a:xfrm>
            <a:off x="3278909" y="5879553"/>
            <a:ext cx="6779491" cy="73864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Output</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hello.</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098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4D9F-53B1-DD6E-8AC2-210E020E3416}"/>
              </a:ext>
            </a:extLst>
          </p:cNvPr>
          <p:cNvSpPr>
            <a:spLocks noGrp="1"/>
          </p:cNvSpPr>
          <p:nvPr>
            <p:ph type="title"/>
          </p:nvPr>
        </p:nvSpPr>
        <p:spPr>
          <a:xfrm>
            <a:off x="646111" y="452718"/>
            <a:ext cx="7180077" cy="811306"/>
          </a:xfrm>
        </p:spPr>
        <p:txBody>
          <a:bodyPr/>
          <a:lstStyle/>
          <a:p>
            <a:r>
              <a:rPr lang="en-IN" b="1" dirty="0">
                <a:solidFill>
                  <a:schemeClr val="accent2"/>
                </a:solidFill>
              </a:rPr>
              <a:t>String Handling Methods</a:t>
            </a:r>
          </a:p>
        </p:txBody>
      </p:sp>
      <p:sp>
        <p:nvSpPr>
          <p:cNvPr id="3" name="Content Placeholder 2">
            <a:extLst>
              <a:ext uri="{FF2B5EF4-FFF2-40B4-BE49-F238E27FC236}">
                <a16:creationId xmlns:a16="http://schemas.microsoft.com/office/drawing/2014/main" id="{569A2557-71D5-688C-7274-1305C0B6078E}"/>
              </a:ext>
            </a:extLst>
          </p:cNvPr>
          <p:cNvSpPr>
            <a:spLocks noGrp="1"/>
          </p:cNvSpPr>
          <p:nvPr>
            <p:ph idx="1"/>
          </p:nvPr>
        </p:nvSpPr>
        <p:spPr>
          <a:xfrm>
            <a:off x="646111" y="1174376"/>
            <a:ext cx="10899777" cy="5360895"/>
          </a:xfrm>
        </p:spPr>
        <p:txBody>
          <a:bodyPr>
            <a:normAutofit/>
          </a:bodyPr>
          <a:lstStyle/>
          <a:p>
            <a:pPr marL="0" indent="0" algn="just">
              <a:lnSpc>
                <a:spcPct val="107000"/>
              </a:lnSpc>
              <a:spcBef>
                <a:spcPts val="600"/>
              </a:spcBef>
              <a:buNone/>
            </a:pPr>
            <a:r>
              <a:rPr lang="en-IN" sz="22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1. String Creation:</a:t>
            </a:r>
            <a:r>
              <a:rPr lang="en-IN" sz="2200"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effectLst/>
                <a:latin typeface="Calibri" panose="020F0502020204030204" pitchFamily="34" charset="0"/>
                <a:ea typeface="Calibri" panose="020F0502020204030204" pitchFamily="34" charset="0"/>
                <a:cs typeface="Calibri" panose="020F0502020204030204" pitchFamily="34" charset="0"/>
              </a:rPr>
              <a:t>Strings can be created in Java using the `String` class, which represents a sequence of characters. You can create a string using either a string literal or the `new` keyword.</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buNone/>
            </a:pPr>
            <a:r>
              <a:rPr lang="en-IN" sz="19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Example:</a:t>
            </a:r>
            <a:endParaRPr lang="en-IN" sz="1900" kern="100" dirty="0">
              <a:solidFill>
                <a:srgbClr val="FFFF00"/>
              </a:solidFill>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String str1 = "Hello, World!"; // using string literal</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String str2 = new String("Hello, World!"); // using the new keyword</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Bef>
                <a:spcPts val="600"/>
              </a:spcBef>
              <a:buNone/>
            </a:pPr>
            <a:r>
              <a:rPr lang="en-IN" sz="22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2. String Concatenation:</a:t>
            </a:r>
            <a:r>
              <a:rPr lang="en-IN" sz="2200"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effectLst/>
                <a:latin typeface="Calibri" panose="020F0502020204030204" pitchFamily="34" charset="0"/>
                <a:ea typeface="Calibri" panose="020F0502020204030204" pitchFamily="34" charset="0"/>
                <a:cs typeface="Calibri" panose="020F0502020204030204" pitchFamily="34" charset="0"/>
              </a:rPr>
              <a:t>Java allows you to concatenate strings using the `+` operator or the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concat</a:t>
            </a:r>
            <a:r>
              <a:rPr lang="en-IN" sz="1800" kern="100" dirty="0">
                <a:effectLst/>
                <a:latin typeface="Calibri" panose="020F0502020204030204" pitchFamily="34" charset="0"/>
                <a:ea typeface="Calibri" panose="020F0502020204030204" pitchFamily="34" charset="0"/>
                <a:cs typeface="Calibri" panose="020F0502020204030204" pitchFamily="34" charset="0"/>
              </a:rPr>
              <a:t>()` method.</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buNone/>
            </a:pPr>
            <a:r>
              <a:rPr lang="en-IN" sz="19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Example:</a:t>
            </a:r>
            <a:endParaRPr lang="en-IN" sz="1900" kern="100" dirty="0">
              <a:solidFill>
                <a:srgbClr val="FFFF00"/>
              </a:solidFill>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String str1 = "Hello";</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String str2 = "World";</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String result = str1 + ", " + str2; // using the + operator</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String result2 = str1.concat(",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concat</a:t>
            </a:r>
            <a:r>
              <a:rPr lang="en-IN" sz="1800" kern="100" dirty="0">
                <a:effectLst/>
                <a:latin typeface="Calibri" panose="020F0502020204030204" pitchFamily="34" charset="0"/>
                <a:ea typeface="Calibri" panose="020F0502020204030204" pitchFamily="34" charset="0"/>
                <a:cs typeface="Calibri" panose="020F0502020204030204" pitchFamily="34" charset="0"/>
              </a:rPr>
              <a:t>(str2); // using the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concat</a:t>
            </a:r>
            <a:r>
              <a:rPr lang="en-IN" sz="1800" kern="100" dirty="0">
                <a:effectLst/>
                <a:latin typeface="Calibri" panose="020F0502020204030204" pitchFamily="34" charset="0"/>
                <a:ea typeface="Calibri" panose="020F0502020204030204" pitchFamily="34" charset="0"/>
                <a:cs typeface="Calibri" panose="020F0502020204030204" pitchFamily="34" charset="0"/>
              </a:rPr>
              <a:t>() method</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385542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4346-42AF-0B21-E5D5-4C5B8B7B50AF}"/>
              </a:ext>
            </a:extLst>
          </p:cNvPr>
          <p:cNvSpPr>
            <a:spLocks noGrp="1"/>
          </p:cNvSpPr>
          <p:nvPr>
            <p:ph type="title"/>
          </p:nvPr>
        </p:nvSpPr>
        <p:spPr>
          <a:xfrm>
            <a:off x="834370" y="327213"/>
            <a:ext cx="5736759" cy="632011"/>
          </a:xfrm>
        </p:spPr>
        <p:txBody>
          <a:bodyPr/>
          <a:lstStyle/>
          <a:p>
            <a:r>
              <a:rPr lang="en-IN" sz="3200" b="1" u="none" strike="noStrike"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Decision Making </a:t>
            </a:r>
            <a:r>
              <a:rPr lang="en-IN" sz="3200" b="1" u="sng" kern="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statements</a:t>
            </a:r>
            <a:endParaRPr lang="en-IN" sz="3200" dirty="0">
              <a:solidFill>
                <a:schemeClr val="accent2"/>
              </a:solidFill>
            </a:endParaRPr>
          </a:p>
        </p:txBody>
      </p:sp>
      <p:sp>
        <p:nvSpPr>
          <p:cNvPr id="3" name="Content Placeholder 2">
            <a:extLst>
              <a:ext uri="{FF2B5EF4-FFF2-40B4-BE49-F238E27FC236}">
                <a16:creationId xmlns:a16="http://schemas.microsoft.com/office/drawing/2014/main" id="{54CD3F49-1D61-85DA-32A7-DA359A51BA5F}"/>
              </a:ext>
            </a:extLst>
          </p:cNvPr>
          <p:cNvSpPr>
            <a:spLocks noGrp="1"/>
          </p:cNvSpPr>
          <p:nvPr>
            <p:ph idx="1"/>
          </p:nvPr>
        </p:nvSpPr>
        <p:spPr>
          <a:xfrm>
            <a:off x="359240" y="959224"/>
            <a:ext cx="10389442" cy="4195481"/>
          </a:xfrm>
        </p:spPr>
        <p:txBody>
          <a:bodyPr/>
          <a:lstStyle/>
          <a:p>
            <a:r>
              <a:rPr lang="en-IN" dirty="0">
                <a:effectLst/>
                <a:latin typeface="Calibri" panose="020F0502020204030204" pitchFamily="34" charset="0"/>
                <a:ea typeface="Calibri" panose="020F0502020204030204" pitchFamily="34" charset="0"/>
              </a:rPr>
              <a:t>Decision-making statements are statements that decides what to execute and when. They are similar to decision making in real-time. </a:t>
            </a:r>
          </a:p>
          <a:p>
            <a:pPr marL="0" indent="0">
              <a:buNone/>
            </a:pPr>
            <a:r>
              <a:rPr kumimoji="0" lang="en-US"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Simple if Statement</a:t>
            </a:r>
            <a:endParaRPr lang="en-IN" sz="2400" dirty="0">
              <a:solidFill>
                <a:srgbClr val="FFFF00"/>
              </a:solidFill>
              <a:effectLst/>
              <a:latin typeface="Calibri" panose="020F0502020204030204" pitchFamily="34" charset="0"/>
              <a:ea typeface="Calibri" panose="020F0502020204030204" pitchFamily="34" charset="0"/>
            </a:endParaRPr>
          </a:p>
          <a:p>
            <a:pPr marL="0" indent="0">
              <a:buNone/>
            </a:pP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Simple if the statement is the basis of decision-making statements in Java. It decides if a certain amount of code should be executed based on the condition.</a:t>
            </a:r>
            <a:r>
              <a:rPr kumimoji="0" lang="en-US" altLang="en-US" sz="12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a:p>
            <a:endParaRPr lang="en-IN" dirty="0"/>
          </a:p>
        </p:txBody>
      </p:sp>
      <p:sp>
        <p:nvSpPr>
          <p:cNvPr id="6" name="Rectangle 3">
            <a:extLst>
              <a:ext uri="{FF2B5EF4-FFF2-40B4-BE49-F238E27FC236}">
                <a16:creationId xmlns:a16="http://schemas.microsoft.com/office/drawing/2014/main" id="{9F9EC3F6-E1C5-074C-9D79-AF08735F3711}"/>
              </a:ext>
            </a:extLst>
          </p:cNvPr>
          <p:cNvSpPr>
            <a:spLocks noChangeArrowheads="1"/>
          </p:cNvSpPr>
          <p:nvPr/>
        </p:nvSpPr>
        <p:spPr bwMode="auto">
          <a:xfrm>
            <a:off x="448236" y="3164686"/>
            <a:ext cx="5871882" cy="17697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Syntax</a:t>
            </a: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if (condition) {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Statemen 1; </a:t>
            </a: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//if condition becomes true then this will be executed</a:t>
            </a:r>
            <a:endParaRPr kumimoji="0" lang="en-US" altLang="en-US"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Statement 2; </a:t>
            </a: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//this will be executed irrespective of condition becomes true or false</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pic>
        <p:nvPicPr>
          <p:cNvPr id="7" name="Picture 6" descr="if-statement-in-java">
            <a:extLst>
              <a:ext uri="{FF2B5EF4-FFF2-40B4-BE49-F238E27FC236}">
                <a16:creationId xmlns:a16="http://schemas.microsoft.com/office/drawing/2014/main" id="{59D5491B-555A-AF7E-AE8E-832C3D1FAF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81364" y="2692559"/>
            <a:ext cx="3281083" cy="3697535"/>
          </a:xfrm>
          <a:prstGeom prst="rect">
            <a:avLst/>
          </a:prstGeom>
          <a:noFill/>
          <a:ln>
            <a:noFill/>
          </a:ln>
        </p:spPr>
      </p:pic>
    </p:spTree>
    <p:extLst>
      <p:ext uri="{BB962C8B-B14F-4D97-AF65-F5344CB8AC3E}">
        <p14:creationId xmlns:p14="http://schemas.microsoft.com/office/powerpoint/2010/main" val="221992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A2557-71D5-688C-7274-1305C0B6078E}"/>
              </a:ext>
            </a:extLst>
          </p:cNvPr>
          <p:cNvSpPr>
            <a:spLocks noGrp="1"/>
          </p:cNvSpPr>
          <p:nvPr>
            <p:ph idx="1"/>
          </p:nvPr>
        </p:nvSpPr>
        <p:spPr>
          <a:xfrm>
            <a:off x="646111" y="573741"/>
            <a:ext cx="10899777" cy="5360895"/>
          </a:xfrm>
        </p:spPr>
        <p:txBody>
          <a:bodyPr>
            <a:normAutofit fontScale="92500" lnSpcReduction="20000"/>
          </a:bodyPr>
          <a:lstStyle/>
          <a:p>
            <a:pPr marL="0" indent="0" algn="just">
              <a:lnSpc>
                <a:spcPct val="107000"/>
              </a:lnSpc>
              <a:spcBef>
                <a:spcPts val="600"/>
              </a:spcBef>
              <a:spcAft>
                <a:spcPts val="800"/>
              </a:spcAft>
              <a:buNone/>
            </a:pPr>
            <a:r>
              <a:rPr lang="en-IN" sz="24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3. String Length:</a:t>
            </a:r>
            <a:r>
              <a:rPr lang="en-IN" sz="2400"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IN" sz="2100" kern="100" dirty="0">
                <a:effectLst/>
                <a:latin typeface="Calibri" panose="020F0502020204030204" pitchFamily="34" charset="0"/>
                <a:ea typeface="Calibri" panose="020F0502020204030204" pitchFamily="34" charset="0"/>
                <a:cs typeface="Calibri" panose="020F0502020204030204" pitchFamily="34" charset="0"/>
              </a:rPr>
              <a:t>The `length()` method returns the number of characters in a string</a:t>
            </a:r>
            <a:r>
              <a:rPr lang="en-IN"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24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Example:</a:t>
            </a:r>
            <a:endParaRPr lang="en-IN" sz="2400" kern="100" dirty="0">
              <a:solidFill>
                <a:srgbClr val="FFFF00"/>
              </a:solidFill>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2100" kern="100" dirty="0">
                <a:effectLst/>
                <a:latin typeface="Calibri" panose="020F0502020204030204" pitchFamily="34" charset="0"/>
                <a:ea typeface="Calibri" panose="020F0502020204030204" pitchFamily="34" charset="0"/>
                <a:cs typeface="Calibri" panose="020F0502020204030204" pitchFamily="34" charset="0"/>
              </a:rPr>
              <a:t>String str = "Hello, World!";</a:t>
            </a:r>
            <a:endParaRPr lang="en-IN" sz="21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2100" kern="100" dirty="0">
                <a:effectLst/>
                <a:latin typeface="Calibri" panose="020F0502020204030204" pitchFamily="34" charset="0"/>
                <a:ea typeface="Calibri" panose="020F0502020204030204" pitchFamily="34" charset="0"/>
                <a:cs typeface="Calibri" panose="020F0502020204030204" pitchFamily="34" charset="0"/>
              </a:rPr>
              <a:t>int length = </a:t>
            </a:r>
            <a:r>
              <a:rPr lang="en-IN" sz="2100" kern="100" dirty="0" err="1">
                <a:effectLst/>
                <a:latin typeface="Calibri" panose="020F0502020204030204" pitchFamily="34" charset="0"/>
                <a:ea typeface="Calibri" panose="020F0502020204030204" pitchFamily="34" charset="0"/>
                <a:cs typeface="Calibri" panose="020F0502020204030204" pitchFamily="34" charset="0"/>
              </a:rPr>
              <a:t>str.length</a:t>
            </a:r>
            <a:r>
              <a:rPr lang="en-IN" sz="2100" kern="100" dirty="0">
                <a:effectLst/>
                <a:latin typeface="Calibri" panose="020F0502020204030204" pitchFamily="34" charset="0"/>
                <a:ea typeface="Calibri" panose="020F0502020204030204" pitchFamily="34" charset="0"/>
                <a:cs typeface="Calibri" panose="020F0502020204030204" pitchFamily="34" charset="0"/>
              </a:rPr>
              <a:t>(); // returns 13</a:t>
            </a:r>
            <a:endParaRPr lang="en-IN" sz="21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Bef>
                <a:spcPts val="600"/>
              </a:spcBef>
              <a:spcAft>
                <a:spcPts val="800"/>
              </a:spcAft>
              <a:buNone/>
            </a:pPr>
            <a:r>
              <a:rPr lang="en-IN" sz="24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4. String Comparison:</a:t>
            </a:r>
            <a:r>
              <a:rPr lang="en-IN" sz="2400"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IN" sz="2100" kern="100" dirty="0">
                <a:effectLst/>
                <a:latin typeface="Calibri" panose="020F0502020204030204" pitchFamily="34" charset="0"/>
                <a:ea typeface="Calibri" panose="020F0502020204030204" pitchFamily="34" charset="0"/>
                <a:cs typeface="Calibri" panose="020F0502020204030204" pitchFamily="34" charset="0"/>
              </a:rPr>
              <a:t>Strings can be compared for equality using the `equals()` method or the `==` operator. The `</a:t>
            </a:r>
            <a:r>
              <a:rPr lang="en-IN" sz="2100" kern="100" dirty="0" err="1">
                <a:effectLst/>
                <a:latin typeface="Calibri" panose="020F0502020204030204" pitchFamily="34" charset="0"/>
                <a:ea typeface="Calibri" panose="020F0502020204030204" pitchFamily="34" charset="0"/>
                <a:cs typeface="Calibri" panose="020F0502020204030204" pitchFamily="34" charset="0"/>
              </a:rPr>
              <a:t>compareTo</a:t>
            </a:r>
            <a:r>
              <a:rPr lang="en-IN" sz="2100" kern="100" dirty="0">
                <a:effectLst/>
                <a:latin typeface="Calibri" panose="020F0502020204030204" pitchFamily="34" charset="0"/>
                <a:ea typeface="Calibri" panose="020F0502020204030204" pitchFamily="34" charset="0"/>
                <a:cs typeface="Calibri" panose="020F0502020204030204" pitchFamily="34" charset="0"/>
              </a:rPr>
              <a:t>()` method compares two strings lexicographically.</a:t>
            </a:r>
            <a:endParaRPr lang="en-IN" sz="21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24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Example:</a:t>
            </a:r>
            <a:endParaRPr lang="en-IN" sz="2400" kern="100" dirty="0">
              <a:solidFill>
                <a:srgbClr val="FFFF00"/>
              </a:solidFill>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2100" kern="100" dirty="0">
                <a:effectLst/>
                <a:latin typeface="Calibri" panose="020F0502020204030204" pitchFamily="34" charset="0"/>
                <a:ea typeface="Calibri" panose="020F0502020204030204" pitchFamily="34" charset="0"/>
                <a:cs typeface="Calibri" panose="020F0502020204030204" pitchFamily="34" charset="0"/>
              </a:rPr>
              <a:t>String str1 = "Hello";</a:t>
            </a:r>
            <a:endParaRPr lang="en-IN" sz="21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2100" kern="100" dirty="0">
                <a:effectLst/>
                <a:latin typeface="Calibri" panose="020F0502020204030204" pitchFamily="34" charset="0"/>
                <a:ea typeface="Calibri" panose="020F0502020204030204" pitchFamily="34" charset="0"/>
                <a:cs typeface="Calibri" panose="020F0502020204030204" pitchFamily="34" charset="0"/>
              </a:rPr>
              <a:t>String str2 = "Hello";</a:t>
            </a:r>
            <a:endParaRPr lang="en-IN" sz="21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2100" kern="100" dirty="0" err="1">
                <a:effectLst/>
                <a:latin typeface="Calibri" panose="020F0502020204030204" pitchFamily="34" charset="0"/>
                <a:ea typeface="Calibri" panose="020F0502020204030204" pitchFamily="34" charset="0"/>
                <a:cs typeface="Calibri" panose="020F0502020204030204" pitchFamily="34" charset="0"/>
              </a:rPr>
              <a:t>boolean</a:t>
            </a:r>
            <a:r>
              <a:rPr lang="en-IN" sz="2100" kern="100" dirty="0">
                <a:effectLst/>
                <a:latin typeface="Calibri" panose="020F0502020204030204" pitchFamily="34" charset="0"/>
                <a:ea typeface="Calibri" panose="020F0502020204030204" pitchFamily="34" charset="0"/>
                <a:cs typeface="Calibri" panose="020F0502020204030204" pitchFamily="34" charset="0"/>
              </a:rPr>
              <a:t> </a:t>
            </a:r>
            <a:r>
              <a:rPr lang="en-IN" sz="2100" kern="100" dirty="0" err="1">
                <a:effectLst/>
                <a:latin typeface="Calibri" panose="020F0502020204030204" pitchFamily="34" charset="0"/>
                <a:ea typeface="Calibri" panose="020F0502020204030204" pitchFamily="34" charset="0"/>
                <a:cs typeface="Calibri" panose="020F0502020204030204" pitchFamily="34" charset="0"/>
              </a:rPr>
              <a:t>isEqual</a:t>
            </a:r>
            <a:r>
              <a:rPr lang="en-IN" sz="2100" kern="100" dirty="0">
                <a:effectLst/>
                <a:latin typeface="Calibri" panose="020F0502020204030204" pitchFamily="34" charset="0"/>
                <a:ea typeface="Calibri" panose="020F0502020204030204" pitchFamily="34" charset="0"/>
                <a:cs typeface="Calibri" panose="020F0502020204030204" pitchFamily="34" charset="0"/>
              </a:rPr>
              <a:t> = str1.equals(str2); // returns true</a:t>
            </a:r>
            <a:endParaRPr lang="en-IN" sz="21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2100" kern="100" dirty="0">
                <a:effectLst/>
                <a:latin typeface="Calibri" panose="020F0502020204030204" pitchFamily="34" charset="0"/>
                <a:ea typeface="Calibri" panose="020F0502020204030204" pitchFamily="34" charset="0"/>
                <a:cs typeface="Calibri" panose="020F0502020204030204" pitchFamily="34" charset="0"/>
              </a:rPr>
              <a:t>int </a:t>
            </a:r>
            <a:r>
              <a:rPr lang="en-IN" sz="2100" kern="100" dirty="0" err="1">
                <a:effectLst/>
                <a:latin typeface="Calibri" panose="020F0502020204030204" pitchFamily="34" charset="0"/>
                <a:ea typeface="Calibri" panose="020F0502020204030204" pitchFamily="34" charset="0"/>
                <a:cs typeface="Calibri" panose="020F0502020204030204" pitchFamily="34" charset="0"/>
              </a:rPr>
              <a:t>comparisonResult</a:t>
            </a:r>
            <a:r>
              <a:rPr lang="en-IN" sz="2100" kern="100" dirty="0">
                <a:effectLst/>
                <a:latin typeface="Calibri" panose="020F0502020204030204" pitchFamily="34" charset="0"/>
                <a:ea typeface="Calibri" panose="020F0502020204030204" pitchFamily="34" charset="0"/>
                <a:cs typeface="Calibri" panose="020F0502020204030204" pitchFamily="34" charset="0"/>
              </a:rPr>
              <a:t> = str1.compareTo(str2); // returns 0</a:t>
            </a:r>
            <a:endParaRPr lang="en-IN" sz="21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buNone/>
            </a:pPr>
            <a:endParaRPr lang="en-IN" dirty="0"/>
          </a:p>
        </p:txBody>
      </p:sp>
    </p:spTree>
    <p:extLst>
      <p:ext uri="{BB962C8B-B14F-4D97-AF65-F5344CB8AC3E}">
        <p14:creationId xmlns:p14="http://schemas.microsoft.com/office/powerpoint/2010/main" val="2880601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A2557-71D5-688C-7274-1305C0B6078E}"/>
              </a:ext>
            </a:extLst>
          </p:cNvPr>
          <p:cNvSpPr>
            <a:spLocks noGrp="1"/>
          </p:cNvSpPr>
          <p:nvPr>
            <p:ph idx="1"/>
          </p:nvPr>
        </p:nvSpPr>
        <p:spPr>
          <a:xfrm>
            <a:off x="386135" y="376517"/>
            <a:ext cx="10936289" cy="5719483"/>
          </a:xfrm>
        </p:spPr>
        <p:txBody>
          <a:bodyPr>
            <a:normAutofit/>
          </a:bodyPr>
          <a:lstStyle/>
          <a:p>
            <a:pPr marL="0" indent="0" algn="just">
              <a:lnSpc>
                <a:spcPct val="107000"/>
              </a:lnSpc>
              <a:spcBef>
                <a:spcPts val="600"/>
              </a:spcBef>
              <a:spcAft>
                <a:spcPts val="800"/>
              </a:spcAft>
              <a:buNone/>
            </a:pPr>
            <a:r>
              <a:rPr lang="en-IN" sz="24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5. Substring Extraction:</a:t>
            </a:r>
            <a:r>
              <a:rPr lang="en-IN" sz="2400"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effectLst/>
                <a:latin typeface="Calibri" panose="020F0502020204030204" pitchFamily="34" charset="0"/>
                <a:ea typeface="Calibri" panose="020F0502020204030204" pitchFamily="34" charset="0"/>
                <a:cs typeface="Calibri" panose="020F0502020204030204" pitchFamily="34" charset="0"/>
              </a:rPr>
              <a:t>The `substring()` method allows you to extract a portion of a string based on a specified starting and ending index.</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24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Example:</a:t>
            </a:r>
            <a:endParaRPr lang="en-IN" sz="2400" kern="100" dirty="0">
              <a:solidFill>
                <a:srgbClr val="FFFF00"/>
              </a:solidFill>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String str = "Hello, World!";</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String substring =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str.substring</a:t>
            </a:r>
            <a:r>
              <a:rPr lang="en-IN" sz="1800" kern="100" dirty="0">
                <a:effectLst/>
                <a:latin typeface="Calibri" panose="020F0502020204030204" pitchFamily="34" charset="0"/>
                <a:ea typeface="Calibri" panose="020F0502020204030204" pitchFamily="34" charset="0"/>
                <a:cs typeface="Calibri" panose="020F0502020204030204" pitchFamily="34" charset="0"/>
              </a:rPr>
              <a:t>(7, 12); // returns "World"</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Bef>
                <a:spcPts val="600"/>
              </a:spcBef>
              <a:spcAft>
                <a:spcPts val="800"/>
              </a:spcAft>
              <a:buNone/>
            </a:pPr>
            <a:r>
              <a:rPr lang="en-IN" sz="24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6. String Modification:</a:t>
            </a:r>
            <a:r>
              <a:rPr lang="en-IN" sz="2400"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effectLst/>
                <a:latin typeface="Calibri" panose="020F0502020204030204" pitchFamily="34" charset="0"/>
                <a:ea typeface="Calibri" panose="020F0502020204030204" pitchFamily="34" charset="0"/>
                <a:cs typeface="Calibri" panose="020F0502020204030204" pitchFamily="34" charset="0"/>
              </a:rPr>
              <a:t>Strings in Java are immutable, meaning they cannot be changed once created. However, you can create a modified version of a string using methods like `replace()`,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toUpperCase</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toLowerCase</a:t>
            </a:r>
            <a:r>
              <a:rPr lang="en-IN" sz="1800" kern="100" dirty="0">
                <a:effectLst/>
                <a:latin typeface="Calibri" panose="020F0502020204030204" pitchFamily="34" charset="0"/>
                <a:ea typeface="Calibri" panose="020F0502020204030204" pitchFamily="34" charset="0"/>
                <a:cs typeface="Calibri" panose="020F0502020204030204" pitchFamily="34" charset="0"/>
              </a:rPr>
              <a:t>()`, and others.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24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Example:</a:t>
            </a:r>
            <a:endParaRPr lang="en-IN" sz="2400" kern="100" dirty="0">
              <a:solidFill>
                <a:srgbClr val="FFFF00"/>
              </a:solidFill>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String str = "Hello, World!";</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buNone/>
            </a:pPr>
            <a:r>
              <a:rPr lang="en-IN" sz="1800" dirty="0">
                <a:effectLst/>
                <a:latin typeface="Calibri" panose="020F0502020204030204" pitchFamily="34" charset="0"/>
                <a:ea typeface="Calibri" panose="020F0502020204030204" pitchFamily="34" charset="0"/>
              </a:rPr>
              <a:t>String </a:t>
            </a:r>
            <a:r>
              <a:rPr lang="en-IN" sz="1800" dirty="0" err="1">
                <a:effectLst/>
                <a:latin typeface="Calibri" panose="020F0502020204030204" pitchFamily="34" charset="0"/>
                <a:ea typeface="Calibri" panose="020F0502020204030204" pitchFamily="34" charset="0"/>
              </a:rPr>
              <a:t>modifiedStr</a:t>
            </a:r>
            <a:r>
              <a:rPr lang="en-IN" sz="1800" dirty="0">
                <a:effectLst/>
                <a:latin typeface="Calibri" panose="020F0502020204030204" pitchFamily="34" charset="0"/>
                <a:ea typeface="Calibri" panose="020F0502020204030204" pitchFamily="34" charset="0"/>
              </a:rPr>
              <a:t> = </a:t>
            </a:r>
            <a:r>
              <a:rPr lang="en-IN" sz="1800" dirty="0" err="1">
                <a:effectLst/>
                <a:latin typeface="Calibri" panose="020F0502020204030204" pitchFamily="34" charset="0"/>
                <a:ea typeface="Calibri" panose="020F0502020204030204" pitchFamily="34" charset="0"/>
              </a:rPr>
              <a:t>str.replace</a:t>
            </a:r>
            <a:r>
              <a:rPr lang="en-IN" sz="1800" dirty="0">
                <a:effectLst/>
                <a:latin typeface="Calibri" panose="020F0502020204030204" pitchFamily="34" charset="0"/>
                <a:ea typeface="Calibri" panose="020F0502020204030204" pitchFamily="34" charset="0"/>
              </a:rPr>
              <a:t>("Hello", "Hi"); // returns "Hi, World!".</a:t>
            </a:r>
            <a:endParaRPr lang="en-IN" dirty="0"/>
          </a:p>
        </p:txBody>
      </p:sp>
    </p:spTree>
    <p:extLst>
      <p:ext uri="{BB962C8B-B14F-4D97-AF65-F5344CB8AC3E}">
        <p14:creationId xmlns:p14="http://schemas.microsoft.com/office/powerpoint/2010/main" val="2305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D3F49-1D61-85DA-32A7-DA359A51BA5F}"/>
              </a:ext>
            </a:extLst>
          </p:cNvPr>
          <p:cNvSpPr>
            <a:spLocks noGrp="1"/>
          </p:cNvSpPr>
          <p:nvPr>
            <p:ph idx="1"/>
          </p:nvPr>
        </p:nvSpPr>
        <p:spPr>
          <a:xfrm>
            <a:off x="277906" y="435491"/>
            <a:ext cx="10300446" cy="1554673"/>
          </a:xfrm>
        </p:spPr>
        <p:txBody>
          <a:bodyPr/>
          <a:lstStyle/>
          <a:p>
            <a:pPr marL="0" indent="0">
              <a:buNone/>
            </a:pPr>
            <a:r>
              <a:rPr kumimoji="0" lang="en-US" altLang="en-US" sz="28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If Else Statement</a:t>
            </a:r>
            <a:endParaRPr lang="en-IN" sz="2800" dirty="0">
              <a:solidFill>
                <a:srgbClr val="FFFF00"/>
              </a:solidFill>
              <a:effectLst/>
              <a:latin typeface="Calibri" panose="020F0502020204030204" pitchFamily="34" charset="0"/>
              <a:ea typeface="Calibri" panose="020F0502020204030204" pitchFamily="34" charset="0"/>
            </a:endParaRPr>
          </a:p>
          <a:p>
            <a:pPr marL="0" indent="0">
              <a:buNone/>
            </a:pPr>
            <a:r>
              <a:rPr lang="en-IN" dirty="0">
                <a:effectLst/>
                <a:latin typeface="Calibri" panose="020F0502020204030204" pitchFamily="34" charset="0"/>
                <a:ea typeface="Calibri" panose="020F0502020204030204" pitchFamily="34" charset="0"/>
              </a:rPr>
              <a:t>In if…else statement, if the condition is true then statements in if block will be executed but if it comes out as false then else block will be executed</a:t>
            </a:r>
            <a:endParaRPr lang="en-IN" sz="2400" dirty="0"/>
          </a:p>
        </p:txBody>
      </p:sp>
      <p:sp>
        <p:nvSpPr>
          <p:cNvPr id="4" name="Rectangle 1">
            <a:extLst>
              <a:ext uri="{FF2B5EF4-FFF2-40B4-BE49-F238E27FC236}">
                <a16:creationId xmlns:a16="http://schemas.microsoft.com/office/drawing/2014/main" id="{ED6F764B-02D5-14DA-D9CD-D3ECA62691DF}"/>
              </a:ext>
            </a:extLst>
          </p:cNvPr>
          <p:cNvSpPr>
            <a:spLocks noChangeArrowheads="1"/>
          </p:cNvSpPr>
          <p:nvPr/>
        </p:nvSpPr>
        <p:spPr bwMode="auto">
          <a:xfrm>
            <a:off x="452718" y="2853897"/>
            <a:ext cx="6234988" cy="20774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Syntax</a:t>
            </a: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if (condition) {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Statemen 1</a:t>
            </a: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 //if condition becomes true then this will be executed</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Else{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Statement 2</a:t>
            </a: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 // if condition becomes false then this will be executed</a:t>
            </a:r>
            <a:endParaRPr kumimoji="0" lang="en-US" altLang="en-US"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 name="Picture 4" descr="if-else-statement">
            <a:extLst>
              <a:ext uri="{FF2B5EF4-FFF2-40B4-BE49-F238E27FC236}">
                <a16:creationId xmlns:a16="http://schemas.microsoft.com/office/drawing/2014/main" id="{6AD30C5D-3DC5-E59F-BF0A-CE4AF78F49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4088" y="1759043"/>
            <a:ext cx="4209724" cy="4148699"/>
          </a:xfrm>
          <a:prstGeom prst="rect">
            <a:avLst/>
          </a:prstGeom>
          <a:noFill/>
          <a:ln>
            <a:noFill/>
          </a:ln>
        </p:spPr>
      </p:pic>
    </p:spTree>
    <p:extLst>
      <p:ext uri="{BB962C8B-B14F-4D97-AF65-F5344CB8AC3E}">
        <p14:creationId xmlns:p14="http://schemas.microsoft.com/office/powerpoint/2010/main" val="540825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65EED4-E850-CFBF-AA69-19F947E006AA}"/>
              </a:ext>
            </a:extLst>
          </p:cNvPr>
          <p:cNvSpPr>
            <a:spLocks noChangeArrowheads="1"/>
          </p:cNvSpPr>
          <p:nvPr/>
        </p:nvSpPr>
        <p:spPr bwMode="auto">
          <a:xfrm>
            <a:off x="2398058" y="850435"/>
            <a:ext cx="6638365" cy="39241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1" i="0" dirty="0">
                <a:solidFill>
                  <a:srgbClr val="006699"/>
                </a:solidFill>
                <a:effectLst/>
                <a:latin typeface="inter-regular"/>
              </a:rPr>
              <a:t>int</a:t>
            </a:r>
            <a:r>
              <a:rPr lang="en-IN" b="0" i="0" dirty="0">
                <a:solidFill>
                  <a:srgbClr val="000000"/>
                </a:solidFill>
                <a:effectLst/>
                <a:latin typeface="inter-regular"/>
              </a:rPr>
              <a:t> x = </a:t>
            </a:r>
            <a:r>
              <a:rPr lang="en-IN" b="0" i="0" dirty="0">
                <a:solidFill>
                  <a:srgbClr val="C00000"/>
                </a:solidFill>
                <a:effectLst/>
                <a:latin typeface="inter-regular"/>
              </a:rPr>
              <a:t>10</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y = </a:t>
            </a:r>
            <a:r>
              <a:rPr lang="en-IN" b="0" i="0" dirty="0">
                <a:solidFill>
                  <a:srgbClr val="C00000"/>
                </a:solidFill>
                <a:effectLst/>
                <a:latin typeface="inter-regular"/>
              </a:rPr>
              <a:t>12</a:t>
            </a:r>
            <a:r>
              <a:rPr lang="en-IN" b="0" i="0" dirty="0">
                <a:solidFill>
                  <a:srgbClr val="000000"/>
                </a:solidFill>
                <a:effectLst/>
                <a:latin typeface="inter-regular"/>
              </a:rPr>
              <a:t>;  </a:t>
            </a:r>
          </a:p>
          <a:p>
            <a:pPr algn="just"/>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x+y</a:t>
            </a:r>
            <a:r>
              <a:rPr lang="en-IN" b="0" i="0" dirty="0">
                <a:solidFill>
                  <a:srgbClr val="000000"/>
                </a:solidFill>
                <a:effectLst/>
                <a:latin typeface="inter-regular"/>
              </a:rPr>
              <a:t> &lt; </a:t>
            </a:r>
            <a:r>
              <a:rPr lang="en-IN" b="0" i="0" dirty="0">
                <a:solidFill>
                  <a:srgbClr val="C00000"/>
                </a:solidFill>
                <a:effectLst/>
                <a:latin typeface="inter-regular"/>
              </a:rPr>
              <a:t>10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"x + y is less than  10"</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 </a:t>
            </a:r>
          </a:p>
          <a:p>
            <a:pPr algn="just"/>
            <a:r>
              <a:rPr lang="en-IN" b="1" i="0" dirty="0">
                <a:solidFill>
                  <a:srgbClr val="006699"/>
                </a:solidFill>
                <a:effectLst/>
                <a:latin typeface="inter-regular"/>
              </a:rPr>
              <a:t>else</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"x + y is greater than 20"</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4" name="TextBox 3">
            <a:extLst>
              <a:ext uri="{FF2B5EF4-FFF2-40B4-BE49-F238E27FC236}">
                <a16:creationId xmlns:a16="http://schemas.microsoft.com/office/drawing/2014/main" id="{6EC124AE-A4EA-C271-30DD-F5BB51FD10DC}"/>
              </a:ext>
            </a:extLst>
          </p:cNvPr>
          <p:cNvSpPr txBox="1"/>
          <p:nvPr/>
        </p:nvSpPr>
        <p:spPr>
          <a:xfrm>
            <a:off x="905435" y="285981"/>
            <a:ext cx="3325906" cy="461665"/>
          </a:xfrm>
          <a:prstGeom prst="rect">
            <a:avLst/>
          </a:prstGeom>
          <a:noFill/>
        </p:spPr>
        <p:txBody>
          <a:bodyPr wrap="square">
            <a:spAutoFit/>
          </a:bodyPr>
          <a:lstStyle/>
          <a:p>
            <a:pPr marL="0" indent="0">
              <a:buNone/>
            </a:pPr>
            <a:r>
              <a:rPr kumimoji="0" lang="en-US"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Example program</a:t>
            </a:r>
            <a:endParaRPr lang="en-IN" sz="2400" dirty="0">
              <a:solidFill>
                <a:srgbClr val="FFFF00"/>
              </a:solidFill>
              <a:effectLst/>
              <a:latin typeface="Calibri" panose="020F0502020204030204" pitchFamily="34" charset="0"/>
              <a:ea typeface="Calibri" panose="020F0502020204030204" pitchFamily="34" charset="0"/>
            </a:endParaRPr>
          </a:p>
        </p:txBody>
      </p:sp>
      <p:sp>
        <p:nvSpPr>
          <p:cNvPr id="5" name="Rectangle 1">
            <a:extLst>
              <a:ext uri="{FF2B5EF4-FFF2-40B4-BE49-F238E27FC236}">
                <a16:creationId xmlns:a16="http://schemas.microsoft.com/office/drawing/2014/main" id="{9787C5C4-7C4A-E02A-0062-99A81DB317C7}"/>
              </a:ext>
            </a:extLst>
          </p:cNvPr>
          <p:cNvSpPr>
            <a:spLocks noChangeArrowheads="1"/>
          </p:cNvSpPr>
          <p:nvPr/>
        </p:nvSpPr>
        <p:spPr bwMode="auto">
          <a:xfrm>
            <a:off x="2398058" y="4877375"/>
            <a:ext cx="663836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inter-bold"/>
              </a:rPr>
              <a:t>Output</a:t>
            </a:r>
            <a:r>
              <a:rPr kumimoji="0" lang="en-US" altLang="en-US" sz="2400" b="1" i="0" u="none" strike="noStrike" cap="none" normalizeH="0" baseline="0" dirty="0">
                <a:ln>
                  <a:noFill/>
                </a:ln>
                <a:solidFill>
                  <a:srgbClr val="333333"/>
                </a:solidFill>
                <a:effectLst/>
                <a:latin typeface="inter-bold"/>
              </a:rPr>
              <a:t>:</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35559"/>
                </a:solidFill>
                <a:effectLst/>
                <a:latin typeface="Arial Unicode MS"/>
              </a:rPr>
              <a:t>x + y is greater than 20</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51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D3F49-1D61-85DA-32A7-DA359A51BA5F}"/>
              </a:ext>
            </a:extLst>
          </p:cNvPr>
          <p:cNvSpPr>
            <a:spLocks noGrp="1"/>
          </p:cNvSpPr>
          <p:nvPr>
            <p:ph idx="1"/>
          </p:nvPr>
        </p:nvSpPr>
        <p:spPr>
          <a:xfrm>
            <a:off x="277906" y="435491"/>
            <a:ext cx="10300446" cy="1554673"/>
          </a:xfrm>
        </p:spPr>
        <p:txBody>
          <a:bodyPr>
            <a:normAutofit fontScale="85000" lnSpcReduction="20000"/>
          </a:bodyPr>
          <a:lstStyle/>
          <a:p>
            <a:pPr marL="0" indent="0" algn="just">
              <a:buNone/>
            </a:pPr>
            <a:r>
              <a:rPr lang="en-IN" sz="3300" b="0" i="0" dirty="0">
                <a:solidFill>
                  <a:srgbClr val="FFFF00"/>
                </a:solidFill>
                <a:effectLst/>
                <a:latin typeface="erdana"/>
              </a:rPr>
              <a:t> if-else-if ladder:</a:t>
            </a:r>
          </a:p>
          <a:p>
            <a:pPr marL="0" indent="0" algn="just">
              <a:buNone/>
            </a:pPr>
            <a:r>
              <a:rPr lang="en-IN" sz="2400" b="0" i="0" dirty="0">
                <a:solidFill>
                  <a:schemeClr val="tx2"/>
                </a:solidFill>
                <a:effectLst/>
                <a:latin typeface="inter-regular"/>
              </a:rPr>
              <a:t>The if-else-if statement contains the if-statement followed by multiple else-if statements. In other words, we can say that it is the chain of if-else statements that create a decision tree where the program may enter in the block of code where the condition is true. We can also define an else statement at the end of the chain.</a:t>
            </a:r>
          </a:p>
        </p:txBody>
      </p:sp>
      <p:pic>
        <p:nvPicPr>
          <p:cNvPr id="2" name="Picture 1" descr="if-else-if-ladder">
            <a:extLst>
              <a:ext uri="{FF2B5EF4-FFF2-40B4-BE49-F238E27FC236}">
                <a16:creationId xmlns:a16="http://schemas.microsoft.com/office/drawing/2014/main" id="{02F4CCDC-EA72-9B56-E1B6-6DE746601F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5633" y="1990164"/>
            <a:ext cx="4756157" cy="4331317"/>
          </a:xfrm>
          <a:prstGeom prst="rect">
            <a:avLst/>
          </a:prstGeom>
          <a:noFill/>
          <a:ln>
            <a:noFill/>
          </a:ln>
        </p:spPr>
      </p:pic>
      <p:sp>
        <p:nvSpPr>
          <p:cNvPr id="8" name="Rectangle 3">
            <a:extLst>
              <a:ext uri="{FF2B5EF4-FFF2-40B4-BE49-F238E27FC236}">
                <a16:creationId xmlns:a16="http://schemas.microsoft.com/office/drawing/2014/main" id="{3F7C41B9-5CB9-61BC-899B-0023BA68ECD0}"/>
              </a:ext>
            </a:extLst>
          </p:cNvPr>
          <p:cNvSpPr>
            <a:spLocks noChangeArrowheads="1"/>
          </p:cNvSpPr>
          <p:nvPr/>
        </p:nvSpPr>
        <p:spPr bwMode="auto">
          <a:xfrm>
            <a:off x="430305" y="2214362"/>
            <a:ext cx="6364942" cy="37394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Syntax</a:t>
            </a: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if (condition2) {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Statemen 1</a:t>
            </a:r>
            <a:r>
              <a:rPr kumimoji="0" lang="en-US" altLang="en-US"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 //if condition1 becomes true then this will be executed</a:t>
            </a:r>
            <a:endParaRPr kumimoji="0" lang="en-US" altLang="en-US"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else if (condition2)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Statement 2</a:t>
            </a:r>
            <a:r>
              <a:rPr kumimoji="0" lang="en-US" altLang="en-US"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 // if condition2 becomes true then this will be executed</a:t>
            </a:r>
            <a:endParaRPr kumimoji="0" lang="en-US" altLang="en-US" sz="20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else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Statement 3; </a:t>
            </a:r>
            <a:r>
              <a:rPr kumimoji="0" lang="en-US" altLang="en-US"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//executed when no matching condition found</a:t>
            </a:r>
            <a:endParaRPr kumimoji="0" lang="en-US" altLang="en-US" sz="20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3693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65EED4-E850-CFBF-AA69-19F947E006AA}"/>
              </a:ext>
            </a:extLst>
          </p:cNvPr>
          <p:cNvSpPr>
            <a:spLocks noChangeArrowheads="1"/>
          </p:cNvSpPr>
          <p:nvPr/>
        </p:nvSpPr>
        <p:spPr bwMode="auto">
          <a:xfrm>
            <a:off x="3420035" y="431998"/>
            <a:ext cx="6638365" cy="47551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String city = </a:t>
            </a:r>
            <a:r>
              <a:rPr lang="en-IN" b="0" i="0" dirty="0">
                <a:solidFill>
                  <a:srgbClr val="0000FF"/>
                </a:solidFill>
                <a:effectLst/>
                <a:latin typeface="inter-regular"/>
              </a:rPr>
              <a:t>“Rajampet"</a:t>
            </a:r>
            <a:r>
              <a:rPr lang="en-IN" b="0" i="0" dirty="0">
                <a:solidFill>
                  <a:srgbClr val="000000"/>
                </a:solidFill>
                <a:effectLst/>
                <a:latin typeface="inter-regular"/>
              </a:rPr>
              <a:t>;  </a:t>
            </a:r>
          </a:p>
          <a:p>
            <a:pPr algn="just"/>
            <a:r>
              <a:rPr lang="en-IN" b="1" i="0" dirty="0">
                <a:solidFill>
                  <a:srgbClr val="006699"/>
                </a:solidFill>
                <a:effectLst/>
                <a:latin typeface="inter-regular"/>
              </a:rPr>
              <a:t>if</a:t>
            </a:r>
            <a:r>
              <a:rPr lang="en-IN" b="0" i="0" dirty="0">
                <a:solidFill>
                  <a:srgbClr val="000000"/>
                </a:solidFill>
                <a:effectLst/>
                <a:latin typeface="inter-regular"/>
              </a:rPr>
              <a:t>(city == </a:t>
            </a:r>
            <a:r>
              <a:rPr lang="en-IN" b="0" i="0" dirty="0">
                <a:solidFill>
                  <a:srgbClr val="0000FF"/>
                </a:solidFill>
                <a:effectLst/>
                <a:latin typeface="inter-regular"/>
              </a:rPr>
              <a:t>“</a:t>
            </a:r>
            <a:r>
              <a:rPr lang="en-IN" b="0" i="0" dirty="0" err="1">
                <a:solidFill>
                  <a:srgbClr val="0000FF"/>
                </a:solidFill>
                <a:effectLst/>
                <a:latin typeface="inter-regular"/>
              </a:rPr>
              <a:t>kadapa</a:t>
            </a:r>
            <a:r>
              <a:rPr lang="en-IN" b="0" i="0" dirty="0">
                <a:solidFill>
                  <a:srgbClr val="0000FF"/>
                </a:solidFill>
                <a:effectLst/>
                <a:latin typeface="inter-regular"/>
              </a:rPr>
              <a:t>"</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"city is </a:t>
            </a:r>
            <a:r>
              <a:rPr lang="en-IN" b="0" i="0" dirty="0" err="1">
                <a:solidFill>
                  <a:srgbClr val="0000FF"/>
                </a:solidFill>
                <a:effectLst/>
                <a:latin typeface="inter-regular"/>
              </a:rPr>
              <a:t>kadapa</a:t>
            </a:r>
            <a:r>
              <a:rPr lang="en-IN" b="0" i="0" dirty="0">
                <a:solidFill>
                  <a:srgbClr val="0000FF"/>
                </a:solidFill>
                <a:effectLst/>
                <a:latin typeface="inter-regular"/>
              </a:rPr>
              <a: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else</a:t>
            </a: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 (city == </a:t>
            </a:r>
            <a:r>
              <a:rPr lang="en-IN" b="0" i="0" dirty="0">
                <a:solidFill>
                  <a:srgbClr val="0000FF"/>
                </a:solidFill>
                <a:effectLst/>
                <a:latin typeface="inter-regular"/>
              </a:rPr>
              <a:t>“</a:t>
            </a:r>
            <a:r>
              <a:rPr lang="en-IN" b="0" i="0" dirty="0" err="1">
                <a:solidFill>
                  <a:srgbClr val="0000FF"/>
                </a:solidFill>
                <a:effectLst/>
                <a:latin typeface="inter-regular"/>
              </a:rPr>
              <a:t>pullampet</a:t>
            </a:r>
            <a:r>
              <a:rPr lang="en-IN" b="0" i="0" dirty="0">
                <a:solidFill>
                  <a:srgbClr val="0000FF"/>
                </a:solidFill>
                <a:effectLst/>
                <a:latin typeface="inter-regular"/>
              </a:rPr>
              <a:t>"</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"city is </a:t>
            </a:r>
            <a:r>
              <a:rPr lang="en-IN" b="0" i="0" dirty="0" err="1">
                <a:solidFill>
                  <a:srgbClr val="0000FF"/>
                </a:solidFill>
                <a:effectLst/>
                <a:latin typeface="inter-regular"/>
              </a:rPr>
              <a:t>pullampet</a:t>
            </a:r>
            <a:r>
              <a:rPr lang="en-IN" b="0" i="0" dirty="0">
                <a:solidFill>
                  <a:srgbClr val="0000FF"/>
                </a:solidFill>
                <a:effectLst/>
                <a:latin typeface="inter-regular"/>
              </a:rPr>
              <a: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else</a:t>
            </a: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(city == </a:t>
            </a:r>
            <a:r>
              <a:rPr lang="en-IN" b="0" i="0" dirty="0">
                <a:solidFill>
                  <a:srgbClr val="0000FF"/>
                </a:solidFill>
                <a:effectLst/>
                <a:latin typeface="inter-regular"/>
              </a:rPr>
              <a:t>“</a:t>
            </a:r>
            <a:r>
              <a:rPr lang="en-IN" b="0" i="0" dirty="0" err="1">
                <a:solidFill>
                  <a:srgbClr val="0000FF"/>
                </a:solidFill>
                <a:effectLst/>
                <a:latin typeface="inter-regular"/>
              </a:rPr>
              <a:t>utukur</a:t>
            </a:r>
            <a:r>
              <a:rPr lang="en-IN" b="0" i="0" dirty="0">
                <a:solidFill>
                  <a:srgbClr val="0000FF"/>
                </a:solidFill>
                <a:effectLst/>
                <a:latin typeface="inter-regular"/>
              </a:rPr>
              <a:t>"</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"city is </a:t>
            </a:r>
            <a:r>
              <a:rPr lang="en-IN" b="0" i="0" dirty="0" err="1">
                <a:solidFill>
                  <a:srgbClr val="0000FF"/>
                </a:solidFill>
                <a:effectLst/>
                <a:latin typeface="inter-regular"/>
              </a:rPr>
              <a:t>utukur</a:t>
            </a:r>
            <a:r>
              <a:rPr lang="en-IN" b="0" i="0" dirty="0">
                <a:solidFill>
                  <a:srgbClr val="0000FF"/>
                </a:solidFill>
                <a:effectLst/>
                <a:latin typeface="inter-regular"/>
              </a:rPr>
              <a: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else</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(city);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4" name="TextBox 3">
            <a:extLst>
              <a:ext uri="{FF2B5EF4-FFF2-40B4-BE49-F238E27FC236}">
                <a16:creationId xmlns:a16="http://schemas.microsoft.com/office/drawing/2014/main" id="{6EC124AE-A4EA-C271-30DD-F5BB51FD10DC}"/>
              </a:ext>
            </a:extLst>
          </p:cNvPr>
          <p:cNvSpPr txBox="1"/>
          <p:nvPr/>
        </p:nvSpPr>
        <p:spPr>
          <a:xfrm>
            <a:off x="905435" y="285981"/>
            <a:ext cx="3325906" cy="461665"/>
          </a:xfrm>
          <a:prstGeom prst="rect">
            <a:avLst/>
          </a:prstGeom>
          <a:noFill/>
        </p:spPr>
        <p:txBody>
          <a:bodyPr wrap="square">
            <a:spAutoFit/>
          </a:bodyPr>
          <a:lstStyle/>
          <a:p>
            <a:pPr marL="0" indent="0">
              <a:buNone/>
            </a:pPr>
            <a:r>
              <a:rPr kumimoji="0" lang="en-US"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Example program</a:t>
            </a:r>
            <a:endParaRPr lang="en-IN" sz="2400" dirty="0">
              <a:solidFill>
                <a:srgbClr val="FFFF00"/>
              </a:solidFill>
              <a:effectLst/>
              <a:latin typeface="Calibri" panose="020F0502020204030204" pitchFamily="34" charset="0"/>
              <a:ea typeface="Calibri" panose="020F0502020204030204" pitchFamily="34" charset="0"/>
            </a:endParaRPr>
          </a:p>
        </p:txBody>
      </p:sp>
      <p:sp>
        <p:nvSpPr>
          <p:cNvPr id="5" name="Rectangle 1">
            <a:extLst>
              <a:ext uri="{FF2B5EF4-FFF2-40B4-BE49-F238E27FC236}">
                <a16:creationId xmlns:a16="http://schemas.microsoft.com/office/drawing/2014/main" id="{9787C5C4-7C4A-E02A-0062-99A81DB317C7}"/>
              </a:ext>
            </a:extLst>
          </p:cNvPr>
          <p:cNvSpPr>
            <a:spLocks noChangeArrowheads="1"/>
          </p:cNvSpPr>
          <p:nvPr/>
        </p:nvSpPr>
        <p:spPr bwMode="auto">
          <a:xfrm>
            <a:off x="3420034" y="5333163"/>
            <a:ext cx="663836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inter-bold"/>
              </a:rPr>
              <a:t>Output:</a:t>
            </a:r>
            <a:endParaRPr kumimoji="0" lang="en-US" altLang="en-US" sz="2400" b="0" i="0" u="none" strike="noStrike" cap="none" normalizeH="0" baseline="0" dirty="0">
              <a:ln>
                <a:noFill/>
              </a:ln>
              <a:solidFill>
                <a:srgbClr val="00206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35559"/>
                </a:solidFill>
                <a:effectLst/>
                <a:latin typeface="Arial Unicode MS"/>
              </a:rPr>
              <a:t>Rajampet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66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D3F49-1D61-85DA-32A7-DA359A51BA5F}"/>
              </a:ext>
            </a:extLst>
          </p:cNvPr>
          <p:cNvSpPr>
            <a:spLocks noGrp="1"/>
          </p:cNvSpPr>
          <p:nvPr>
            <p:ph idx="1"/>
          </p:nvPr>
        </p:nvSpPr>
        <p:spPr>
          <a:xfrm>
            <a:off x="277906" y="435491"/>
            <a:ext cx="10300446" cy="1554673"/>
          </a:xfrm>
        </p:spPr>
        <p:txBody>
          <a:bodyPr>
            <a:normAutofit/>
          </a:bodyPr>
          <a:lstStyle/>
          <a:p>
            <a:pPr marL="0" indent="0" algn="just">
              <a:buNone/>
            </a:pPr>
            <a:r>
              <a:rPr lang="en-IN" sz="3300" b="0" i="0" dirty="0">
                <a:solidFill>
                  <a:srgbClr val="FFFF00"/>
                </a:solidFill>
                <a:effectLst/>
                <a:latin typeface="erdana"/>
              </a:rPr>
              <a:t>Nested if</a:t>
            </a:r>
          </a:p>
          <a:p>
            <a:pPr marL="0" indent="0" algn="just">
              <a:buNone/>
            </a:pPr>
            <a:r>
              <a:rPr lang="en-IN" sz="2400" b="0" i="0" dirty="0">
                <a:solidFill>
                  <a:schemeClr val="tx2"/>
                </a:solidFill>
                <a:effectLst/>
                <a:latin typeface="inter-regular"/>
              </a:rPr>
              <a:t>The nested if statement is inside an if block. It is same as normal </a:t>
            </a:r>
            <a:r>
              <a:rPr lang="en-IN" sz="2400" b="0" i="0" dirty="0" err="1">
                <a:solidFill>
                  <a:schemeClr val="tx2"/>
                </a:solidFill>
                <a:effectLst/>
                <a:latin typeface="inter-regular"/>
              </a:rPr>
              <a:t>if..else</a:t>
            </a:r>
            <a:r>
              <a:rPr lang="en-IN" sz="2400" b="0" i="0" dirty="0">
                <a:solidFill>
                  <a:schemeClr val="tx2"/>
                </a:solidFill>
                <a:effectLst/>
                <a:latin typeface="inter-regular"/>
              </a:rPr>
              <a:t> statements but they are written inside another </a:t>
            </a:r>
            <a:r>
              <a:rPr lang="en-IN" sz="2400" b="0" i="0" dirty="0" err="1">
                <a:solidFill>
                  <a:schemeClr val="tx2"/>
                </a:solidFill>
                <a:effectLst/>
                <a:latin typeface="inter-regular"/>
              </a:rPr>
              <a:t>if..else</a:t>
            </a:r>
            <a:r>
              <a:rPr lang="en-IN" sz="2400" b="0" i="0" dirty="0">
                <a:solidFill>
                  <a:schemeClr val="tx2"/>
                </a:solidFill>
                <a:effectLst/>
                <a:latin typeface="inter-regular"/>
              </a:rPr>
              <a:t> statement.</a:t>
            </a:r>
          </a:p>
        </p:txBody>
      </p:sp>
      <p:pic>
        <p:nvPicPr>
          <p:cNvPr id="7" name="Picture 6" descr="nested-if">
            <a:extLst>
              <a:ext uri="{FF2B5EF4-FFF2-40B4-BE49-F238E27FC236}">
                <a16:creationId xmlns:a16="http://schemas.microsoft.com/office/drawing/2014/main" id="{383289CF-7566-2F78-F884-2F2C496453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4491" y="2214361"/>
            <a:ext cx="6059485" cy="3739485"/>
          </a:xfrm>
          <a:prstGeom prst="rect">
            <a:avLst/>
          </a:prstGeom>
          <a:noFill/>
          <a:ln>
            <a:noFill/>
          </a:ln>
        </p:spPr>
      </p:pic>
      <p:sp>
        <p:nvSpPr>
          <p:cNvPr id="9" name="Rectangle 4">
            <a:extLst>
              <a:ext uri="{FF2B5EF4-FFF2-40B4-BE49-F238E27FC236}">
                <a16:creationId xmlns:a16="http://schemas.microsoft.com/office/drawing/2014/main" id="{235E89FF-5A0E-70BD-8F5F-427BEAE1DF41}"/>
              </a:ext>
            </a:extLst>
          </p:cNvPr>
          <p:cNvSpPr>
            <a:spLocks noChangeArrowheads="1"/>
          </p:cNvSpPr>
          <p:nvPr/>
        </p:nvSpPr>
        <p:spPr bwMode="auto">
          <a:xfrm>
            <a:off x="363070" y="2214361"/>
            <a:ext cx="5401236" cy="31854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Syntax</a:t>
            </a: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if (condition1) {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Statemen 1; </a:t>
            </a:r>
            <a:r>
              <a:rPr kumimoji="0" lang="en-US" altLang="en-US"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//executed when condition1 is true</a:t>
            </a:r>
            <a:endParaRPr kumimoji="0" lang="en-US" altLang="en-US" sz="20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if (condition2) {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Statement 2; </a:t>
            </a:r>
            <a:r>
              <a:rPr kumimoji="0" lang="en-US" altLang="en-US"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//executed when condition2 is true</a:t>
            </a:r>
            <a:endParaRPr kumimoji="0" lang="en-US" altLang="en-US" sz="20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else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Statement 3; </a:t>
            </a:r>
            <a:r>
              <a:rPr kumimoji="0" lang="en-US" altLang="en-US"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//executed when condition2 is false</a:t>
            </a:r>
            <a:endParaRPr kumimoji="0" lang="en-US" altLang="en-US" sz="20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309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65EED4-E850-CFBF-AA69-19F947E006AA}"/>
              </a:ext>
            </a:extLst>
          </p:cNvPr>
          <p:cNvSpPr>
            <a:spLocks noChangeArrowheads="1"/>
          </p:cNvSpPr>
          <p:nvPr/>
        </p:nvSpPr>
        <p:spPr bwMode="auto">
          <a:xfrm>
            <a:off x="3420035" y="516813"/>
            <a:ext cx="8234083" cy="47551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int age = 20;</a:t>
            </a:r>
          </a:p>
          <a:p>
            <a:pPr algn="just"/>
            <a:r>
              <a:rPr lang="en-IN" b="0" i="0" dirty="0">
                <a:solidFill>
                  <a:srgbClr val="000000"/>
                </a:solidFill>
                <a:effectLst/>
                <a:latin typeface="inter-regular"/>
              </a:rPr>
              <a:t>String gender = "male";</a:t>
            </a:r>
          </a:p>
          <a:p>
            <a:pPr algn="just"/>
            <a:r>
              <a:rPr lang="en-IN" b="0" i="0" dirty="0">
                <a:solidFill>
                  <a:srgbClr val="000000"/>
                </a:solidFill>
                <a:effectLst/>
                <a:latin typeface="inter-regular"/>
              </a:rPr>
              <a:t>if (age &gt; 18) {</a:t>
            </a:r>
          </a:p>
          <a:p>
            <a:pPr algn="just"/>
            <a:r>
              <a:rPr lang="en-IN" b="0" i="0" dirty="0">
                <a:solidFill>
                  <a:srgbClr val="000000"/>
                </a:solidFill>
                <a:effectLst/>
                <a:latin typeface="inter-regular"/>
              </a:rPr>
              <a:t>	if (gender == "male")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("You can shop in the men's section on the 3rd Floor"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else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("You can shop in the women's section on 2nd Floor");</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a:t>
            </a:r>
          </a:p>
          <a:p>
            <a:pPr algn="just"/>
            <a:r>
              <a:rPr lang="en-IN" b="0" i="0" dirty="0">
                <a:solidFill>
                  <a:srgbClr val="000000"/>
                </a:solidFill>
                <a:effectLst/>
                <a:latin typeface="inter-regular"/>
              </a:rPr>
              <a:t> else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("You can shop in the kid's section on 1st Floor");</a:t>
            </a:r>
          </a:p>
          <a:p>
            <a:pPr algn="just"/>
            <a:r>
              <a:rPr lang="en-IN" b="0" i="0" dirty="0">
                <a:solidFill>
                  <a:srgbClr val="000000"/>
                </a:solidFill>
                <a:effectLst/>
                <a:latin typeface="inter-regular"/>
              </a:rPr>
              <a: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a:t>
            </a:r>
          </a:p>
        </p:txBody>
      </p:sp>
      <p:sp>
        <p:nvSpPr>
          <p:cNvPr id="4" name="TextBox 3">
            <a:extLst>
              <a:ext uri="{FF2B5EF4-FFF2-40B4-BE49-F238E27FC236}">
                <a16:creationId xmlns:a16="http://schemas.microsoft.com/office/drawing/2014/main" id="{6EC124AE-A4EA-C271-30DD-F5BB51FD10DC}"/>
              </a:ext>
            </a:extLst>
          </p:cNvPr>
          <p:cNvSpPr txBox="1"/>
          <p:nvPr/>
        </p:nvSpPr>
        <p:spPr>
          <a:xfrm>
            <a:off x="905435" y="285981"/>
            <a:ext cx="3325906" cy="461665"/>
          </a:xfrm>
          <a:prstGeom prst="rect">
            <a:avLst/>
          </a:prstGeom>
          <a:noFill/>
        </p:spPr>
        <p:txBody>
          <a:bodyPr wrap="square">
            <a:spAutoFit/>
          </a:bodyPr>
          <a:lstStyle/>
          <a:p>
            <a:pPr marL="0" indent="0">
              <a:buNone/>
            </a:pPr>
            <a:r>
              <a:rPr kumimoji="0" lang="en-US" altLang="en-US" sz="24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Example program</a:t>
            </a:r>
            <a:endParaRPr lang="en-IN" sz="2400" dirty="0">
              <a:solidFill>
                <a:srgbClr val="FFFF00"/>
              </a:solidFill>
              <a:effectLst/>
              <a:latin typeface="Calibri" panose="020F0502020204030204" pitchFamily="34" charset="0"/>
              <a:ea typeface="Calibri" panose="020F0502020204030204" pitchFamily="34" charset="0"/>
            </a:endParaRPr>
          </a:p>
        </p:txBody>
      </p:sp>
      <p:sp>
        <p:nvSpPr>
          <p:cNvPr id="5" name="Rectangle 1">
            <a:extLst>
              <a:ext uri="{FF2B5EF4-FFF2-40B4-BE49-F238E27FC236}">
                <a16:creationId xmlns:a16="http://schemas.microsoft.com/office/drawing/2014/main" id="{9787C5C4-7C4A-E02A-0062-99A81DB317C7}"/>
              </a:ext>
            </a:extLst>
          </p:cNvPr>
          <p:cNvSpPr>
            <a:spLocks noChangeArrowheads="1"/>
          </p:cNvSpPr>
          <p:nvPr/>
        </p:nvSpPr>
        <p:spPr bwMode="auto">
          <a:xfrm>
            <a:off x="3420035" y="5502793"/>
            <a:ext cx="8234082"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inter-bold"/>
              </a:rPr>
              <a:t>Output:</a:t>
            </a:r>
            <a:endParaRPr kumimoji="0" lang="en-US" altLang="en-US" sz="2400" b="0" i="0" u="none" strike="noStrike" cap="none" normalizeH="0" baseline="0" dirty="0">
              <a:ln>
                <a:noFill/>
              </a:ln>
              <a:solidFill>
                <a:srgbClr val="00206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IN" altLang="en-US" b="0" i="0" u="none" strike="noStrike" cap="none" normalizeH="0" baseline="0" dirty="0">
                <a:ln>
                  <a:noFill/>
                </a:ln>
                <a:solidFill>
                  <a:srgbClr val="535559"/>
                </a:solidFill>
                <a:effectLst/>
                <a:latin typeface="Arial Unicode MS"/>
              </a:rPr>
              <a:t>You can shop in the men's section on the 3rd Floor</a:t>
            </a:r>
          </a:p>
        </p:txBody>
      </p:sp>
    </p:spTree>
    <p:extLst>
      <p:ext uri="{BB962C8B-B14F-4D97-AF65-F5344CB8AC3E}">
        <p14:creationId xmlns:p14="http://schemas.microsoft.com/office/powerpoint/2010/main" val="1687069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TotalTime>
  <Words>3467</Words>
  <Application>Microsoft Office PowerPoint</Application>
  <PresentationFormat>Widescreen</PresentationFormat>
  <Paragraphs>508</Paragraphs>
  <Slides>31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Arial</vt:lpstr>
      <vt:lpstr>Arial Unicode MS</vt:lpstr>
      <vt:lpstr>Calibri</vt:lpstr>
      <vt:lpstr>Calibri Light</vt:lpstr>
      <vt:lpstr>Century Gothic</vt:lpstr>
      <vt:lpstr>Courier New</vt:lpstr>
      <vt:lpstr>erdana</vt:lpstr>
      <vt:lpstr>inter-bold</vt:lpstr>
      <vt:lpstr>inter-regular</vt:lpstr>
      <vt:lpstr>Symbol</vt:lpstr>
      <vt:lpstr>Times New Roman</vt:lpstr>
      <vt:lpstr>Wingdings 3</vt:lpstr>
      <vt:lpstr>Ion</vt:lpstr>
      <vt:lpstr>OBJECT ORIENTED PROGRAMMING CONCEPTS</vt:lpstr>
      <vt:lpstr>CONTROL STATEMENTS</vt:lpstr>
      <vt:lpstr>Decision Making statements</vt:lpstr>
      <vt:lpstr>PowerPoint Presentation</vt:lpstr>
      <vt:lpstr>PowerPoint Presentation</vt:lpstr>
      <vt:lpstr>PowerPoint Presentation</vt:lpstr>
      <vt:lpstr>PowerPoint Presentation</vt:lpstr>
      <vt:lpstr>PowerPoint Presentation</vt:lpstr>
      <vt:lpstr>PowerPoint Presentation</vt:lpstr>
      <vt:lpstr>Branching statements</vt:lpstr>
      <vt:lpstr>PowerPoint Presentation</vt:lpstr>
      <vt:lpstr>Looping statements</vt:lpstr>
      <vt:lpstr>PowerPoint Presentation</vt:lpstr>
      <vt:lpstr>PowerPoint Presentation</vt:lpstr>
      <vt:lpstr>PowerPoint Presentation</vt:lpstr>
      <vt:lpstr>PowerPoint Presentation</vt:lpstr>
      <vt:lpstr>PowerPoint Presentation</vt:lpstr>
      <vt:lpstr>PowerPoint Presentation</vt:lpstr>
      <vt:lpstr>Arrays</vt:lpstr>
      <vt:lpstr>PowerPoint Presentation</vt:lpstr>
      <vt:lpstr>PowerPoint Presentation</vt:lpstr>
      <vt:lpstr>PowerPoint Presentation</vt:lpstr>
      <vt:lpstr>Operators</vt:lpstr>
      <vt:lpstr>Method Overloading</vt:lpstr>
      <vt:lpstr>PowerPoint Presentation</vt:lpstr>
      <vt:lpstr>Method Overriding</vt:lpstr>
      <vt:lpstr>Recursion</vt:lpstr>
      <vt:lpstr>String Handling</vt:lpstr>
      <vt:lpstr>String Handling Methods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CONCEPTS</dc:title>
  <dc:creator>Sivakumar Chandragari</dc:creator>
  <cp:lastModifiedBy>Sivakumar Chandragari</cp:lastModifiedBy>
  <cp:revision>5</cp:revision>
  <dcterms:created xsi:type="dcterms:W3CDTF">2023-06-13T05:35:48Z</dcterms:created>
  <dcterms:modified xsi:type="dcterms:W3CDTF">2023-06-13T16:52:22Z</dcterms:modified>
</cp:coreProperties>
</file>