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7" r:id="rId2"/>
    <p:sldId id="258" r:id="rId3"/>
    <p:sldId id="262" r:id="rId4"/>
    <p:sldId id="263" r:id="rId5"/>
    <p:sldId id="260" r:id="rId6"/>
    <p:sldId id="265" r:id="rId7"/>
    <p:sldId id="266" r:id="rId8"/>
    <p:sldId id="261"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DB1E4E-5FC1-45B5-B6B0-530E70DFBEA4}"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5275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DB1E4E-5FC1-45B5-B6B0-530E70DFBEA4}"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96365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DB1E4E-5FC1-45B5-B6B0-530E70DFBEA4}"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140819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DB1E4E-5FC1-45B5-B6B0-530E70DFBEA4}"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24886-75D4-4A5F-87C7-77DE10D532B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824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DB1E4E-5FC1-45B5-B6B0-530E70DFBEA4}"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2202294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DB1E4E-5FC1-45B5-B6B0-530E70DFBEA4}" type="datetimeFigureOut">
              <a:rPr lang="en-IN" smtClean="0"/>
              <a:t>11-06-2023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2824985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DB1E4E-5FC1-45B5-B6B0-530E70DFBEA4}" type="datetimeFigureOut">
              <a:rPr lang="en-IN" smtClean="0"/>
              <a:t>11-06-2023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3462394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B1E4E-5FC1-45B5-B6B0-530E70DFBEA4}"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4181387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B1E4E-5FC1-45B5-B6B0-530E70DFBEA4}"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322382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B1E4E-5FC1-45B5-B6B0-530E70DFBEA4}"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413514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B1E4E-5FC1-45B5-B6B0-530E70DFBEA4}"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167439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DB1E4E-5FC1-45B5-B6B0-530E70DFBEA4}"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50069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DB1E4E-5FC1-45B5-B6B0-530E70DFBEA4}" type="datetimeFigureOut">
              <a:rPr lang="en-IN" smtClean="0"/>
              <a:t>11-06-2023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121619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DB1E4E-5FC1-45B5-B6B0-530E70DFBEA4}" type="datetimeFigureOut">
              <a:rPr lang="en-IN" smtClean="0"/>
              <a:t>11-06-2023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357446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B1E4E-5FC1-45B5-B6B0-530E70DFBEA4}" type="datetimeFigureOut">
              <a:rPr lang="en-IN" smtClean="0"/>
              <a:t>11-06-2023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1490463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DB1E4E-5FC1-45B5-B6B0-530E70DFBEA4}"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276831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DB1E4E-5FC1-45B5-B6B0-530E70DFBEA4}"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24886-75D4-4A5F-87C7-77DE10D532B2}" type="slidenum">
              <a:rPr lang="en-IN" smtClean="0"/>
              <a:t>‹#›</a:t>
            </a:fld>
            <a:endParaRPr lang="en-IN"/>
          </a:p>
        </p:txBody>
      </p:sp>
    </p:spTree>
    <p:extLst>
      <p:ext uri="{BB962C8B-B14F-4D97-AF65-F5344CB8AC3E}">
        <p14:creationId xmlns:p14="http://schemas.microsoft.com/office/powerpoint/2010/main" val="383642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BDB1E4E-5FC1-45B5-B6B0-530E70DFBEA4}" type="datetimeFigureOut">
              <a:rPr lang="en-IN" smtClean="0"/>
              <a:t>11-06-2023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FE24886-75D4-4A5F-87C7-77DE10D532B2}" type="slidenum">
              <a:rPr lang="en-IN" smtClean="0"/>
              <a:t>‹#›</a:t>
            </a:fld>
            <a:endParaRPr lang="en-IN"/>
          </a:p>
        </p:txBody>
      </p:sp>
    </p:spTree>
    <p:extLst>
      <p:ext uri="{BB962C8B-B14F-4D97-AF65-F5344CB8AC3E}">
        <p14:creationId xmlns:p14="http://schemas.microsoft.com/office/powerpoint/2010/main" val="2002273228"/>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E19B-4CF9-4544-352B-665B70885CB2}"/>
              </a:ext>
            </a:extLst>
          </p:cNvPr>
          <p:cNvSpPr>
            <a:spLocks noGrp="1"/>
          </p:cNvSpPr>
          <p:nvPr>
            <p:ph type="ctrTitle"/>
          </p:nvPr>
        </p:nvSpPr>
        <p:spPr>
          <a:xfrm>
            <a:off x="1523999" y="1122363"/>
            <a:ext cx="9412941" cy="3386884"/>
          </a:xfrm>
        </p:spPr>
        <p:txBody>
          <a:bodyPr/>
          <a:lstStyle/>
          <a:p>
            <a:r>
              <a:rPr lang="en-IN" dirty="0"/>
              <a:t>Java: A </a:t>
            </a:r>
            <a:r>
              <a:rPr lang="en-IN" dirty="0" err="1"/>
              <a:t>Beginer’s</a:t>
            </a:r>
            <a:r>
              <a:rPr lang="en-IN" dirty="0"/>
              <a:t> Guide for intermediate students</a:t>
            </a:r>
          </a:p>
        </p:txBody>
      </p:sp>
    </p:spTree>
    <p:extLst>
      <p:ext uri="{BB962C8B-B14F-4D97-AF65-F5344CB8AC3E}">
        <p14:creationId xmlns:p14="http://schemas.microsoft.com/office/powerpoint/2010/main" val="3977183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309803-7763-0EA9-E595-69EC65762308}"/>
              </a:ext>
            </a:extLst>
          </p:cNvPr>
          <p:cNvSpPr txBox="1"/>
          <p:nvPr/>
        </p:nvSpPr>
        <p:spPr>
          <a:xfrm>
            <a:off x="338135" y="434597"/>
            <a:ext cx="6941205" cy="1323439"/>
          </a:xfrm>
          <a:prstGeom prst="rect">
            <a:avLst/>
          </a:prstGeom>
          <a:noFill/>
        </p:spPr>
        <p:txBody>
          <a:bodyPr wrap="square">
            <a:spAutoFit/>
          </a:bodyPr>
          <a:lstStyle/>
          <a:p>
            <a:pPr marL="342900" lvl="0" indent="-342900" algn="just">
              <a:spcBef>
                <a:spcPts val="100"/>
              </a:spcBef>
              <a:spcAft>
                <a:spcPts val="100"/>
              </a:spcAft>
              <a:buFont typeface="Symbol" panose="05050102010706020507" pitchFamily="18" charset="2"/>
              <a:buChar char=""/>
            </a:pPr>
            <a:r>
              <a:rPr lang="en-IN" sz="20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Procedural Programming Languages:</a:t>
            </a:r>
            <a:r>
              <a:rPr lang="en-IN" sz="2000"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100" dirty="0">
                <a:effectLst/>
                <a:latin typeface="Calibri" panose="020F0502020204030204" pitchFamily="34" charset="0"/>
                <a:ea typeface="Calibri" panose="020F0502020204030204" pitchFamily="34" charset="0"/>
                <a:cs typeface="Calibri" panose="020F0502020204030204" pitchFamily="34" charset="0"/>
              </a:rPr>
              <a:t>Procedural languages emphasize a step-by-step approach to problem-solving, with code organized into procedures or functions. Examples include C, Pascal, Fortran, and BASIC.</a:t>
            </a:r>
            <a:endParaRPr lang="en-IN" sz="16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9" name="TextBox 8">
            <a:extLst>
              <a:ext uri="{FF2B5EF4-FFF2-40B4-BE49-F238E27FC236}">
                <a16:creationId xmlns:a16="http://schemas.microsoft.com/office/drawing/2014/main" id="{F1C6BB24-AC93-3B06-10C8-4341A96598CE}"/>
              </a:ext>
            </a:extLst>
          </p:cNvPr>
          <p:cNvSpPr txBox="1"/>
          <p:nvPr/>
        </p:nvSpPr>
        <p:spPr>
          <a:xfrm>
            <a:off x="338134" y="1945516"/>
            <a:ext cx="7281865" cy="1323439"/>
          </a:xfrm>
          <a:prstGeom prst="rect">
            <a:avLst/>
          </a:prstGeom>
          <a:noFill/>
        </p:spPr>
        <p:txBody>
          <a:bodyPr wrap="square">
            <a:spAutoFit/>
          </a:bodyPr>
          <a:lstStyle/>
          <a:p>
            <a:pPr marL="342900" lvl="0" indent="-342900" algn="just">
              <a:spcBef>
                <a:spcPts val="100"/>
              </a:spcBef>
              <a:spcAft>
                <a:spcPts val="100"/>
              </a:spcAft>
              <a:buFont typeface="Symbol" panose="05050102010706020507" pitchFamily="18" charset="2"/>
              <a:buChar char=""/>
            </a:pPr>
            <a:r>
              <a:rPr lang="en-IN" sz="20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Web Development Languages:</a:t>
            </a:r>
            <a:r>
              <a:rPr lang="en-IN" sz="2000"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100" dirty="0">
                <a:effectLst/>
                <a:latin typeface="Calibri" panose="020F0502020204030204" pitchFamily="34" charset="0"/>
                <a:ea typeface="Calibri" panose="020F0502020204030204" pitchFamily="34" charset="0"/>
                <a:cs typeface="Calibri" panose="020F0502020204030204" pitchFamily="34" charset="0"/>
              </a:rPr>
              <a:t>These languages are specifically designed for web development, including creating websites, web applications, and web services. Examples include HTML, CSS, JavaScript, PHP, and Ruby (with Ruby on Rails).</a:t>
            </a:r>
            <a:endParaRPr lang="en-IN" sz="16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11" name="Picture 10">
            <a:extLst>
              <a:ext uri="{FF2B5EF4-FFF2-40B4-BE49-F238E27FC236}">
                <a16:creationId xmlns:a16="http://schemas.microsoft.com/office/drawing/2014/main" id="{BD9274AC-F044-34CE-E89F-BF96401EF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6194" y="318247"/>
            <a:ext cx="4147671" cy="311075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7A0A557-C0B0-A570-01CF-97DF47407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890" y="3589046"/>
            <a:ext cx="3295206" cy="29070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7" name="TextBox 16">
            <a:extLst>
              <a:ext uri="{FF2B5EF4-FFF2-40B4-BE49-F238E27FC236}">
                <a16:creationId xmlns:a16="http://schemas.microsoft.com/office/drawing/2014/main" id="{6A2E211A-BDBE-47DC-33AF-3D62F67955BE}"/>
              </a:ext>
            </a:extLst>
          </p:cNvPr>
          <p:cNvSpPr txBox="1"/>
          <p:nvPr/>
        </p:nvSpPr>
        <p:spPr>
          <a:xfrm>
            <a:off x="4715435" y="4244597"/>
            <a:ext cx="6974124" cy="1323439"/>
          </a:xfrm>
          <a:prstGeom prst="rect">
            <a:avLst/>
          </a:prstGeom>
          <a:noFill/>
        </p:spPr>
        <p:txBody>
          <a:bodyPr wrap="square">
            <a:spAutoFit/>
          </a:bodyPr>
          <a:lstStyle/>
          <a:p>
            <a:pPr marL="342900" lvl="0" indent="-342900" algn="just">
              <a:spcBef>
                <a:spcPts val="100"/>
              </a:spcBef>
              <a:spcAft>
                <a:spcPts val="100"/>
              </a:spcAft>
              <a:buFont typeface="Symbol" panose="05050102010706020507" pitchFamily="18" charset="2"/>
              <a:buChar char=""/>
            </a:pPr>
            <a:r>
              <a:rPr lang="en-IN" sz="20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Database Query Languages:</a:t>
            </a:r>
            <a:r>
              <a:rPr lang="en-IN" sz="2000"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100" dirty="0">
                <a:effectLst/>
                <a:latin typeface="Calibri" panose="020F0502020204030204" pitchFamily="34" charset="0"/>
                <a:ea typeface="Calibri" panose="020F0502020204030204" pitchFamily="34" charset="0"/>
                <a:cs typeface="Calibri" panose="020F0502020204030204" pitchFamily="34" charset="0"/>
              </a:rPr>
              <a:t>Database query languages are used to interact with and retrieve data from databases. SQL (Structured Query Language) is the most common query language, used with relational databases.</a:t>
            </a:r>
            <a:endParaRPr lang="en-IN" sz="1600"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5799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croll: Horizontal 3">
            <a:extLst>
              <a:ext uri="{FF2B5EF4-FFF2-40B4-BE49-F238E27FC236}">
                <a16:creationId xmlns:a16="http://schemas.microsoft.com/office/drawing/2014/main" id="{78973D40-A261-D91D-70EB-1100EAA2C3A9}"/>
              </a:ext>
            </a:extLst>
          </p:cNvPr>
          <p:cNvSpPr/>
          <p:nvPr/>
        </p:nvSpPr>
        <p:spPr>
          <a:xfrm>
            <a:off x="1703293" y="98612"/>
            <a:ext cx="8480612" cy="914400"/>
          </a:xfrm>
          <a:prstGeom prst="horizontalScrol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15000"/>
              </a:lnSpc>
            </a:pPr>
            <a:r>
              <a:rPr lang="en-IN" sz="3600" b="1" dirty="0">
                <a:solidFill>
                  <a:srgbClr val="002060"/>
                </a:solidFill>
                <a:effectLst/>
                <a:latin typeface="Calibri" panose="020F0502020204030204" pitchFamily="34" charset="0"/>
                <a:ea typeface="Calibri" panose="020F0502020204030204" pitchFamily="34" charset="0"/>
              </a:rPr>
              <a:t>COMPILER AND EDITOR</a:t>
            </a:r>
            <a:endParaRPr lang="en-IN" sz="3600" dirty="0">
              <a:solidFill>
                <a:srgbClr val="002060"/>
              </a:solidFill>
              <a:effectLst/>
              <a:latin typeface="Times New Roman" panose="02020603050405020304" pitchFamily="18" charset="0"/>
              <a:ea typeface="Calibri" panose="020F0502020204030204" pitchFamily="34" charset="0"/>
            </a:endParaRPr>
          </a:p>
        </p:txBody>
      </p:sp>
      <p:sp>
        <p:nvSpPr>
          <p:cNvPr id="6" name="TextBox 5">
            <a:extLst>
              <a:ext uri="{FF2B5EF4-FFF2-40B4-BE49-F238E27FC236}">
                <a16:creationId xmlns:a16="http://schemas.microsoft.com/office/drawing/2014/main" id="{1BEE6917-6544-2A50-7694-1F62B8C5BB29}"/>
              </a:ext>
            </a:extLst>
          </p:cNvPr>
          <p:cNvSpPr txBox="1"/>
          <p:nvPr/>
        </p:nvSpPr>
        <p:spPr>
          <a:xfrm>
            <a:off x="546847" y="1327153"/>
            <a:ext cx="4805082" cy="2019142"/>
          </a:xfrm>
          <a:prstGeom prst="rect">
            <a:avLst/>
          </a:prstGeom>
          <a:noFill/>
        </p:spPr>
        <p:txBody>
          <a:bodyPr wrap="square">
            <a:spAutoFit/>
          </a:bodyPr>
          <a:lstStyle/>
          <a:p>
            <a:pPr>
              <a:lnSpc>
                <a:spcPct val="107000"/>
              </a:lnSpc>
              <a:spcAft>
                <a:spcPts val="200"/>
              </a:spcAft>
            </a:pPr>
            <a:r>
              <a:rPr lang="en-IN" sz="22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Compiler</a:t>
            </a:r>
            <a:r>
              <a:rPr lang="en-IN" sz="18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a:t>
            </a:r>
            <a:endParaRPr lang="en-IN" sz="1400" kern="100" dirty="0">
              <a:solidFill>
                <a:srgbClr val="FFFF00"/>
              </a:solidFill>
              <a:effectLst/>
              <a:latin typeface="Calibri" panose="020F0502020204030204" pitchFamily="34" charset="0"/>
              <a:ea typeface="Calibri" panose="020F0502020204030204" pitchFamily="34" charset="0"/>
              <a:cs typeface="Gautami" panose="020B0502040204020203" pitchFamily="34" charset="0"/>
            </a:endParaRPr>
          </a:p>
          <a:p>
            <a:r>
              <a:rPr lang="en-IN" sz="2000" dirty="0">
                <a:effectLst/>
                <a:latin typeface="Calibri" panose="020F0502020204030204" pitchFamily="34" charset="0"/>
                <a:ea typeface="Calibri" panose="020F0502020204030204" pitchFamily="34" charset="0"/>
              </a:rPr>
              <a:t>A compiler is a software program that translates source code written in a programming language into a lower-level language or machine code that can be executed directly by a computer. </a:t>
            </a:r>
            <a:endParaRPr lang="en-IN" sz="2000" dirty="0"/>
          </a:p>
        </p:txBody>
      </p:sp>
      <p:pic>
        <p:nvPicPr>
          <p:cNvPr id="10" name="Picture 9">
            <a:extLst>
              <a:ext uri="{FF2B5EF4-FFF2-40B4-BE49-F238E27FC236}">
                <a16:creationId xmlns:a16="http://schemas.microsoft.com/office/drawing/2014/main" id="{CE0FB5F0-F602-23F0-7AC5-C69499944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929" y="1648368"/>
            <a:ext cx="6215624" cy="1599506"/>
          </a:xfrm>
          <a:prstGeom prst="rect">
            <a:avLst/>
          </a:prstGeom>
        </p:spPr>
      </p:pic>
      <p:sp>
        <p:nvSpPr>
          <p:cNvPr id="3" name="TextBox 2">
            <a:extLst>
              <a:ext uri="{FF2B5EF4-FFF2-40B4-BE49-F238E27FC236}">
                <a16:creationId xmlns:a16="http://schemas.microsoft.com/office/drawing/2014/main" id="{437BD09A-7A5F-B5D0-0847-3908ED02B063}"/>
              </a:ext>
            </a:extLst>
          </p:cNvPr>
          <p:cNvSpPr txBox="1"/>
          <p:nvPr/>
        </p:nvSpPr>
        <p:spPr>
          <a:xfrm>
            <a:off x="582705" y="3429000"/>
            <a:ext cx="5360894" cy="2862322"/>
          </a:xfrm>
          <a:prstGeom prst="rect">
            <a:avLst/>
          </a:prstGeom>
          <a:noFill/>
        </p:spPr>
        <p:txBody>
          <a:bodyPr wrap="square">
            <a:spAutoFit/>
          </a:bodyPr>
          <a:lstStyle/>
          <a:p>
            <a:r>
              <a:rPr lang="en-IN" dirty="0">
                <a:solidFill>
                  <a:srgbClr val="FFFF00"/>
                </a:solidFill>
              </a:rPr>
              <a:t>Examples of different compilers</a:t>
            </a:r>
          </a:p>
          <a:p>
            <a:r>
              <a:rPr lang="en-IN" dirty="0"/>
              <a:t>C/C++:</a:t>
            </a:r>
          </a:p>
          <a:p>
            <a:r>
              <a:rPr lang="en-IN" dirty="0"/>
              <a:t>- GCC (GNU Compiler Collection)</a:t>
            </a:r>
          </a:p>
          <a:p>
            <a:r>
              <a:rPr lang="en-IN" dirty="0"/>
              <a:t>- Clang</a:t>
            </a:r>
          </a:p>
          <a:p>
            <a:r>
              <a:rPr lang="en-IN" dirty="0"/>
              <a:t>Java:</a:t>
            </a:r>
          </a:p>
          <a:p>
            <a:r>
              <a:rPr lang="en-IN" dirty="0"/>
              <a:t>- Java Development Kit (JDK) compiler (</a:t>
            </a:r>
            <a:r>
              <a:rPr lang="en-IN" dirty="0" err="1"/>
              <a:t>javac</a:t>
            </a:r>
            <a:r>
              <a:rPr lang="en-IN" dirty="0"/>
              <a:t>)</a:t>
            </a:r>
          </a:p>
          <a:p>
            <a:r>
              <a:rPr lang="en-IN" dirty="0"/>
              <a:t>Python:</a:t>
            </a:r>
          </a:p>
          <a:p>
            <a:r>
              <a:rPr lang="en-IN" dirty="0"/>
              <a:t>- </a:t>
            </a:r>
            <a:r>
              <a:rPr lang="en-IN" dirty="0" err="1"/>
              <a:t>CPython</a:t>
            </a:r>
            <a:r>
              <a:rPr lang="en-IN" dirty="0"/>
              <a:t> (the reference implementation)</a:t>
            </a:r>
          </a:p>
          <a:p>
            <a:r>
              <a:rPr lang="en-IN" dirty="0"/>
              <a:t>- </a:t>
            </a:r>
            <a:r>
              <a:rPr lang="en-IN" dirty="0" err="1"/>
              <a:t>PyPy</a:t>
            </a:r>
            <a:endParaRPr lang="en-IN" dirty="0"/>
          </a:p>
          <a:p>
            <a:r>
              <a:rPr lang="en-IN" dirty="0"/>
              <a:t>- </a:t>
            </a:r>
            <a:r>
              <a:rPr lang="en-IN" dirty="0" err="1"/>
              <a:t>Cython</a:t>
            </a:r>
            <a:endParaRPr lang="en-IN" dirty="0"/>
          </a:p>
        </p:txBody>
      </p:sp>
      <p:sp>
        <p:nvSpPr>
          <p:cNvPr id="7" name="TextBox 6">
            <a:extLst>
              <a:ext uri="{FF2B5EF4-FFF2-40B4-BE49-F238E27FC236}">
                <a16:creationId xmlns:a16="http://schemas.microsoft.com/office/drawing/2014/main" id="{947E5283-27B2-EB50-F0A9-B2B8A6329489}"/>
              </a:ext>
            </a:extLst>
          </p:cNvPr>
          <p:cNvSpPr txBox="1"/>
          <p:nvPr/>
        </p:nvSpPr>
        <p:spPr>
          <a:xfrm>
            <a:off x="5617789" y="3346295"/>
            <a:ext cx="6215624" cy="2862322"/>
          </a:xfrm>
          <a:prstGeom prst="rect">
            <a:avLst/>
          </a:prstGeom>
          <a:noFill/>
        </p:spPr>
        <p:txBody>
          <a:bodyPr wrap="square">
            <a:spAutoFit/>
          </a:bodyPr>
          <a:lstStyle/>
          <a:p>
            <a:r>
              <a:rPr lang="en-IN" sz="1800" dirty="0"/>
              <a:t>JavaScript:</a:t>
            </a:r>
          </a:p>
          <a:p>
            <a:r>
              <a:rPr lang="en-IN" sz="1800" dirty="0"/>
              <a:t>- Google Closure Compiler</a:t>
            </a:r>
          </a:p>
          <a:p>
            <a:pPr marL="285750" indent="-285750">
              <a:buFontTx/>
              <a:buChar char="-"/>
            </a:pPr>
            <a:r>
              <a:rPr lang="en-IN" sz="1800" dirty="0"/>
              <a:t>Babel</a:t>
            </a:r>
          </a:p>
          <a:p>
            <a:r>
              <a:rPr lang="en-IN" dirty="0"/>
              <a:t>C#:</a:t>
            </a:r>
          </a:p>
          <a:p>
            <a:r>
              <a:rPr lang="en-IN" dirty="0"/>
              <a:t>- Microsoft Visual C# Compiler (part of .NET Framework)</a:t>
            </a:r>
            <a:endParaRPr lang="en-IN" sz="1800" dirty="0"/>
          </a:p>
          <a:p>
            <a:r>
              <a:rPr lang="en-IN" sz="1800" dirty="0"/>
              <a:t>Swift:</a:t>
            </a:r>
          </a:p>
          <a:p>
            <a:pPr marL="285750" indent="-285750">
              <a:buFontTx/>
              <a:buChar char="-"/>
            </a:pPr>
            <a:r>
              <a:rPr lang="en-IN" sz="1800" dirty="0"/>
              <a:t>Swift Compiler (part of Xcode)</a:t>
            </a:r>
          </a:p>
          <a:p>
            <a:r>
              <a:rPr lang="en-IN" sz="1800" dirty="0"/>
              <a:t>PHP:</a:t>
            </a:r>
          </a:p>
          <a:p>
            <a:r>
              <a:rPr lang="en-IN" sz="1800" dirty="0"/>
              <a:t>- Zend Engine (interpreter)</a:t>
            </a:r>
          </a:p>
          <a:p>
            <a:r>
              <a:rPr lang="en-IN" sz="1800" dirty="0"/>
              <a:t>- HipHop Virtual Machine (HHVM</a:t>
            </a:r>
            <a:endParaRPr lang="en-IN" dirty="0"/>
          </a:p>
        </p:txBody>
      </p:sp>
    </p:spTree>
    <p:extLst>
      <p:ext uri="{BB962C8B-B14F-4D97-AF65-F5344CB8AC3E}">
        <p14:creationId xmlns:p14="http://schemas.microsoft.com/office/powerpoint/2010/main" val="334169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3949CD-AF3F-2579-1A92-C504D90EB7A6}"/>
              </a:ext>
            </a:extLst>
          </p:cNvPr>
          <p:cNvSpPr txBox="1"/>
          <p:nvPr/>
        </p:nvSpPr>
        <p:spPr>
          <a:xfrm>
            <a:off x="5468472" y="596825"/>
            <a:ext cx="6723528" cy="2019142"/>
          </a:xfrm>
          <a:prstGeom prst="rect">
            <a:avLst/>
          </a:prstGeom>
          <a:noFill/>
        </p:spPr>
        <p:txBody>
          <a:bodyPr wrap="square">
            <a:spAutoFit/>
          </a:bodyPr>
          <a:lstStyle/>
          <a:p>
            <a:pPr algn="just">
              <a:lnSpc>
                <a:spcPct val="107000"/>
              </a:lnSpc>
              <a:spcAft>
                <a:spcPts val="200"/>
              </a:spcAft>
            </a:pPr>
            <a:r>
              <a:rPr lang="en-IN" sz="22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Editor</a:t>
            </a:r>
            <a:r>
              <a:rPr lang="en-IN" sz="2200" kern="100" dirty="0">
                <a:effectLst/>
                <a:latin typeface="Calibri" panose="020F0502020204030204" pitchFamily="34" charset="0"/>
                <a:ea typeface="Calibri" panose="020F0502020204030204" pitchFamily="34" charset="0"/>
                <a:cs typeface="Calibri" panose="020F0502020204030204" pitchFamily="34" charset="0"/>
              </a:rPr>
              <a:t>:</a:t>
            </a:r>
            <a:endParaRPr lang="en-IN" sz="2200" kern="100" dirty="0">
              <a:effectLst/>
              <a:latin typeface="Calibri" panose="020F0502020204030204" pitchFamily="34" charset="0"/>
              <a:ea typeface="Calibri" panose="020F0502020204030204" pitchFamily="34" charset="0"/>
              <a:cs typeface="Gautami" panose="020B0502040204020203" pitchFamily="34" charset="0"/>
            </a:endParaRPr>
          </a:p>
          <a:p>
            <a:r>
              <a:rPr lang="en-IN" sz="2000" dirty="0">
                <a:effectLst/>
                <a:latin typeface="Calibri" panose="020F0502020204030204" pitchFamily="34" charset="0"/>
                <a:ea typeface="Calibri" panose="020F0502020204030204" pitchFamily="34" charset="0"/>
              </a:rPr>
              <a:t>An editor is a software tool used for creating and modifying source code files. It provides an interface for developers to write, edit, and manage their code efficiently. Code editors often come with features like syntax highlighting, auto-indentation, code completion, and debugging capabilities. </a:t>
            </a:r>
            <a:endParaRPr lang="en-IN" sz="2000" dirty="0"/>
          </a:p>
        </p:txBody>
      </p:sp>
      <p:pic>
        <p:nvPicPr>
          <p:cNvPr id="12" name="Picture 11">
            <a:extLst>
              <a:ext uri="{FF2B5EF4-FFF2-40B4-BE49-F238E27FC236}">
                <a16:creationId xmlns:a16="http://schemas.microsoft.com/office/drawing/2014/main" id="{1136467D-29E6-8680-4783-DEEFC4B0D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40" y="491613"/>
            <a:ext cx="4714872" cy="2357436"/>
          </a:xfrm>
          <a:prstGeom prst="rect">
            <a:avLst/>
          </a:prstGeom>
        </p:spPr>
      </p:pic>
      <p:sp>
        <p:nvSpPr>
          <p:cNvPr id="2" name="TextBox 1">
            <a:extLst>
              <a:ext uri="{FF2B5EF4-FFF2-40B4-BE49-F238E27FC236}">
                <a16:creationId xmlns:a16="http://schemas.microsoft.com/office/drawing/2014/main" id="{B90F3424-4D14-D029-5F6E-855863717A77}"/>
              </a:ext>
            </a:extLst>
          </p:cNvPr>
          <p:cNvSpPr txBox="1"/>
          <p:nvPr/>
        </p:nvSpPr>
        <p:spPr>
          <a:xfrm>
            <a:off x="887507" y="2936628"/>
            <a:ext cx="6723528" cy="3558025"/>
          </a:xfrm>
          <a:prstGeom prst="rect">
            <a:avLst/>
          </a:prstGeom>
          <a:noFill/>
        </p:spPr>
        <p:txBody>
          <a:bodyPr wrap="square">
            <a:spAutoFit/>
          </a:bodyPr>
          <a:lstStyle/>
          <a:p>
            <a:pPr algn="just">
              <a:lnSpc>
                <a:spcPct val="107000"/>
              </a:lnSpc>
              <a:spcAft>
                <a:spcPts val="200"/>
              </a:spcAft>
            </a:pPr>
            <a:r>
              <a:rPr lang="en-IN" sz="22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Examples of different Editors</a:t>
            </a:r>
            <a:r>
              <a:rPr lang="en-IN" sz="2200" kern="100" dirty="0">
                <a:effectLst/>
                <a:latin typeface="Calibri" panose="020F0502020204030204" pitchFamily="34" charset="0"/>
                <a:ea typeface="Calibri" panose="020F0502020204030204" pitchFamily="34" charset="0"/>
                <a:cs typeface="Calibri" panose="020F0502020204030204" pitchFamily="34" charset="0"/>
              </a:rPr>
              <a:t>:</a:t>
            </a:r>
            <a:endParaRPr lang="en-IN" sz="2200" kern="100" dirty="0">
              <a:effectLst/>
              <a:latin typeface="Calibri" panose="020F0502020204030204" pitchFamily="34" charset="0"/>
              <a:ea typeface="Calibri" panose="020F0502020204030204" pitchFamily="34" charset="0"/>
              <a:cs typeface="Gautami" panose="020B0502040204020203" pitchFamily="34" charset="0"/>
            </a:endParaRPr>
          </a:p>
          <a:p>
            <a:pPr marL="342900" indent="-342900">
              <a:buFont typeface="Arial" panose="020B0604020202020204" pitchFamily="34" charset="0"/>
              <a:buChar char="•"/>
            </a:pPr>
            <a:r>
              <a:rPr lang="en-IN" sz="2000" dirty="0">
                <a:effectLst/>
                <a:latin typeface="Calibri" panose="020F0502020204030204" pitchFamily="34" charset="0"/>
                <a:ea typeface="Calibri" panose="020F0502020204030204" pitchFamily="34" charset="0"/>
              </a:rPr>
              <a:t>.Visual studio code</a:t>
            </a:r>
          </a:p>
          <a:p>
            <a:pPr marL="342900" indent="-342900">
              <a:buFont typeface="Arial" panose="020B0604020202020204" pitchFamily="34" charset="0"/>
              <a:buChar char="•"/>
            </a:pPr>
            <a:r>
              <a:rPr lang="en-IN" sz="2000">
                <a:latin typeface="Calibri" panose="020F0502020204030204" pitchFamily="34" charset="0"/>
              </a:rPr>
              <a:t>Sublime text</a:t>
            </a:r>
            <a:endParaRPr lang="en-IN" sz="2000" dirty="0">
              <a:latin typeface="Calibri" panose="020F0502020204030204" pitchFamily="34" charset="0"/>
            </a:endParaRPr>
          </a:p>
          <a:p>
            <a:pPr marL="342900" indent="-342900">
              <a:buFont typeface="Arial" panose="020B0604020202020204" pitchFamily="34" charset="0"/>
              <a:buChar char="•"/>
            </a:pPr>
            <a:r>
              <a:rPr lang="en-IN" sz="2000" dirty="0">
                <a:latin typeface="Calibri" panose="020F0502020204030204" pitchFamily="34" charset="0"/>
              </a:rPr>
              <a:t>Atom</a:t>
            </a:r>
          </a:p>
          <a:p>
            <a:pPr marL="342900" indent="-342900">
              <a:buFont typeface="Arial" panose="020B0604020202020204" pitchFamily="34" charset="0"/>
              <a:buChar char="•"/>
            </a:pPr>
            <a:r>
              <a:rPr lang="en-IN" sz="2000" dirty="0">
                <a:latin typeface="Calibri" panose="020F0502020204030204" pitchFamily="34" charset="0"/>
              </a:rPr>
              <a:t>Visual Studio</a:t>
            </a:r>
          </a:p>
          <a:p>
            <a:pPr marL="342900" indent="-342900">
              <a:buFont typeface="Arial" panose="020B0604020202020204" pitchFamily="34" charset="0"/>
              <a:buChar char="•"/>
            </a:pPr>
            <a:r>
              <a:rPr lang="en-IN" sz="2000" dirty="0" err="1">
                <a:latin typeface="Calibri" panose="020F0502020204030204" pitchFamily="34" charset="0"/>
              </a:rPr>
              <a:t>IntellijJ</a:t>
            </a:r>
            <a:r>
              <a:rPr lang="en-IN" sz="2000" dirty="0">
                <a:latin typeface="Calibri" panose="020F0502020204030204" pitchFamily="34" charset="0"/>
              </a:rPr>
              <a:t> IDEA</a:t>
            </a:r>
          </a:p>
          <a:p>
            <a:pPr marL="342900" indent="-342900">
              <a:buFont typeface="Arial" panose="020B0604020202020204" pitchFamily="34" charset="0"/>
              <a:buChar char="•"/>
            </a:pPr>
            <a:r>
              <a:rPr lang="en-IN" sz="2000" dirty="0" err="1">
                <a:latin typeface="Calibri" panose="020F0502020204030204" pitchFamily="34" charset="0"/>
              </a:rPr>
              <a:t>Pycharm</a:t>
            </a:r>
            <a:endParaRPr lang="en-IN" sz="2000" dirty="0">
              <a:latin typeface="Calibri" panose="020F0502020204030204" pitchFamily="34" charset="0"/>
            </a:endParaRPr>
          </a:p>
          <a:p>
            <a:pPr marL="342900" indent="-342900">
              <a:buFont typeface="Arial" panose="020B0604020202020204" pitchFamily="34" charset="0"/>
              <a:buChar char="•"/>
            </a:pPr>
            <a:r>
              <a:rPr lang="en-IN" sz="2000" dirty="0">
                <a:latin typeface="Calibri" panose="020F0502020204030204" pitchFamily="34" charset="0"/>
              </a:rPr>
              <a:t>Eclipse</a:t>
            </a:r>
          </a:p>
          <a:p>
            <a:pPr marL="342900" indent="-342900">
              <a:buFont typeface="Arial" panose="020B0604020202020204" pitchFamily="34" charset="0"/>
              <a:buChar char="•"/>
            </a:pPr>
            <a:r>
              <a:rPr lang="en-IN" sz="2000" dirty="0">
                <a:latin typeface="Calibri" panose="020F0502020204030204" pitchFamily="34" charset="0"/>
              </a:rPr>
              <a:t>Xcode</a:t>
            </a:r>
          </a:p>
          <a:p>
            <a:pPr marL="342900" indent="-342900">
              <a:buFont typeface="Arial" panose="020B0604020202020204" pitchFamily="34" charset="0"/>
              <a:buChar char="•"/>
            </a:pPr>
            <a:r>
              <a:rPr lang="en-IN" sz="2000" dirty="0">
                <a:latin typeface="Calibri" panose="020F0502020204030204" pitchFamily="34" charset="0"/>
              </a:rPr>
              <a:t>NetBeans</a:t>
            </a:r>
          </a:p>
          <a:p>
            <a:pPr marL="342900" indent="-342900">
              <a:buFont typeface="Arial" panose="020B0604020202020204" pitchFamily="34" charset="0"/>
              <a:buChar char="•"/>
            </a:pPr>
            <a:r>
              <a:rPr lang="en-IN" sz="2000" dirty="0">
                <a:latin typeface="Calibri" panose="020F0502020204030204" pitchFamily="34" charset="0"/>
              </a:rPr>
              <a:t>Vim</a:t>
            </a:r>
            <a:endParaRPr lang="en-IN" sz="2000" dirty="0"/>
          </a:p>
        </p:txBody>
      </p:sp>
    </p:spTree>
    <p:extLst>
      <p:ext uri="{BB962C8B-B14F-4D97-AF65-F5344CB8AC3E}">
        <p14:creationId xmlns:p14="http://schemas.microsoft.com/office/powerpoint/2010/main" val="411105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8295-AABD-620C-6551-9DB89E8A6377}"/>
              </a:ext>
            </a:extLst>
          </p:cNvPr>
          <p:cNvSpPr>
            <a:spLocks noGrp="1"/>
          </p:cNvSpPr>
          <p:nvPr>
            <p:ph type="ctrTitle"/>
          </p:nvPr>
        </p:nvSpPr>
        <p:spPr>
          <a:xfrm>
            <a:off x="708212" y="2438400"/>
            <a:ext cx="10202284" cy="1690128"/>
          </a:xfrm>
        </p:spPr>
        <p:txBody>
          <a:bodyPr anchor="ctr"/>
          <a:lstStyle/>
          <a:p>
            <a:r>
              <a:rPr lang="en-IN" dirty="0"/>
              <a:t>Introduction to programming</a:t>
            </a:r>
          </a:p>
        </p:txBody>
      </p:sp>
      <p:sp>
        <p:nvSpPr>
          <p:cNvPr id="3" name="Subtitle 2">
            <a:extLst>
              <a:ext uri="{FF2B5EF4-FFF2-40B4-BE49-F238E27FC236}">
                <a16:creationId xmlns:a16="http://schemas.microsoft.com/office/drawing/2014/main" id="{45713CAD-E4EA-D958-A9F7-6811D028053F}"/>
              </a:ext>
            </a:extLst>
          </p:cNvPr>
          <p:cNvSpPr>
            <a:spLocks noGrp="1"/>
          </p:cNvSpPr>
          <p:nvPr>
            <p:ph type="subTitle" idx="1"/>
          </p:nvPr>
        </p:nvSpPr>
        <p:spPr>
          <a:xfrm>
            <a:off x="708212" y="948485"/>
            <a:ext cx="3272566" cy="745844"/>
          </a:xfrm>
        </p:spPr>
        <p:txBody>
          <a:bodyPr anchor="ctr">
            <a:normAutofit/>
          </a:bodyPr>
          <a:lstStyle/>
          <a:p>
            <a:r>
              <a:rPr lang="en-IN" sz="3600" dirty="0"/>
              <a:t>Chapter -1 </a:t>
            </a:r>
          </a:p>
        </p:txBody>
      </p:sp>
    </p:spTree>
    <p:extLst>
      <p:ext uri="{BB962C8B-B14F-4D97-AF65-F5344CB8AC3E}">
        <p14:creationId xmlns:p14="http://schemas.microsoft.com/office/powerpoint/2010/main" val="91457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DBAD-BB86-7DD5-D859-0F7AAA76AAB9}"/>
              </a:ext>
            </a:extLst>
          </p:cNvPr>
          <p:cNvSpPr>
            <a:spLocks noGrp="1"/>
          </p:cNvSpPr>
          <p:nvPr>
            <p:ph type="title"/>
          </p:nvPr>
        </p:nvSpPr>
        <p:spPr>
          <a:xfrm>
            <a:off x="71719" y="277906"/>
            <a:ext cx="11806516" cy="1658015"/>
          </a:xfrm>
        </p:spPr>
        <p:txBody>
          <a:bodyPr>
            <a:noAutofit/>
          </a:bodyPr>
          <a:lstStyle/>
          <a:p>
            <a:pPr algn="l"/>
            <a:r>
              <a:rPr lang="en-IN" sz="2400" b="0" i="0" cap="none" dirty="0">
                <a:solidFill>
                  <a:srgbClr val="FFFF00"/>
                </a:solidFill>
                <a:effectLst/>
                <a:latin typeface="Google Sans"/>
              </a:rPr>
              <a:t>Programming Definition</a:t>
            </a:r>
            <a:r>
              <a:rPr lang="en-IN" sz="2800" b="0" cap="none" dirty="0">
                <a:solidFill>
                  <a:srgbClr val="FFFF00"/>
                </a:solidFill>
                <a:effectLst/>
                <a:latin typeface="Google Sans"/>
              </a:rPr>
              <a:t>:-</a:t>
            </a:r>
            <a:br>
              <a:rPr lang="en-IN" sz="2000" b="0" i="0" dirty="0">
                <a:effectLst/>
                <a:latin typeface="Google Sans"/>
              </a:rPr>
            </a:br>
            <a:r>
              <a:rPr lang="en-IN" sz="2000" b="0" i="0" dirty="0">
                <a:effectLst/>
                <a:latin typeface="Google Sans"/>
              </a:rPr>
              <a:t>                    </a:t>
            </a:r>
            <a:r>
              <a:rPr lang="en-IN" sz="2000" b="0" i="0" cap="none" dirty="0">
                <a:effectLst/>
                <a:latin typeface="inter-bold"/>
              </a:rPr>
              <a:t>Programming Is Writing Computer Code To Create A Program, To Solve A Problem.</a:t>
            </a:r>
            <a:br>
              <a:rPr lang="en-IN" sz="2000" b="0" i="0" cap="none" dirty="0">
                <a:effectLst/>
                <a:latin typeface="inter-bold"/>
              </a:rPr>
            </a:br>
            <a:r>
              <a:rPr lang="en-IN" sz="2000" b="0" i="0" cap="none" dirty="0">
                <a:effectLst/>
                <a:latin typeface="inter-bold"/>
              </a:rPr>
              <a:t>	Programs Are Created To Implement Algorithms . Algorithms Can Be Represented As  Pseudocode Or A 	Flowchart , And Programming Is The Translation Of These Into A Computer Program.</a:t>
            </a:r>
            <a:endParaRPr lang="en-IN" sz="2000" dirty="0">
              <a:effectLst/>
              <a:latin typeface="inter-bold"/>
            </a:endParaRPr>
          </a:p>
        </p:txBody>
      </p:sp>
      <p:sp>
        <p:nvSpPr>
          <p:cNvPr id="3" name="Content Placeholder 2">
            <a:extLst>
              <a:ext uri="{FF2B5EF4-FFF2-40B4-BE49-F238E27FC236}">
                <a16:creationId xmlns:a16="http://schemas.microsoft.com/office/drawing/2014/main" id="{C1A3B3B5-708D-C8AC-B149-B1971DE85DAD}"/>
              </a:ext>
            </a:extLst>
          </p:cNvPr>
          <p:cNvSpPr>
            <a:spLocks noGrp="1"/>
          </p:cNvSpPr>
          <p:nvPr>
            <p:ph idx="1"/>
          </p:nvPr>
        </p:nvSpPr>
        <p:spPr>
          <a:xfrm>
            <a:off x="193964" y="1935921"/>
            <a:ext cx="11679960" cy="4834334"/>
          </a:xfrm>
        </p:spPr>
        <p:txBody>
          <a:bodyPr>
            <a:normAutofit/>
          </a:bodyPr>
          <a:lstStyle/>
          <a:p>
            <a:pPr marL="0" indent="0" algn="just">
              <a:buNone/>
            </a:pPr>
            <a:r>
              <a:rPr lang="en-IN" sz="3200" b="0" i="0" dirty="0">
                <a:solidFill>
                  <a:srgbClr val="FFFF00"/>
                </a:solidFill>
                <a:effectLst/>
                <a:latin typeface="erdana"/>
              </a:rPr>
              <a:t>What is a Programming Language?</a:t>
            </a:r>
          </a:p>
          <a:p>
            <a:pPr marL="0" indent="0">
              <a:buNone/>
            </a:pPr>
            <a:r>
              <a:rPr lang="en-IN" b="0" i="0" dirty="0">
                <a:effectLst/>
                <a:latin typeface="inter-regular"/>
              </a:rPr>
              <a:t>A programming language is a </a:t>
            </a:r>
            <a:r>
              <a:rPr lang="en-IN" b="1" i="0" dirty="0">
                <a:effectLst/>
                <a:latin typeface="inter-bold"/>
              </a:rPr>
              <a:t>computer language</a:t>
            </a:r>
            <a:r>
              <a:rPr lang="en-IN" b="0" i="0" dirty="0">
                <a:effectLst/>
                <a:latin typeface="inter-regular"/>
              </a:rPr>
              <a:t> that is used by </a:t>
            </a:r>
            <a:r>
              <a:rPr lang="en-IN" b="1" i="0" dirty="0">
                <a:effectLst/>
                <a:latin typeface="inter-bold"/>
              </a:rPr>
              <a:t>programmers (developers) to communicate with computers</a:t>
            </a:r>
            <a:r>
              <a:rPr lang="en-IN" b="0" i="0" dirty="0">
                <a:effectLst/>
                <a:latin typeface="inter-regular"/>
              </a:rPr>
              <a:t>. It is a set of instructions written in any specific language ( C, C++, Java, Python) to perform a specific task.</a:t>
            </a:r>
          </a:p>
          <a:p>
            <a:pPr marL="0" indent="0" algn="just">
              <a:spcBef>
                <a:spcPts val="0"/>
              </a:spcBef>
              <a:buNone/>
            </a:pPr>
            <a:r>
              <a:rPr lang="en-IN" b="0" i="0" dirty="0">
                <a:effectLst/>
                <a:latin typeface="inter-regular"/>
              </a:rPr>
              <a:t>A programming language is mainly used to </a:t>
            </a:r>
          </a:p>
          <a:p>
            <a:pPr marL="0" indent="0" algn="just">
              <a:spcBef>
                <a:spcPts val="0"/>
              </a:spcBef>
              <a:buNone/>
            </a:pPr>
            <a:r>
              <a:rPr lang="en-IN" b="1" i="0" dirty="0">
                <a:effectLst/>
                <a:latin typeface="inter-bold"/>
              </a:rPr>
              <a:t>develop desktop applications, websites, </a:t>
            </a:r>
          </a:p>
          <a:p>
            <a:pPr marL="0" indent="0" algn="just">
              <a:spcBef>
                <a:spcPts val="0"/>
              </a:spcBef>
              <a:buNone/>
            </a:pPr>
            <a:r>
              <a:rPr lang="en-IN" b="1" i="0" dirty="0">
                <a:effectLst/>
                <a:latin typeface="inter-bold"/>
              </a:rPr>
              <a:t>and mobile applications</a:t>
            </a:r>
            <a:r>
              <a:rPr lang="en-IN" b="0" i="0" dirty="0">
                <a:effectLst/>
                <a:latin typeface="inter-regular"/>
              </a:rPr>
              <a:t>.</a:t>
            </a:r>
          </a:p>
          <a:p>
            <a:pPr marL="0" indent="0">
              <a:spcBef>
                <a:spcPts val="0"/>
              </a:spcBef>
              <a:buNone/>
            </a:pPr>
            <a:r>
              <a:rPr lang="en-IN" sz="2200" b="0" i="0" dirty="0">
                <a:effectLst/>
                <a:latin typeface="ReithSans"/>
              </a:rPr>
              <a:t>There are many different programming languages</a:t>
            </a:r>
            <a:endParaRPr lang="en-IN" sz="2200" dirty="0"/>
          </a:p>
          <a:p>
            <a:pPr marL="0" indent="0">
              <a:buNone/>
            </a:pPr>
            <a:r>
              <a:rPr lang="en-IN" dirty="0"/>
              <a:t>Ex :-</a:t>
            </a:r>
          </a:p>
          <a:p>
            <a:pPr marL="0" indent="0">
              <a:buNone/>
            </a:pPr>
            <a:r>
              <a:rPr lang="en-IN" dirty="0"/>
              <a:t>       Python , Java , C ,C++, R, Ruby etc.</a:t>
            </a:r>
          </a:p>
          <a:p>
            <a:pPr marL="0" indent="0">
              <a:buNone/>
            </a:pPr>
            <a:endParaRPr lang="en-IN" dirty="0">
              <a:effectLst/>
            </a:endParaRPr>
          </a:p>
          <a:p>
            <a:pPr marL="0" indent="0">
              <a:buNone/>
            </a:pPr>
            <a:endParaRPr lang="en-IN" dirty="0">
              <a:effectLst/>
            </a:endParaRPr>
          </a:p>
          <a:p>
            <a:pPr marL="0" indent="0">
              <a:buNone/>
            </a:pPr>
            <a:endParaRPr lang="en-IN" dirty="0">
              <a:effectLst/>
            </a:endParaRPr>
          </a:p>
          <a:p>
            <a:pPr marL="0" indent="0">
              <a:buNone/>
            </a:pPr>
            <a:endParaRPr lang="en-IN" dirty="0">
              <a:effectLst/>
            </a:endParaRPr>
          </a:p>
          <a:p>
            <a:pPr marL="0" indent="0">
              <a:buNone/>
            </a:pPr>
            <a:endParaRPr lang="en-IN" dirty="0">
              <a:effectLst/>
            </a:endParaRPr>
          </a:p>
        </p:txBody>
      </p:sp>
      <p:pic>
        <p:nvPicPr>
          <p:cNvPr id="1148" name="Picture 1147">
            <a:extLst>
              <a:ext uri="{FF2B5EF4-FFF2-40B4-BE49-F238E27FC236}">
                <a16:creationId xmlns:a16="http://schemas.microsoft.com/office/drawing/2014/main" id="{F93263EB-1067-425A-80BA-623B1CC08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030" y="3749021"/>
            <a:ext cx="5636049" cy="2572454"/>
          </a:xfrm>
          <a:prstGeom prst="rect">
            <a:avLst/>
          </a:prstGeom>
        </p:spPr>
      </p:pic>
    </p:spTree>
    <p:extLst>
      <p:ext uri="{BB962C8B-B14F-4D97-AF65-F5344CB8AC3E}">
        <p14:creationId xmlns:p14="http://schemas.microsoft.com/office/powerpoint/2010/main" val="1610078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3B3B5-708D-C8AC-B149-B1971DE85DAD}"/>
              </a:ext>
            </a:extLst>
          </p:cNvPr>
          <p:cNvSpPr>
            <a:spLocks noGrp="1"/>
          </p:cNvSpPr>
          <p:nvPr>
            <p:ph idx="1"/>
          </p:nvPr>
        </p:nvSpPr>
        <p:spPr>
          <a:xfrm>
            <a:off x="663388" y="1043709"/>
            <a:ext cx="10391732" cy="1466409"/>
          </a:xfrm>
        </p:spPr>
        <p:txBody>
          <a:bodyPr>
            <a:normAutofit/>
          </a:bodyPr>
          <a:lstStyle/>
          <a:p>
            <a:pPr algn="just"/>
            <a:r>
              <a:rPr lang="en-IN" sz="2200" b="0" i="0" dirty="0">
                <a:solidFill>
                  <a:srgbClr val="FFFF00"/>
                </a:solidFill>
                <a:effectLst/>
                <a:latin typeface="erdana"/>
              </a:rPr>
              <a:t>1. Low-level programming language</a:t>
            </a:r>
          </a:p>
          <a:p>
            <a:pPr algn="just">
              <a:lnSpc>
                <a:spcPct val="100000"/>
              </a:lnSpc>
              <a:spcBef>
                <a:spcPts val="0"/>
              </a:spcBef>
            </a:pPr>
            <a:r>
              <a:rPr lang="en-IN" b="0" i="0" dirty="0">
                <a:effectLst/>
                <a:latin typeface="inter-regular"/>
              </a:rPr>
              <a:t>Low-level language is </a:t>
            </a:r>
            <a:r>
              <a:rPr lang="en-IN" b="1" i="0" dirty="0">
                <a:effectLst/>
                <a:latin typeface="inter-bold"/>
              </a:rPr>
              <a:t>machine-dependent (0s and 1s)</a:t>
            </a:r>
            <a:r>
              <a:rPr lang="en-IN" b="0" i="0" dirty="0">
                <a:effectLst/>
                <a:latin typeface="inter-regular"/>
              </a:rPr>
              <a:t> programming language. The processor runs low- level programs directly without the need of a compiler or interpreter, so the programs written in low-level language can be run very fast.</a:t>
            </a:r>
          </a:p>
        </p:txBody>
      </p:sp>
      <p:sp>
        <p:nvSpPr>
          <p:cNvPr id="5" name="Title 4">
            <a:extLst>
              <a:ext uri="{FF2B5EF4-FFF2-40B4-BE49-F238E27FC236}">
                <a16:creationId xmlns:a16="http://schemas.microsoft.com/office/drawing/2014/main" id="{46869276-CB08-4585-E3B7-EB475EBE2898}"/>
              </a:ext>
            </a:extLst>
          </p:cNvPr>
          <p:cNvSpPr>
            <a:spLocks noGrp="1"/>
          </p:cNvSpPr>
          <p:nvPr>
            <p:ph type="title"/>
          </p:nvPr>
        </p:nvSpPr>
        <p:spPr>
          <a:xfrm>
            <a:off x="147782" y="323272"/>
            <a:ext cx="5837382" cy="720437"/>
          </a:xfrm>
        </p:spPr>
        <p:txBody>
          <a:bodyPr>
            <a:noAutofit/>
          </a:bodyPr>
          <a:lstStyle/>
          <a:p>
            <a:br>
              <a:rPr lang="en-IN" sz="2800" dirty="0"/>
            </a:br>
            <a:r>
              <a:rPr lang="en-IN" sz="2800" b="0" i="0" dirty="0">
                <a:effectLst/>
                <a:latin typeface="erdana"/>
              </a:rPr>
              <a:t>Types of programming language</a:t>
            </a:r>
            <a:br>
              <a:rPr lang="en-IN" sz="2800" b="0" i="0" dirty="0">
                <a:effectLst/>
                <a:latin typeface="erdana"/>
              </a:rPr>
            </a:br>
            <a:endParaRPr lang="en-IN" sz="2800" dirty="0"/>
          </a:p>
        </p:txBody>
      </p:sp>
      <p:pic>
        <p:nvPicPr>
          <p:cNvPr id="4" name="Picture 3">
            <a:extLst>
              <a:ext uri="{FF2B5EF4-FFF2-40B4-BE49-F238E27FC236}">
                <a16:creationId xmlns:a16="http://schemas.microsoft.com/office/drawing/2014/main" id="{C7FBAF21-D0CB-C139-D2E4-2DC328A45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5164" y="2930037"/>
            <a:ext cx="5878349" cy="2884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Content Placeholder 2">
            <a:extLst>
              <a:ext uri="{FF2B5EF4-FFF2-40B4-BE49-F238E27FC236}">
                <a16:creationId xmlns:a16="http://schemas.microsoft.com/office/drawing/2014/main" id="{247E3320-7310-8046-DEAE-74364570D4BF}"/>
              </a:ext>
            </a:extLst>
          </p:cNvPr>
          <p:cNvSpPr txBox="1">
            <a:spLocks/>
          </p:cNvSpPr>
          <p:nvPr/>
        </p:nvSpPr>
        <p:spPr>
          <a:xfrm>
            <a:off x="637713" y="2510118"/>
            <a:ext cx="5347451" cy="415934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IN" sz="2200" dirty="0">
                <a:solidFill>
                  <a:srgbClr val="FFFF00"/>
                </a:solidFill>
                <a:effectLst/>
                <a:latin typeface="inter-regular"/>
              </a:rPr>
              <a:t>2. High-level programming language</a:t>
            </a:r>
          </a:p>
          <a:p>
            <a:pPr>
              <a:lnSpc>
                <a:spcPct val="100000"/>
              </a:lnSpc>
              <a:spcBef>
                <a:spcPts val="0"/>
              </a:spcBef>
            </a:pPr>
            <a:r>
              <a:rPr lang="en-IN" dirty="0">
                <a:effectLst/>
                <a:latin typeface="inter-regular"/>
              </a:rPr>
              <a:t>High-level programming language (HLL) is designed for </a:t>
            </a:r>
            <a:r>
              <a:rPr lang="en-IN" b="1" dirty="0">
                <a:effectLst/>
                <a:latin typeface="inter-regular"/>
              </a:rPr>
              <a:t>developing user-friendly software programs and websites</a:t>
            </a:r>
            <a:r>
              <a:rPr lang="en-IN" dirty="0">
                <a:effectLst/>
                <a:latin typeface="inter-regular"/>
              </a:rPr>
              <a:t>. This programming language requires a compiler or interpreter to translate the program into machine language (execute the program).</a:t>
            </a:r>
          </a:p>
          <a:p>
            <a:pPr>
              <a:lnSpc>
                <a:spcPct val="100000"/>
              </a:lnSpc>
              <a:spcBef>
                <a:spcPts val="0"/>
              </a:spcBef>
            </a:pPr>
            <a:r>
              <a:rPr lang="en-IN" dirty="0">
                <a:effectLst/>
                <a:latin typeface="inter-regular"/>
              </a:rPr>
              <a:t>The main advantage of a high-level language is that it is </a:t>
            </a:r>
            <a:r>
              <a:rPr lang="en-IN" b="1" dirty="0">
                <a:effectLst/>
                <a:latin typeface="inter-regular"/>
              </a:rPr>
              <a:t>easy to read, write, and maintain</a:t>
            </a:r>
            <a:r>
              <a:rPr lang="en-IN" dirty="0">
                <a:effectLst/>
                <a:latin typeface="inter-regular"/>
              </a:rPr>
              <a:t>.</a:t>
            </a:r>
          </a:p>
          <a:p>
            <a:pPr>
              <a:lnSpc>
                <a:spcPct val="100000"/>
              </a:lnSpc>
              <a:spcBef>
                <a:spcPts val="0"/>
              </a:spcBef>
            </a:pPr>
            <a:r>
              <a:rPr lang="en-IN" dirty="0">
                <a:effectLst/>
                <a:latin typeface="inter-regular"/>
              </a:rPr>
              <a:t>High-level programming language includes </a:t>
            </a:r>
            <a:r>
              <a:rPr lang="en-IN" b="1" dirty="0">
                <a:effectLst/>
                <a:latin typeface="inter-regular"/>
              </a:rPr>
              <a:t>Python, Java, JavaScript, PHP, C#, C++, Objective C, Cobol, Perl, Pascal, LISP, FORTRAN, and Swift programming language</a:t>
            </a:r>
            <a:r>
              <a:rPr lang="en-IN" dirty="0">
                <a:effectLst/>
                <a:latin typeface="inter-regular"/>
              </a:rPr>
              <a:t>.</a:t>
            </a:r>
            <a:endParaRPr lang="en-IN" dirty="0">
              <a:effectLst/>
            </a:endParaRPr>
          </a:p>
        </p:txBody>
      </p:sp>
    </p:spTree>
    <p:extLst>
      <p:ext uri="{BB962C8B-B14F-4D97-AF65-F5344CB8AC3E}">
        <p14:creationId xmlns:p14="http://schemas.microsoft.com/office/powerpoint/2010/main" val="312524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8354-AC69-9D6C-6FEB-DD324EC2E32C}"/>
              </a:ext>
            </a:extLst>
          </p:cNvPr>
          <p:cNvSpPr>
            <a:spLocks noGrp="1"/>
          </p:cNvSpPr>
          <p:nvPr>
            <p:ph type="title"/>
          </p:nvPr>
        </p:nvSpPr>
        <p:spPr>
          <a:xfrm>
            <a:off x="152400" y="0"/>
            <a:ext cx="11806518" cy="618565"/>
          </a:xfrm>
        </p:spPr>
        <p:txBody>
          <a:bodyPr>
            <a:normAutofit/>
          </a:bodyPr>
          <a:lstStyle/>
          <a:p>
            <a:r>
              <a:rPr lang="en-IN" dirty="0"/>
              <a:t>Importance of programming</a:t>
            </a:r>
          </a:p>
        </p:txBody>
      </p:sp>
      <p:sp>
        <p:nvSpPr>
          <p:cNvPr id="4" name="TextBox 3">
            <a:extLst>
              <a:ext uri="{FF2B5EF4-FFF2-40B4-BE49-F238E27FC236}">
                <a16:creationId xmlns:a16="http://schemas.microsoft.com/office/drawing/2014/main" id="{BC38BB5F-9D8E-02AF-CED6-4CFB76B341B5}"/>
              </a:ext>
            </a:extLst>
          </p:cNvPr>
          <p:cNvSpPr txBox="1"/>
          <p:nvPr/>
        </p:nvSpPr>
        <p:spPr>
          <a:xfrm>
            <a:off x="264459" y="1147440"/>
            <a:ext cx="11582400" cy="707886"/>
          </a:xfrm>
          <a:prstGeom prst="rect">
            <a:avLst/>
          </a:prstGeom>
          <a:noFill/>
        </p:spPr>
        <p:txBody>
          <a:bodyPr wrap="square">
            <a:spAutoFit/>
          </a:bodyPr>
          <a:lstStyle/>
          <a:p>
            <a:pPr marL="342900" lvl="0" indent="-342900">
              <a:tabLst>
                <a:tab pos="457200" algn="l"/>
              </a:tabLs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Programming is used in numerous ways in our daily lives, often without us even realizing it. Here are some common examples of how programming impacts our daily lives:</a:t>
            </a:r>
            <a:endParaRPr lang="en-IN"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A7E6A1A2-4830-8837-D838-41DCF17F1C76}"/>
              </a:ext>
            </a:extLst>
          </p:cNvPr>
          <p:cNvSpPr txBox="1"/>
          <p:nvPr/>
        </p:nvSpPr>
        <p:spPr>
          <a:xfrm>
            <a:off x="152400" y="1779507"/>
            <a:ext cx="6638365" cy="1661993"/>
          </a:xfrm>
          <a:prstGeom prst="rect">
            <a:avLst/>
          </a:prstGeom>
          <a:noFill/>
        </p:spPr>
        <p:txBody>
          <a:bodyPr wrap="square">
            <a:spAutoFit/>
          </a:bodyPr>
          <a:lstStyle/>
          <a:p>
            <a:pPr marL="342900" lvl="0" indent="-342900" algn="just">
              <a:tabLst>
                <a:tab pos="457200" algn="l"/>
              </a:tabLst>
            </a:pPr>
            <a:r>
              <a:rPr lang="en-US" sz="2200" b="1"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Mobile Apps</a:t>
            </a:r>
            <a:r>
              <a:rPr lang="en-US" sz="22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342900" lvl="0" indent="-342900" algn="just">
              <a:tabLst>
                <a:tab pos="457200" algn="l"/>
              </a:tabLst>
            </a:pPr>
            <a:r>
              <a:rPr lang="en-US"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The mobile apps we use for communication, social media, entertainment, productivity, fitness, and more are developed through programming. Programmers write code to create these apps and ensure their functionality.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716506B-B3DC-5E5F-5F29-ED7A2B8A8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0703" y="1637180"/>
            <a:ext cx="3762185" cy="2821639"/>
          </a:xfrm>
          <a:prstGeom prst="rect">
            <a:avLst/>
          </a:prstGeom>
        </p:spPr>
      </p:pic>
      <p:sp>
        <p:nvSpPr>
          <p:cNvPr id="7" name="TextBox 6">
            <a:extLst>
              <a:ext uri="{FF2B5EF4-FFF2-40B4-BE49-F238E27FC236}">
                <a16:creationId xmlns:a16="http://schemas.microsoft.com/office/drawing/2014/main" id="{2FCE49F2-08A3-7D30-702E-F4B07DC56EEF}"/>
              </a:ext>
            </a:extLst>
          </p:cNvPr>
          <p:cNvSpPr txBox="1"/>
          <p:nvPr/>
        </p:nvSpPr>
        <p:spPr>
          <a:xfrm>
            <a:off x="5428130" y="4494850"/>
            <a:ext cx="6418729" cy="1969770"/>
          </a:xfrm>
          <a:prstGeom prst="rect">
            <a:avLst/>
          </a:prstGeom>
          <a:noFill/>
        </p:spPr>
        <p:txBody>
          <a:bodyPr wrap="square">
            <a:spAutoFit/>
          </a:bodyPr>
          <a:lstStyle/>
          <a:p>
            <a:r>
              <a:rPr lang="en-US" sz="2200" b="1"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Web Browsing</a:t>
            </a:r>
            <a:r>
              <a:rPr lang="en-US" sz="22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a:t>
            </a:r>
          </a:p>
          <a:p>
            <a:r>
              <a:rPr lang="en-US"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When we browse the internet, programming languages 	like HTML, CSS, and JavaScript are used to create 	websites and web pages. Programming enables I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nteractive</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web features, online shopping, streaming 	services, and information retrieval</a:t>
            </a:r>
            <a:endParaRPr lang="en-IN" dirty="0"/>
          </a:p>
        </p:txBody>
      </p:sp>
      <p:pic>
        <p:nvPicPr>
          <p:cNvPr id="8" name="Picture 7">
            <a:extLst>
              <a:ext uri="{FF2B5EF4-FFF2-40B4-BE49-F238E27FC236}">
                <a16:creationId xmlns:a16="http://schemas.microsoft.com/office/drawing/2014/main" id="{611270E7-C9B0-326F-7BDC-8434F84A5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141" y="3603866"/>
            <a:ext cx="4052048" cy="3039036"/>
          </a:xfrm>
          <a:prstGeom prst="rect">
            <a:avLst/>
          </a:prstGeom>
        </p:spPr>
      </p:pic>
      <p:sp>
        <p:nvSpPr>
          <p:cNvPr id="9" name="Arrow: Right 8">
            <a:extLst>
              <a:ext uri="{FF2B5EF4-FFF2-40B4-BE49-F238E27FC236}">
                <a16:creationId xmlns:a16="http://schemas.microsoft.com/office/drawing/2014/main" id="{7219BA3F-B9EF-E12F-0A92-43A14CE9E524}"/>
              </a:ext>
            </a:extLst>
          </p:cNvPr>
          <p:cNvSpPr/>
          <p:nvPr/>
        </p:nvSpPr>
        <p:spPr>
          <a:xfrm>
            <a:off x="6866964" y="2342814"/>
            <a:ext cx="1013012" cy="68485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 name="Arrow: Left 9">
            <a:extLst>
              <a:ext uri="{FF2B5EF4-FFF2-40B4-BE49-F238E27FC236}">
                <a16:creationId xmlns:a16="http://schemas.microsoft.com/office/drawing/2014/main" id="{C30CCAFD-408F-0FAB-29CA-FD9C23BC72FE}"/>
              </a:ext>
            </a:extLst>
          </p:cNvPr>
          <p:cNvSpPr/>
          <p:nvPr/>
        </p:nvSpPr>
        <p:spPr>
          <a:xfrm>
            <a:off x="4576483" y="5011272"/>
            <a:ext cx="999564" cy="65896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3" name="Arrow: Right 12">
            <a:extLst>
              <a:ext uri="{FF2B5EF4-FFF2-40B4-BE49-F238E27FC236}">
                <a16:creationId xmlns:a16="http://schemas.microsoft.com/office/drawing/2014/main" id="{F9286A0E-05FD-2D19-8C04-C93E2DB6D5CB}"/>
              </a:ext>
            </a:extLst>
          </p:cNvPr>
          <p:cNvSpPr/>
          <p:nvPr/>
        </p:nvSpPr>
        <p:spPr>
          <a:xfrm>
            <a:off x="0" y="387667"/>
            <a:ext cx="6364941" cy="851894"/>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500" dirty="0"/>
              <a:t>How Programming is used in daily life</a:t>
            </a:r>
          </a:p>
        </p:txBody>
      </p:sp>
    </p:spTree>
    <p:extLst>
      <p:ext uri="{BB962C8B-B14F-4D97-AF65-F5344CB8AC3E}">
        <p14:creationId xmlns:p14="http://schemas.microsoft.com/office/powerpoint/2010/main" val="345958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38BB5F-9D8E-02AF-CED6-4CFB76B341B5}"/>
              </a:ext>
            </a:extLst>
          </p:cNvPr>
          <p:cNvSpPr txBox="1"/>
          <p:nvPr/>
        </p:nvSpPr>
        <p:spPr>
          <a:xfrm>
            <a:off x="174812" y="501808"/>
            <a:ext cx="5768788" cy="2308324"/>
          </a:xfrm>
          <a:prstGeom prst="rect">
            <a:avLst/>
          </a:prstGeom>
          <a:noFill/>
        </p:spPr>
        <p:txBody>
          <a:bodyPr wrap="square">
            <a:spAutoFit/>
          </a:bodyPr>
          <a:lstStyle/>
          <a:p>
            <a:pPr marL="347472" indent="-347472" algn="just" rtl="0" eaLnBrk="1" latinLnBrk="0" hangingPunct="1">
              <a:spcBef>
                <a:spcPts val="0"/>
              </a:spcBef>
              <a:spcAft>
                <a:spcPts val="0"/>
              </a:spcAft>
              <a:tabLst>
                <a:tab pos="457200" algn="l"/>
              </a:tabLst>
            </a:pPr>
            <a:r>
              <a:rPr lang="en-US" sz="2200" b="1" kern="12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Online Services</a:t>
            </a:r>
            <a:r>
              <a:rPr lang="en-US" sz="2200" kern="12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347472" indent="-347472" algn="just" rtl="0" eaLnBrk="1" latinLnBrk="0" hangingPunct="1">
              <a:spcBef>
                <a:spcPts val="0"/>
              </a:spcBef>
              <a:spcAft>
                <a:spcPts val="0"/>
              </a:spcAft>
              <a:tabLst>
                <a:tab pos="457200" algn="l"/>
              </a:tabLst>
            </a:pPr>
            <a:r>
              <a:rPr lang="en-US" dirty="0">
                <a:solidFill>
                  <a:srgbClr val="FFFFFF"/>
                </a:solidFill>
                <a:latin typeface="Calibri" panose="020F0502020204030204" pitchFamily="34" charset="0"/>
                <a:ea typeface="Times New Roman" panose="02020603050405020304" pitchFamily="18" charset="0"/>
                <a:cs typeface="Times New Roman" panose="02020603050405020304" pitchFamily="18" charset="0"/>
              </a:rPr>
              <a:t>	</a:t>
            </a:r>
            <a:r>
              <a:rPr lang="en-US" sz="200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Online services such as email, online banking, e-commerce platforms, and cloud storage rely on programming to provide secure and reliable functionalities. Programmers develop and maintain the backend systems that power these services.</a:t>
            </a:r>
            <a:endParaRPr lang="en-IN" dirty="0">
              <a:effectLst/>
            </a:endParaRPr>
          </a:p>
        </p:txBody>
      </p:sp>
      <p:sp>
        <p:nvSpPr>
          <p:cNvPr id="11" name="TextBox 10">
            <a:extLst>
              <a:ext uri="{FF2B5EF4-FFF2-40B4-BE49-F238E27FC236}">
                <a16:creationId xmlns:a16="http://schemas.microsoft.com/office/drawing/2014/main" id="{D3061C33-1305-CA16-4FB2-81DE6D396A8D}"/>
              </a:ext>
            </a:extLst>
          </p:cNvPr>
          <p:cNvSpPr txBox="1"/>
          <p:nvPr/>
        </p:nvSpPr>
        <p:spPr>
          <a:xfrm>
            <a:off x="5586694" y="3273338"/>
            <a:ext cx="6418729" cy="2000548"/>
          </a:xfrm>
          <a:prstGeom prst="rect">
            <a:avLst/>
          </a:prstGeom>
          <a:noFill/>
        </p:spPr>
        <p:txBody>
          <a:bodyPr wrap="square">
            <a:spAutoFit/>
          </a:bodyPr>
          <a:lstStyle/>
          <a:p>
            <a:pPr marL="342900" lvl="0" indent="-342900" algn="just">
              <a:tabLst>
                <a:tab pos="457200" algn="l"/>
              </a:tabLst>
            </a:pPr>
            <a:r>
              <a:rPr lang="en-US" sz="2200" b="1"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Smart Home Devices:</a:t>
            </a:r>
            <a:r>
              <a:rPr lang="en-US" sz="22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342900" lvl="0" indent="-342900" algn="just">
              <a:tabLst>
                <a:tab pos="457200" algn="l"/>
              </a:tabLst>
            </a:pPr>
            <a:r>
              <a:rPr lang="en-US"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Programming enables the automation and control of smart home devices like thermostats, lights, security systems, and voice assistants. These devices are programmed to respond to specific commands or triggers.</a:t>
            </a:r>
            <a:endParaRPr lang="en-IN" sz="16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C5FE401A-CB84-F571-7C93-39315941C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9014" y="298479"/>
            <a:ext cx="4665008" cy="2612405"/>
          </a:xfrm>
          <a:prstGeom prst="rect">
            <a:avLst/>
          </a:prstGeom>
        </p:spPr>
      </p:pic>
      <p:pic>
        <p:nvPicPr>
          <p:cNvPr id="6" name="Picture 5">
            <a:extLst>
              <a:ext uri="{FF2B5EF4-FFF2-40B4-BE49-F238E27FC236}">
                <a16:creationId xmlns:a16="http://schemas.microsoft.com/office/drawing/2014/main" id="{C2B60049-6C80-5BB1-8387-F4ED0C53B6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87" y="3273338"/>
            <a:ext cx="4249271" cy="3337701"/>
          </a:xfrm>
          <a:prstGeom prst="rect">
            <a:avLst/>
          </a:prstGeom>
        </p:spPr>
      </p:pic>
      <p:sp>
        <p:nvSpPr>
          <p:cNvPr id="7" name="Arrow: Right 6">
            <a:extLst>
              <a:ext uri="{FF2B5EF4-FFF2-40B4-BE49-F238E27FC236}">
                <a16:creationId xmlns:a16="http://schemas.microsoft.com/office/drawing/2014/main" id="{C3A14122-4269-FB39-4772-7D263EE30A03}"/>
              </a:ext>
            </a:extLst>
          </p:cNvPr>
          <p:cNvSpPr/>
          <p:nvPr/>
        </p:nvSpPr>
        <p:spPr>
          <a:xfrm>
            <a:off x="5943600" y="1360134"/>
            <a:ext cx="932329" cy="59167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Arrow: Left 7">
            <a:extLst>
              <a:ext uri="{FF2B5EF4-FFF2-40B4-BE49-F238E27FC236}">
                <a16:creationId xmlns:a16="http://schemas.microsoft.com/office/drawing/2014/main" id="{9DFF3D2D-9ECD-BB70-1838-F0E2C5DA84DC}"/>
              </a:ext>
            </a:extLst>
          </p:cNvPr>
          <p:cNvSpPr/>
          <p:nvPr/>
        </p:nvSpPr>
        <p:spPr>
          <a:xfrm>
            <a:off x="4814047" y="4231342"/>
            <a:ext cx="1013012" cy="714624"/>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50591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38BB5F-9D8E-02AF-CED6-4CFB76B341B5}"/>
              </a:ext>
            </a:extLst>
          </p:cNvPr>
          <p:cNvSpPr txBox="1"/>
          <p:nvPr/>
        </p:nvSpPr>
        <p:spPr>
          <a:xfrm>
            <a:off x="519953" y="1013132"/>
            <a:ext cx="7597870" cy="1661993"/>
          </a:xfrm>
          <a:prstGeom prst="rect">
            <a:avLst/>
          </a:prstGeom>
          <a:noFill/>
        </p:spPr>
        <p:txBody>
          <a:bodyPr wrap="square">
            <a:spAutoFit/>
          </a:bodyPr>
          <a:lstStyle/>
          <a:p>
            <a:pPr algn="l">
              <a:buFont typeface="+mj-lt"/>
              <a:buAutoNum type="arabicPeriod"/>
            </a:pPr>
            <a:r>
              <a:rPr lang="en-IN" sz="2200" b="1" i="0" dirty="0">
                <a:solidFill>
                  <a:srgbClr val="FFFF00"/>
                </a:solidFill>
                <a:effectLst/>
                <a:latin typeface="Söhne"/>
              </a:rPr>
              <a:t>Building software and applications</a:t>
            </a:r>
            <a:r>
              <a:rPr lang="en-IN" sz="2200" b="0" i="0" dirty="0">
                <a:solidFill>
                  <a:srgbClr val="FFFF00"/>
                </a:solidFill>
                <a:effectLst/>
                <a:latin typeface="Söhne"/>
              </a:rPr>
              <a:t>: </a:t>
            </a:r>
            <a:r>
              <a:rPr lang="en-IN" sz="2000" b="0" i="0" dirty="0">
                <a:effectLst/>
                <a:latin typeface="Söhne"/>
              </a:rPr>
              <a:t>Programming languages are the primary tools used to create software and applications. They provide the means to write instructions that a computer can understand and execute. By learning programming languages, you gain the ability to develop your own programs and bring your ideas to life.</a:t>
            </a:r>
          </a:p>
        </p:txBody>
      </p:sp>
      <p:sp>
        <p:nvSpPr>
          <p:cNvPr id="12" name="Arrow: Left-Right 11">
            <a:extLst>
              <a:ext uri="{FF2B5EF4-FFF2-40B4-BE49-F238E27FC236}">
                <a16:creationId xmlns:a16="http://schemas.microsoft.com/office/drawing/2014/main" id="{5A042960-E751-D1A6-22AC-30C37F552397}"/>
              </a:ext>
            </a:extLst>
          </p:cNvPr>
          <p:cNvSpPr/>
          <p:nvPr/>
        </p:nvSpPr>
        <p:spPr>
          <a:xfrm>
            <a:off x="726140" y="78117"/>
            <a:ext cx="10376648" cy="916504"/>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dirty="0"/>
              <a:t>Why we have to learn Programming languages</a:t>
            </a:r>
          </a:p>
        </p:txBody>
      </p:sp>
      <p:sp>
        <p:nvSpPr>
          <p:cNvPr id="17" name="TextBox 16">
            <a:extLst>
              <a:ext uri="{FF2B5EF4-FFF2-40B4-BE49-F238E27FC236}">
                <a16:creationId xmlns:a16="http://schemas.microsoft.com/office/drawing/2014/main" id="{56452E79-1266-75E4-C191-B728F1241138}"/>
              </a:ext>
            </a:extLst>
          </p:cNvPr>
          <p:cNvSpPr txBox="1"/>
          <p:nvPr/>
        </p:nvSpPr>
        <p:spPr>
          <a:xfrm>
            <a:off x="3182470" y="2913558"/>
            <a:ext cx="8050306" cy="1661993"/>
          </a:xfrm>
          <a:prstGeom prst="rect">
            <a:avLst/>
          </a:prstGeom>
          <a:noFill/>
        </p:spPr>
        <p:txBody>
          <a:bodyPr wrap="square">
            <a:spAutoFit/>
          </a:bodyPr>
          <a:lstStyle/>
          <a:p>
            <a:r>
              <a:rPr lang="en-IN" sz="2000" b="1" i="0" dirty="0">
                <a:solidFill>
                  <a:srgbClr val="FFFF00"/>
                </a:solidFill>
                <a:effectLst/>
                <a:latin typeface="Söhne"/>
              </a:rPr>
              <a:t>2</a:t>
            </a:r>
            <a:r>
              <a:rPr lang="en-IN" sz="2000" b="1" i="0" dirty="0">
                <a:effectLst/>
                <a:latin typeface="Söhne"/>
              </a:rPr>
              <a:t>.</a:t>
            </a:r>
            <a:r>
              <a:rPr lang="en-IN" sz="2200" b="1" i="0" dirty="0">
                <a:solidFill>
                  <a:srgbClr val="FFFF00"/>
                </a:solidFill>
                <a:effectLst/>
                <a:latin typeface="Söhne"/>
              </a:rPr>
              <a:t>Problem-solving and logical thinking</a:t>
            </a:r>
            <a:r>
              <a:rPr lang="en-IN" sz="2200" b="0" i="0" dirty="0">
                <a:solidFill>
                  <a:srgbClr val="FFFF00"/>
                </a:solidFill>
                <a:effectLst/>
                <a:latin typeface="Söhne"/>
              </a:rPr>
              <a:t>: </a:t>
            </a:r>
            <a:r>
              <a:rPr lang="en-IN" sz="2000" b="0" i="0" dirty="0">
                <a:effectLst/>
                <a:latin typeface="Söhne"/>
              </a:rPr>
              <a:t>Programming languages encourage and develop problem-solving skills. They teach you how to break down complex problems into smaller, manageable tasks and devise logical solutions. This analytical thinking can be valuable in various areas of life, not just in programming</a:t>
            </a:r>
            <a:endParaRPr lang="en-IN" dirty="0"/>
          </a:p>
        </p:txBody>
      </p:sp>
      <p:sp>
        <p:nvSpPr>
          <p:cNvPr id="19" name="TextBox 18">
            <a:extLst>
              <a:ext uri="{FF2B5EF4-FFF2-40B4-BE49-F238E27FC236}">
                <a16:creationId xmlns:a16="http://schemas.microsoft.com/office/drawing/2014/main" id="{C98FF754-84EF-525C-1D0A-F0E136D41CF1}"/>
              </a:ext>
            </a:extLst>
          </p:cNvPr>
          <p:cNvSpPr txBox="1"/>
          <p:nvPr/>
        </p:nvSpPr>
        <p:spPr>
          <a:xfrm>
            <a:off x="526676" y="5029541"/>
            <a:ext cx="8160124" cy="1661993"/>
          </a:xfrm>
          <a:prstGeom prst="rect">
            <a:avLst/>
          </a:prstGeom>
          <a:noFill/>
        </p:spPr>
        <p:txBody>
          <a:bodyPr wrap="square">
            <a:spAutoFit/>
          </a:bodyPr>
          <a:lstStyle/>
          <a:p>
            <a:pPr algn="l"/>
            <a:r>
              <a:rPr lang="en-IN" sz="2200" b="1" i="0" dirty="0">
                <a:solidFill>
                  <a:srgbClr val="FFFF00"/>
                </a:solidFill>
                <a:effectLst/>
                <a:latin typeface="Söhne"/>
              </a:rPr>
              <a:t>3</a:t>
            </a:r>
            <a:r>
              <a:rPr lang="en-IN" sz="2000" b="1" i="0" dirty="0">
                <a:effectLst/>
                <a:latin typeface="Söhne"/>
              </a:rPr>
              <a:t>.</a:t>
            </a:r>
            <a:r>
              <a:rPr lang="en-IN" sz="2200" b="1" i="0" dirty="0">
                <a:solidFill>
                  <a:srgbClr val="FFFF00"/>
                </a:solidFill>
                <a:effectLst/>
                <a:latin typeface="Söhne"/>
              </a:rPr>
              <a:t>Automation and efficiency</a:t>
            </a:r>
            <a:r>
              <a:rPr lang="en-IN" sz="2200" b="0" i="0" dirty="0">
                <a:solidFill>
                  <a:srgbClr val="FFFF00"/>
                </a:solidFill>
                <a:effectLst/>
                <a:latin typeface="Söhne"/>
              </a:rPr>
              <a:t>: </a:t>
            </a:r>
            <a:r>
              <a:rPr lang="en-IN" sz="2000" b="0" i="0" dirty="0">
                <a:effectLst/>
                <a:latin typeface="Söhne"/>
              </a:rPr>
              <a:t>Programming languages allow you to automate repetitive tasks and increase efficiency. By writing scripts or programs, you can automate processes, such as data analysis, file manipulation, or system administration, which would otherwise require manual effort. This can save time and improve productivity in many domains.</a:t>
            </a:r>
          </a:p>
        </p:txBody>
      </p:sp>
      <p:pic>
        <p:nvPicPr>
          <p:cNvPr id="21" name="Picture 20">
            <a:extLst>
              <a:ext uri="{FF2B5EF4-FFF2-40B4-BE49-F238E27FC236}">
                <a16:creationId xmlns:a16="http://schemas.microsoft.com/office/drawing/2014/main" id="{1C1F8D72-DDE2-DAD3-9BA5-A827A8220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823" y="1013132"/>
            <a:ext cx="2984965" cy="1830501"/>
          </a:xfrm>
          <a:prstGeom prst="rect">
            <a:avLst/>
          </a:prstGeom>
        </p:spPr>
      </p:pic>
      <p:pic>
        <p:nvPicPr>
          <p:cNvPr id="23" name="Picture 22">
            <a:extLst>
              <a:ext uri="{FF2B5EF4-FFF2-40B4-BE49-F238E27FC236}">
                <a16:creationId xmlns:a16="http://schemas.microsoft.com/office/drawing/2014/main" id="{35D47897-29C0-5E9A-A4FC-60B50B631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53" y="2662859"/>
            <a:ext cx="2366682" cy="2366682"/>
          </a:xfrm>
          <a:prstGeom prst="rect">
            <a:avLst/>
          </a:prstGeom>
        </p:spPr>
      </p:pic>
      <p:pic>
        <p:nvPicPr>
          <p:cNvPr id="25" name="Picture 24">
            <a:extLst>
              <a:ext uri="{FF2B5EF4-FFF2-40B4-BE49-F238E27FC236}">
                <a16:creationId xmlns:a16="http://schemas.microsoft.com/office/drawing/2014/main" id="{306E5B08-11E1-5C11-9E79-BB7898A7DE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3523" y="4608489"/>
            <a:ext cx="3337112" cy="1668556"/>
          </a:xfrm>
          <a:prstGeom prst="rect">
            <a:avLst/>
          </a:prstGeom>
        </p:spPr>
      </p:pic>
    </p:spTree>
    <p:extLst>
      <p:ext uri="{BB962C8B-B14F-4D97-AF65-F5344CB8AC3E}">
        <p14:creationId xmlns:p14="http://schemas.microsoft.com/office/powerpoint/2010/main" val="194731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E088270-739A-2E3E-85A6-A299220A9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792" y="301545"/>
            <a:ext cx="3439331" cy="2233332"/>
          </a:xfrm>
          <a:prstGeom prst="rect">
            <a:avLst/>
          </a:prstGeom>
        </p:spPr>
      </p:pic>
      <p:sp>
        <p:nvSpPr>
          <p:cNvPr id="11" name="TextBox 10">
            <a:extLst>
              <a:ext uri="{FF2B5EF4-FFF2-40B4-BE49-F238E27FC236}">
                <a16:creationId xmlns:a16="http://schemas.microsoft.com/office/drawing/2014/main" id="{1CDDCD5D-B2B5-D280-091D-A589CD980221}"/>
              </a:ext>
            </a:extLst>
          </p:cNvPr>
          <p:cNvSpPr txBox="1"/>
          <p:nvPr/>
        </p:nvSpPr>
        <p:spPr>
          <a:xfrm>
            <a:off x="359619" y="2534877"/>
            <a:ext cx="10520889" cy="4185761"/>
          </a:xfrm>
          <a:prstGeom prst="rect">
            <a:avLst/>
          </a:prstGeom>
          <a:noFill/>
        </p:spPr>
        <p:txBody>
          <a:bodyPr wrap="square">
            <a:spAutoFit/>
          </a:bodyPr>
          <a:lstStyle/>
          <a:p>
            <a:pPr algn="l"/>
            <a:r>
              <a:rPr lang="en-IN" sz="2200" dirty="0">
                <a:solidFill>
                  <a:srgbClr val="FFFF00"/>
                </a:solidFill>
                <a:latin typeface="Söhne"/>
              </a:rPr>
              <a:t>5.</a:t>
            </a:r>
            <a:r>
              <a:rPr lang="en-IN" sz="2200" b="1" i="0" dirty="0">
                <a:solidFill>
                  <a:srgbClr val="FFFF00"/>
                </a:solidFill>
                <a:effectLst/>
                <a:latin typeface="Söhne"/>
              </a:rPr>
              <a:t>Understanding technology</a:t>
            </a:r>
            <a:r>
              <a:rPr lang="en-IN" sz="2200" b="0" i="0" dirty="0">
                <a:solidFill>
                  <a:srgbClr val="FFFF00"/>
                </a:solidFill>
                <a:effectLst/>
                <a:latin typeface="Söhne"/>
              </a:rPr>
              <a:t>: </a:t>
            </a:r>
            <a:r>
              <a:rPr lang="en-IN" sz="2000" b="0" i="0" dirty="0">
                <a:effectLst/>
                <a:latin typeface="Söhne"/>
              </a:rPr>
              <a:t>Programming languages are the backbone of modern technology. By learning how to code, you gain a deeper understanding of how computers and software work. This knowledge enables you to make informed decisions when using technology and equips you with the skills to adapt to new technologies as they emerge.</a:t>
            </a:r>
          </a:p>
          <a:p>
            <a:pPr algn="l"/>
            <a:r>
              <a:rPr lang="en-IN" sz="2200" dirty="0">
                <a:solidFill>
                  <a:srgbClr val="FFFF00"/>
                </a:solidFill>
                <a:latin typeface="Söhne"/>
              </a:rPr>
              <a:t>6.</a:t>
            </a:r>
            <a:r>
              <a:rPr lang="en-IN" sz="2200" b="1" i="0" dirty="0">
                <a:solidFill>
                  <a:srgbClr val="FFFF00"/>
                </a:solidFill>
                <a:effectLst/>
                <a:latin typeface="Söhne"/>
              </a:rPr>
              <a:t>Collaboration and communication</a:t>
            </a:r>
            <a:r>
              <a:rPr lang="en-IN" sz="2200" b="0" i="0" dirty="0">
                <a:solidFill>
                  <a:srgbClr val="FFFF00"/>
                </a:solidFill>
                <a:effectLst/>
                <a:latin typeface="Söhne"/>
              </a:rPr>
              <a:t>: </a:t>
            </a:r>
            <a:r>
              <a:rPr lang="en-IN" sz="2000" b="0" i="0" dirty="0">
                <a:effectLst/>
                <a:latin typeface="Söhne"/>
              </a:rPr>
              <a:t>Programming languages provide a common language for developers to communicate and collaborate. When working on team projects, knowing a programming language allows you to understand and contribute to the codebase effectively. It facilitates effective communication with other developers, leading to better teamwork and more efficient development processes</a:t>
            </a:r>
            <a:r>
              <a:rPr lang="en-IN" b="0" i="0" dirty="0">
                <a:effectLst/>
                <a:latin typeface="Söhne"/>
              </a:rPr>
              <a:t>.</a:t>
            </a:r>
          </a:p>
          <a:p>
            <a:pPr algn="l"/>
            <a:r>
              <a:rPr lang="en-IN" sz="2200" dirty="0">
                <a:solidFill>
                  <a:srgbClr val="FFFF00"/>
                </a:solidFill>
                <a:latin typeface="Söhne"/>
              </a:rPr>
              <a:t>7.</a:t>
            </a:r>
            <a:r>
              <a:rPr lang="en-IN" sz="2200" b="1" i="0" dirty="0">
                <a:solidFill>
                  <a:srgbClr val="FFFF00"/>
                </a:solidFill>
                <a:effectLst/>
                <a:latin typeface="Söhne"/>
              </a:rPr>
              <a:t>Creativity and innovation</a:t>
            </a:r>
            <a:r>
              <a:rPr lang="en-IN" sz="2200" b="0" i="0" dirty="0">
                <a:solidFill>
                  <a:srgbClr val="FFFF00"/>
                </a:solidFill>
                <a:effectLst/>
                <a:latin typeface="Söhne"/>
              </a:rPr>
              <a:t>: </a:t>
            </a:r>
            <a:r>
              <a:rPr lang="en-IN" sz="2000" b="0" i="0" dirty="0">
                <a:effectLst/>
                <a:latin typeface="Söhne"/>
              </a:rPr>
              <a:t>Programming languages provide a creative outlet, allowing you to bring your ideas to fruition. They enable you to create new tools, applications, or even artistic projects. Learning programming languages empowers you to express your creativity and explore innovative solutions to problems</a:t>
            </a:r>
            <a:r>
              <a:rPr lang="en-IN" b="0" i="0" dirty="0">
                <a:effectLst/>
                <a:latin typeface="Söhne"/>
              </a:rPr>
              <a:t>.</a:t>
            </a:r>
          </a:p>
        </p:txBody>
      </p:sp>
      <p:sp>
        <p:nvSpPr>
          <p:cNvPr id="13" name="TextBox 12">
            <a:extLst>
              <a:ext uri="{FF2B5EF4-FFF2-40B4-BE49-F238E27FC236}">
                <a16:creationId xmlns:a16="http://schemas.microsoft.com/office/drawing/2014/main" id="{DF9B96E7-F90E-EF75-47F0-CDED33B70250}"/>
              </a:ext>
            </a:extLst>
          </p:cNvPr>
          <p:cNvSpPr txBox="1"/>
          <p:nvPr/>
        </p:nvSpPr>
        <p:spPr>
          <a:xfrm>
            <a:off x="359619" y="325122"/>
            <a:ext cx="7574146" cy="1969770"/>
          </a:xfrm>
          <a:prstGeom prst="rect">
            <a:avLst/>
          </a:prstGeom>
          <a:noFill/>
        </p:spPr>
        <p:txBody>
          <a:bodyPr wrap="square">
            <a:spAutoFit/>
          </a:bodyPr>
          <a:lstStyle/>
          <a:p>
            <a:pPr algn="l"/>
            <a:r>
              <a:rPr lang="en-IN" sz="2200" b="1" i="0" dirty="0">
                <a:solidFill>
                  <a:srgbClr val="FFFF00"/>
                </a:solidFill>
                <a:effectLst/>
                <a:latin typeface="Söhne"/>
              </a:rPr>
              <a:t>4.Career opportunities</a:t>
            </a:r>
            <a:r>
              <a:rPr lang="en-IN" sz="2200" b="0" i="0" dirty="0">
                <a:solidFill>
                  <a:srgbClr val="FFFF00"/>
                </a:solidFill>
                <a:effectLst/>
                <a:latin typeface="Söhne"/>
              </a:rPr>
              <a:t>: </a:t>
            </a:r>
            <a:r>
              <a:rPr lang="en-IN" sz="2000" b="0" i="0" dirty="0">
                <a:effectLst/>
                <a:latin typeface="Söhne"/>
              </a:rPr>
              <a:t>Programming skills are highly sought after in today's job market. Many industries, including technology, finance, healthcare, and entertainment, require professionals with programming knowledge. Learning programming languages can open doors to a wide range of career opportunities and enhance your employability.</a:t>
            </a:r>
            <a:endParaRPr lang="en-IN" b="0" i="0" dirty="0">
              <a:effectLst/>
              <a:latin typeface="Söhne"/>
            </a:endParaRPr>
          </a:p>
        </p:txBody>
      </p:sp>
    </p:spTree>
    <p:extLst>
      <p:ext uri="{BB962C8B-B14F-4D97-AF65-F5344CB8AC3E}">
        <p14:creationId xmlns:p14="http://schemas.microsoft.com/office/powerpoint/2010/main" val="229495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Left-Right 1">
            <a:extLst>
              <a:ext uri="{FF2B5EF4-FFF2-40B4-BE49-F238E27FC236}">
                <a16:creationId xmlns:a16="http://schemas.microsoft.com/office/drawing/2014/main" id="{34A7C975-2B1E-A025-28FA-D8E9C3DB8144}"/>
              </a:ext>
            </a:extLst>
          </p:cNvPr>
          <p:cNvSpPr/>
          <p:nvPr/>
        </p:nvSpPr>
        <p:spPr>
          <a:xfrm>
            <a:off x="551329" y="0"/>
            <a:ext cx="10914530" cy="1210235"/>
          </a:xfrm>
          <a:prstGeom prst="leftRightArrow">
            <a:avLst/>
          </a:prstGeom>
          <a:effectLst>
            <a:glow rad="101600">
              <a:schemeClr val="accent5">
                <a:satMod val="175000"/>
                <a:alpha val="40000"/>
              </a:schemeClr>
            </a:glow>
          </a:effectLst>
          <a:scene3d>
            <a:camera prst="perspectiveAbove"/>
            <a:lightRig rig="threePt" dir="t"/>
          </a:scene3d>
          <a:sp3d>
            <a:bevelT prst="angle"/>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800" dirty="0">
                <a:solidFill>
                  <a:srgbClr val="FF0000"/>
                </a:solidFill>
              </a:rPr>
              <a:t>Different Types of </a:t>
            </a:r>
            <a:r>
              <a:rPr lang="en-IN" sz="2800" dirty="0" err="1">
                <a:solidFill>
                  <a:srgbClr val="FF0000"/>
                </a:solidFill>
              </a:rPr>
              <a:t>Progrmming</a:t>
            </a:r>
            <a:r>
              <a:rPr lang="en-IN" sz="2800" dirty="0">
                <a:solidFill>
                  <a:srgbClr val="FF0000"/>
                </a:solidFill>
              </a:rPr>
              <a:t> languages</a:t>
            </a:r>
          </a:p>
        </p:txBody>
      </p:sp>
      <p:sp>
        <p:nvSpPr>
          <p:cNvPr id="4" name="TextBox 3">
            <a:extLst>
              <a:ext uri="{FF2B5EF4-FFF2-40B4-BE49-F238E27FC236}">
                <a16:creationId xmlns:a16="http://schemas.microsoft.com/office/drawing/2014/main" id="{AF45D000-C12E-8D66-2E3E-753CE33628D2}"/>
              </a:ext>
            </a:extLst>
          </p:cNvPr>
          <p:cNvSpPr txBox="1"/>
          <p:nvPr/>
        </p:nvSpPr>
        <p:spPr>
          <a:xfrm>
            <a:off x="268941" y="1277279"/>
            <a:ext cx="11196918" cy="707886"/>
          </a:xfrm>
          <a:prstGeom prst="rect">
            <a:avLst/>
          </a:prstGeom>
          <a:noFill/>
        </p:spPr>
        <p:txBody>
          <a:bodyPr wrap="square">
            <a:spAutoFit/>
          </a:bodyPr>
          <a:lstStyle/>
          <a:p>
            <a:pPr lvl="0" algn="just">
              <a:spcBef>
                <a:spcPts val="100"/>
              </a:spcBef>
              <a:spcAft>
                <a:spcPts val="100"/>
              </a:spcAft>
            </a:pPr>
            <a:r>
              <a:rPr lang="en-IN" sz="2000" kern="100" dirty="0">
                <a:effectLst/>
                <a:latin typeface="Calibri" panose="020F0502020204030204" pitchFamily="34" charset="0"/>
                <a:ea typeface="Calibri" panose="020F0502020204030204" pitchFamily="34" charset="0"/>
                <a:cs typeface="Calibri" panose="020F0502020204030204" pitchFamily="34" charset="0"/>
              </a:rPr>
              <a:t>There are numerous programming languages available, each designed with specific purposes and varying levels of popularity. Here are some of the different types of programming languages:</a:t>
            </a:r>
            <a:endParaRPr lang="en-IN" sz="16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6" name="TextBox 5">
            <a:extLst>
              <a:ext uri="{FF2B5EF4-FFF2-40B4-BE49-F238E27FC236}">
                <a16:creationId xmlns:a16="http://schemas.microsoft.com/office/drawing/2014/main" id="{A00A8EBD-F78B-A458-1728-077888E3ACA2}"/>
              </a:ext>
            </a:extLst>
          </p:cNvPr>
          <p:cNvSpPr txBox="1"/>
          <p:nvPr/>
        </p:nvSpPr>
        <p:spPr>
          <a:xfrm>
            <a:off x="107576" y="2142739"/>
            <a:ext cx="6938683" cy="1323439"/>
          </a:xfrm>
          <a:prstGeom prst="rect">
            <a:avLst/>
          </a:prstGeom>
          <a:noFill/>
        </p:spPr>
        <p:txBody>
          <a:bodyPr wrap="square">
            <a:spAutoFit/>
          </a:bodyPr>
          <a:lstStyle/>
          <a:p>
            <a:pPr marL="342900" lvl="0" indent="-342900" algn="just">
              <a:spcBef>
                <a:spcPts val="100"/>
              </a:spcBef>
              <a:spcAft>
                <a:spcPts val="100"/>
              </a:spcAft>
              <a:buFont typeface="Symbol" panose="05050102010706020507" pitchFamily="18" charset="2"/>
              <a:buChar char=""/>
            </a:pPr>
            <a:r>
              <a:rPr lang="en-IN" sz="20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Scripting Languages:</a:t>
            </a:r>
            <a:r>
              <a:rPr lang="en-IN" sz="2000"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100" dirty="0">
                <a:effectLst/>
                <a:latin typeface="Calibri" panose="020F0502020204030204" pitchFamily="34" charset="0"/>
                <a:ea typeface="Calibri" panose="020F0502020204030204" pitchFamily="34" charset="0"/>
                <a:cs typeface="Calibri" panose="020F0502020204030204" pitchFamily="34" charset="0"/>
              </a:rPr>
              <a:t>Scripting languages are used for automating tasks and writing scripts to control software applications. They are often interpreted rather than compiled. Examples include Python, Perl, Ruby, and PowerShell.</a:t>
            </a:r>
            <a:endParaRPr lang="en-IN" sz="16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8" name="Picture 7">
            <a:extLst>
              <a:ext uri="{FF2B5EF4-FFF2-40B4-BE49-F238E27FC236}">
                <a16:creationId xmlns:a16="http://schemas.microsoft.com/office/drawing/2014/main" id="{36F9EAF0-9581-FE0D-E2F7-B80BC17D4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53" y="1985165"/>
            <a:ext cx="4482353" cy="2518591"/>
          </a:xfrm>
          <a:prstGeom prst="rect">
            <a:avLst/>
          </a:prstGeom>
        </p:spPr>
      </p:pic>
      <p:sp>
        <p:nvSpPr>
          <p:cNvPr id="12" name="TextBox 11">
            <a:extLst>
              <a:ext uri="{FF2B5EF4-FFF2-40B4-BE49-F238E27FC236}">
                <a16:creationId xmlns:a16="http://schemas.microsoft.com/office/drawing/2014/main" id="{325B8314-7599-A9B7-C6C4-2427ADCD04CE}"/>
              </a:ext>
            </a:extLst>
          </p:cNvPr>
          <p:cNvSpPr txBox="1"/>
          <p:nvPr/>
        </p:nvSpPr>
        <p:spPr>
          <a:xfrm>
            <a:off x="5289176" y="4661330"/>
            <a:ext cx="6674224" cy="1631216"/>
          </a:xfrm>
          <a:prstGeom prst="rect">
            <a:avLst/>
          </a:prstGeom>
          <a:noFill/>
        </p:spPr>
        <p:txBody>
          <a:bodyPr wrap="square">
            <a:spAutoFit/>
          </a:bodyPr>
          <a:lstStyle/>
          <a:p>
            <a:pPr marL="342900" lvl="0" indent="-342900" algn="just">
              <a:spcBef>
                <a:spcPts val="100"/>
              </a:spcBef>
              <a:spcAft>
                <a:spcPts val="100"/>
              </a:spcAft>
              <a:buFont typeface="Symbol" panose="05050102010706020507" pitchFamily="18" charset="2"/>
              <a:buChar char=""/>
            </a:pPr>
            <a:r>
              <a:rPr lang="en-IN" sz="2000" b="1"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Object-Oriented Programming (OOP) Languages:</a:t>
            </a:r>
            <a:r>
              <a:rPr lang="en-IN" sz="2000" kern="1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100" dirty="0">
                <a:effectLst/>
                <a:latin typeface="Calibri" panose="020F0502020204030204" pitchFamily="34" charset="0"/>
                <a:ea typeface="Calibri" panose="020F0502020204030204" pitchFamily="34" charset="0"/>
                <a:cs typeface="Calibri" panose="020F0502020204030204" pitchFamily="34" charset="0"/>
              </a:rPr>
              <a:t>Object-oriented programming languages focus on organizing code around objects, which are instances of classes that encapsulate data and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behavior</a:t>
            </a:r>
            <a:r>
              <a:rPr lang="en-IN" sz="2000" kern="100" dirty="0">
                <a:effectLst/>
                <a:latin typeface="Calibri" panose="020F0502020204030204" pitchFamily="34" charset="0"/>
                <a:ea typeface="Calibri" panose="020F0502020204030204" pitchFamily="34" charset="0"/>
                <a:cs typeface="Calibri" panose="020F0502020204030204" pitchFamily="34" charset="0"/>
              </a:rPr>
              <a:t>. Examples include Java, C++, Python, and Ruby.</a:t>
            </a:r>
            <a:endParaRPr lang="en-IN" sz="16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15" name="Picture 14">
            <a:extLst>
              <a:ext uri="{FF2B5EF4-FFF2-40B4-BE49-F238E27FC236}">
                <a16:creationId xmlns:a16="http://schemas.microsoft.com/office/drawing/2014/main" id="{62522646-7410-8CBC-EF1C-2377C1AEF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336" y="3546252"/>
            <a:ext cx="3830452" cy="3107435"/>
          </a:xfrm>
          <a:prstGeom prst="rect">
            <a:avLst/>
          </a:prstGeom>
        </p:spPr>
      </p:pic>
    </p:spTree>
    <p:extLst>
      <p:ext uri="{BB962C8B-B14F-4D97-AF65-F5344CB8AC3E}">
        <p14:creationId xmlns:p14="http://schemas.microsoft.com/office/powerpoint/2010/main" val="2223802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184</TotalTime>
  <Words>1325</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vt:lpstr>
      <vt:lpstr>Bookman Old Style</vt:lpstr>
      <vt:lpstr>Calibri</vt:lpstr>
      <vt:lpstr>erdana</vt:lpstr>
      <vt:lpstr>Google Sans</vt:lpstr>
      <vt:lpstr>inter-bold</vt:lpstr>
      <vt:lpstr>inter-regular</vt:lpstr>
      <vt:lpstr>ReithSans</vt:lpstr>
      <vt:lpstr>Rockwell</vt:lpstr>
      <vt:lpstr>Söhne</vt:lpstr>
      <vt:lpstr>Symbol</vt:lpstr>
      <vt:lpstr>Times New Roman</vt:lpstr>
      <vt:lpstr>Damask</vt:lpstr>
      <vt:lpstr>Java: A Beginer’s Guide for intermediate students</vt:lpstr>
      <vt:lpstr>Introduction to programming</vt:lpstr>
      <vt:lpstr>Programming Definition:-                     Programming Is Writing Computer Code To Create A Program, To Solve A Problem.  Programs Are Created To Implement Algorithms . Algorithms Can Be Represented As  Pseudocode Or A  Flowchart , And Programming Is The Translation Of These Into A Computer Program.</vt:lpstr>
      <vt:lpstr> Types of programming language </vt:lpstr>
      <vt:lpstr>Importance of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 Beginer’s Guide for intermediate students</dc:title>
  <dc:creator>Sivakumar Chandragari</dc:creator>
  <cp:lastModifiedBy>Sivakumar Chandragari</cp:lastModifiedBy>
  <cp:revision>9</cp:revision>
  <dcterms:created xsi:type="dcterms:W3CDTF">2023-06-09T16:17:23Z</dcterms:created>
  <dcterms:modified xsi:type="dcterms:W3CDTF">2023-06-11T05:15:17Z</dcterms:modified>
</cp:coreProperties>
</file>