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822773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620E9D-F86E-4ADA-A2D0-C3F2A1ED6F18}"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363180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4222059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1741660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2748961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1182319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2495239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3713474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335169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158122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0E9D-F86E-4ADA-A2D0-C3F2A1ED6F18}"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531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20E9D-F86E-4ADA-A2D0-C3F2A1ED6F18}"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80692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20E9D-F86E-4ADA-A2D0-C3F2A1ED6F18}"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91974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20E9D-F86E-4ADA-A2D0-C3F2A1ED6F18}"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352894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20E9D-F86E-4ADA-A2D0-C3F2A1ED6F18}"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138614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620E9D-F86E-4ADA-A2D0-C3F2A1ED6F18}"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12267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620E9D-F86E-4ADA-A2D0-C3F2A1ED6F18}"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21A27-72FB-4506-9FF9-680A36AA82E0}" type="slidenum">
              <a:rPr lang="en-IN" smtClean="0"/>
              <a:t>‹#›</a:t>
            </a:fld>
            <a:endParaRPr lang="en-IN"/>
          </a:p>
        </p:txBody>
      </p:sp>
    </p:spTree>
    <p:extLst>
      <p:ext uri="{BB962C8B-B14F-4D97-AF65-F5344CB8AC3E}">
        <p14:creationId xmlns:p14="http://schemas.microsoft.com/office/powerpoint/2010/main" val="1039294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620E9D-F86E-4ADA-A2D0-C3F2A1ED6F18}" type="datetimeFigureOut">
              <a:rPr lang="en-IN" smtClean="0"/>
              <a:t>12-06-2023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821A27-72FB-4506-9FF9-680A36AA82E0}" type="slidenum">
              <a:rPr lang="en-IN" smtClean="0"/>
              <a:t>‹#›</a:t>
            </a:fld>
            <a:endParaRPr lang="en-IN"/>
          </a:p>
        </p:txBody>
      </p:sp>
    </p:spTree>
    <p:extLst>
      <p:ext uri="{BB962C8B-B14F-4D97-AF65-F5344CB8AC3E}">
        <p14:creationId xmlns:p14="http://schemas.microsoft.com/office/powerpoint/2010/main" val="6530494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javatpoint.com/abstract-class-in-java" TargetMode="External"/><Relationship Id="rId3" Type="http://schemas.openxmlformats.org/officeDocument/2006/relationships/hyperlink" Target="https://www.javatpoint.com/java-oops-concepts" TargetMode="External"/><Relationship Id="rId7" Type="http://schemas.openxmlformats.org/officeDocument/2006/relationships/hyperlink" Target="https://www.javatpoint.com/runtime-polymorphism-in-java"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hyperlink" Target="https://www.javatpoint.com/inheritance-in-java" TargetMode="External"/><Relationship Id="rId5" Type="http://schemas.openxmlformats.org/officeDocument/2006/relationships/hyperlink" Target="https://www.javatpoint.com/object-and-class-in-java#class" TargetMode="External"/><Relationship Id="rId4" Type="http://schemas.openxmlformats.org/officeDocument/2006/relationships/hyperlink" Target="https://www.javatpoint.com/object-and-class-in-java" TargetMode="External"/><Relationship Id="rId9" Type="http://schemas.openxmlformats.org/officeDocument/2006/relationships/hyperlink" Target="https://www.javatpoint.com/encapsula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557E-6038-4BF4-819E-AF692CB6F503}"/>
              </a:ext>
            </a:extLst>
          </p:cNvPr>
          <p:cNvSpPr>
            <a:spLocks noGrp="1"/>
          </p:cNvSpPr>
          <p:nvPr>
            <p:ph type="ctrTitle"/>
          </p:nvPr>
        </p:nvSpPr>
        <p:spPr/>
        <p:txBody>
          <a:bodyPr/>
          <a:lstStyle/>
          <a:p>
            <a:r>
              <a:rPr lang="en-IN" dirty="0"/>
              <a:t>INTORDUCTION  TO JAVA PROGRAMMING</a:t>
            </a:r>
          </a:p>
        </p:txBody>
      </p:sp>
      <p:sp>
        <p:nvSpPr>
          <p:cNvPr id="3" name="Subtitle 2">
            <a:extLst>
              <a:ext uri="{FF2B5EF4-FFF2-40B4-BE49-F238E27FC236}">
                <a16:creationId xmlns:a16="http://schemas.microsoft.com/office/drawing/2014/main" id="{71D1B36B-5D8C-19ED-EEAE-EDC1A843D705}"/>
              </a:ext>
            </a:extLst>
          </p:cNvPr>
          <p:cNvSpPr>
            <a:spLocks noGrp="1"/>
          </p:cNvSpPr>
          <p:nvPr>
            <p:ph type="subTitle" idx="1"/>
          </p:nvPr>
        </p:nvSpPr>
        <p:spPr>
          <a:xfrm>
            <a:off x="1963270" y="842186"/>
            <a:ext cx="3439831" cy="744568"/>
          </a:xfrm>
        </p:spPr>
        <p:txBody>
          <a:bodyPr>
            <a:normAutofit/>
          </a:bodyPr>
          <a:lstStyle/>
          <a:p>
            <a:pPr algn="ctr"/>
            <a:r>
              <a:rPr lang="en-IN" sz="3600" dirty="0">
                <a:solidFill>
                  <a:srgbClr val="FF0000"/>
                </a:solidFill>
                <a:latin typeface="Constantia" panose="02030602050306030303" pitchFamily="18" charset="0"/>
              </a:rPr>
              <a:t>CHAPTER - 2</a:t>
            </a:r>
          </a:p>
        </p:txBody>
      </p:sp>
    </p:spTree>
    <p:extLst>
      <p:ext uri="{BB962C8B-B14F-4D97-AF65-F5344CB8AC3E}">
        <p14:creationId xmlns:p14="http://schemas.microsoft.com/office/powerpoint/2010/main" val="222204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D5299-90A6-989A-DB34-842FC53A55A3}"/>
              </a:ext>
            </a:extLst>
          </p:cNvPr>
          <p:cNvSpPr>
            <a:spLocks noGrp="1"/>
          </p:cNvSpPr>
          <p:nvPr>
            <p:ph idx="1"/>
          </p:nvPr>
        </p:nvSpPr>
        <p:spPr>
          <a:xfrm>
            <a:off x="1573957" y="286872"/>
            <a:ext cx="10018713" cy="2994212"/>
          </a:xfrm>
        </p:spPr>
        <p:txBody>
          <a:bodyPr/>
          <a:lstStyle/>
          <a:p>
            <a:pPr marL="0" indent="0" algn="just">
              <a:buNone/>
            </a:pPr>
            <a:r>
              <a:rPr lang="en-IN" b="1" i="0" dirty="0">
                <a:solidFill>
                  <a:srgbClr val="610B4B"/>
                </a:solidFill>
                <a:effectLst/>
                <a:latin typeface="erdana"/>
              </a:rPr>
              <a:t>Architecture-neutral</a:t>
            </a:r>
          </a:p>
          <a:p>
            <a:pPr algn="just"/>
            <a:r>
              <a:rPr lang="en-IN" sz="2000" b="0" i="0" dirty="0">
                <a:solidFill>
                  <a:srgbClr val="333333"/>
                </a:solidFill>
                <a:effectLst/>
                <a:latin typeface="inter-regular"/>
              </a:rPr>
              <a:t>Java is architecture neutral because there are no implementation dependent features, for example, the size of primitive types is fixed.</a:t>
            </a:r>
          </a:p>
          <a:p>
            <a:pPr algn="just"/>
            <a:r>
              <a:rPr lang="en-IN" sz="2000" b="0" i="0" dirty="0">
                <a:solidFill>
                  <a:srgbClr val="333333"/>
                </a:solidFill>
                <a:effectLst/>
                <a:latin typeface="inter-regular"/>
              </a:rPr>
              <a:t>In C programming, int data type occupies 2 bytes of memory for 32-bit architecture and 4 bytes of memory for 64-bit architecture. However, it occupies 4 bytes of memory for both 32 and 64-bit architectures in Java</a:t>
            </a:r>
          </a:p>
        </p:txBody>
      </p:sp>
      <p:sp>
        <p:nvSpPr>
          <p:cNvPr id="5" name="TextBox 4">
            <a:extLst>
              <a:ext uri="{FF2B5EF4-FFF2-40B4-BE49-F238E27FC236}">
                <a16:creationId xmlns:a16="http://schemas.microsoft.com/office/drawing/2014/main" id="{2D382AD7-1AEB-F7CE-40DE-F1935AAACD2C}"/>
              </a:ext>
            </a:extLst>
          </p:cNvPr>
          <p:cNvSpPr txBox="1"/>
          <p:nvPr/>
        </p:nvSpPr>
        <p:spPr>
          <a:xfrm>
            <a:off x="1573957" y="3276602"/>
            <a:ext cx="9865008" cy="1077218"/>
          </a:xfrm>
          <a:prstGeom prst="rect">
            <a:avLst/>
          </a:prstGeom>
          <a:noFill/>
        </p:spPr>
        <p:txBody>
          <a:bodyPr wrap="square">
            <a:spAutoFit/>
          </a:bodyPr>
          <a:lstStyle/>
          <a:p>
            <a:pPr algn="just"/>
            <a:r>
              <a:rPr lang="en-IN" sz="2400" b="1" i="0" dirty="0">
                <a:solidFill>
                  <a:srgbClr val="610B4B"/>
                </a:solidFill>
                <a:effectLst/>
                <a:latin typeface="erdana"/>
              </a:rPr>
              <a:t>Portable</a:t>
            </a:r>
            <a:endParaRPr lang="en-IN" b="1" i="0" dirty="0">
              <a:solidFill>
                <a:srgbClr val="610B4B"/>
              </a:solidFill>
              <a:effectLst/>
              <a:latin typeface="erdana"/>
            </a:endParaRPr>
          </a:p>
          <a:p>
            <a:pPr algn="just"/>
            <a:r>
              <a:rPr lang="en-IN" sz="2000" b="0" i="0" dirty="0">
                <a:solidFill>
                  <a:srgbClr val="333333"/>
                </a:solidFill>
                <a:effectLst/>
                <a:latin typeface="inter-regular"/>
              </a:rPr>
              <a:t>Java is portable because it facilitates you to carry the Java bytecode to any platform. It doesn't require any implementation.</a:t>
            </a:r>
          </a:p>
        </p:txBody>
      </p:sp>
      <p:sp>
        <p:nvSpPr>
          <p:cNvPr id="7" name="TextBox 6">
            <a:extLst>
              <a:ext uri="{FF2B5EF4-FFF2-40B4-BE49-F238E27FC236}">
                <a16:creationId xmlns:a16="http://schemas.microsoft.com/office/drawing/2014/main" id="{61B60CF3-936B-A733-07E0-C29385013AF3}"/>
              </a:ext>
            </a:extLst>
          </p:cNvPr>
          <p:cNvSpPr txBox="1"/>
          <p:nvPr/>
        </p:nvSpPr>
        <p:spPr>
          <a:xfrm>
            <a:off x="1573957" y="4559931"/>
            <a:ext cx="10151878" cy="1692771"/>
          </a:xfrm>
          <a:prstGeom prst="rect">
            <a:avLst/>
          </a:prstGeom>
          <a:noFill/>
        </p:spPr>
        <p:txBody>
          <a:bodyPr wrap="square">
            <a:spAutoFit/>
          </a:bodyPr>
          <a:lstStyle/>
          <a:p>
            <a:pPr algn="just"/>
            <a:r>
              <a:rPr lang="en-IN" sz="2400" b="1" i="0" dirty="0">
                <a:solidFill>
                  <a:srgbClr val="610B4B"/>
                </a:solidFill>
                <a:effectLst/>
                <a:latin typeface="erdana"/>
              </a:rPr>
              <a:t>High-performance</a:t>
            </a:r>
          </a:p>
          <a:p>
            <a:pPr marL="285750" indent="-285750" algn="just">
              <a:buFont typeface="Arial" panose="020B0604020202020204" pitchFamily="34" charset="0"/>
              <a:buChar char="•"/>
            </a:pPr>
            <a:r>
              <a:rPr lang="en-IN" sz="2000" b="0" i="0" dirty="0">
                <a:solidFill>
                  <a:srgbClr val="333333"/>
                </a:solidFill>
                <a:effectLst/>
                <a:latin typeface="inter-regular"/>
              </a:rPr>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p>
        </p:txBody>
      </p:sp>
    </p:spTree>
    <p:extLst>
      <p:ext uri="{BB962C8B-B14F-4D97-AF65-F5344CB8AC3E}">
        <p14:creationId xmlns:p14="http://schemas.microsoft.com/office/powerpoint/2010/main" val="158206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A25FCDD-8E2A-1732-35FC-2CE1BA86238C}"/>
              </a:ext>
            </a:extLst>
          </p:cNvPr>
          <p:cNvSpPr>
            <a:spLocks noGrp="1" noChangeArrowheads="1"/>
          </p:cNvSpPr>
          <p:nvPr>
            <p:ph type="title"/>
          </p:nvPr>
        </p:nvSpPr>
        <p:spPr bwMode="auto">
          <a:xfrm>
            <a:off x="1857322" y="118125"/>
            <a:ext cx="40824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Arial" panose="020B0604020202020204" pitchFamily="34" charset="0"/>
              </a:rPr>
              <a:t>Introduction</a:t>
            </a:r>
          </a:p>
        </p:txBody>
      </p:sp>
      <p:sp>
        <p:nvSpPr>
          <p:cNvPr id="7" name="Rectangle 2">
            <a:extLst>
              <a:ext uri="{FF2B5EF4-FFF2-40B4-BE49-F238E27FC236}">
                <a16:creationId xmlns:a16="http://schemas.microsoft.com/office/drawing/2014/main" id="{50A62EB2-A084-DAA5-64B9-51E40EEA99B2}"/>
              </a:ext>
            </a:extLst>
          </p:cNvPr>
          <p:cNvSpPr>
            <a:spLocks noGrp="1" noChangeArrowheads="1"/>
          </p:cNvSpPr>
          <p:nvPr>
            <p:ph type="body" sz="half" idx="2"/>
          </p:nvPr>
        </p:nvSpPr>
        <p:spPr bwMode="auto">
          <a:xfrm>
            <a:off x="3898559" y="410513"/>
            <a:ext cx="8192655" cy="603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Java is a high-level, general-purpose programming language developed by Sun Microsystems (now owned by Oracle Corporation).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was first released in 1995 and has since become one of the most popular programming languages worldwide.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Object-oriented and platform-independent Widely used for developing various applications While most modern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Java applications combine the Java runtime and application together, there are still many applications and even some websites that will not function unless you have a desktop Java installed.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Java.com, this website, is intended for consumers who may still require Java for their desktop applications – specifically applications targeting Java 8.</a:t>
            </a:r>
          </a:p>
        </p:txBody>
      </p:sp>
      <p:pic>
        <p:nvPicPr>
          <p:cNvPr id="15" name="Content Placeholder 14">
            <a:extLst>
              <a:ext uri="{FF2B5EF4-FFF2-40B4-BE49-F238E27FC236}">
                <a16:creationId xmlns:a16="http://schemas.microsoft.com/office/drawing/2014/main" id="{B1876FB1-F6BC-7C7E-B9F1-5ECAB273B6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702" y="937220"/>
            <a:ext cx="2457686" cy="5651291"/>
          </a:xfrm>
        </p:spPr>
      </p:pic>
    </p:spTree>
    <p:extLst>
      <p:ext uri="{BB962C8B-B14F-4D97-AF65-F5344CB8AC3E}">
        <p14:creationId xmlns:p14="http://schemas.microsoft.com/office/powerpoint/2010/main" val="96705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CF847-C73C-C024-6737-168BE92B9165}"/>
              </a:ext>
            </a:extLst>
          </p:cNvPr>
          <p:cNvSpPr>
            <a:spLocks noGrp="1"/>
          </p:cNvSpPr>
          <p:nvPr>
            <p:ph idx="1"/>
          </p:nvPr>
        </p:nvSpPr>
        <p:spPr>
          <a:xfrm>
            <a:off x="1410419" y="1089891"/>
            <a:ext cx="10088853" cy="1403928"/>
          </a:xfrm>
        </p:spPr>
        <p:txBody>
          <a:bodyPr>
            <a:normAutofit/>
          </a:bodyPr>
          <a:lstStyle/>
          <a:p>
            <a:r>
              <a:rPr lang="en-IN" sz="2200" b="1" dirty="0">
                <a:solidFill>
                  <a:srgbClr val="7030A0"/>
                </a:solidFill>
                <a:effectLst/>
                <a:latin typeface="Calibri" panose="020F0502020204030204" pitchFamily="34" charset="0"/>
                <a:ea typeface="Calibri" panose="020F0502020204030204" pitchFamily="34" charset="0"/>
                <a:cs typeface="Gautami" panose="020B0502040204020203" pitchFamily="34" charset="0"/>
              </a:rPr>
              <a:t>Platform Independence</a:t>
            </a:r>
            <a:r>
              <a:rPr lang="en-IN" sz="2200" dirty="0">
                <a:solidFill>
                  <a:srgbClr val="7030A0"/>
                </a:solidFill>
                <a:effectLst/>
                <a:latin typeface="Calibri" panose="020F0502020204030204" pitchFamily="34" charset="0"/>
                <a:ea typeface="Calibri" panose="020F0502020204030204" pitchFamily="34" charset="0"/>
                <a:cs typeface="Gautami" panose="020B0502040204020203" pitchFamily="34" charset="0"/>
              </a:rPr>
              <a:t>: </a:t>
            </a:r>
            <a:r>
              <a:rPr lang="en-IN" sz="2000" dirty="0">
                <a:solidFill>
                  <a:srgbClr val="000000"/>
                </a:solidFill>
                <a:effectLst/>
                <a:latin typeface="Calibri" panose="020F0502020204030204" pitchFamily="34" charset="0"/>
                <a:ea typeface="Calibri" panose="020F0502020204030204" pitchFamily="34" charset="0"/>
                <a:cs typeface="Gautami" panose="020B0502040204020203" pitchFamily="34" charset="0"/>
              </a:rPr>
              <a:t>One of the primary purposes of Java is its ability to run on different platforms without requiring modifications.</a:t>
            </a:r>
            <a:endParaRPr lang="en-IN" sz="2800" dirty="0"/>
          </a:p>
        </p:txBody>
      </p:sp>
      <p:sp>
        <p:nvSpPr>
          <p:cNvPr id="4" name="Rectangle 1">
            <a:extLst>
              <a:ext uri="{FF2B5EF4-FFF2-40B4-BE49-F238E27FC236}">
                <a16:creationId xmlns:a16="http://schemas.microsoft.com/office/drawing/2014/main" id="{B2F58A6F-4173-AC26-4426-02CC538A2D29}"/>
              </a:ext>
            </a:extLst>
          </p:cNvPr>
          <p:cNvSpPr>
            <a:spLocks noGrp="1" noChangeArrowheads="1"/>
          </p:cNvSpPr>
          <p:nvPr>
            <p:ph type="title"/>
          </p:nvPr>
        </p:nvSpPr>
        <p:spPr bwMode="auto">
          <a:xfrm>
            <a:off x="1696747" y="161350"/>
            <a:ext cx="31454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FF0000"/>
                </a:solidFill>
                <a:effectLst/>
                <a:latin typeface="Arial" panose="020B0604020202020204" pitchFamily="34" charset="0"/>
              </a:rPr>
              <a:t>Purpose of Java</a:t>
            </a:r>
          </a:p>
        </p:txBody>
      </p:sp>
      <p:sp>
        <p:nvSpPr>
          <p:cNvPr id="6" name="TextBox 5">
            <a:extLst>
              <a:ext uri="{FF2B5EF4-FFF2-40B4-BE49-F238E27FC236}">
                <a16:creationId xmlns:a16="http://schemas.microsoft.com/office/drawing/2014/main" id="{762B0CC6-C929-45CB-C0A2-80FEAB23AAC9}"/>
              </a:ext>
            </a:extLst>
          </p:cNvPr>
          <p:cNvSpPr txBox="1"/>
          <p:nvPr/>
        </p:nvSpPr>
        <p:spPr>
          <a:xfrm>
            <a:off x="1410419" y="2239971"/>
            <a:ext cx="9220635" cy="1046440"/>
          </a:xfrm>
          <a:prstGeom prst="rect">
            <a:avLst/>
          </a:prstGeom>
          <a:noFill/>
        </p:spPr>
        <p:txBody>
          <a:bodyPr wrap="square">
            <a:spAutoFit/>
          </a:bodyPr>
          <a:lstStyle/>
          <a:p>
            <a:pPr marL="342900" indent="-342900">
              <a:buFont typeface="Arial" panose="020B0604020202020204" pitchFamily="34" charset="0"/>
              <a:buChar char="•"/>
            </a:pPr>
            <a:r>
              <a:rPr lang="en-IN" sz="2200" b="1" dirty="0">
                <a:solidFill>
                  <a:srgbClr val="7030A0"/>
                </a:solidFill>
                <a:effectLst/>
                <a:latin typeface="Calibri" panose="020F0502020204030204" pitchFamily="34" charset="0"/>
                <a:ea typeface="Calibri" panose="020F0502020204030204" pitchFamily="34" charset="0"/>
                <a:cs typeface="Gautami" panose="020B0502040204020203" pitchFamily="34" charset="0"/>
              </a:rPr>
              <a:t>Object-Oriented Programming</a:t>
            </a:r>
            <a:r>
              <a:rPr lang="en-IN" sz="2200" dirty="0">
                <a:solidFill>
                  <a:srgbClr val="7030A0"/>
                </a:solidFill>
                <a:effectLst/>
                <a:latin typeface="Calibri" panose="020F0502020204030204" pitchFamily="34" charset="0"/>
                <a:ea typeface="Calibri" panose="020F0502020204030204" pitchFamily="34" charset="0"/>
                <a:cs typeface="Gautami" panose="020B0502040204020203" pitchFamily="34" charset="0"/>
              </a:rPr>
              <a:t>: </a:t>
            </a:r>
            <a:r>
              <a:rPr lang="en-IN" sz="2000" dirty="0">
                <a:solidFill>
                  <a:srgbClr val="000000"/>
                </a:solidFill>
                <a:effectLst/>
                <a:latin typeface="Calibri" panose="020F0502020204030204" pitchFamily="34" charset="0"/>
                <a:ea typeface="Calibri" panose="020F0502020204030204" pitchFamily="34" charset="0"/>
                <a:cs typeface="Gautami" panose="020B0502040204020203" pitchFamily="34" charset="0"/>
              </a:rPr>
              <a:t>Java promotes the use of object-oriented programming (OOP) principles, such as encapsulation, inheritance, and polymorphism.</a:t>
            </a:r>
            <a:endParaRPr lang="en-IN" sz="2000" dirty="0"/>
          </a:p>
        </p:txBody>
      </p:sp>
      <p:sp>
        <p:nvSpPr>
          <p:cNvPr id="8" name="TextBox 7">
            <a:extLst>
              <a:ext uri="{FF2B5EF4-FFF2-40B4-BE49-F238E27FC236}">
                <a16:creationId xmlns:a16="http://schemas.microsoft.com/office/drawing/2014/main" id="{573283EB-8B6D-2629-2DB9-2EFED06F743F}"/>
              </a:ext>
            </a:extLst>
          </p:cNvPr>
          <p:cNvSpPr txBox="1"/>
          <p:nvPr/>
        </p:nvSpPr>
        <p:spPr>
          <a:xfrm>
            <a:off x="1394907" y="3433482"/>
            <a:ext cx="9836727" cy="1151213"/>
          </a:xfrm>
          <a:prstGeom prst="rect">
            <a:avLst/>
          </a:prstGeom>
          <a:noFill/>
        </p:spPr>
        <p:txBody>
          <a:bodyPr wrap="square">
            <a:spAutoFit/>
          </a:bodyPr>
          <a:lstStyle/>
          <a:p>
            <a:pPr marL="342900" lvl="0" indent="-342900" algn="just">
              <a:lnSpc>
                <a:spcPct val="113000"/>
              </a:lnSpc>
              <a:spcAft>
                <a:spcPts val="1000"/>
              </a:spcAft>
              <a:buFont typeface="Symbol" panose="05050102010706020507" pitchFamily="18" charset="2"/>
              <a:buChar char=""/>
            </a:pPr>
            <a:r>
              <a:rPr lang="en-IN" sz="2200" b="1" kern="100" dirty="0">
                <a:solidFill>
                  <a:srgbClr val="7030A0"/>
                </a:solidFill>
                <a:effectLst/>
                <a:latin typeface="Calibri" panose="020F0502020204030204" pitchFamily="34" charset="0"/>
                <a:ea typeface="Calibri" panose="020F0502020204030204" pitchFamily="34" charset="0"/>
                <a:cs typeface="Gautami" panose="020B0502040204020203" pitchFamily="34" charset="0"/>
              </a:rPr>
              <a:t>Robust and Secure Software:</a:t>
            </a:r>
            <a:r>
              <a:rPr lang="en-IN" sz="2200" kern="100" dirty="0">
                <a:solidFill>
                  <a:srgbClr val="7030A0"/>
                </a:solidFill>
                <a:effectLst/>
                <a:latin typeface="Calibri" panose="020F0502020204030204" pitchFamily="34" charset="0"/>
                <a:ea typeface="Calibri" panose="020F0502020204030204" pitchFamily="34" charset="0"/>
                <a:cs typeface="Gautami" panose="020B0502040204020203" pitchFamily="34" charset="0"/>
              </a:rPr>
              <a:t> </a:t>
            </a:r>
            <a:r>
              <a:rPr lang="en-IN" sz="2000" kern="100" dirty="0">
                <a:solidFill>
                  <a:srgbClr val="000000"/>
                </a:solidFill>
                <a:effectLst/>
                <a:latin typeface="Calibri" panose="020F0502020204030204" pitchFamily="34" charset="0"/>
                <a:ea typeface="Calibri" panose="020F0502020204030204" pitchFamily="34" charset="0"/>
                <a:cs typeface="Gautami" panose="020B0502040204020203" pitchFamily="34" charset="0"/>
              </a:rPr>
              <a:t>Java emphasizes reliability, robustness, and security in software development. The language includes features such as exception handling, strong type checking, and automatic memory.</a:t>
            </a:r>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0" name="TextBox 9">
            <a:extLst>
              <a:ext uri="{FF2B5EF4-FFF2-40B4-BE49-F238E27FC236}">
                <a16:creationId xmlns:a16="http://schemas.microsoft.com/office/drawing/2014/main" id="{B3F4A249-E95A-4A47-079C-60434EA486B8}"/>
              </a:ext>
            </a:extLst>
          </p:cNvPr>
          <p:cNvSpPr txBox="1"/>
          <p:nvPr/>
        </p:nvSpPr>
        <p:spPr>
          <a:xfrm>
            <a:off x="1410419" y="4601026"/>
            <a:ext cx="9836727" cy="738664"/>
          </a:xfrm>
          <a:prstGeom prst="rect">
            <a:avLst/>
          </a:prstGeom>
          <a:noFill/>
        </p:spPr>
        <p:txBody>
          <a:bodyPr wrap="square">
            <a:spAutoFit/>
          </a:bodyPr>
          <a:lstStyle/>
          <a:p>
            <a:pPr marL="342900" indent="-342900">
              <a:buFont typeface="Arial" panose="020B0604020202020204" pitchFamily="34" charset="0"/>
              <a:buChar char="•"/>
            </a:pPr>
            <a:r>
              <a:rPr lang="en-IN" sz="2200" b="1" dirty="0">
                <a:solidFill>
                  <a:srgbClr val="7030A0"/>
                </a:solidFill>
                <a:effectLst/>
                <a:latin typeface="Calibri" panose="020F0502020204030204" pitchFamily="34" charset="0"/>
                <a:ea typeface="Calibri" panose="020F0502020204030204" pitchFamily="34" charset="0"/>
                <a:cs typeface="Gautami" panose="020B0502040204020203" pitchFamily="34" charset="0"/>
              </a:rPr>
              <a:t>Scalability and Performance:</a:t>
            </a:r>
            <a:r>
              <a:rPr lang="en-IN" sz="2200" dirty="0">
                <a:solidFill>
                  <a:srgbClr val="7030A0"/>
                </a:solidFill>
                <a:effectLst/>
                <a:latin typeface="Calibri" panose="020F0502020204030204" pitchFamily="34" charset="0"/>
                <a:ea typeface="Calibri" panose="020F0502020204030204" pitchFamily="34" charset="0"/>
                <a:cs typeface="Gautami" panose="020B0502040204020203" pitchFamily="34" charset="0"/>
              </a:rPr>
              <a:t> </a:t>
            </a:r>
            <a:r>
              <a:rPr lang="en-IN" sz="2000" dirty="0">
                <a:solidFill>
                  <a:srgbClr val="000000"/>
                </a:solidFill>
                <a:effectLst/>
                <a:latin typeface="Calibri" panose="020F0502020204030204" pitchFamily="34" charset="0"/>
                <a:ea typeface="Calibri" panose="020F0502020204030204" pitchFamily="34" charset="0"/>
                <a:cs typeface="Gautami" panose="020B0502040204020203" pitchFamily="34" charset="0"/>
              </a:rPr>
              <a:t>Java is designed to support the development of scalable applications. The Java Virtual Machine optimizes code execution,</a:t>
            </a:r>
            <a:endParaRPr lang="en-IN" sz="2000" dirty="0"/>
          </a:p>
        </p:txBody>
      </p:sp>
    </p:spTree>
    <p:extLst>
      <p:ext uri="{BB962C8B-B14F-4D97-AF65-F5344CB8AC3E}">
        <p14:creationId xmlns:p14="http://schemas.microsoft.com/office/powerpoint/2010/main" val="348330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B63A-8178-CD07-3C39-A0A7F8EEF441}"/>
              </a:ext>
            </a:extLst>
          </p:cNvPr>
          <p:cNvSpPr>
            <a:spLocks noGrp="1"/>
          </p:cNvSpPr>
          <p:nvPr>
            <p:ph type="title"/>
          </p:nvPr>
        </p:nvSpPr>
        <p:spPr>
          <a:xfrm>
            <a:off x="968188" y="183777"/>
            <a:ext cx="4340224" cy="694765"/>
          </a:xfrm>
        </p:spPr>
        <p:txBody>
          <a:bodyPr/>
          <a:lstStyle/>
          <a:p>
            <a:r>
              <a:rPr lang="en-IN" sz="3200" b="1" dirty="0">
                <a:solidFill>
                  <a:srgbClr val="FF0000"/>
                </a:solidFill>
                <a:effectLst/>
                <a:latin typeface="Calibri" panose="020F0502020204030204" pitchFamily="34" charset="0"/>
                <a:ea typeface="Calibri" panose="020F0502020204030204" pitchFamily="34" charset="0"/>
              </a:rPr>
              <a:t>HISTORY </a:t>
            </a:r>
            <a:r>
              <a:rPr lang="en-IN" sz="3200" b="1" dirty="0">
                <a:solidFill>
                  <a:srgbClr val="FF0000"/>
                </a:solidFill>
                <a:latin typeface="Calibri" panose="020F0502020204030204" pitchFamily="34" charset="0"/>
                <a:ea typeface="Calibri" panose="020F0502020204030204" pitchFamily="34" charset="0"/>
              </a:rPr>
              <a:t>OF JAVA</a:t>
            </a:r>
            <a:endParaRPr lang="en-IN" dirty="0">
              <a:solidFill>
                <a:srgbClr val="FF0000"/>
              </a:solidFill>
            </a:endParaRPr>
          </a:p>
        </p:txBody>
      </p:sp>
      <p:pic>
        <p:nvPicPr>
          <p:cNvPr id="5" name="Picture 4">
            <a:extLst>
              <a:ext uri="{FF2B5EF4-FFF2-40B4-BE49-F238E27FC236}">
                <a16:creationId xmlns:a16="http://schemas.microsoft.com/office/drawing/2014/main" id="{7E9FB82C-5F31-F079-0852-BD26D09B3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412" y="432450"/>
            <a:ext cx="5746376" cy="320273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9" name="Content Placeholder 8">
            <a:extLst>
              <a:ext uri="{FF2B5EF4-FFF2-40B4-BE49-F238E27FC236}">
                <a16:creationId xmlns:a16="http://schemas.microsoft.com/office/drawing/2014/main" id="{E4F6AB79-1DC9-A51C-9868-CE63A8C6FACC}"/>
              </a:ext>
            </a:extLst>
          </p:cNvPr>
          <p:cNvSpPr>
            <a:spLocks noGrp="1"/>
          </p:cNvSpPr>
          <p:nvPr>
            <p:ph idx="1"/>
          </p:nvPr>
        </p:nvSpPr>
        <p:spPr>
          <a:xfrm>
            <a:off x="1726356" y="3948951"/>
            <a:ext cx="10018713" cy="2272555"/>
          </a:xfrm>
        </p:spPr>
        <p:txBody>
          <a:bodyPr/>
          <a:lstStyle/>
          <a:p>
            <a:pPr marL="285750" indent="-285750">
              <a:buFont typeface="Arial" panose="020B0604020202020204" pitchFamily="34" charset="0"/>
              <a:buChar char="•"/>
            </a:pPr>
            <a:r>
              <a:rPr lang="en-IN" sz="2400" dirty="0">
                <a:solidFill>
                  <a:srgbClr val="000000"/>
                </a:solidFill>
                <a:effectLst/>
                <a:latin typeface="Calibri" panose="020F0502020204030204" pitchFamily="34" charset="0"/>
                <a:ea typeface="Calibri" panose="020F0502020204030204" pitchFamily="34" charset="0"/>
                <a:cs typeface="Gautami" panose="020B0502040204020203" pitchFamily="34" charset="0"/>
              </a:rPr>
              <a:t>Development: Java was initially developed by James Gosling and his team at Sun Microsystems (later acquired by Oracle Corporation) in the early 1990s. </a:t>
            </a:r>
          </a:p>
          <a:p>
            <a:pPr marL="285750" indent="-285750">
              <a:buFont typeface="Arial" panose="020B0604020202020204" pitchFamily="34" charset="0"/>
              <a:buChar char="•"/>
            </a:pPr>
            <a:r>
              <a:rPr lang="en-IN" sz="2400" dirty="0">
                <a:solidFill>
                  <a:srgbClr val="000000"/>
                </a:solidFill>
                <a:effectLst/>
                <a:latin typeface="Calibri" panose="020F0502020204030204" pitchFamily="34" charset="0"/>
                <a:ea typeface="Calibri" panose="020F0502020204030204" pitchFamily="34" charset="0"/>
                <a:cs typeface="Gautami" panose="020B0502040204020203" pitchFamily="34" charset="0"/>
              </a:rPr>
              <a:t>The project, initially named "Oak," aimed to create a programming language for consumer electronics. However, it later shifted focus to internet programming.</a:t>
            </a:r>
            <a:endParaRPr lang="en-IN" sz="2400" dirty="0">
              <a:solidFill>
                <a:srgbClr val="000000"/>
              </a:solidFill>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75707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BF7F8-4968-51BD-DE64-175BB436F7E4}"/>
              </a:ext>
            </a:extLst>
          </p:cNvPr>
          <p:cNvSpPr>
            <a:spLocks noGrp="1"/>
          </p:cNvSpPr>
          <p:nvPr>
            <p:ph idx="1"/>
          </p:nvPr>
        </p:nvSpPr>
        <p:spPr>
          <a:xfrm>
            <a:off x="1627745" y="649941"/>
            <a:ext cx="10018713" cy="5288006"/>
          </a:xfrm>
        </p:spPr>
        <p:txBody>
          <a:bodyPr>
            <a:normAutofit/>
          </a:bodyPr>
          <a:lstStyle/>
          <a:p>
            <a:r>
              <a:rPr lang="en-IN" sz="2400" dirty="0">
                <a:solidFill>
                  <a:srgbClr val="000000"/>
                </a:solidFill>
                <a:latin typeface="Calibri" panose="020F0502020204030204" pitchFamily="34" charset="0"/>
                <a:ea typeface="Calibri" panose="020F0502020204030204" pitchFamily="34" charset="0"/>
                <a:cs typeface="Gautami" panose="020B0502040204020203" pitchFamily="34" charset="0"/>
              </a:rPr>
              <a:t>Public Release: The first public release of Java, called Java 1.0, took place in 1996. </a:t>
            </a:r>
          </a:p>
          <a:p>
            <a:r>
              <a:rPr lang="en-IN" sz="2400" dirty="0">
                <a:solidFill>
                  <a:srgbClr val="000000"/>
                </a:solidFill>
                <a:latin typeface="Calibri" panose="020F0502020204030204" pitchFamily="34" charset="0"/>
                <a:ea typeface="Calibri" panose="020F0502020204030204" pitchFamily="34" charset="0"/>
                <a:cs typeface="Gautami" panose="020B0502040204020203" pitchFamily="34" charset="0"/>
              </a:rPr>
              <a:t>Java Standard Edition (Java SE): Sun Microsystems introduced the Java SE platform, initially called Java 2 Standard Edition (J2SE), as a major upgrade in 1998. </a:t>
            </a:r>
          </a:p>
          <a:p>
            <a:r>
              <a:rPr lang="en-IN" sz="2400" dirty="0">
                <a:solidFill>
                  <a:srgbClr val="000000"/>
                </a:solidFill>
                <a:latin typeface="Calibri" panose="020F0502020204030204" pitchFamily="34" charset="0"/>
                <a:ea typeface="Calibri" panose="020F0502020204030204" pitchFamily="34" charset="0"/>
                <a:cs typeface="Gautami" panose="020B0502040204020203" pitchFamily="34" charset="0"/>
              </a:rPr>
              <a:t>Java Enterprise Edition (Java EE): In 1999, Java EE (previously known as Java 2 Enterprise Edition or J2EE) was introduced, targeting enterprise-level application development.</a:t>
            </a:r>
          </a:p>
          <a:p>
            <a:r>
              <a:rPr lang="en-IN" sz="2400" dirty="0">
                <a:solidFill>
                  <a:srgbClr val="000000"/>
                </a:solidFill>
                <a:latin typeface="Calibri" panose="020F0502020204030204" pitchFamily="34" charset="0"/>
                <a:ea typeface="Calibri" panose="020F0502020204030204" pitchFamily="34" charset="0"/>
                <a:cs typeface="Gautami" panose="020B0502040204020203" pitchFamily="34" charset="0"/>
              </a:rPr>
              <a:t>Open Sourcing: In 2006, Sun Microsystems released the Java Development Kit (JDK) under the GNU General Public License (GPL) as an open-source project known as OpenJDK. </a:t>
            </a:r>
            <a:endParaRPr lang="en-IN" dirty="0"/>
          </a:p>
          <a:p>
            <a:endParaRPr lang="en-IN" dirty="0"/>
          </a:p>
        </p:txBody>
      </p:sp>
      <p:sp>
        <p:nvSpPr>
          <p:cNvPr id="4" name="Content Placeholder 2">
            <a:extLst>
              <a:ext uri="{FF2B5EF4-FFF2-40B4-BE49-F238E27FC236}">
                <a16:creationId xmlns:a16="http://schemas.microsoft.com/office/drawing/2014/main" id="{9DF69FFA-202A-DCAD-42B1-C557783AF0A6}"/>
              </a:ext>
            </a:extLst>
          </p:cNvPr>
          <p:cNvSpPr txBox="1">
            <a:spLocks/>
          </p:cNvSpPr>
          <p:nvPr/>
        </p:nvSpPr>
        <p:spPr>
          <a:xfrm>
            <a:off x="1484310" y="2520251"/>
            <a:ext cx="10018713" cy="341769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323953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DA34-E8D5-8D5E-6451-8BCE0D92F6EA}"/>
              </a:ext>
            </a:extLst>
          </p:cNvPr>
          <p:cNvSpPr>
            <a:spLocks noGrp="1"/>
          </p:cNvSpPr>
          <p:nvPr>
            <p:ph type="title"/>
          </p:nvPr>
        </p:nvSpPr>
        <p:spPr>
          <a:xfrm>
            <a:off x="528917" y="0"/>
            <a:ext cx="5649071" cy="918882"/>
          </a:xfrm>
        </p:spPr>
        <p:txBody>
          <a:bodyPr/>
          <a:lstStyle/>
          <a:p>
            <a:r>
              <a:rPr lang="en-IN" b="1" dirty="0">
                <a:solidFill>
                  <a:srgbClr val="FF0000"/>
                </a:solidFill>
              </a:rPr>
              <a:t>Features of Java</a:t>
            </a:r>
          </a:p>
        </p:txBody>
      </p:sp>
      <p:pic>
        <p:nvPicPr>
          <p:cNvPr id="5" name="Content Placeholder 4">
            <a:extLst>
              <a:ext uri="{FF2B5EF4-FFF2-40B4-BE49-F238E27FC236}">
                <a16:creationId xmlns:a16="http://schemas.microsoft.com/office/drawing/2014/main" id="{9C84CFFE-F2C8-1797-7020-62845D69C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8283" y="605117"/>
            <a:ext cx="5874800" cy="5957047"/>
          </a:xfrm>
        </p:spPr>
      </p:pic>
      <p:sp>
        <p:nvSpPr>
          <p:cNvPr id="7" name="TextBox 6">
            <a:extLst>
              <a:ext uri="{FF2B5EF4-FFF2-40B4-BE49-F238E27FC236}">
                <a16:creationId xmlns:a16="http://schemas.microsoft.com/office/drawing/2014/main" id="{9FFA4062-FE0E-1F97-D386-8D008F7CDF0A}"/>
              </a:ext>
            </a:extLst>
          </p:cNvPr>
          <p:cNvSpPr txBox="1"/>
          <p:nvPr/>
        </p:nvSpPr>
        <p:spPr>
          <a:xfrm>
            <a:off x="1362635" y="1440212"/>
            <a:ext cx="4177553" cy="4199611"/>
          </a:xfrm>
          <a:prstGeom prst="rect">
            <a:avLst/>
          </a:prstGeom>
          <a:noFill/>
        </p:spPr>
        <p:txBody>
          <a:bodyPr wrap="square">
            <a:spAutoFit/>
          </a:bodyPr>
          <a:lstStyle/>
          <a:p>
            <a:pPr algn="just">
              <a:lnSpc>
                <a:spcPct val="150000"/>
              </a:lnSpc>
            </a:pPr>
            <a:r>
              <a:rPr lang="en-IN" sz="2000" b="0" i="0" dirty="0">
                <a:solidFill>
                  <a:srgbClr val="333333"/>
                </a:solidFill>
                <a:effectLst/>
                <a:latin typeface="inter-regular"/>
              </a:rPr>
              <a:t>The primary objective of </a:t>
            </a:r>
            <a:r>
              <a:rPr lang="en-IN" sz="2000" b="0" i="0" u="none" strike="noStrike" dirty="0">
                <a:solidFill>
                  <a:srgbClr val="008000"/>
                </a:solidFill>
                <a:effectLst/>
                <a:latin typeface="inter-regular"/>
                <a:hlinkClick r:id="rId3"/>
              </a:rPr>
              <a:t>Java programming</a:t>
            </a:r>
            <a:r>
              <a:rPr lang="en-IN" sz="2000" b="0" i="0" dirty="0">
                <a:solidFill>
                  <a:srgbClr val="333333"/>
                </a:solidFill>
                <a:effectLst/>
                <a:latin typeface="inter-regular"/>
              </a:rPr>
              <a:t> language creation was to make it portable, simple and secure programming language. Apart from this, there are also some excellent features which play an important role in the popularity of this language. The features of Java are also known as Java buzzwords.</a:t>
            </a:r>
            <a:endParaRPr lang="en-IN" sz="2000" dirty="0"/>
          </a:p>
        </p:txBody>
      </p:sp>
    </p:spTree>
    <p:extLst>
      <p:ext uri="{BB962C8B-B14F-4D97-AF65-F5344CB8AC3E}">
        <p14:creationId xmlns:p14="http://schemas.microsoft.com/office/powerpoint/2010/main" val="308210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D5A21-7D3F-9926-95FF-0B18A3B1E558}"/>
              </a:ext>
            </a:extLst>
          </p:cNvPr>
          <p:cNvSpPr>
            <a:spLocks noGrp="1"/>
          </p:cNvSpPr>
          <p:nvPr>
            <p:ph type="body" idx="1"/>
          </p:nvPr>
        </p:nvSpPr>
        <p:spPr>
          <a:xfrm>
            <a:off x="1547395" y="417356"/>
            <a:ext cx="4607188" cy="576262"/>
          </a:xfrm>
        </p:spPr>
        <p:txBody>
          <a:bodyPr/>
          <a:lstStyle/>
          <a:p>
            <a:r>
              <a:rPr lang="en-IN" b="0" i="0" dirty="0">
                <a:solidFill>
                  <a:srgbClr val="610B4B"/>
                </a:solidFill>
                <a:effectLst/>
                <a:latin typeface="erdana"/>
              </a:rPr>
              <a:t>Simple</a:t>
            </a:r>
            <a:endParaRPr lang="en-IN" dirty="0"/>
          </a:p>
        </p:txBody>
      </p:sp>
      <p:sp>
        <p:nvSpPr>
          <p:cNvPr id="3" name="Content Placeholder 2">
            <a:extLst>
              <a:ext uri="{FF2B5EF4-FFF2-40B4-BE49-F238E27FC236}">
                <a16:creationId xmlns:a16="http://schemas.microsoft.com/office/drawing/2014/main" id="{40DE0B19-44B1-90F7-FD9F-5EB71AB66855}"/>
              </a:ext>
            </a:extLst>
          </p:cNvPr>
          <p:cNvSpPr>
            <a:spLocks noGrp="1"/>
          </p:cNvSpPr>
          <p:nvPr>
            <p:ph sz="half" idx="2"/>
          </p:nvPr>
        </p:nvSpPr>
        <p:spPr>
          <a:xfrm>
            <a:off x="1044705" y="1178859"/>
            <a:ext cx="5383920" cy="4500282"/>
          </a:xfrm>
        </p:spPr>
        <p:txBody>
          <a:bodyPr>
            <a:normAutofit lnSpcReduction="10000"/>
          </a:bodyPr>
          <a:lstStyle/>
          <a:p>
            <a:pPr algn="just"/>
            <a:r>
              <a:rPr lang="en-IN" sz="2000" b="0" i="0" dirty="0">
                <a:solidFill>
                  <a:srgbClr val="333333"/>
                </a:solidFill>
                <a:effectLst/>
                <a:latin typeface="inter-regular"/>
              </a:rPr>
              <a:t>Java is very easy to learn, and its syntax is simple, clean and easy to understand. According to Sun Microsystem, Java language is a simple programming language because:</a:t>
            </a:r>
          </a:p>
          <a:p>
            <a:pPr algn="just">
              <a:buFont typeface="Arial" panose="020B0604020202020204" pitchFamily="34" charset="0"/>
              <a:buChar char="•"/>
            </a:pPr>
            <a:r>
              <a:rPr lang="en-IN" sz="2000" b="0" i="0" dirty="0">
                <a:solidFill>
                  <a:srgbClr val="000000"/>
                </a:solidFill>
                <a:effectLst/>
                <a:latin typeface="inter-regular"/>
              </a:rPr>
              <a:t>Java syntax is based on C++ (so easier for programmers to learn it after C++).</a:t>
            </a:r>
          </a:p>
          <a:p>
            <a:pPr algn="just">
              <a:buFont typeface="Arial" panose="020B0604020202020204" pitchFamily="34" charset="0"/>
              <a:buChar char="•"/>
            </a:pPr>
            <a:r>
              <a:rPr lang="en-IN" sz="2000" b="0" i="0" dirty="0">
                <a:solidFill>
                  <a:srgbClr val="000000"/>
                </a:solidFill>
                <a:effectLst/>
                <a:latin typeface="inter-regular"/>
              </a:rPr>
              <a:t>Java has removed many complicated and rarely-used features, for example, explicit pointers, operator overloading, etc.</a:t>
            </a:r>
          </a:p>
          <a:p>
            <a:pPr algn="just">
              <a:buFont typeface="Arial" panose="020B0604020202020204" pitchFamily="34" charset="0"/>
              <a:buChar char="•"/>
            </a:pPr>
            <a:r>
              <a:rPr lang="en-IN" sz="2000" b="0" i="0" dirty="0">
                <a:solidFill>
                  <a:srgbClr val="000000"/>
                </a:solidFill>
                <a:effectLst/>
                <a:latin typeface="inter-regular"/>
              </a:rPr>
              <a:t>There is no need to remove unreferenced objects because there is an Automatic Garbage Collection in Java</a:t>
            </a:r>
          </a:p>
        </p:txBody>
      </p:sp>
      <p:sp>
        <p:nvSpPr>
          <p:cNvPr id="6" name="Text Placeholder 5">
            <a:extLst>
              <a:ext uri="{FF2B5EF4-FFF2-40B4-BE49-F238E27FC236}">
                <a16:creationId xmlns:a16="http://schemas.microsoft.com/office/drawing/2014/main" id="{929B1BB4-EBC2-1A0E-1DDB-92D64799A491}"/>
              </a:ext>
            </a:extLst>
          </p:cNvPr>
          <p:cNvSpPr>
            <a:spLocks noGrp="1"/>
          </p:cNvSpPr>
          <p:nvPr>
            <p:ph type="body" sz="quarter" idx="3"/>
          </p:nvPr>
        </p:nvSpPr>
        <p:spPr>
          <a:xfrm>
            <a:off x="7104605" y="417356"/>
            <a:ext cx="4622537" cy="576262"/>
          </a:xfrm>
        </p:spPr>
        <p:txBody>
          <a:bodyPr/>
          <a:lstStyle/>
          <a:p>
            <a:r>
              <a:rPr lang="en-IN" dirty="0">
                <a:solidFill>
                  <a:srgbClr val="7030A0"/>
                </a:solidFill>
              </a:rPr>
              <a:t>Object Oriented</a:t>
            </a:r>
          </a:p>
        </p:txBody>
      </p:sp>
      <p:sp>
        <p:nvSpPr>
          <p:cNvPr id="7" name="Content Placeholder 6">
            <a:extLst>
              <a:ext uri="{FF2B5EF4-FFF2-40B4-BE49-F238E27FC236}">
                <a16:creationId xmlns:a16="http://schemas.microsoft.com/office/drawing/2014/main" id="{9A2BDCA9-8A58-2DC3-8D84-79B2153DF8C0}"/>
              </a:ext>
            </a:extLst>
          </p:cNvPr>
          <p:cNvSpPr>
            <a:spLocks noGrp="1"/>
          </p:cNvSpPr>
          <p:nvPr>
            <p:ph sz="quarter" idx="4"/>
          </p:nvPr>
        </p:nvSpPr>
        <p:spPr>
          <a:xfrm>
            <a:off x="6594165" y="1183400"/>
            <a:ext cx="5643416" cy="4697505"/>
          </a:xfrm>
        </p:spPr>
        <p:txBody>
          <a:bodyPr>
            <a:normAutofit lnSpcReduction="10000"/>
          </a:bodyPr>
          <a:lstStyle/>
          <a:p>
            <a:r>
              <a:rPr lang="en-IN" sz="2000" b="0" i="0" dirty="0">
                <a:solidFill>
                  <a:srgbClr val="333333"/>
                </a:solidFill>
                <a:effectLst/>
                <a:latin typeface="inter-regular"/>
              </a:rPr>
              <a:t>Java is an </a:t>
            </a:r>
            <a:r>
              <a:rPr lang="en-IN" sz="2000" b="0" i="0" u="none" strike="noStrike" dirty="0">
                <a:solidFill>
                  <a:srgbClr val="008000"/>
                </a:solidFill>
                <a:effectLst/>
                <a:latin typeface="inter-regular"/>
                <a:hlinkClick r:id="rId3"/>
              </a:rPr>
              <a:t>object-oriented</a:t>
            </a:r>
            <a:r>
              <a:rPr lang="en-IN" sz="2000" b="0" i="0" dirty="0">
                <a:solidFill>
                  <a:srgbClr val="333333"/>
                </a:solidFill>
                <a:effectLst/>
                <a:latin typeface="inter-regular"/>
              </a:rPr>
              <a:t> programming language. Everything in Java is an object. Object-oriented means we organize our software as a combination of different types of objects that incorporate both data and </a:t>
            </a:r>
            <a:r>
              <a:rPr lang="en-IN" sz="2000" b="0" i="0" dirty="0" err="1">
                <a:solidFill>
                  <a:srgbClr val="333333"/>
                </a:solidFill>
                <a:effectLst/>
                <a:latin typeface="inter-regular"/>
              </a:rPr>
              <a:t>behavior</a:t>
            </a:r>
            <a:r>
              <a:rPr lang="en-IN" sz="2000" b="0" i="0" dirty="0">
                <a:solidFill>
                  <a:srgbClr val="333333"/>
                </a:solidFill>
                <a:effectLst/>
                <a:latin typeface="inter-regular"/>
              </a:rPr>
              <a:t>.</a:t>
            </a:r>
          </a:p>
          <a:p>
            <a:pPr algn="just"/>
            <a:r>
              <a:rPr lang="en-IN" sz="2000" b="0" i="0" dirty="0">
                <a:solidFill>
                  <a:srgbClr val="333333"/>
                </a:solidFill>
                <a:effectLst/>
                <a:latin typeface="inter-regular"/>
              </a:rPr>
              <a:t>Object-oriented programming (OOPs) is a methodology that simplifies software development and maintenance by providing some rules.</a:t>
            </a:r>
          </a:p>
          <a:p>
            <a:pPr algn="just"/>
            <a:r>
              <a:rPr lang="en-IN" sz="2000" b="0" i="0" dirty="0">
                <a:solidFill>
                  <a:srgbClr val="333333"/>
                </a:solidFill>
                <a:effectLst/>
                <a:latin typeface="inter-regular"/>
              </a:rPr>
              <a:t>Basic concepts of OOPs are:</a:t>
            </a:r>
          </a:p>
          <a:p>
            <a:pPr marL="0" indent="0" algn="just">
              <a:buNone/>
            </a:pPr>
            <a:endParaRPr lang="en-IN" b="0" i="0" dirty="0">
              <a:solidFill>
                <a:srgbClr val="333333"/>
              </a:solidFill>
              <a:effectLst/>
              <a:latin typeface="inter-regular"/>
            </a:endParaRPr>
          </a:p>
          <a:p>
            <a:pPr marL="0" indent="0" algn="just">
              <a:buNone/>
            </a:pPr>
            <a:r>
              <a:rPr lang="en-IN" b="0" i="0" u="none" strike="noStrike" dirty="0">
                <a:solidFill>
                  <a:srgbClr val="008000"/>
                </a:solidFill>
                <a:effectLst/>
                <a:latin typeface="inter-regular"/>
                <a:hlinkClick r:id="rId4"/>
              </a:rPr>
              <a:t>Object</a:t>
            </a:r>
            <a:r>
              <a:rPr lang="en-IN" b="0" i="0" u="none" strike="noStrike" dirty="0">
                <a:solidFill>
                  <a:srgbClr val="008000"/>
                </a:solidFill>
                <a:effectLst/>
                <a:latin typeface="inter-regular"/>
              </a:rPr>
              <a:t>        </a:t>
            </a:r>
            <a:endParaRPr lang="en-IN" b="0" i="0" dirty="0">
              <a:solidFill>
                <a:srgbClr val="000000"/>
              </a:solidFill>
              <a:effectLst/>
              <a:latin typeface="inter-regular"/>
            </a:endParaRPr>
          </a:p>
          <a:p>
            <a:pPr marL="0" indent="0" algn="just">
              <a:buNone/>
            </a:pPr>
            <a:r>
              <a:rPr lang="en-IN" b="0" i="0" u="none" strike="noStrike" dirty="0">
                <a:solidFill>
                  <a:srgbClr val="008000"/>
                </a:solidFill>
                <a:effectLst/>
                <a:latin typeface="inter-regular"/>
                <a:hlinkClick r:id="rId5"/>
              </a:rPr>
              <a:t>Class</a:t>
            </a:r>
            <a:endParaRPr lang="en-IN" b="0" i="0" dirty="0">
              <a:solidFill>
                <a:srgbClr val="000000"/>
              </a:solidFill>
              <a:effectLst/>
              <a:latin typeface="inter-regular"/>
            </a:endParaRPr>
          </a:p>
          <a:p>
            <a:pPr marL="0" indent="0" algn="just">
              <a:buNone/>
            </a:pPr>
            <a:r>
              <a:rPr lang="en-IN" b="0" i="0" u="none" strike="noStrike" dirty="0">
                <a:solidFill>
                  <a:srgbClr val="008000"/>
                </a:solidFill>
                <a:effectLst/>
                <a:latin typeface="inter-regular"/>
                <a:hlinkClick r:id="rId6"/>
              </a:rPr>
              <a:t>Inheritance</a:t>
            </a:r>
            <a:endParaRPr lang="en-IN" b="0" i="0" dirty="0">
              <a:solidFill>
                <a:srgbClr val="000000"/>
              </a:solidFill>
              <a:effectLst/>
              <a:latin typeface="inter-regular"/>
            </a:endParaRPr>
          </a:p>
          <a:p>
            <a:endParaRPr lang="en-IN" dirty="0"/>
          </a:p>
        </p:txBody>
      </p:sp>
      <p:sp>
        <p:nvSpPr>
          <p:cNvPr id="1051" name="TextBox 1050">
            <a:extLst>
              <a:ext uri="{FF2B5EF4-FFF2-40B4-BE49-F238E27FC236}">
                <a16:creationId xmlns:a16="http://schemas.microsoft.com/office/drawing/2014/main" id="{9C52B866-FA91-CA19-2EC8-BCA95BF8D77B}"/>
              </a:ext>
            </a:extLst>
          </p:cNvPr>
          <p:cNvSpPr txBox="1"/>
          <p:nvPr/>
        </p:nvSpPr>
        <p:spPr>
          <a:xfrm>
            <a:off x="9255843" y="4468438"/>
            <a:ext cx="2173289" cy="1295868"/>
          </a:xfrm>
          <a:prstGeom prst="rect">
            <a:avLst/>
          </a:prstGeom>
          <a:noFill/>
        </p:spPr>
        <p:txBody>
          <a:bodyPr wrap="square">
            <a:spAutoFit/>
          </a:bodyPr>
          <a:lstStyle/>
          <a:p>
            <a:pPr algn="just">
              <a:lnSpc>
                <a:spcPct val="150000"/>
              </a:lnSpc>
            </a:pPr>
            <a:r>
              <a:rPr lang="en-IN" b="0" i="0" u="none" strike="noStrike" dirty="0">
                <a:solidFill>
                  <a:srgbClr val="008000"/>
                </a:solidFill>
                <a:effectLst/>
                <a:latin typeface="inter-regular"/>
                <a:hlinkClick r:id="rId7"/>
              </a:rPr>
              <a:t>Polymorphism</a:t>
            </a:r>
            <a:endParaRPr lang="en-IN" b="0" i="0" dirty="0">
              <a:solidFill>
                <a:srgbClr val="000000"/>
              </a:solidFill>
              <a:effectLst/>
              <a:latin typeface="inter-regular"/>
            </a:endParaRPr>
          </a:p>
          <a:p>
            <a:pPr algn="just">
              <a:lnSpc>
                <a:spcPct val="150000"/>
              </a:lnSpc>
            </a:pPr>
            <a:r>
              <a:rPr lang="en-IN" b="0" i="0" u="none" strike="noStrike" dirty="0">
                <a:solidFill>
                  <a:srgbClr val="008000"/>
                </a:solidFill>
                <a:effectLst/>
                <a:latin typeface="inter-regular"/>
                <a:hlinkClick r:id="rId8"/>
              </a:rPr>
              <a:t>Abstraction</a:t>
            </a:r>
            <a:endParaRPr lang="en-IN" b="0" i="0" dirty="0">
              <a:solidFill>
                <a:srgbClr val="000000"/>
              </a:solidFill>
              <a:effectLst/>
              <a:latin typeface="inter-regular"/>
            </a:endParaRPr>
          </a:p>
          <a:p>
            <a:pPr algn="just">
              <a:lnSpc>
                <a:spcPct val="150000"/>
              </a:lnSpc>
            </a:pPr>
            <a:r>
              <a:rPr lang="en-IN" b="0" i="0" u="none" strike="noStrike" dirty="0">
                <a:solidFill>
                  <a:srgbClr val="008000"/>
                </a:solidFill>
                <a:effectLst/>
                <a:latin typeface="inter-regular"/>
                <a:hlinkClick r:id="rId9"/>
              </a:rPr>
              <a:t>Encapsulation</a:t>
            </a:r>
            <a:endParaRPr lang="en-IN" b="0" i="0" dirty="0">
              <a:solidFill>
                <a:srgbClr val="000000"/>
              </a:solidFill>
              <a:effectLst/>
              <a:latin typeface="inter-regular"/>
            </a:endParaRPr>
          </a:p>
        </p:txBody>
      </p:sp>
    </p:spTree>
    <p:extLst>
      <p:ext uri="{BB962C8B-B14F-4D97-AF65-F5344CB8AC3E}">
        <p14:creationId xmlns:p14="http://schemas.microsoft.com/office/powerpoint/2010/main" val="258030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0C3-4DF2-B803-4F87-2F6ECAB55BEC}"/>
              </a:ext>
            </a:extLst>
          </p:cNvPr>
          <p:cNvSpPr>
            <a:spLocks noGrp="1"/>
          </p:cNvSpPr>
          <p:nvPr>
            <p:ph type="title"/>
          </p:nvPr>
        </p:nvSpPr>
        <p:spPr>
          <a:xfrm>
            <a:off x="1484311" y="685800"/>
            <a:ext cx="10018713" cy="676835"/>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65E4E0AE-DF31-C83D-27AC-DE272EA23624}"/>
              </a:ext>
            </a:extLst>
          </p:cNvPr>
          <p:cNvSpPr>
            <a:spLocks noGrp="1"/>
          </p:cNvSpPr>
          <p:nvPr>
            <p:ph idx="1"/>
          </p:nvPr>
        </p:nvSpPr>
        <p:spPr>
          <a:xfrm>
            <a:off x="5782235" y="1277469"/>
            <a:ext cx="6117760" cy="4136994"/>
          </a:xfrm>
        </p:spPr>
        <p:txBody>
          <a:bodyPr/>
          <a:lstStyle/>
          <a:p>
            <a:r>
              <a:rPr lang="en-IN" b="0" i="0" dirty="0">
                <a:solidFill>
                  <a:srgbClr val="333333"/>
                </a:solidFill>
                <a:effectLst/>
                <a:latin typeface="inter-regular"/>
              </a:rPr>
              <a:t>Java is platform independent because it is different from other languages like </a:t>
            </a:r>
            <a:r>
              <a:rPr lang="en-IN" b="0" i="0" u="none" strike="noStrike" dirty="0">
                <a:solidFill>
                  <a:srgbClr val="008000"/>
                </a:solidFill>
                <a:effectLst/>
                <a:latin typeface="inter-regular"/>
                <a:hlinkClick r:id="rId2"/>
              </a:rPr>
              <a:t>C</a:t>
            </a:r>
            <a:r>
              <a:rPr lang="en-IN" b="0" i="0" dirty="0">
                <a:solidFill>
                  <a:srgbClr val="333333"/>
                </a:solidFill>
                <a:effectLst/>
                <a:latin typeface="inter-regular"/>
              </a:rPr>
              <a:t>, </a:t>
            </a:r>
            <a:r>
              <a:rPr lang="en-IN" b="0" i="0" u="none" strike="noStrike" dirty="0">
                <a:solidFill>
                  <a:srgbClr val="008000"/>
                </a:solidFill>
                <a:effectLst/>
                <a:latin typeface="inter-regular"/>
                <a:hlinkClick r:id="rId3"/>
              </a:rPr>
              <a:t>C++</a:t>
            </a:r>
            <a:r>
              <a:rPr lang="en-IN" b="0" i="0" dirty="0">
                <a:solidFill>
                  <a:srgbClr val="333333"/>
                </a:solidFill>
                <a:effectLst/>
                <a:latin typeface="inter-regular"/>
              </a:rPr>
              <a:t>, etc. which are compiled into platform specific machines while Java is a write once, run anywhere language. A platform is the hardware or software environment in which a program runs.</a:t>
            </a:r>
            <a:endParaRPr lang="en-IN" dirty="0"/>
          </a:p>
        </p:txBody>
      </p:sp>
      <p:sp>
        <p:nvSpPr>
          <p:cNvPr id="6" name="TextBox 5">
            <a:extLst>
              <a:ext uri="{FF2B5EF4-FFF2-40B4-BE49-F238E27FC236}">
                <a16:creationId xmlns:a16="http://schemas.microsoft.com/office/drawing/2014/main" id="{F2936BE0-650C-8D30-8056-0CC961E59441}"/>
              </a:ext>
            </a:extLst>
          </p:cNvPr>
          <p:cNvSpPr txBox="1"/>
          <p:nvPr/>
        </p:nvSpPr>
        <p:spPr>
          <a:xfrm>
            <a:off x="1748118" y="387340"/>
            <a:ext cx="4034117" cy="1138773"/>
          </a:xfrm>
          <a:prstGeom prst="rect">
            <a:avLst/>
          </a:prstGeom>
          <a:noFill/>
        </p:spPr>
        <p:txBody>
          <a:bodyPr wrap="square">
            <a:spAutoFit/>
          </a:bodyPr>
          <a:lstStyle/>
          <a:p>
            <a:pPr algn="just"/>
            <a:r>
              <a:rPr lang="en-IN" sz="3200" b="0" i="0" dirty="0">
                <a:solidFill>
                  <a:srgbClr val="610B4B"/>
                </a:solidFill>
                <a:effectLst/>
                <a:latin typeface="erdana"/>
              </a:rPr>
              <a:t>Platform Independent</a:t>
            </a:r>
          </a:p>
          <a:p>
            <a:br>
              <a:rPr lang="en-IN" dirty="0"/>
            </a:br>
            <a:endParaRPr lang="en-IN" dirty="0"/>
          </a:p>
        </p:txBody>
      </p:sp>
      <p:pic>
        <p:nvPicPr>
          <p:cNvPr id="8" name="Picture 7">
            <a:extLst>
              <a:ext uri="{FF2B5EF4-FFF2-40B4-BE49-F238E27FC236}">
                <a16:creationId xmlns:a16="http://schemas.microsoft.com/office/drawing/2014/main" id="{609D535D-23A8-2BE8-CC88-C77998DAB8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4311" y="1313065"/>
            <a:ext cx="4055877" cy="4136994"/>
          </a:xfrm>
          <a:prstGeom prst="rect">
            <a:avLst/>
          </a:prstGeom>
        </p:spPr>
      </p:pic>
    </p:spTree>
    <p:extLst>
      <p:ext uri="{BB962C8B-B14F-4D97-AF65-F5344CB8AC3E}">
        <p14:creationId xmlns:p14="http://schemas.microsoft.com/office/powerpoint/2010/main" val="89646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586C4-16E2-1E59-EBB1-C800459CC5B6}"/>
              </a:ext>
            </a:extLst>
          </p:cNvPr>
          <p:cNvSpPr>
            <a:spLocks noGrp="1"/>
          </p:cNvSpPr>
          <p:nvPr>
            <p:ph idx="1"/>
          </p:nvPr>
        </p:nvSpPr>
        <p:spPr>
          <a:xfrm>
            <a:off x="1430522" y="304799"/>
            <a:ext cx="10869055" cy="3124201"/>
          </a:xfrm>
        </p:spPr>
        <p:txBody>
          <a:bodyPr>
            <a:normAutofit/>
          </a:bodyPr>
          <a:lstStyle/>
          <a:p>
            <a:pPr marL="0" indent="0" algn="just">
              <a:buNone/>
            </a:pPr>
            <a:r>
              <a:rPr lang="en-IN" sz="2800" b="1" i="0" dirty="0">
                <a:solidFill>
                  <a:srgbClr val="610B4B"/>
                </a:solidFill>
                <a:effectLst/>
                <a:latin typeface="erdana"/>
              </a:rPr>
              <a:t>Secured</a:t>
            </a:r>
          </a:p>
          <a:p>
            <a:pPr algn="just"/>
            <a:r>
              <a:rPr lang="en-IN" sz="2000" b="0" i="0" dirty="0">
                <a:solidFill>
                  <a:srgbClr val="333333"/>
                </a:solidFill>
                <a:effectLst/>
                <a:latin typeface="inter-regular"/>
              </a:rPr>
              <a:t>Java is best known for its security. With Java, we can develop virus-free systems. Java is secured because:</a:t>
            </a:r>
          </a:p>
          <a:p>
            <a:pPr algn="just">
              <a:buFont typeface="Arial" panose="020B0604020202020204" pitchFamily="34" charset="0"/>
              <a:buChar char="•"/>
            </a:pPr>
            <a:r>
              <a:rPr lang="en-IN" sz="2000" i="0" dirty="0">
                <a:solidFill>
                  <a:srgbClr val="000000"/>
                </a:solidFill>
                <a:effectLst/>
                <a:latin typeface="inter-bold"/>
              </a:rPr>
              <a:t>No explicit pointer</a:t>
            </a:r>
            <a:endParaRPr lang="en-IN" sz="2000" i="0" dirty="0">
              <a:solidFill>
                <a:srgbClr val="000000"/>
              </a:solidFill>
              <a:effectLst/>
              <a:latin typeface="inter-regular"/>
            </a:endParaRPr>
          </a:p>
          <a:p>
            <a:pPr algn="just">
              <a:buFont typeface="Arial" panose="020B0604020202020204" pitchFamily="34" charset="0"/>
              <a:buChar char="•"/>
            </a:pPr>
            <a:r>
              <a:rPr lang="en-IN" sz="2000" i="0" dirty="0">
                <a:solidFill>
                  <a:srgbClr val="000000"/>
                </a:solidFill>
                <a:effectLst/>
                <a:latin typeface="inter-bold"/>
              </a:rPr>
              <a:t>Java Programs run inside a virtual machine sandbox</a:t>
            </a:r>
            <a:endParaRPr lang="en-IN" sz="2000" i="0" dirty="0">
              <a:solidFill>
                <a:srgbClr val="000000"/>
              </a:solidFill>
              <a:effectLst/>
              <a:latin typeface="inter-regular"/>
            </a:endParaRPr>
          </a:p>
          <a:p>
            <a:endParaRPr lang="en-IN" dirty="0"/>
          </a:p>
        </p:txBody>
      </p:sp>
      <p:sp>
        <p:nvSpPr>
          <p:cNvPr id="4" name="Content Placeholder 2">
            <a:extLst>
              <a:ext uri="{FF2B5EF4-FFF2-40B4-BE49-F238E27FC236}">
                <a16:creationId xmlns:a16="http://schemas.microsoft.com/office/drawing/2014/main" id="{87433FCF-D474-01A9-8451-8C59CB68E83C}"/>
              </a:ext>
            </a:extLst>
          </p:cNvPr>
          <p:cNvSpPr txBox="1">
            <a:spLocks/>
          </p:cNvSpPr>
          <p:nvPr/>
        </p:nvSpPr>
        <p:spPr>
          <a:xfrm>
            <a:off x="1353671" y="2962834"/>
            <a:ext cx="10148048" cy="312420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r>
              <a:rPr lang="en-IN" sz="3000" b="1" i="0" dirty="0">
                <a:solidFill>
                  <a:srgbClr val="610B4B"/>
                </a:solidFill>
                <a:effectLst/>
                <a:latin typeface="erdana"/>
              </a:rPr>
              <a:t>Robust</a:t>
            </a:r>
          </a:p>
          <a:p>
            <a:pPr algn="just"/>
            <a:r>
              <a:rPr lang="en-IN" sz="2200" b="0" i="0" dirty="0">
                <a:solidFill>
                  <a:srgbClr val="333333"/>
                </a:solidFill>
                <a:effectLst/>
                <a:latin typeface="inter-regular"/>
              </a:rPr>
              <a:t>The English mining of Robust is strong. Java is robust because:</a:t>
            </a:r>
          </a:p>
          <a:p>
            <a:pPr algn="just">
              <a:buFont typeface="Arial" panose="020B0604020202020204" pitchFamily="34" charset="0"/>
              <a:buChar char="•"/>
            </a:pPr>
            <a:r>
              <a:rPr lang="en-IN" sz="2200" b="0" i="0" dirty="0">
                <a:solidFill>
                  <a:srgbClr val="000000"/>
                </a:solidFill>
                <a:effectLst/>
                <a:latin typeface="inter-regular"/>
              </a:rPr>
              <a:t>It uses strong memory management.</a:t>
            </a:r>
          </a:p>
          <a:p>
            <a:pPr algn="just">
              <a:buFont typeface="Arial" panose="020B0604020202020204" pitchFamily="34" charset="0"/>
              <a:buChar char="•"/>
            </a:pPr>
            <a:r>
              <a:rPr lang="en-IN" sz="2200" b="0" i="0" dirty="0">
                <a:solidFill>
                  <a:srgbClr val="000000"/>
                </a:solidFill>
                <a:effectLst/>
                <a:latin typeface="inter-regular"/>
              </a:rPr>
              <a:t>There is a lack of pointers that avoids security problems.</a:t>
            </a:r>
          </a:p>
          <a:p>
            <a:pPr algn="just">
              <a:buFont typeface="Arial" panose="020B0604020202020204" pitchFamily="34" charset="0"/>
              <a:buChar char="•"/>
            </a:pPr>
            <a:r>
              <a:rPr lang="en-IN" sz="2200" b="0" i="0" dirty="0">
                <a:solidFill>
                  <a:srgbClr val="000000"/>
                </a:solidFill>
                <a:effectLst/>
                <a:latin typeface="inter-regular"/>
              </a:rPr>
              <a:t>Java provides automatic garbage collection which runs on the Java Virtual Machine to get rid of objects which are not being used by a Java application anymore.</a:t>
            </a:r>
          </a:p>
          <a:p>
            <a:pPr algn="just">
              <a:buFont typeface="Arial" panose="020B0604020202020204" pitchFamily="34" charset="0"/>
              <a:buChar char="•"/>
            </a:pPr>
            <a:r>
              <a:rPr lang="en-IN" sz="2200" b="0" i="0" dirty="0">
                <a:solidFill>
                  <a:srgbClr val="000000"/>
                </a:solidFill>
                <a:effectLst/>
                <a:latin typeface="inter-regular"/>
              </a:rPr>
              <a:t>There are exception handling and the type checking mechanism in Java. All these points make Java robust.</a:t>
            </a:r>
          </a:p>
          <a:p>
            <a:endParaRPr lang="en-IN" dirty="0"/>
          </a:p>
        </p:txBody>
      </p:sp>
    </p:spTree>
    <p:extLst>
      <p:ext uri="{BB962C8B-B14F-4D97-AF65-F5344CB8AC3E}">
        <p14:creationId xmlns:p14="http://schemas.microsoft.com/office/powerpoint/2010/main" val="2645308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67</TotalTime>
  <Words>924</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Constantia</vt:lpstr>
      <vt:lpstr>Corbel</vt:lpstr>
      <vt:lpstr>erdana</vt:lpstr>
      <vt:lpstr>inter-bold</vt:lpstr>
      <vt:lpstr>inter-regular</vt:lpstr>
      <vt:lpstr>Symbol</vt:lpstr>
      <vt:lpstr>Parallax</vt:lpstr>
      <vt:lpstr>INTORDUCTION  TO JAVA PROGRAMMING</vt:lpstr>
      <vt:lpstr>Introduction</vt:lpstr>
      <vt:lpstr>Purpose of Java</vt:lpstr>
      <vt:lpstr>HISTORY OF JAVA</vt:lpstr>
      <vt:lpstr>PowerPoint Presentation</vt:lpstr>
      <vt:lpstr>Features of Java</vt:lpstr>
      <vt:lpstr>PowerPoint Presentation</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INTORDUCTION  TO JAVA PROGRAMMING</dc:title>
  <dc:creator>Sivakumar Chandragari</dc:creator>
  <cp:lastModifiedBy>Sivakumar Chandragari</cp:lastModifiedBy>
  <cp:revision>3</cp:revision>
  <dcterms:created xsi:type="dcterms:W3CDTF">2023-06-12T12:10:26Z</dcterms:created>
  <dcterms:modified xsi:type="dcterms:W3CDTF">2023-06-12T16:38:10Z</dcterms:modified>
</cp:coreProperties>
</file>