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63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33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76" y="108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8"/>
          <p:cNvSpPr/>
          <p:nvPr/>
        </p:nvSpPr>
        <p:spPr>
          <a:xfrm rot="16200000">
            <a:off x="2730061" y="-2603939"/>
            <a:ext cx="6858000" cy="120658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18"/>
              <a:gd name="connsiteY0-2" fmla="*/ 6370 h 10000"/>
              <a:gd name="connsiteX1-3" fmla="*/ 10018 w 10018"/>
              <a:gd name="connsiteY1-4" fmla="*/ 0 h 10000"/>
              <a:gd name="connsiteX2-5" fmla="*/ 10018 w 10018"/>
              <a:gd name="connsiteY2-6" fmla="*/ 10000 h 10000"/>
              <a:gd name="connsiteX3-7" fmla="*/ 18 w 10018"/>
              <a:gd name="connsiteY3-8" fmla="*/ 10000 h 10000"/>
              <a:gd name="connsiteX4-9" fmla="*/ 0 w 10018"/>
              <a:gd name="connsiteY4-10" fmla="*/ 6370 h 10000"/>
              <a:gd name="connsiteX0-11" fmla="*/ 0 w 10000"/>
              <a:gd name="connsiteY0-12" fmla="*/ 5650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565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565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65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iagonal Stripe 9"/>
          <p:cNvSpPr/>
          <p:nvPr/>
        </p:nvSpPr>
        <p:spPr>
          <a:xfrm flipV="1">
            <a:off x="-1" y="-3"/>
            <a:ext cx="6810703" cy="6857999"/>
          </a:xfrm>
          <a:prstGeom prst="diagStripe">
            <a:avLst>
              <a:gd name="adj" fmla="val 931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12192000" cy="5616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12192000" cy="5586413"/>
          </a:xfrm>
          <a:prstGeom prst="rect">
            <a:avLst/>
          </a:prstGeom>
          <a:blipFill>
            <a:blip r:embed="rId12">
              <a:alphaModFix amt="47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27800"/>
            <a:ext cx="12192000" cy="157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27800"/>
            <a:ext cx="12192000" cy="157163"/>
          </a:xfrm>
          <a:prstGeom prst="rect">
            <a:avLst/>
          </a:prstGeom>
          <a:blipFill>
            <a:blip r:embed="rId12">
              <a:alphaModFix amt="47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53188"/>
            <a:ext cx="12192000" cy="44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8063"/>
            <a:ext cx="10515600" cy="540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5C16F-03C1-41D8-A654-726067EA55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1ABD39-5103-4421-9404-DB506232F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/>
        </a:buClr>
        <a:buSzPct val="90000"/>
        <a:buFont typeface="Wingdings 2" pitchFamily="18" charset="2"/>
        <a:buChar char="¾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05537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vue-cli</a:t>
            </a:r>
            <a:r>
              <a:rPr kumimoji="0" lang="zh-CN" altLang="en-US" sz="5400" b="1" i="0" u="none" strike="noStrike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快速脚手架培训</a:t>
            </a:r>
            <a:endParaRPr kumimoji="0" lang="zh-CN" altLang="en-US" sz="5400" b="1" i="0" u="none" strike="noStrike" kern="1200" cap="none" spc="0" normalizeH="0" baseline="0" noProof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r" defTabSz="914400">
              <a:buSzPct val="90000"/>
            </a:pPr>
            <a:r>
              <a:rPr lang="zh-CN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电渠研发部邵霞</a:t>
            </a:r>
            <a:endParaRPr lang="zh-CN" b="1" kern="1200" dirty="0">
              <a:solidFill>
                <a:schemeClr val="accent4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9860" y="2096770"/>
            <a:ext cx="185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vue-cli2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版本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/>
              <a:t>不可思议的</a:t>
            </a:r>
            <a:r>
              <a:rPr lang="en-US" altLang="zh-CN"/>
              <a:t>app.css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  </a:t>
            </a:r>
            <a:r>
              <a:rPr lang="zh-CN" altLang="en-US" sz="1800"/>
              <a:t>运行项目打包程序后，我们的</a:t>
            </a:r>
            <a:r>
              <a:rPr lang="en-US" altLang="zh-CN" sz="1800"/>
              <a:t>dist</a:t>
            </a:r>
            <a:r>
              <a:rPr lang="zh-CN" altLang="en-US" sz="1800"/>
              <a:t>目录下会生成</a:t>
            </a:r>
            <a:r>
              <a:rPr lang="en-US" altLang="zh-CN" sz="1800"/>
              <a:t>app.css</a:t>
            </a:r>
            <a:r>
              <a:rPr lang="zh-CN" altLang="en-US" sz="1800"/>
              <a:t>，但是细心的同学可能会发现我们的源码里面是没有</a:t>
            </a:r>
            <a:r>
              <a:rPr lang="en-US" altLang="zh-CN" sz="1800"/>
              <a:t>app.css</a:t>
            </a:r>
            <a:r>
              <a:rPr lang="zh-CN" altLang="en-US" sz="1800"/>
              <a:t>的，那么</a:t>
            </a:r>
            <a:r>
              <a:rPr lang="en-US" altLang="zh-CN" sz="1800"/>
              <a:t>app.css</a:t>
            </a:r>
            <a:r>
              <a:rPr lang="zh-CN" altLang="en-US" sz="1800"/>
              <a:t>是从哪里产生的呢？官网没有做过多的说明，这里简单解释一下。</a:t>
            </a:r>
            <a:endParaRPr lang="zh-CN" altLang="en-US" sz="18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app.css</a:t>
            </a:r>
            <a:r>
              <a:rPr lang="zh-CN" altLang="en-US" sz="1800"/>
              <a:t>是</a:t>
            </a:r>
            <a:r>
              <a:rPr lang="en-US" altLang="zh-CN" sz="1800"/>
              <a:t>vue</a:t>
            </a:r>
            <a:r>
              <a:rPr lang="zh-CN" altLang="en-US" sz="1800"/>
              <a:t>帮我们从所有组件包括根组件中提取的</a:t>
            </a:r>
            <a:r>
              <a:rPr lang="en-US" altLang="zh-CN" sz="1800"/>
              <a:t>css</a:t>
            </a:r>
            <a:r>
              <a:rPr lang="zh-CN" altLang="en-US" sz="1800"/>
              <a:t>样式的集合，也就是说所有</a:t>
            </a:r>
            <a:r>
              <a:rPr lang="en-US" altLang="zh-CN" sz="1800"/>
              <a:t>.vue </a:t>
            </a:r>
            <a:r>
              <a:rPr lang="zh-CN" altLang="en-US" sz="1800"/>
              <a:t>结尾的但组件文件中用</a:t>
            </a:r>
            <a:r>
              <a:rPr lang="en-US" altLang="zh-CN" sz="1800"/>
              <a:t>style</a:t>
            </a:r>
            <a:r>
              <a:rPr lang="zh-CN" altLang="en-US" sz="1800"/>
              <a:t>包裹起来的部分，这部分的内容会 被单独提取出来，并被</a:t>
            </a:r>
            <a:r>
              <a:rPr lang="en-US" altLang="zh-CN" sz="1800"/>
              <a:t>webpack</a:t>
            </a:r>
            <a:r>
              <a:rPr lang="zh-CN" altLang="en-US" sz="1800"/>
              <a:t>打包为模块最后所有的模块组合起来以特定的标识进行区分，组合后的文件就是</a:t>
            </a:r>
            <a:r>
              <a:rPr lang="en-US" altLang="zh-CN" sz="1800"/>
              <a:t>app.css</a:t>
            </a:r>
            <a:r>
              <a:rPr lang="zh-CN" altLang="en-US" sz="1800"/>
              <a:t>，除去根组件，其他组件的样式都会被打上特殊标识，例如</a:t>
            </a:r>
            <a:r>
              <a:rPr lang="en-US" altLang="zh-CN" sz="1800"/>
              <a:t>8</a:t>
            </a:r>
            <a:r>
              <a:rPr lang="zh-CN" altLang="en-US" sz="1800"/>
              <a:t>位或者</a:t>
            </a:r>
            <a:r>
              <a:rPr lang="en-US" altLang="zh-CN" sz="1800"/>
              <a:t>16</a:t>
            </a:r>
            <a:r>
              <a:rPr lang="zh-CN" altLang="en-US" sz="1800"/>
              <a:t>位哈希值等。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 </a:t>
            </a:r>
            <a:r>
              <a:rPr lang="zh-CN" altLang="en-US" sz="1800">
                <a:solidFill>
                  <a:schemeClr val="tx1"/>
                </a:solidFill>
              </a:rPr>
              <a:t>同样的道理，</a:t>
            </a:r>
            <a:r>
              <a:rPr lang="en-US" altLang="zh-CN" sz="1800">
                <a:solidFill>
                  <a:schemeClr val="tx1"/>
                </a:solidFill>
              </a:rPr>
              <a:t>js</a:t>
            </a:r>
            <a:r>
              <a:rPr lang="zh-CN" altLang="en-US" sz="1800">
                <a:solidFill>
                  <a:schemeClr val="tx1"/>
                </a:solidFill>
              </a:rPr>
              <a:t>也是一样，</a:t>
            </a:r>
            <a:r>
              <a:rPr lang="en-US" altLang="zh-CN" sz="1800">
                <a:solidFill>
                  <a:schemeClr val="tx1"/>
                </a:solidFill>
              </a:rPr>
              <a:t>app.js</a:t>
            </a:r>
            <a:r>
              <a:rPr lang="zh-CN" altLang="en-US" sz="1800">
                <a:solidFill>
                  <a:schemeClr val="tx1"/>
                </a:solidFill>
              </a:rPr>
              <a:t>也是这样产生的，过程不再重复说明，感兴趣的同学可以自行验证一下。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64585"/>
            <a:ext cx="2057400" cy="319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vendor.js</a:t>
            </a:r>
            <a:r>
              <a:rPr lang="zh-CN" altLang="en-US"/>
              <a:t>是什么鬼？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</a:t>
            </a:r>
            <a:r>
              <a:rPr lang="zh-CN" altLang="en-US" sz="2000"/>
              <a:t> </a:t>
            </a:r>
            <a:r>
              <a:rPr lang="en-US" altLang="zh-CN" sz="2000"/>
              <a:t>vendor.js</a:t>
            </a:r>
            <a:r>
              <a:rPr lang="zh-CN" altLang="en-US" sz="2000"/>
              <a:t>与</a:t>
            </a:r>
            <a:r>
              <a:rPr lang="en-US" altLang="zh-CN" sz="2000"/>
              <a:t>app.js</a:t>
            </a:r>
            <a:r>
              <a:rPr lang="zh-CN" altLang="en-US" sz="2000"/>
              <a:t>类似，都不是我们项目本身不存在的资源。</a:t>
            </a:r>
            <a:r>
              <a:rPr lang="en-US" altLang="zh-CN" sz="2000"/>
              <a:t>vendor.js</a:t>
            </a:r>
            <a:r>
              <a:rPr lang="zh-CN" altLang="en-US" sz="2000"/>
              <a:t>是将所有的的依赖库进行打包汇总后产生的文件。这个文件通常都比较大，试想一下，有哪个库是省油的灯，自然而然，集合了所有库文件的</a:t>
            </a:r>
            <a:r>
              <a:rPr lang="en-US" altLang="zh-CN" sz="2000"/>
              <a:t>vendor.js</a:t>
            </a:r>
            <a:r>
              <a:rPr lang="zh-CN" altLang="en-US" sz="2000"/>
              <a:t>的大小可想而知。</a:t>
            </a:r>
            <a:endParaRPr lang="zh-CN" alt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  我们应该如何减小这个文件的体积呢？体积过大必然会造成网络的栓塞，造成卡顿以及糟糕的用户体验。关于优化这个文件可以从以下几个方面入手：</a:t>
            </a:r>
            <a:endParaRPr lang="zh-CN" altLang="en-US"/>
          </a:p>
          <a:p>
            <a:pPr marL="457200" lvl="1" indent="-228600">
              <a:buFont typeface="Wingdings 2" charset="0"/>
              <a:buChar char="¾"/>
            </a:pPr>
            <a:r>
              <a:rPr lang="zh-CN" altLang="en-US">
                <a:solidFill>
                  <a:schemeClr val="tx1"/>
                </a:solidFill>
              </a:rPr>
              <a:t>不做依赖引入</a:t>
            </a:r>
            <a:endParaRPr lang="zh-CN" altLang="en-US" sz="2400">
              <a:solidFill>
                <a:schemeClr val="tx1"/>
              </a:solidFill>
            </a:endParaRPr>
          </a:p>
          <a:p>
            <a:pPr marL="228600" lvl="1" indent="0">
              <a:lnSpc>
                <a:spcPct val="110000"/>
              </a:lnSpc>
              <a:buFont typeface="Wingdings 2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zh-CN" altLang="en-US" sz="1800">
                <a:solidFill>
                  <a:schemeClr val="tx1"/>
                </a:solidFill>
              </a:rPr>
              <a:t>这种方式采用静态引入的方式解决问题，既然解决不了问题，自然就会把提出问题的人解决了。</a:t>
            </a:r>
            <a:r>
              <a:rPr lang="en-US" altLang="zh-CN" sz="1800">
                <a:solidFill>
                  <a:schemeClr val="tx1"/>
                </a:solidFill>
              </a:rPr>
              <a:t>vue</a:t>
            </a:r>
            <a:r>
              <a:rPr lang="zh-CN" altLang="en-US" sz="1800">
                <a:solidFill>
                  <a:schemeClr val="tx1"/>
                </a:solidFill>
              </a:rPr>
              <a:t>库比较大，那么就放在</a:t>
            </a:r>
            <a:r>
              <a:rPr lang="en-US" altLang="zh-CN" sz="1800">
                <a:solidFill>
                  <a:schemeClr val="tx1"/>
                </a:solidFill>
              </a:rPr>
              <a:t>static</a:t>
            </a:r>
            <a:r>
              <a:rPr lang="zh-CN" altLang="en-US" sz="1800">
                <a:solidFill>
                  <a:schemeClr val="tx1"/>
                </a:solidFill>
              </a:rPr>
              <a:t>里面，</a:t>
            </a:r>
            <a:r>
              <a:rPr lang="en-US" altLang="zh-CN" sz="1800">
                <a:solidFill>
                  <a:schemeClr val="tx1"/>
                </a:solidFill>
              </a:rPr>
              <a:t>html</a:t>
            </a:r>
            <a:r>
              <a:rPr lang="zh-CN" altLang="en-US" sz="1800">
                <a:solidFill>
                  <a:schemeClr val="tx1"/>
                </a:solidFill>
              </a:rPr>
              <a:t>里面做相对引入或者采用</a:t>
            </a:r>
            <a:r>
              <a:rPr lang="en-US" altLang="zh-CN" sz="1800">
                <a:solidFill>
                  <a:schemeClr val="tx1"/>
                </a:solidFill>
              </a:rPr>
              <a:t>cdn</a:t>
            </a:r>
            <a:r>
              <a:rPr lang="zh-CN" altLang="en-US" sz="1800">
                <a:solidFill>
                  <a:schemeClr val="tx1"/>
                </a:solidFill>
              </a:rPr>
              <a:t>的形式都可以，相应的，采用这种方式要在</a:t>
            </a:r>
            <a:r>
              <a:rPr lang="en-US" altLang="zh-CN" sz="1800">
                <a:solidFill>
                  <a:schemeClr val="tx1"/>
                </a:solidFill>
              </a:rPr>
              <a:t>package.json</a:t>
            </a:r>
            <a:r>
              <a:rPr lang="zh-CN" altLang="en-US" sz="1800">
                <a:solidFill>
                  <a:schemeClr val="tx1"/>
                </a:solidFill>
              </a:rPr>
              <a:t>里面去掉相应的依赖，同时/build/webpack.base.conf.js 文件中添加 vue 的映射。</a:t>
            </a:r>
            <a:endParaRPr lang="zh-CN" altLang="en-US" sz="1800">
              <a:solidFill>
                <a:schemeClr val="tx1"/>
              </a:solidFill>
            </a:endParaRPr>
          </a:p>
          <a:p>
            <a:pPr marL="228600" lvl="1" indent="0">
              <a:lnSpc>
                <a:spcPct val="110000"/>
              </a:lnSpc>
              <a:buFont typeface="Wingdings 2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228600" lvl="1" indent="0">
              <a:lnSpc>
                <a:spcPct val="110000"/>
              </a:lnSpc>
              <a:buFont typeface="Wingdings 2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457200" lvl="1" indent="-228600">
              <a:buFont typeface="Wingdings 2" charset="0"/>
              <a:buChar char="¾"/>
            </a:pPr>
            <a:r>
              <a:rPr lang="zh-CN" altLang="en-US" sz="2000">
                <a:solidFill>
                  <a:schemeClr val="tx1"/>
                </a:solidFill>
              </a:rPr>
              <a:t>通过新增build/webpack.dll.conf.js文件解决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       </a:t>
            </a:r>
            <a:r>
              <a:rPr lang="zh-CN" altLang="en-US" sz="1800"/>
              <a:t>这种方式会增加一些配置，但似乎更符合我们的项目。过程大家可以去试一下。参考网址：https://blog.csdn.net/blueberry_liang/article/details/80320607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680" y="4570095"/>
            <a:ext cx="2557780" cy="1024255"/>
          </a:xfrm>
          <a:prstGeom prst="rect">
            <a:avLst/>
          </a:prstGeom>
        </p:spPr>
      </p:pic>
      <p:cxnSp>
        <p:nvCxnSpPr>
          <p:cNvPr id="5" name="曲线连接符 4"/>
          <p:cNvCxnSpPr>
            <a:endCxn id="4" idx="3"/>
          </p:cNvCxnSpPr>
          <p:nvPr/>
        </p:nvCxnSpPr>
        <p:spPr>
          <a:xfrm rot="5400000">
            <a:off x="8191500" y="4486910"/>
            <a:ext cx="656590" cy="534670"/>
          </a:xfrm>
          <a:prstGeom prst="curved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解决开发过程中的跨域问题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  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 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532"/>
          <a:stretch>
            <a:fillRect/>
          </a:stretch>
        </p:blipFill>
        <p:spPr>
          <a:xfrm>
            <a:off x="838200" y="1666875"/>
            <a:ext cx="6243955" cy="2776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298575"/>
            <a:ext cx="1548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config/index.js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452945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test.html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55" y="1666875"/>
            <a:ext cx="3305175" cy="1433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40300"/>
            <a:ext cx="3243580" cy="8147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0755" y="1298575"/>
            <a:ext cx="172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config/dev.env.js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4940300"/>
            <a:ext cx="4919980" cy="125730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7486015" y="3363595"/>
            <a:ext cx="2376170" cy="770255"/>
          </a:xfrm>
          <a:prstGeom prst="wedgeRoundRectCallout">
            <a:avLst>
              <a:gd name="adj1" fmla="val -65701"/>
              <a:gd name="adj2" fmla="val -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当没有跨域问题时，</a:t>
            </a:r>
            <a:r>
              <a:rPr lang="en-US" altLang="zh-CN" sz="1600">
                <a:solidFill>
                  <a:srgbClr val="FF0000"/>
                </a:solidFill>
              </a:rPr>
              <a:t>ProxyTable</a:t>
            </a:r>
            <a:r>
              <a:rPr lang="zh-CN" altLang="en-US" sz="1600">
                <a:solidFill>
                  <a:srgbClr val="FF0000"/>
                </a:solidFill>
              </a:rPr>
              <a:t>是空对象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altLang="zh-CN"/>
              <a:t>        </a:t>
            </a:r>
            <a:r>
              <a:rPr lang="zh-CN" altLang="en-US"/>
              <a:t>学习完本</a:t>
            </a:r>
            <a:r>
              <a:rPr lang="en-US" altLang="zh-CN"/>
              <a:t>ppt</a:t>
            </a:r>
            <a:r>
              <a:rPr lang="zh-CN" altLang="en-US"/>
              <a:t>，您应该具备搭建简单</a:t>
            </a:r>
            <a:r>
              <a:rPr lang="en-US" altLang="zh-CN"/>
              <a:t>vue</a:t>
            </a:r>
            <a:r>
              <a:rPr lang="zh-CN" altLang="en-US"/>
              <a:t>单页面应用的能力，下次课我们切入本次培训的核心技术</a:t>
            </a:r>
            <a:r>
              <a:rPr lang="en-US" altLang="zh-CN"/>
              <a:t>vue.js</a:t>
            </a:r>
            <a:r>
              <a:rPr lang="zh-CN" altLang="en-US"/>
              <a:t>，希望感兴趣的小伙伴自行查阅一下相关资料。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6240" y="3790315"/>
            <a:ext cx="5443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谢谢聆听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661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vue-cli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搭建第一个小麻雀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Char char="¾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前提条件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vue-cli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搭建一个简单的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demo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，需要你具备三个工具，分别是我们上次课提到的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node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npm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vue-cli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工具。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Char char="¾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搭建项目模板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安装好vue-cli后，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如果已经安装好键入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vue -V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大写）查看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vue-cli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版本，</a:t>
            </a:r>
            <a:r>
              <a:rPr kumimoji="0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全局命令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就</a:t>
            </a:r>
            <a:r>
              <a:rPr kumimoji="0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是vue了，</a:t>
            </a:r>
            <a:r>
              <a:rPr sz="2000" noProof="0" dirty="0" smtClean="0">
                <a:ln>
                  <a:noFill/>
                </a:ln>
                <a:uLnTx/>
                <a:uFillTx/>
                <a:sym typeface="+mn-ea"/>
              </a:rPr>
              <a:t>键入vue init webpack my-project命令</a:t>
            </a:r>
            <a:r>
              <a:rPr lang="zh-CN" sz="2000" noProof="0" dirty="0" smtClean="0">
                <a:ln>
                  <a:noFill/>
                </a:ln>
                <a:uLnTx/>
                <a:uFillTx/>
                <a:sym typeface="+mn-ea"/>
              </a:rPr>
              <a:t>，开启一问一答模式。</a:t>
            </a:r>
            <a:r>
              <a:rPr sz="2000" noProof="0" dirty="0" smtClean="0">
                <a:ln>
                  <a:noFill/>
                </a:ln>
                <a:uLnTx/>
                <a:uFillTx/>
                <a:sym typeface="+mn-ea"/>
              </a:rPr>
              <a:t>其中，my-project是项目的名称，这个你可以随便起名字，最好语义化一点，当然名字起成abc也是可以的。键入命令后回车，你去喝杯茶静静的等待模板下载就好了。</a:t>
            </a:r>
            <a:r>
              <a:rPr lang="zh-CN" sz="2000" noProof="0" dirty="0" smtClean="0">
                <a:ln>
                  <a:noFill/>
                </a:ln>
                <a:uLnTx/>
                <a:uFillTx/>
                <a:sym typeface="+mn-ea"/>
              </a:rPr>
              <a:t>之后</a:t>
            </a:r>
            <a:r>
              <a:rPr kumimoji="0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，命令行会提示你打开项目文件夹根目录，这一步根据提示cd相应的文件夹就可以了。打开后，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执行命令行提示的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npm run dev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命令启动服务，出现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localhost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访问地址即表示成功。</a:t>
            </a:r>
            <a:endParaRPr kumimoji="0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None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备注：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vue init webpack project-name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webpack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是模板的类型，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vue-cli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还给我们提供了其他类型的模板，但我们最常用的就是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webpack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，其他譬如webpack-simple 等是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webpack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的简单版本，感兴趣的伙伴可以自行搭建体会一下不同之处。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 pitchFamily="18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/>
              <a:t>初始化项目</a:t>
            </a:r>
            <a:endParaRPr lang="en-US" altLang="zh-CN"/>
          </a:p>
          <a:p>
            <a:pPr marL="0" algn="l">
              <a:lnSpc>
                <a:spcPct val="110000"/>
              </a:lnSpc>
              <a:buFont typeface="Wingdings 2" charset="0"/>
              <a:buNone/>
            </a:pPr>
            <a:r>
              <a:rPr lang="en-US" altLang="zh-CN"/>
              <a:t>	</a:t>
            </a:r>
            <a:r>
              <a:rPr lang="en-US" altLang="zh-CN" sz="2000"/>
              <a:t>这一步假设你已经顺利完成了模板的下载，那么接下来命令行会出现一问一答的形式，你根据自己项目的实际情况选择就可以了，一般来说有关于测试的都选择n就可以了，但是eslint这个东西需要安装，他是代码规范工具，会提示你规范书写你的代码，这个还是很有用的，而且只是规范，并不影响项目的整体运行。</a:t>
            </a:r>
            <a:endParaRPr lang="en-US" altLang="zh-CN" sz="2000"/>
          </a:p>
          <a:p>
            <a:pPr marL="0" algn="l">
              <a:lnSpc>
                <a:spcPct val="110000"/>
              </a:lnSpc>
              <a:buFont typeface="Wingdings 2" charset="0"/>
              <a:buNone/>
            </a:pPr>
            <a:r>
              <a:rPr lang="en-US" altLang="zh-CN" sz="2000"/>
              <a:t>建议配置：</a:t>
            </a:r>
            <a:endParaRPr lang="en-US" altLang="zh-CN" sz="2000"/>
          </a:p>
          <a:p>
            <a:pPr marL="0" algn="l">
              <a:lnSpc>
                <a:spcPct val="110000"/>
              </a:lnSpc>
              <a:buFont typeface="Wingdings 2" charset="0"/>
              <a:buNone/>
            </a:pP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 marL="0" lvl="0" indent="0">
              <a:buFont typeface="Wingdings 2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r>
              <a:rPr lang="zh-CN" altLang="en-US" sz="2000">
                <a:solidFill>
                  <a:srgbClr val="FF0000"/>
                </a:solidFill>
              </a:rPr>
              <a:t>备注：这里我禁止了</a:t>
            </a:r>
            <a:r>
              <a:rPr lang="en-US" altLang="zh-CN" sz="2000">
                <a:solidFill>
                  <a:srgbClr val="FF0000"/>
                </a:solidFill>
              </a:rPr>
              <a:t>eslint</a:t>
            </a:r>
            <a:r>
              <a:rPr lang="zh-CN" altLang="en-US" sz="2000">
                <a:solidFill>
                  <a:srgbClr val="FF0000"/>
                </a:solidFill>
              </a:rPr>
              <a:t>，虽然建议安装，但是在我们开发阶段过多的规范性提示会影响效率，但是有代码洁癖的童鞋可以选择</a:t>
            </a:r>
            <a:r>
              <a:rPr lang="en-US" altLang="zh-CN" sz="2000">
                <a:solidFill>
                  <a:srgbClr val="FF0000"/>
                </a:solidFill>
              </a:rPr>
              <a:t>yes</a:t>
            </a:r>
            <a:r>
              <a:rPr lang="zh-CN" altLang="en-US" sz="2000">
                <a:solidFill>
                  <a:srgbClr val="FF0000"/>
                </a:solidFill>
              </a:rPr>
              <a:t>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3009265"/>
            <a:ext cx="8096250" cy="253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/>
              <a:t>关于异常的解决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t>        </a:t>
            </a:r>
            <a:r>
              <a:rPr sz="2000"/>
              <a:t>在下载模板的时候，也就是vue init webpack my-project的时候，有可能提示错误，例如webpack-dev-server不是内部指令，等等巴拉巴拉的。网上的解决办法形形色色，但发现都不适合你，所以这个时候莫慌，只需把项目文件夹下的node_modules文件删除，然后重新init就可以了，如果一遍不行那就两遍，反复删除node_modules在init，直到项目停止报错，并且出现localhost的访问地址为止。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lang="zh-CN" sz="2000"/>
              <a:t>如果一切进行正常，我们会在命令行中看到如下提示：</a:t>
            </a:r>
            <a:endParaRPr lang="zh-CN" sz="2000"/>
          </a:p>
          <a:p>
            <a:pPr marL="0" indent="0">
              <a:lnSpc>
                <a:spcPct val="100000"/>
              </a:lnSpc>
              <a:buNone/>
            </a:pP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lang="zh-CN" sz="2000"/>
              <a:t>这代表你的项目运行在本地</a:t>
            </a:r>
            <a:r>
              <a:rPr lang="en-US" altLang="zh-CN" sz="2000"/>
              <a:t>8080</a:t>
            </a:r>
            <a:r>
              <a:rPr lang="zh-CN" altLang="en-US" sz="2000"/>
              <a:t>端口上，当然如果不想用</a:t>
            </a:r>
            <a:r>
              <a:rPr lang="en-US" altLang="zh-CN" sz="2000"/>
              <a:t>8080</a:t>
            </a:r>
            <a:r>
              <a:rPr lang="zh-CN" altLang="en-US" sz="2000"/>
              <a:t>，可以在</a:t>
            </a:r>
            <a:r>
              <a:rPr lang="en-US" altLang="zh-CN" sz="2000"/>
              <a:t>config/index.js</a:t>
            </a:r>
            <a:r>
              <a:rPr lang="zh-CN" altLang="en-US" sz="2000"/>
              <a:t>中修改</a:t>
            </a:r>
            <a:r>
              <a:rPr lang="en-US" altLang="zh-CN" sz="2000"/>
              <a:t>port</a:t>
            </a:r>
            <a:r>
              <a:rPr lang="zh-CN" altLang="en-US" sz="2000"/>
              <a:t>的值为一个闲置的端口。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sz="2000"/>
          </a:p>
          <a:p>
            <a:pPr marL="228600" lvl="0" indent="-228600">
              <a:buFont typeface="Wingdings 2" charset="0"/>
              <a:buChar char="¾"/>
            </a:pPr>
            <a:r>
              <a:rPr>
                <a:solidFill>
                  <a:schemeClr val="tx1"/>
                </a:solidFill>
              </a:rPr>
              <a:t>项目预览</a:t>
            </a:r>
            <a:endParaRPr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sz="2000">
                <a:solidFill>
                  <a:schemeClr val="tx1"/>
                </a:solidFill>
              </a:rPr>
              <a:t>至此，前四步都是准备工作，切入正题，vue-cli构建成功后，打开项目目录，类似于这样：</a:t>
            </a:r>
            <a:endParaRPr sz="2000">
              <a:solidFill>
                <a:schemeClr val="tx1"/>
              </a:solidFill>
            </a:endParaRPr>
          </a:p>
          <a:p>
            <a:pPr marL="0" lvl="0" indent="0">
              <a:buFont typeface="Wingdings 2" charset="0"/>
              <a:buNone/>
            </a:pPr>
            <a:endParaRPr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8215" y="3655060"/>
            <a:ext cx="4855210" cy="356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zh-CN" altLang="en-US"/>
          </a:p>
        </p:txBody>
      </p:sp>
      <p:pic>
        <p:nvPicPr>
          <p:cNvPr id="4" name="图片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1645" y="1178560"/>
            <a:ext cx="4671695" cy="463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3555" y="1178560"/>
            <a:ext cx="260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目录结构：</a:t>
            </a:r>
            <a:endParaRPr lang="zh-CN" altLang="en-US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文件结构解读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5005"/>
          <a:stretch>
            <a:fillRect/>
          </a:stretch>
        </p:blipFill>
        <p:spPr>
          <a:xfrm>
            <a:off x="838200" y="1510665"/>
            <a:ext cx="5067935" cy="3729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35" y="1510665"/>
            <a:ext cx="5062855" cy="2633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5456555"/>
            <a:ext cx="10668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备注：假如没有安装单元测试，是没有</a:t>
            </a:r>
            <a:r>
              <a:rPr lang="en-US" altLang="zh-CN" sz="1600">
                <a:solidFill>
                  <a:srgbClr val="C00000"/>
                </a:solidFill>
              </a:rPr>
              <a:t>test</a:t>
            </a:r>
            <a:r>
              <a:rPr lang="zh-CN" altLang="en-US" sz="1600">
                <a:solidFill>
                  <a:srgbClr val="C00000"/>
                </a:solidFill>
              </a:rPr>
              <a:t>文件夹的，另外根据你初始化选择的参数不同，文件目录也会有所差异，这个不用担心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令人费解的</a:t>
            </a:r>
            <a:r>
              <a:rPr lang="en-US" altLang="zh-CN"/>
              <a:t>assets</a:t>
            </a:r>
            <a:r>
              <a:rPr lang="zh-CN" altLang="en-US"/>
              <a:t>与</a:t>
            </a:r>
            <a:r>
              <a:rPr lang="en-US" altLang="zh-CN"/>
              <a:t>static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en-US" sz="1800"/>
              <a:t> 这两个文件夹都是用来存放资源的，下面通过对比演示一下二者的异同。</a:t>
            </a:r>
            <a:endParaRPr lang="zh-CN" altLang="en-US" sz="1800"/>
          </a:p>
          <a:p>
            <a:pPr marL="457200" lvl="1" indent="-228600">
              <a:buFont typeface="Wingdings 2" charset="0"/>
              <a:buChar char="¾"/>
            </a:pPr>
            <a:r>
              <a:rPr lang="zh-CN" altLang="en-US" sz="1800">
                <a:sym typeface="+mn-ea"/>
              </a:rPr>
              <a:t>相同点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zh-CN" altLang="en-US" sz="1800"/>
              <a:t>二者用于</a:t>
            </a:r>
            <a:r>
              <a:rPr lang="en-US" altLang="zh-CN" sz="1800"/>
              <a:t>html</a:t>
            </a:r>
            <a:r>
              <a:rPr lang="zh-CN" altLang="en-US" sz="1800"/>
              <a:t>的图片引入路径时是没有区别的，例如：</a:t>
            </a:r>
            <a:endParaRPr lang="zh-CN" altLang="en-US" sz="18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457200" lvl="1" indent="-228600">
              <a:buFont typeface="Wingdings 2" charset="0"/>
              <a:buChar char="¾"/>
            </a:pPr>
            <a:r>
              <a:rPr lang="zh-CN" altLang="en-US" sz="1800">
                <a:solidFill>
                  <a:schemeClr val="tx1"/>
                </a:solidFill>
              </a:rPr>
              <a:t>不同点</a:t>
            </a:r>
            <a:endParaRPr lang="zh-CN" altLang="en-US" sz="1800">
              <a:solidFill>
                <a:schemeClr val="tx1"/>
              </a:solidFill>
            </a:endParaRPr>
          </a:p>
          <a:p>
            <a:pPr marL="228600" lvl="1" indent="0">
              <a:buFont typeface="Wingdings 2" charset="0"/>
              <a:buNone/>
            </a:pPr>
            <a:r>
              <a:rPr lang="zh-CN" altLang="en-US" sz="1800">
                <a:solidFill>
                  <a:schemeClr val="tx1"/>
                </a:solidFill>
              </a:rPr>
              <a:t>            二者如果作为动态引入，</a:t>
            </a:r>
            <a:r>
              <a:rPr lang="en-US" altLang="zh-CN" sz="1800">
                <a:solidFill>
                  <a:schemeClr val="tx1"/>
                </a:solidFill>
              </a:rPr>
              <a:t>assets</a:t>
            </a:r>
            <a:r>
              <a:rPr lang="zh-CN" altLang="en-US" sz="1800">
                <a:solidFill>
                  <a:schemeClr val="tx1"/>
                </a:solidFill>
              </a:rPr>
              <a:t>下的图片直接写路径会报错，</a:t>
            </a:r>
            <a:r>
              <a:rPr sz="1800">
                <a:solidFill>
                  <a:schemeClr val="tx1"/>
                </a:solidFill>
              </a:rPr>
              <a:t>因为webpack</a:t>
            </a:r>
            <a:endParaRPr sz="1800">
              <a:solidFill>
                <a:schemeClr val="tx1"/>
              </a:solidFill>
            </a:endParaRPr>
          </a:p>
          <a:p>
            <a:pPr marL="228600" lvl="1" indent="0">
              <a:buFont typeface="Wingdings 2" charset="0"/>
              <a:buNone/>
            </a:pPr>
            <a:r>
              <a:rPr sz="1800">
                <a:solidFill>
                  <a:schemeClr val="tx1"/>
                </a:solidFill>
              </a:rPr>
              <a:t>使用的是commenJS规范，必须使用require才可以</a:t>
            </a:r>
            <a:r>
              <a:rPr lang="zh-CN" sz="1800">
                <a:solidFill>
                  <a:schemeClr val="tx1"/>
                </a:solidFill>
              </a:rPr>
              <a:t>。例如：</a:t>
            </a:r>
            <a:endParaRPr lang="zh-CN" sz="1800">
              <a:solidFill>
                <a:schemeClr val="tx1"/>
              </a:solidFill>
            </a:endParaRPr>
          </a:p>
          <a:p>
            <a:pPr marL="228600" lvl="1" indent="0">
              <a:buFont typeface="Wingdings 2" charset="0"/>
              <a:buNone/>
            </a:pPr>
            <a:endParaRPr lang="zh-CN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44825"/>
            <a:ext cx="2384425" cy="878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70" y="3044825"/>
            <a:ext cx="5048250" cy="386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20770" y="257746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test.html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2577465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app.vue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8755"/>
            <a:ext cx="4124325" cy="739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95" y="5278755"/>
            <a:ext cx="3471545" cy="698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5" y="5278755"/>
            <a:ext cx="2377440" cy="927735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8771255" y="3044825"/>
            <a:ext cx="2321560" cy="1322705"/>
          </a:xfrm>
          <a:prstGeom prst="wedgeRoundRectCallout">
            <a:avLst>
              <a:gd name="adj1" fmla="val -19581"/>
              <a:gd name="adj2" fmla="val 117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rgbClr val="FF0000"/>
                </a:solidFill>
              </a:rPr>
              <a:t>如果把</a:t>
            </a:r>
            <a:r>
              <a:rPr lang="en-US" altLang="zh-CN" sz="1600">
                <a:solidFill>
                  <a:srgbClr val="FF0000"/>
                </a:solidFill>
              </a:rPr>
              <a:t>require</a:t>
            </a:r>
            <a:r>
              <a:rPr lang="zh-CN" altLang="en-US" sz="1600">
                <a:solidFill>
                  <a:srgbClr val="FF0000"/>
                </a:solidFill>
              </a:rPr>
              <a:t>去掉，程序本身不会报错，但会导致图片无法加载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assets</a:t>
            </a:r>
            <a:r>
              <a:rPr lang="zh-CN" altLang="en-US"/>
              <a:t>与</a:t>
            </a:r>
            <a:r>
              <a:rPr lang="en-US" altLang="zh-CN"/>
              <a:t>static</a:t>
            </a:r>
            <a:r>
              <a:rPr lang="zh-CN" altLang="en-US"/>
              <a:t>使用总结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 sz="1800"/>
              <a:t>static</a:t>
            </a:r>
            <a:r>
              <a:rPr lang="zh-CN" altLang="en-US" sz="1800"/>
              <a:t>放置第三方插件与外部纯静态资源（</a:t>
            </a:r>
            <a:r>
              <a:rPr lang="en-US" altLang="zh-CN" sz="1800"/>
              <a:t>js</a:t>
            </a:r>
            <a:r>
              <a:rPr lang="zh-CN" altLang="en-US" sz="1800"/>
              <a:t>，</a:t>
            </a:r>
            <a:r>
              <a:rPr lang="en-US" altLang="zh-CN" sz="1800"/>
              <a:t>css</a:t>
            </a:r>
            <a:r>
              <a:rPr lang="zh-CN" altLang="en-US" sz="1800"/>
              <a:t>，</a:t>
            </a:r>
            <a:r>
              <a:rPr lang="en-US" altLang="zh-CN" sz="1800"/>
              <a:t>image</a:t>
            </a:r>
            <a:r>
              <a:rPr lang="zh-CN" altLang="en-US" sz="1800"/>
              <a:t>等），</a:t>
            </a:r>
            <a:r>
              <a:rPr lang="en-US" altLang="zh-CN" sz="1800"/>
              <a:t>assets</a:t>
            </a:r>
            <a:r>
              <a:rPr lang="zh-CN" altLang="en-US" sz="1800"/>
              <a:t>中的图片需要</a:t>
            </a:r>
            <a:r>
              <a:rPr lang="en-US" altLang="zh-CN" sz="1800"/>
              <a:t>webpack</a:t>
            </a:r>
            <a:r>
              <a:rPr lang="zh-CN" altLang="en-US" sz="1800"/>
              <a:t>的</a:t>
            </a:r>
            <a:r>
              <a:rPr lang="en-US" altLang="zh-CN" sz="1800"/>
              <a:t>file-loader</a:t>
            </a:r>
            <a:r>
              <a:rPr lang="zh-CN" altLang="en-US" sz="1800"/>
              <a:t>进行打包所以</a:t>
            </a:r>
            <a:r>
              <a:rPr lang="en-US" altLang="zh-CN" sz="1800"/>
              <a:t>assets</a:t>
            </a:r>
            <a:r>
              <a:rPr lang="zh-CN" altLang="en-US" sz="1800"/>
              <a:t>中放置需要动态加载的资源。但总之一句话，放在哪里您随意，能保证正确引入和加载就可以。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 sz="1800"/>
              <a:t>另外，放置在</a:t>
            </a:r>
            <a:r>
              <a:rPr lang="en-US" altLang="zh-CN" sz="1800"/>
              <a:t>static</a:t>
            </a:r>
            <a:r>
              <a:rPr lang="zh-CN" altLang="en-US" sz="1800"/>
              <a:t>中的资源不会被打包器打包，打包器遇到</a:t>
            </a:r>
            <a:r>
              <a:rPr lang="en-US" altLang="zh-CN" sz="1800"/>
              <a:t>static</a:t>
            </a:r>
            <a:r>
              <a:rPr lang="zh-CN" altLang="en-US" sz="1800"/>
              <a:t>中的资源时会原封不动的复制到</a:t>
            </a:r>
            <a:r>
              <a:rPr lang="en-US" altLang="zh-CN" sz="1800"/>
              <a:t>dist</a:t>
            </a:r>
            <a:r>
              <a:rPr lang="zh-CN" altLang="en-US" sz="1800"/>
              <a:t>相应目录中，这一点要注意一下。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用</a:t>
            </a:r>
            <a:r>
              <a:rPr lang="en-US" altLang="zh-CN" noProof="0" dirty="0">
                <a:ln>
                  <a:noFill/>
                </a:ln>
                <a:uLnTx/>
                <a:uFillTx/>
                <a:sym typeface="+mn-ea"/>
              </a:rPr>
              <a:t>vue-cli</a:t>
            </a:r>
            <a:r>
              <a:rPr lang="zh-CN" altLang="en-US" noProof="0" dirty="0">
                <a:ln>
                  <a:noFill/>
                </a:ln>
                <a:uLnTx/>
                <a:uFillTx/>
                <a:sym typeface="+mn-ea"/>
              </a:rPr>
              <a:t>搭建第一个小麻雀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/>
              <a:t>烦人的</a:t>
            </a:r>
            <a:r>
              <a:rPr lang="en-US" altLang="zh-CN"/>
              <a:t>css.map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    </a:t>
            </a:r>
            <a:r>
              <a:rPr lang="zh-CN" altLang="en-US" sz="1800"/>
              <a:t>可能很多同学已经注意到了，当我们构建出默认的项目后进行打包上线时，</a:t>
            </a:r>
            <a:r>
              <a:rPr lang="en-US" altLang="zh-CN" sz="1800"/>
              <a:t>vue</a:t>
            </a:r>
            <a:r>
              <a:rPr lang="zh-CN" altLang="en-US" sz="1800"/>
              <a:t>会帮我们打包所有的</a:t>
            </a:r>
            <a:r>
              <a:rPr lang="en-US" altLang="zh-CN" sz="1800"/>
              <a:t>css</a:t>
            </a:r>
            <a:r>
              <a:rPr lang="zh-CN" altLang="en-US" sz="1800"/>
              <a:t>文件，但是伴随这些</a:t>
            </a:r>
            <a:r>
              <a:rPr lang="en-US" altLang="zh-CN" sz="1800"/>
              <a:t>css</a:t>
            </a:r>
            <a:r>
              <a:rPr lang="zh-CN" altLang="en-US" sz="1800"/>
              <a:t>文件同时出现的还有一些我们不太熟悉的</a:t>
            </a:r>
            <a:r>
              <a:rPr lang="en-US" altLang="zh-CN" sz="1800"/>
              <a:t>css.map</a:t>
            </a:r>
            <a:r>
              <a:rPr lang="zh-CN" altLang="en-US" sz="1800"/>
              <a:t>文件，什么是</a:t>
            </a:r>
            <a:r>
              <a:rPr lang="en-US" altLang="zh-CN" sz="1800"/>
              <a:t>css.map</a:t>
            </a:r>
            <a:r>
              <a:rPr lang="zh-CN" altLang="en-US" sz="1800"/>
              <a:t>呢？</a:t>
            </a:r>
            <a:endParaRPr lang="zh-CN" altLang="en-US" sz="1800"/>
          </a:p>
          <a:p>
            <a:pPr marL="0" indent="0">
              <a:lnSpc>
                <a:spcPct val="120000"/>
              </a:lnSpc>
              <a:buNone/>
            </a:pPr>
            <a:endParaRPr lang="zh-CN" altLang="en-US" sz="1800"/>
          </a:p>
          <a:p>
            <a:pPr marL="0" indent="0">
              <a:lnSpc>
                <a:spcPct val="120000"/>
              </a:lnSpc>
              <a:buNone/>
            </a:pPr>
            <a:endParaRPr lang="zh-CN" altLang="en-US" sz="1800"/>
          </a:p>
          <a:p>
            <a:pPr marL="0" indent="0">
              <a:lnSpc>
                <a:spcPct val="120000"/>
              </a:lnSpc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/>
              <a:t>        map</a:t>
            </a:r>
            <a:r>
              <a:rPr lang="zh-CN" altLang="en-US" sz="1800"/>
              <a:t>字面理解是地图的意思，那么</a:t>
            </a:r>
            <a:r>
              <a:rPr lang="en-US" altLang="zh-CN" sz="1800"/>
              <a:t>css.map</a:t>
            </a:r>
            <a:r>
              <a:rPr lang="zh-CN" altLang="en-US" sz="1800"/>
              <a:t>就是</a:t>
            </a:r>
            <a:r>
              <a:rPr lang="en-US" altLang="zh-CN" sz="1800"/>
              <a:t>css</a:t>
            </a:r>
            <a:r>
              <a:rPr lang="zh-CN" altLang="en-US" sz="1800"/>
              <a:t>的地图，也就是</a:t>
            </a:r>
            <a:r>
              <a:rPr lang="en-US" altLang="zh-CN" sz="1800"/>
              <a:t>css</a:t>
            </a:r>
            <a:r>
              <a:rPr lang="zh-CN" altLang="en-US" sz="1800"/>
              <a:t>压缩后的文件与压缩前的文件的一种对应关系。但是更专业一点的理解是</a:t>
            </a:r>
            <a:r>
              <a:rPr lang="en-US" altLang="zh-CN" sz="1800"/>
              <a:t>css.map</a:t>
            </a:r>
            <a:r>
              <a:rPr lang="zh-CN" altLang="en-US" sz="1800"/>
              <a:t>是打包后的</a:t>
            </a:r>
            <a:r>
              <a:rPr lang="en-US" altLang="zh-CN" sz="1800"/>
              <a:t>css</a:t>
            </a:r>
            <a:r>
              <a:rPr lang="zh-CN" altLang="en-US" sz="1800"/>
              <a:t>与未打包</a:t>
            </a:r>
            <a:r>
              <a:rPr lang="en-US" altLang="zh-CN" sz="1800"/>
              <a:t>css</a:t>
            </a:r>
            <a:r>
              <a:rPr lang="zh-CN" altLang="en-US" sz="1800"/>
              <a:t>的一种映射。这种文件的存在极大的方便了我们调试，但同时这种文件的体积甚至大过了</a:t>
            </a:r>
            <a:r>
              <a:rPr lang="en-US" altLang="zh-CN" sz="1800"/>
              <a:t>css</a:t>
            </a:r>
            <a:r>
              <a:rPr lang="zh-CN" altLang="en-US" sz="1800"/>
              <a:t>文件本身，这对于服务器来说是一种极大的负担，所以一般在开发环境下我们可以保留</a:t>
            </a:r>
            <a:r>
              <a:rPr lang="en-US" altLang="zh-CN" sz="1800"/>
              <a:t>css.map</a:t>
            </a:r>
            <a:r>
              <a:rPr lang="zh-CN" altLang="en-US" sz="1800"/>
              <a:t>但是在生产环境下，我们要干掉这些累赘，让我们的目录更清爽。设置方法为找到</a:t>
            </a:r>
            <a:r>
              <a:rPr lang="en-US" altLang="zh-CN" sz="1800"/>
              <a:t>config/index.js</a:t>
            </a:r>
            <a:r>
              <a:rPr lang="zh-CN" altLang="en-US" sz="1800"/>
              <a:t>这个文件，大致在</a:t>
            </a:r>
            <a:r>
              <a:rPr lang="en-US" altLang="zh-CN" sz="1800"/>
              <a:t>59</a:t>
            </a:r>
            <a:r>
              <a:rPr lang="zh-CN" altLang="en-US" sz="1800"/>
              <a:t>行左右就可以看到，我们可以更改</a:t>
            </a:r>
            <a:r>
              <a:rPr lang="en-US" altLang="zh-CN" sz="1800"/>
              <a:t>productionSourceMap: true</a:t>
            </a:r>
            <a:r>
              <a:rPr lang="zh-CN" altLang="en-US" sz="1800"/>
              <a:t>为</a:t>
            </a:r>
            <a:r>
              <a:rPr lang="en-US" altLang="zh-CN" sz="1800"/>
              <a:t>productionSourceMap: false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06320"/>
            <a:ext cx="3195955" cy="1171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5"/>
            <a:ext cx="4253230" cy="24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6520" y="5826125"/>
            <a:ext cx="435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这个设置同样能够去掉</a:t>
            </a:r>
            <a:r>
              <a:rPr lang="en-US" altLang="zh-CN" sz="1600">
                <a:solidFill>
                  <a:srgbClr val="FF0000"/>
                </a:solidFill>
              </a:rPr>
              <a:t>js.map</a:t>
            </a:r>
            <a:r>
              <a:rPr lang="zh-CN" altLang="en-US" sz="1600">
                <a:solidFill>
                  <a:srgbClr val="FF0000"/>
                </a:solidFill>
              </a:rPr>
              <a:t>文件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204855564"/>
</p:tagLst>
</file>

<file path=ppt/tags/tag3.xml><?xml version="1.0" encoding="utf-8"?>
<p:tagLst xmlns:p="http://schemas.openxmlformats.org/presentationml/2006/main">
  <p:tag name="REFSHAPE" val="204852708"/>
</p:tagLst>
</file>

<file path=ppt/tags/tag4.xml><?xml version="1.0" encoding="utf-8"?>
<p:tagLst xmlns:p="http://schemas.openxmlformats.org/presentationml/2006/main">
  <p:tag name="REFSHAPE" val="204853116"/>
</p:tagLst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1">
      <a:majorFont>
        <a:latin typeface="Arial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3354</Words>
  <Application>WPS 演示</Application>
  <PresentationFormat>宽屏</PresentationFormat>
  <Paragraphs>145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Wingdings</vt:lpstr>
      <vt:lpstr>Wingdings 2</vt:lpstr>
      <vt:lpstr>微软雅黑</vt:lpstr>
      <vt:lpstr>Arial Unicode MS</vt:lpstr>
      <vt:lpstr>Calibri</vt:lpstr>
      <vt:lpstr>Office Theme</vt:lpstr>
      <vt:lpstr>vue-cli快速脚手架培训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用vue-cli搭建第一个小麻雀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邹恩栋</dc:creator>
  <cp:keywords>XS-宽屏 16：9;SC-淡绿色;BG-浅色;DH-静态</cp:keywords>
  <dc:subject>TP-通用纹理</dc:subject>
  <cp:category>UDi-主题模板</cp:category>
  <cp:lastModifiedBy>qiuqiu</cp:lastModifiedBy>
  <cp:revision>19</cp:revision>
  <dcterms:created xsi:type="dcterms:W3CDTF">2012-10-26T12:14:00Z</dcterms:created>
  <dcterms:modified xsi:type="dcterms:W3CDTF">2019-10-15T07:17:51Z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