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63" r:id="rId3"/>
    <p:sldId id="274" r:id="rId4"/>
    <p:sldId id="273" r:id="rId5"/>
    <p:sldId id="310" r:id="rId6"/>
    <p:sldId id="269" r:id="rId7"/>
    <p:sldId id="348" r:id="rId8"/>
    <p:sldId id="339" r:id="rId9"/>
    <p:sldId id="349" r:id="rId10"/>
    <p:sldId id="341" r:id="rId11"/>
    <p:sldId id="320" r:id="rId12"/>
    <p:sldId id="321" r:id="rId13"/>
    <p:sldId id="343" r:id="rId14"/>
    <p:sldId id="344" r:id="rId15"/>
    <p:sldId id="270" r:id="rId16"/>
    <p:sldId id="345" r:id="rId17"/>
    <p:sldId id="346" r:id="rId18"/>
    <p:sldId id="351" r:id="rId19"/>
    <p:sldId id="314" r:id="rId20"/>
    <p:sldId id="350" r:id="rId21"/>
    <p:sldId id="312" r:id="rId22"/>
    <p:sldId id="347" r:id="rId23"/>
    <p:sldId id="309" r:id="rId24"/>
  </p:sldIdLst>
  <p:sldSz cx="12192000" cy="6858000"/>
  <p:notesSz cx="6858000" cy="9144000"/>
  <p:embeddedFontLst>
    <p:embeddedFont>
      <p:font typeface="思源黑体 CN Regular" panose="02010600030101010101" charset="-122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等线" panose="02010600030101010101" pitchFamily="2" charset="-122"/>
      <p:regular r:id="rId34"/>
      <p:bold r:id="rId35"/>
    </p:embeddedFont>
    <p:embeddedFont>
      <p:font typeface="华文中宋" panose="02010600040101010101" pitchFamily="2" charset="-122"/>
      <p:regular r:id="rId36"/>
    </p:embeddedFont>
    <p:embeddedFont>
      <p:font typeface="微软雅黑" panose="020B0503020204020204" pitchFamily="34" charset="-122"/>
      <p:regular r:id="rId37"/>
      <p:bold r:id="rId3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AEAEA"/>
    <a:srgbClr val="A8CCE1"/>
    <a:srgbClr val="2680B5"/>
    <a:srgbClr val="15487F"/>
    <a:srgbClr val="9FC5CD"/>
    <a:srgbClr val="E13122"/>
    <a:srgbClr val="ED4D2D"/>
    <a:srgbClr val="EE3334"/>
    <a:srgbClr val="33A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font" Target="fonts/font10.fntdata"/><Relationship Id="rId37" Type="http://schemas.openxmlformats.org/officeDocument/2006/relationships/font" Target="fonts/font9.fntdata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CB328-F00C-434D-A67F-EECA9A58A3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D3840-A140-4166-9078-D20165C439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33350"/>
          </a:xfrm>
          <a:prstGeom prst="rect">
            <a:avLst/>
          </a:prstGeom>
          <a:solidFill>
            <a:srgbClr val="268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flipV="1">
            <a:off x="8275636" y="0"/>
            <a:ext cx="6477001" cy="133350"/>
          </a:xfrm>
          <a:prstGeom prst="parallelogram">
            <a:avLst>
              <a:gd name="adj" fmla="val 61905"/>
            </a:avLst>
          </a:prstGeom>
          <a:solidFill>
            <a:srgbClr val="154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flipV="1">
            <a:off x="1221579" y="5724524"/>
            <a:ext cx="14108114" cy="2590800"/>
          </a:xfrm>
          <a:prstGeom prst="parallelogram">
            <a:avLst>
              <a:gd name="adj" fmla="val 61905"/>
            </a:avLst>
          </a:prstGeom>
          <a:solidFill>
            <a:schemeClr val="bg1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 flipV="1">
            <a:off x="1221579" y="5724524"/>
            <a:ext cx="3750471" cy="2590800"/>
          </a:xfrm>
          <a:prstGeom prst="parallelogram">
            <a:avLst>
              <a:gd name="adj" fmla="val 61905"/>
            </a:avLst>
          </a:prstGeom>
          <a:solidFill>
            <a:schemeClr val="bg1">
              <a:lumMod val="8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flipV="1">
            <a:off x="2756693" y="4729162"/>
            <a:ext cx="14108114" cy="2590800"/>
          </a:xfrm>
          <a:prstGeom prst="parallelogram">
            <a:avLst>
              <a:gd name="adj" fmla="val 61905"/>
            </a:avLst>
          </a:prstGeom>
          <a:solidFill>
            <a:srgbClr val="2680B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flipV="1">
            <a:off x="-9892508" y="6372224"/>
            <a:ext cx="14108114" cy="2590800"/>
          </a:xfrm>
          <a:prstGeom prst="parallelogram">
            <a:avLst>
              <a:gd name="adj" fmla="val 61905"/>
            </a:avLst>
          </a:prstGeom>
          <a:solidFill>
            <a:srgbClr val="15487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45945" y="2593975"/>
            <a:ext cx="8500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基于校园网的</a:t>
            </a:r>
            <a:r>
              <a:rPr lang="zh-CN" altLang="en-US" sz="5400" dirty="0">
                <a:solidFill>
                  <a:srgbClr val="1548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公文管理系统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16278" y="3968934"/>
            <a:ext cx="1427480" cy="306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答辩人：谢森豪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71099" y="3968934"/>
            <a:ext cx="364875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组长：巢炜文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组员：谢森豪、洪启俊、陈鑫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深圳技术大学宣传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5575" y="864235"/>
            <a:ext cx="4261485" cy="19202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724650"/>
            <a:ext cx="12192000" cy="133350"/>
            <a:chOff x="0" y="6724650"/>
            <a:chExt cx="12192000" cy="133350"/>
          </a:xfrm>
        </p:grpSpPr>
        <p:sp>
          <p:nvSpPr>
            <p:cNvPr id="53" name="矩形 52"/>
            <p:cNvSpPr/>
            <p:nvPr/>
          </p:nvSpPr>
          <p:spPr>
            <a:xfrm>
              <a:off x="0" y="6724650"/>
              <a:ext cx="12192000" cy="133350"/>
            </a:xfrm>
            <a:prstGeom prst="rect">
              <a:avLst/>
            </a:prstGeom>
            <a:solidFill>
              <a:srgbClr val="268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: 形状 137"/>
            <p:cNvSpPr/>
            <p:nvPr/>
          </p:nvSpPr>
          <p:spPr>
            <a:xfrm flipV="1">
              <a:off x="8275636" y="6724650"/>
              <a:ext cx="3916364" cy="133350"/>
            </a:xfrm>
            <a:custGeom>
              <a:avLst/>
              <a:gdLst>
                <a:gd name="connsiteX0" fmla="*/ 0 w 3916364"/>
                <a:gd name="connsiteY0" fmla="*/ 133350 h 133350"/>
                <a:gd name="connsiteX1" fmla="*/ 3916364 w 3916364"/>
                <a:gd name="connsiteY1" fmla="*/ 133350 h 133350"/>
                <a:gd name="connsiteX2" fmla="*/ 3916364 w 3916364"/>
                <a:gd name="connsiteY2" fmla="*/ 0 h 133350"/>
                <a:gd name="connsiteX3" fmla="*/ 82550 w 3916364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364" h="133350">
                  <a:moveTo>
                    <a:pt x="0" y="133350"/>
                  </a:moveTo>
                  <a:lnTo>
                    <a:pt x="3916364" y="133350"/>
                  </a:lnTo>
                  <a:lnTo>
                    <a:pt x="3916364" y="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54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1" name="任意多边形: 形状 140"/>
          <p:cNvSpPr/>
          <p:nvPr/>
        </p:nvSpPr>
        <p:spPr>
          <a:xfrm flipH="1" flipV="1">
            <a:off x="-11725" y="0"/>
            <a:ext cx="1062670" cy="845082"/>
          </a:xfrm>
          <a:custGeom>
            <a:avLst/>
            <a:gdLst>
              <a:gd name="connsiteX0" fmla="*/ 1062670 w 1062670"/>
              <a:gd name="connsiteY0" fmla="*/ 845082 h 845082"/>
              <a:gd name="connsiteX1" fmla="*/ 0 w 1062670"/>
              <a:gd name="connsiteY1" fmla="*/ 845082 h 845082"/>
              <a:gd name="connsiteX2" fmla="*/ 523148 w 1062670"/>
              <a:gd name="connsiteY2" fmla="*/ 0 h 845082"/>
              <a:gd name="connsiteX3" fmla="*/ 1062670 w 1062670"/>
              <a:gd name="connsiteY3" fmla="*/ 0 h 84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670" h="845082">
                <a:moveTo>
                  <a:pt x="1062670" y="845082"/>
                </a:moveTo>
                <a:lnTo>
                  <a:pt x="0" y="845082"/>
                </a:lnTo>
                <a:lnTo>
                  <a:pt x="523148" y="0"/>
                </a:lnTo>
                <a:lnTo>
                  <a:pt x="106267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961390" y="306070"/>
            <a:ext cx="507434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系统分析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—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体系框架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42" name="任意多边形: 形状 141"/>
          <p:cNvSpPr/>
          <p:nvPr/>
        </p:nvSpPr>
        <p:spPr>
          <a:xfrm flipH="1" flipV="1">
            <a:off x="-11724" y="-20551"/>
            <a:ext cx="1195303" cy="632317"/>
          </a:xfrm>
          <a:custGeom>
            <a:avLst/>
            <a:gdLst>
              <a:gd name="connsiteX0" fmla="*/ 1195303 w 1195303"/>
              <a:gd name="connsiteY0" fmla="*/ 632317 h 632317"/>
              <a:gd name="connsiteX1" fmla="*/ 0 w 1195303"/>
              <a:gd name="connsiteY1" fmla="*/ 632317 h 632317"/>
              <a:gd name="connsiteX2" fmla="*/ 391436 w 1195303"/>
              <a:gd name="connsiteY2" fmla="*/ 0 h 632317"/>
              <a:gd name="connsiteX3" fmla="*/ 1195303 w 1195303"/>
              <a:gd name="connsiteY3" fmla="*/ 0 h 63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303" h="632317">
                <a:moveTo>
                  <a:pt x="1195303" y="632317"/>
                </a:moveTo>
                <a:lnTo>
                  <a:pt x="0" y="632317"/>
                </a:lnTo>
                <a:lnTo>
                  <a:pt x="391436" y="0"/>
                </a:lnTo>
                <a:lnTo>
                  <a:pt x="1195303" y="0"/>
                </a:lnTo>
                <a:close/>
              </a:path>
            </a:pathLst>
          </a:custGeom>
          <a:solidFill>
            <a:srgbClr val="2680B5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11725" y="275196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gradFill>
                  <a:gsLst>
                    <a:gs pos="53000">
                      <a:schemeClr val="bg1"/>
                    </a:gs>
                    <a:gs pos="53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03</a:t>
            </a:r>
            <a:endParaRPr lang="zh-CN" altLang="en-US" sz="3600" dirty="0">
              <a:gradFill>
                <a:gsLst>
                  <a:gs pos="53000">
                    <a:schemeClr val="bg1"/>
                  </a:gs>
                  <a:gs pos="5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2" name="图片 11" descr="深圳技术大学宣传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4335" y="66675"/>
            <a:ext cx="2656840" cy="1197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9465" y="1506117"/>
            <a:ext cx="4550229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503050405090304" pitchFamily="18" charset="0"/>
                <a:ea typeface="宋体" panose="02010600030101010101" pitchFamily="2" charset="-122"/>
              </a:rPr>
              <a:t>B/S</a:t>
            </a:r>
            <a:r>
              <a:rPr lang="zh-CN" altLang="en-US" sz="20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503050405090304" pitchFamily="18" charset="0"/>
                <a:ea typeface="宋体" panose="02010600030101010101" pitchFamily="2" charset="-122"/>
              </a:rPr>
              <a:t>架构</a:t>
            </a:r>
            <a:endParaRPr lang="zh-CN" altLang="zh-CN" sz="2000" b="1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7" name="图片 6" descr="图示, 工程绘图, 示意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932" y="1150500"/>
            <a:ext cx="4308340" cy="55434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724650"/>
            <a:ext cx="12192000" cy="133350"/>
            <a:chOff x="0" y="6724650"/>
            <a:chExt cx="12192000" cy="133350"/>
          </a:xfrm>
        </p:grpSpPr>
        <p:sp>
          <p:nvSpPr>
            <p:cNvPr id="53" name="矩形 52"/>
            <p:cNvSpPr/>
            <p:nvPr/>
          </p:nvSpPr>
          <p:spPr>
            <a:xfrm>
              <a:off x="0" y="6724650"/>
              <a:ext cx="12192000" cy="133350"/>
            </a:xfrm>
            <a:prstGeom prst="rect">
              <a:avLst/>
            </a:prstGeom>
            <a:solidFill>
              <a:srgbClr val="268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: 形状 137"/>
            <p:cNvSpPr/>
            <p:nvPr/>
          </p:nvSpPr>
          <p:spPr>
            <a:xfrm flipV="1">
              <a:off x="8275636" y="6724650"/>
              <a:ext cx="3916364" cy="133350"/>
            </a:xfrm>
            <a:custGeom>
              <a:avLst/>
              <a:gdLst>
                <a:gd name="connsiteX0" fmla="*/ 0 w 3916364"/>
                <a:gd name="connsiteY0" fmla="*/ 133350 h 133350"/>
                <a:gd name="connsiteX1" fmla="*/ 3916364 w 3916364"/>
                <a:gd name="connsiteY1" fmla="*/ 133350 h 133350"/>
                <a:gd name="connsiteX2" fmla="*/ 3916364 w 3916364"/>
                <a:gd name="connsiteY2" fmla="*/ 0 h 133350"/>
                <a:gd name="connsiteX3" fmla="*/ 82550 w 3916364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364" h="133350">
                  <a:moveTo>
                    <a:pt x="0" y="133350"/>
                  </a:moveTo>
                  <a:lnTo>
                    <a:pt x="3916364" y="133350"/>
                  </a:lnTo>
                  <a:lnTo>
                    <a:pt x="3916364" y="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54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1" name="任意多边形: 形状 140"/>
          <p:cNvSpPr/>
          <p:nvPr/>
        </p:nvSpPr>
        <p:spPr>
          <a:xfrm flipH="1" flipV="1">
            <a:off x="-11725" y="0"/>
            <a:ext cx="1062670" cy="845082"/>
          </a:xfrm>
          <a:custGeom>
            <a:avLst/>
            <a:gdLst>
              <a:gd name="connsiteX0" fmla="*/ 1062670 w 1062670"/>
              <a:gd name="connsiteY0" fmla="*/ 845082 h 845082"/>
              <a:gd name="connsiteX1" fmla="*/ 0 w 1062670"/>
              <a:gd name="connsiteY1" fmla="*/ 845082 h 845082"/>
              <a:gd name="connsiteX2" fmla="*/ 523148 w 1062670"/>
              <a:gd name="connsiteY2" fmla="*/ 0 h 845082"/>
              <a:gd name="connsiteX3" fmla="*/ 1062670 w 1062670"/>
              <a:gd name="connsiteY3" fmla="*/ 0 h 84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670" h="845082">
                <a:moveTo>
                  <a:pt x="1062670" y="845082"/>
                </a:moveTo>
                <a:lnTo>
                  <a:pt x="0" y="845082"/>
                </a:lnTo>
                <a:lnTo>
                  <a:pt x="523148" y="0"/>
                </a:lnTo>
                <a:lnTo>
                  <a:pt x="106267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961390" y="306070"/>
            <a:ext cx="45104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系统分析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—ER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图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42" name="任意多边形: 形状 141"/>
          <p:cNvSpPr/>
          <p:nvPr/>
        </p:nvSpPr>
        <p:spPr>
          <a:xfrm flipH="1" flipV="1">
            <a:off x="-11724" y="-20551"/>
            <a:ext cx="1195303" cy="632317"/>
          </a:xfrm>
          <a:custGeom>
            <a:avLst/>
            <a:gdLst>
              <a:gd name="connsiteX0" fmla="*/ 1195303 w 1195303"/>
              <a:gd name="connsiteY0" fmla="*/ 632317 h 632317"/>
              <a:gd name="connsiteX1" fmla="*/ 0 w 1195303"/>
              <a:gd name="connsiteY1" fmla="*/ 632317 h 632317"/>
              <a:gd name="connsiteX2" fmla="*/ 391436 w 1195303"/>
              <a:gd name="connsiteY2" fmla="*/ 0 h 632317"/>
              <a:gd name="connsiteX3" fmla="*/ 1195303 w 1195303"/>
              <a:gd name="connsiteY3" fmla="*/ 0 h 63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303" h="632317">
                <a:moveTo>
                  <a:pt x="1195303" y="632317"/>
                </a:moveTo>
                <a:lnTo>
                  <a:pt x="0" y="632317"/>
                </a:lnTo>
                <a:lnTo>
                  <a:pt x="391436" y="0"/>
                </a:lnTo>
                <a:lnTo>
                  <a:pt x="1195303" y="0"/>
                </a:lnTo>
                <a:close/>
              </a:path>
            </a:pathLst>
          </a:custGeom>
          <a:solidFill>
            <a:srgbClr val="2680B5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11725" y="275196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gradFill>
                  <a:gsLst>
                    <a:gs pos="53000">
                      <a:schemeClr val="bg1"/>
                    </a:gs>
                    <a:gs pos="53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03</a:t>
            </a:r>
            <a:endParaRPr lang="zh-CN" altLang="en-US" sz="3600" dirty="0">
              <a:gradFill>
                <a:gsLst>
                  <a:gs pos="53000">
                    <a:schemeClr val="bg1"/>
                  </a:gs>
                  <a:gs pos="5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2" name="图片 11" descr="深圳技术大学宣传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4335" y="66675"/>
            <a:ext cx="2656840" cy="1197610"/>
          </a:xfrm>
          <a:prstGeom prst="rect">
            <a:avLst/>
          </a:prstGeom>
        </p:spPr>
      </p:pic>
      <p:pic>
        <p:nvPicPr>
          <p:cNvPr id="4" name="图片 3" descr="图片包含 图示&#10;&#10;描述已自动生成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" r="8882" b="10655"/>
          <a:stretch>
            <a:fillRect/>
          </a:stretch>
        </p:blipFill>
        <p:spPr>
          <a:xfrm>
            <a:off x="1648899" y="756284"/>
            <a:ext cx="8617064" cy="60354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724650"/>
            <a:ext cx="12192000" cy="133350"/>
            <a:chOff x="0" y="6724650"/>
            <a:chExt cx="12192000" cy="133350"/>
          </a:xfrm>
        </p:grpSpPr>
        <p:sp>
          <p:nvSpPr>
            <p:cNvPr id="53" name="矩形 52"/>
            <p:cNvSpPr/>
            <p:nvPr/>
          </p:nvSpPr>
          <p:spPr>
            <a:xfrm>
              <a:off x="0" y="6724650"/>
              <a:ext cx="12192000" cy="133350"/>
            </a:xfrm>
            <a:prstGeom prst="rect">
              <a:avLst/>
            </a:prstGeom>
            <a:solidFill>
              <a:srgbClr val="268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: 形状 137"/>
            <p:cNvSpPr/>
            <p:nvPr/>
          </p:nvSpPr>
          <p:spPr>
            <a:xfrm flipV="1">
              <a:off x="8275636" y="6724650"/>
              <a:ext cx="3916364" cy="133350"/>
            </a:xfrm>
            <a:custGeom>
              <a:avLst/>
              <a:gdLst>
                <a:gd name="connsiteX0" fmla="*/ 0 w 3916364"/>
                <a:gd name="connsiteY0" fmla="*/ 133350 h 133350"/>
                <a:gd name="connsiteX1" fmla="*/ 3916364 w 3916364"/>
                <a:gd name="connsiteY1" fmla="*/ 133350 h 133350"/>
                <a:gd name="connsiteX2" fmla="*/ 3916364 w 3916364"/>
                <a:gd name="connsiteY2" fmla="*/ 0 h 133350"/>
                <a:gd name="connsiteX3" fmla="*/ 82550 w 3916364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364" h="133350">
                  <a:moveTo>
                    <a:pt x="0" y="133350"/>
                  </a:moveTo>
                  <a:lnTo>
                    <a:pt x="3916364" y="133350"/>
                  </a:lnTo>
                  <a:lnTo>
                    <a:pt x="3916364" y="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54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1" name="任意多边形: 形状 140"/>
          <p:cNvSpPr/>
          <p:nvPr/>
        </p:nvSpPr>
        <p:spPr>
          <a:xfrm flipH="1" flipV="1">
            <a:off x="-11725" y="0"/>
            <a:ext cx="1062670" cy="845082"/>
          </a:xfrm>
          <a:custGeom>
            <a:avLst/>
            <a:gdLst>
              <a:gd name="connsiteX0" fmla="*/ 1062670 w 1062670"/>
              <a:gd name="connsiteY0" fmla="*/ 845082 h 845082"/>
              <a:gd name="connsiteX1" fmla="*/ 0 w 1062670"/>
              <a:gd name="connsiteY1" fmla="*/ 845082 h 845082"/>
              <a:gd name="connsiteX2" fmla="*/ 523148 w 1062670"/>
              <a:gd name="connsiteY2" fmla="*/ 0 h 845082"/>
              <a:gd name="connsiteX3" fmla="*/ 1062670 w 1062670"/>
              <a:gd name="connsiteY3" fmla="*/ 0 h 84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670" h="845082">
                <a:moveTo>
                  <a:pt x="1062670" y="845082"/>
                </a:moveTo>
                <a:lnTo>
                  <a:pt x="0" y="845082"/>
                </a:lnTo>
                <a:lnTo>
                  <a:pt x="523148" y="0"/>
                </a:lnTo>
                <a:lnTo>
                  <a:pt x="106267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961390" y="306070"/>
            <a:ext cx="5217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系统分析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—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数据库设计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42" name="任意多边形: 形状 141"/>
          <p:cNvSpPr/>
          <p:nvPr/>
        </p:nvSpPr>
        <p:spPr>
          <a:xfrm flipH="1" flipV="1">
            <a:off x="-11724" y="-20551"/>
            <a:ext cx="1195303" cy="632317"/>
          </a:xfrm>
          <a:custGeom>
            <a:avLst/>
            <a:gdLst>
              <a:gd name="connsiteX0" fmla="*/ 1195303 w 1195303"/>
              <a:gd name="connsiteY0" fmla="*/ 632317 h 632317"/>
              <a:gd name="connsiteX1" fmla="*/ 0 w 1195303"/>
              <a:gd name="connsiteY1" fmla="*/ 632317 h 632317"/>
              <a:gd name="connsiteX2" fmla="*/ 391436 w 1195303"/>
              <a:gd name="connsiteY2" fmla="*/ 0 h 632317"/>
              <a:gd name="connsiteX3" fmla="*/ 1195303 w 1195303"/>
              <a:gd name="connsiteY3" fmla="*/ 0 h 63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303" h="632317">
                <a:moveTo>
                  <a:pt x="1195303" y="632317"/>
                </a:moveTo>
                <a:lnTo>
                  <a:pt x="0" y="632317"/>
                </a:lnTo>
                <a:lnTo>
                  <a:pt x="391436" y="0"/>
                </a:lnTo>
                <a:lnTo>
                  <a:pt x="1195303" y="0"/>
                </a:lnTo>
                <a:close/>
              </a:path>
            </a:pathLst>
          </a:custGeom>
          <a:solidFill>
            <a:srgbClr val="2680B5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11725" y="275196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gradFill>
                  <a:gsLst>
                    <a:gs pos="53000">
                      <a:schemeClr val="bg1"/>
                    </a:gs>
                    <a:gs pos="53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03</a:t>
            </a:r>
            <a:endParaRPr lang="zh-CN" altLang="en-US" sz="3600" dirty="0">
              <a:gradFill>
                <a:gsLst>
                  <a:gs pos="53000">
                    <a:schemeClr val="bg1"/>
                  </a:gs>
                  <a:gs pos="5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2" name="图片 11" descr="深圳技术大学宣传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4335" y="66675"/>
            <a:ext cx="2656840" cy="119761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491"/>
            <a:ext cx="12192000" cy="49790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724650"/>
            <a:ext cx="12192000" cy="133350"/>
            <a:chOff x="0" y="6724650"/>
            <a:chExt cx="12192000" cy="133350"/>
          </a:xfrm>
        </p:grpSpPr>
        <p:sp>
          <p:nvSpPr>
            <p:cNvPr id="53" name="矩形 52"/>
            <p:cNvSpPr/>
            <p:nvPr/>
          </p:nvSpPr>
          <p:spPr>
            <a:xfrm>
              <a:off x="0" y="6724650"/>
              <a:ext cx="12192000" cy="133350"/>
            </a:xfrm>
            <a:prstGeom prst="rect">
              <a:avLst/>
            </a:prstGeom>
            <a:solidFill>
              <a:srgbClr val="268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: 形状 137"/>
            <p:cNvSpPr/>
            <p:nvPr/>
          </p:nvSpPr>
          <p:spPr>
            <a:xfrm flipV="1">
              <a:off x="8275636" y="6724650"/>
              <a:ext cx="3916364" cy="133350"/>
            </a:xfrm>
            <a:custGeom>
              <a:avLst/>
              <a:gdLst>
                <a:gd name="connsiteX0" fmla="*/ 0 w 3916364"/>
                <a:gd name="connsiteY0" fmla="*/ 133350 h 133350"/>
                <a:gd name="connsiteX1" fmla="*/ 3916364 w 3916364"/>
                <a:gd name="connsiteY1" fmla="*/ 133350 h 133350"/>
                <a:gd name="connsiteX2" fmla="*/ 3916364 w 3916364"/>
                <a:gd name="connsiteY2" fmla="*/ 0 h 133350"/>
                <a:gd name="connsiteX3" fmla="*/ 82550 w 3916364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364" h="133350">
                  <a:moveTo>
                    <a:pt x="0" y="133350"/>
                  </a:moveTo>
                  <a:lnTo>
                    <a:pt x="3916364" y="133350"/>
                  </a:lnTo>
                  <a:lnTo>
                    <a:pt x="3916364" y="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54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1" name="任意多边形: 形状 140"/>
          <p:cNvSpPr/>
          <p:nvPr/>
        </p:nvSpPr>
        <p:spPr>
          <a:xfrm flipH="1" flipV="1">
            <a:off x="-11725" y="0"/>
            <a:ext cx="1062670" cy="845082"/>
          </a:xfrm>
          <a:custGeom>
            <a:avLst/>
            <a:gdLst>
              <a:gd name="connsiteX0" fmla="*/ 1062670 w 1062670"/>
              <a:gd name="connsiteY0" fmla="*/ 845082 h 845082"/>
              <a:gd name="connsiteX1" fmla="*/ 0 w 1062670"/>
              <a:gd name="connsiteY1" fmla="*/ 845082 h 845082"/>
              <a:gd name="connsiteX2" fmla="*/ 523148 w 1062670"/>
              <a:gd name="connsiteY2" fmla="*/ 0 h 845082"/>
              <a:gd name="connsiteX3" fmla="*/ 1062670 w 1062670"/>
              <a:gd name="connsiteY3" fmla="*/ 0 h 84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670" h="845082">
                <a:moveTo>
                  <a:pt x="1062670" y="845082"/>
                </a:moveTo>
                <a:lnTo>
                  <a:pt x="0" y="845082"/>
                </a:lnTo>
                <a:lnTo>
                  <a:pt x="523148" y="0"/>
                </a:lnTo>
                <a:lnTo>
                  <a:pt x="106267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961390" y="306070"/>
            <a:ext cx="532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系统分析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数据表设计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42" name="任意多边形: 形状 141"/>
          <p:cNvSpPr/>
          <p:nvPr/>
        </p:nvSpPr>
        <p:spPr>
          <a:xfrm flipH="1" flipV="1">
            <a:off x="-11724" y="-20551"/>
            <a:ext cx="1195303" cy="632317"/>
          </a:xfrm>
          <a:custGeom>
            <a:avLst/>
            <a:gdLst>
              <a:gd name="connsiteX0" fmla="*/ 1195303 w 1195303"/>
              <a:gd name="connsiteY0" fmla="*/ 632317 h 632317"/>
              <a:gd name="connsiteX1" fmla="*/ 0 w 1195303"/>
              <a:gd name="connsiteY1" fmla="*/ 632317 h 632317"/>
              <a:gd name="connsiteX2" fmla="*/ 391436 w 1195303"/>
              <a:gd name="connsiteY2" fmla="*/ 0 h 632317"/>
              <a:gd name="connsiteX3" fmla="*/ 1195303 w 1195303"/>
              <a:gd name="connsiteY3" fmla="*/ 0 h 63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303" h="632317">
                <a:moveTo>
                  <a:pt x="1195303" y="632317"/>
                </a:moveTo>
                <a:lnTo>
                  <a:pt x="0" y="632317"/>
                </a:lnTo>
                <a:lnTo>
                  <a:pt x="391436" y="0"/>
                </a:lnTo>
                <a:lnTo>
                  <a:pt x="1195303" y="0"/>
                </a:lnTo>
                <a:close/>
              </a:path>
            </a:pathLst>
          </a:custGeom>
          <a:solidFill>
            <a:srgbClr val="2680B5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11725" y="275196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gradFill>
                  <a:gsLst>
                    <a:gs pos="53000">
                      <a:schemeClr val="bg1"/>
                    </a:gs>
                    <a:gs pos="53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03</a:t>
            </a:r>
            <a:endParaRPr lang="zh-CN" altLang="en-US" sz="3600" dirty="0">
              <a:gradFill>
                <a:gsLst>
                  <a:gs pos="53000">
                    <a:schemeClr val="bg1"/>
                  </a:gs>
                  <a:gs pos="5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2" name="图片 11" descr="深圳技术大学宣传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4335" y="66675"/>
            <a:ext cx="2656840" cy="11976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976914" y="5564730"/>
            <a:ext cx="429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数据表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 descr="图片包含 图形用户界面&#10;&#10;描述已自动生成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8" t="21876" r="25441" b="34167"/>
          <a:stretch>
            <a:fillRect/>
          </a:stretch>
        </p:blipFill>
        <p:spPr>
          <a:xfrm>
            <a:off x="1929164" y="1057013"/>
            <a:ext cx="8029187" cy="42330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724650"/>
            <a:ext cx="12192000" cy="133350"/>
            <a:chOff x="0" y="6724650"/>
            <a:chExt cx="12192000" cy="133350"/>
          </a:xfrm>
        </p:grpSpPr>
        <p:sp>
          <p:nvSpPr>
            <p:cNvPr id="53" name="矩形 52"/>
            <p:cNvSpPr/>
            <p:nvPr/>
          </p:nvSpPr>
          <p:spPr>
            <a:xfrm>
              <a:off x="0" y="6724650"/>
              <a:ext cx="12192000" cy="133350"/>
            </a:xfrm>
            <a:prstGeom prst="rect">
              <a:avLst/>
            </a:prstGeom>
            <a:solidFill>
              <a:srgbClr val="268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: 形状 137"/>
            <p:cNvSpPr/>
            <p:nvPr/>
          </p:nvSpPr>
          <p:spPr>
            <a:xfrm flipV="1">
              <a:off x="8275636" y="6724650"/>
              <a:ext cx="3916364" cy="133350"/>
            </a:xfrm>
            <a:custGeom>
              <a:avLst/>
              <a:gdLst>
                <a:gd name="connsiteX0" fmla="*/ 0 w 3916364"/>
                <a:gd name="connsiteY0" fmla="*/ 133350 h 133350"/>
                <a:gd name="connsiteX1" fmla="*/ 3916364 w 3916364"/>
                <a:gd name="connsiteY1" fmla="*/ 133350 h 133350"/>
                <a:gd name="connsiteX2" fmla="*/ 3916364 w 3916364"/>
                <a:gd name="connsiteY2" fmla="*/ 0 h 133350"/>
                <a:gd name="connsiteX3" fmla="*/ 82550 w 3916364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364" h="133350">
                  <a:moveTo>
                    <a:pt x="0" y="133350"/>
                  </a:moveTo>
                  <a:lnTo>
                    <a:pt x="3916364" y="133350"/>
                  </a:lnTo>
                  <a:lnTo>
                    <a:pt x="3916364" y="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54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1" name="任意多边形: 形状 140"/>
          <p:cNvSpPr/>
          <p:nvPr/>
        </p:nvSpPr>
        <p:spPr>
          <a:xfrm flipH="1" flipV="1">
            <a:off x="-11725" y="0"/>
            <a:ext cx="1062670" cy="845082"/>
          </a:xfrm>
          <a:custGeom>
            <a:avLst/>
            <a:gdLst>
              <a:gd name="connsiteX0" fmla="*/ 1062670 w 1062670"/>
              <a:gd name="connsiteY0" fmla="*/ 845082 h 845082"/>
              <a:gd name="connsiteX1" fmla="*/ 0 w 1062670"/>
              <a:gd name="connsiteY1" fmla="*/ 845082 h 845082"/>
              <a:gd name="connsiteX2" fmla="*/ 523148 w 1062670"/>
              <a:gd name="connsiteY2" fmla="*/ 0 h 845082"/>
              <a:gd name="connsiteX3" fmla="*/ 1062670 w 1062670"/>
              <a:gd name="connsiteY3" fmla="*/ 0 h 84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670" h="845082">
                <a:moveTo>
                  <a:pt x="1062670" y="845082"/>
                </a:moveTo>
                <a:lnTo>
                  <a:pt x="0" y="845082"/>
                </a:lnTo>
                <a:lnTo>
                  <a:pt x="523148" y="0"/>
                </a:lnTo>
                <a:lnTo>
                  <a:pt x="106267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961390" y="306070"/>
            <a:ext cx="5134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系统分析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—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核心亮点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42" name="任意多边形: 形状 141"/>
          <p:cNvSpPr/>
          <p:nvPr/>
        </p:nvSpPr>
        <p:spPr>
          <a:xfrm flipH="1" flipV="1">
            <a:off x="-11724" y="-20551"/>
            <a:ext cx="1195303" cy="632317"/>
          </a:xfrm>
          <a:custGeom>
            <a:avLst/>
            <a:gdLst>
              <a:gd name="connsiteX0" fmla="*/ 1195303 w 1195303"/>
              <a:gd name="connsiteY0" fmla="*/ 632317 h 632317"/>
              <a:gd name="connsiteX1" fmla="*/ 0 w 1195303"/>
              <a:gd name="connsiteY1" fmla="*/ 632317 h 632317"/>
              <a:gd name="connsiteX2" fmla="*/ 391436 w 1195303"/>
              <a:gd name="connsiteY2" fmla="*/ 0 h 632317"/>
              <a:gd name="connsiteX3" fmla="*/ 1195303 w 1195303"/>
              <a:gd name="connsiteY3" fmla="*/ 0 h 63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303" h="632317">
                <a:moveTo>
                  <a:pt x="1195303" y="632317"/>
                </a:moveTo>
                <a:lnTo>
                  <a:pt x="0" y="632317"/>
                </a:lnTo>
                <a:lnTo>
                  <a:pt x="391436" y="0"/>
                </a:lnTo>
                <a:lnTo>
                  <a:pt x="1195303" y="0"/>
                </a:lnTo>
                <a:close/>
              </a:path>
            </a:pathLst>
          </a:custGeom>
          <a:solidFill>
            <a:srgbClr val="2680B5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11725" y="275196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gradFill>
                  <a:gsLst>
                    <a:gs pos="53000">
                      <a:schemeClr val="bg1"/>
                    </a:gs>
                    <a:gs pos="53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03</a:t>
            </a:r>
            <a:endParaRPr lang="zh-CN" altLang="en-US" sz="3600" dirty="0">
              <a:gradFill>
                <a:gsLst>
                  <a:gs pos="53000">
                    <a:schemeClr val="bg1"/>
                  </a:gs>
                  <a:gs pos="5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3327" y="1168616"/>
            <a:ext cx="3774072" cy="1984995"/>
          </a:xfrm>
          <a:prstGeom prst="rect">
            <a:avLst/>
          </a:prstGeom>
          <a:solidFill>
            <a:srgbClr val="268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1131808" y="1864472"/>
            <a:ext cx="2962819" cy="10147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algn="just"/>
            <a:r>
              <a:rPr lang="zh-CN" altLang="en-US" dirty="0">
                <a:solidFill>
                  <a:schemeClr val="bg1"/>
                </a:solidFill>
                <a:sym typeface="+mn-ea"/>
              </a:rPr>
              <a:t>超级管理员：用户管理权限，超级管理员、总管理员授权权限</a:t>
            </a:r>
            <a:endParaRPr lang="zh-CN" altLang="en-US" dirty="0">
              <a:solidFill>
                <a:schemeClr val="bg1"/>
              </a:solidFill>
            </a:endParaRPr>
          </a:p>
          <a:p>
            <a:pPr algn="just"/>
            <a:r>
              <a:rPr lang="zh-CN" altLang="en-US" dirty="0">
                <a:solidFill>
                  <a:schemeClr val="bg1"/>
                </a:solidFill>
                <a:sym typeface="+mn-ea"/>
              </a:rPr>
              <a:t>总管理员：公文审核权限、部门管理员授权权限</a:t>
            </a:r>
            <a:endParaRPr lang="zh-CN" altLang="en-US" dirty="0">
              <a:solidFill>
                <a:schemeClr val="bg1"/>
              </a:solidFill>
            </a:endParaRPr>
          </a:p>
          <a:p>
            <a:pPr algn="just"/>
            <a:r>
              <a:rPr lang="zh-CN" altLang="en-US" dirty="0">
                <a:solidFill>
                  <a:schemeClr val="bg1"/>
                </a:solidFill>
                <a:sym typeface="+mn-ea"/>
              </a:rPr>
              <a:t>部门管理员：公文发布权限</a:t>
            </a:r>
            <a:endParaRPr lang="zh-CN" altLang="en-US" dirty="0">
              <a:solidFill>
                <a:schemeClr val="bg1"/>
              </a:solidFill>
            </a:endParaRPr>
          </a:p>
          <a:p>
            <a:pPr algn="just"/>
            <a:r>
              <a:rPr lang="zh-CN" altLang="en-US" dirty="0">
                <a:solidFill>
                  <a:schemeClr val="bg1"/>
                </a:solidFill>
                <a:sym typeface="+mn-ea"/>
              </a:rPr>
              <a:t>普通用户：公文查看权限</a:t>
            </a:r>
            <a:endParaRPr lang="zh-CN" altLang="en-US" dirty="0">
              <a:solidFill>
                <a:schemeClr val="bg1"/>
              </a:solidFill>
            </a:endParaRPr>
          </a:p>
          <a:p>
            <a:pPr algn="just"/>
            <a:endParaRPr lang="zh-CN" altLang="en-US" dirty="0">
              <a:solidFill>
                <a:schemeClr val="bg1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131808" y="1517944"/>
            <a:ext cx="229275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dirty="0">
                <a:solidFill>
                  <a:schemeClr val="bg1"/>
                </a:solidFill>
                <a:latin typeface="+mn-ea"/>
                <a:cs typeface="珠穆朗玛—乌金苏通体" panose="01010100010101010101" pitchFamily="2" charset="0"/>
              </a:rPr>
              <a:t>细化权限</a:t>
            </a:r>
            <a:endParaRPr lang="en-US" altLang="zh-CN" dirty="0">
              <a:solidFill>
                <a:schemeClr val="bg1"/>
              </a:solidFill>
              <a:latin typeface="+mn-ea"/>
              <a:cs typeface="珠穆朗玛—乌金苏通体" panose="01010100010101010101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207755" y="2850809"/>
            <a:ext cx="56507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深圳技术大学宣传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4335" y="66675"/>
            <a:ext cx="2656840" cy="11976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741171" y="5833903"/>
            <a:ext cx="568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超级管理员、总管理员、部门管理员、普通用户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495" y="1264181"/>
            <a:ext cx="6616635" cy="446121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45" y="3328035"/>
            <a:ext cx="3471545" cy="3301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724650"/>
            <a:ext cx="12192000" cy="133350"/>
            <a:chOff x="0" y="6724650"/>
            <a:chExt cx="12192000" cy="133350"/>
          </a:xfrm>
        </p:grpSpPr>
        <p:sp>
          <p:nvSpPr>
            <p:cNvPr id="53" name="矩形 52"/>
            <p:cNvSpPr/>
            <p:nvPr/>
          </p:nvSpPr>
          <p:spPr>
            <a:xfrm>
              <a:off x="0" y="6724650"/>
              <a:ext cx="12192000" cy="133350"/>
            </a:xfrm>
            <a:prstGeom prst="rect">
              <a:avLst/>
            </a:prstGeom>
            <a:solidFill>
              <a:srgbClr val="268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: 形状 137"/>
            <p:cNvSpPr/>
            <p:nvPr/>
          </p:nvSpPr>
          <p:spPr>
            <a:xfrm flipV="1">
              <a:off x="8275636" y="6724650"/>
              <a:ext cx="3916364" cy="133350"/>
            </a:xfrm>
            <a:custGeom>
              <a:avLst/>
              <a:gdLst>
                <a:gd name="connsiteX0" fmla="*/ 0 w 3916364"/>
                <a:gd name="connsiteY0" fmla="*/ 133350 h 133350"/>
                <a:gd name="connsiteX1" fmla="*/ 3916364 w 3916364"/>
                <a:gd name="connsiteY1" fmla="*/ 133350 h 133350"/>
                <a:gd name="connsiteX2" fmla="*/ 3916364 w 3916364"/>
                <a:gd name="connsiteY2" fmla="*/ 0 h 133350"/>
                <a:gd name="connsiteX3" fmla="*/ 82550 w 3916364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364" h="133350">
                  <a:moveTo>
                    <a:pt x="0" y="133350"/>
                  </a:moveTo>
                  <a:lnTo>
                    <a:pt x="3916364" y="133350"/>
                  </a:lnTo>
                  <a:lnTo>
                    <a:pt x="3916364" y="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54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1" name="任意多边形: 形状 140"/>
          <p:cNvSpPr/>
          <p:nvPr/>
        </p:nvSpPr>
        <p:spPr>
          <a:xfrm flipH="1" flipV="1">
            <a:off x="-11725" y="0"/>
            <a:ext cx="1062670" cy="845082"/>
          </a:xfrm>
          <a:custGeom>
            <a:avLst/>
            <a:gdLst>
              <a:gd name="connsiteX0" fmla="*/ 1062670 w 1062670"/>
              <a:gd name="connsiteY0" fmla="*/ 845082 h 845082"/>
              <a:gd name="connsiteX1" fmla="*/ 0 w 1062670"/>
              <a:gd name="connsiteY1" fmla="*/ 845082 h 845082"/>
              <a:gd name="connsiteX2" fmla="*/ 523148 w 1062670"/>
              <a:gd name="connsiteY2" fmla="*/ 0 h 845082"/>
              <a:gd name="connsiteX3" fmla="*/ 1062670 w 1062670"/>
              <a:gd name="connsiteY3" fmla="*/ 0 h 84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670" h="845082">
                <a:moveTo>
                  <a:pt x="1062670" y="845082"/>
                </a:moveTo>
                <a:lnTo>
                  <a:pt x="0" y="845082"/>
                </a:lnTo>
                <a:lnTo>
                  <a:pt x="523148" y="0"/>
                </a:lnTo>
                <a:lnTo>
                  <a:pt x="106267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961390" y="306070"/>
            <a:ext cx="5134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系统分析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—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核心亮点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42" name="任意多边形: 形状 141"/>
          <p:cNvSpPr/>
          <p:nvPr/>
        </p:nvSpPr>
        <p:spPr>
          <a:xfrm flipH="1" flipV="1">
            <a:off x="-11724" y="-20551"/>
            <a:ext cx="1195303" cy="632317"/>
          </a:xfrm>
          <a:custGeom>
            <a:avLst/>
            <a:gdLst>
              <a:gd name="connsiteX0" fmla="*/ 1195303 w 1195303"/>
              <a:gd name="connsiteY0" fmla="*/ 632317 h 632317"/>
              <a:gd name="connsiteX1" fmla="*/ 0 w 1195303"/>
              <a:gd name="connsiteY1" fmla="*/ 632317 h 632317"/>
              <a:gd name="connsiteX2" fmla="*/ 391436 w 1195303"/>
              <a:gd name="connsiteY2" fmla="*/ 0 h 632317"/>
              <a:gd name="connsiteX3" fmla="*/ 1195303 w 1195303"/>
              <a:gd name="connsiteY3" fmla="*/ 0 h 63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303" h="632317">
                <a:moveTo>
                  <a:pt x="1195303" y="632317"/>
                </a:moveTo>
                <a:lnTo>
                  <a:pt x="0" y="632317"/>
                </a:lnTo>
                <a:lnTo>
                  <a:pt x="391436" y="0"/>
                </a:lnTo>
                <a:lnTo>
                  <a:pt x="1195303" y="0"/>
                </a:lnTo>
                <a:close/>
              </a:path>
            </a:pathLst>
          </a:custGeom>
          <a:solidFill>
            <a:srgbClr val="2680B5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11725" y="275196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gradFill>
                  <a:gsLst>
                    <a:gs pos="53000">
                      <a:schemeClr val="bg1"/>
                    </a:gs>
                    <a:gs pos="53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03</a:t>
            </a:r>
            <a:endParaRPr lang="zh-CN" altLang="en-US" sz="3600" dirty="0">
              <a:gradFill>
                <a:gsLst>
                  <a:gs pos="53000">
                    <a:schemeClr val="bg1"/>
                  </a:gs>
                  <a:gs pos="5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3797" y="1201648"/>
            <a:ext cx="3774072" cy="1984995"/>
          </a:xfrm>
          <a:prstGeom prst="rect">
            <a:avLst/>
          </a:prstGeom>
          <a:solidFill>
            <a:srgbClr val="268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50528" y="2100704"/>
            <a:ext cx="2962819" cy="645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algn="just">
              <a:buClrTx/>
              <a:buSzTx/>
              <a:buFontTx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lt"/>
                <a:ea typeface="微软雅黑" panose="020B0503020204020204" pitchFamily="34" charset="-122"/>
              </a:rPr>
              <a:t>部门用户发文后，需经部门领导审批通过后方可正式发布，若部门领导审批不通过，系统将向发文申请提出者发出不通过提醒。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0784" y="1507403"/>
            <a:ext cx="3562350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dirty="0">
                <a:solidFill>
                  <a:schemeClr val="bg1"/>
                </a:solidFill>
                <a:latin typeface="+mn-ea"/>
                <a:cs typeface="珠穆朗玛—乌金苏通体" panose="01010100010101010101" pitchFamily="2" charset="0"/>
              </a:rPr>
              <a:t>规范发布流程，</a:t>
            </a:r>
            <a:endParaRPr lang="zh-CN" dirty="0">
              <a:solidFill>
                <a:schemeClr val="bg1"/>
              </a:solidFill>
              <a:latin typeface="+mn-ea"/>
              <a:cs typeface="珠穆朗玛—乌金苏通体" panose="01010100010101010101" pitchFamily="2" charset="0"/>
            </a:endParaRPr>
          </a:p>
          <a:p>
            <a:r>
              <a:rPr lang="zh-CN" dirty="0">
                <a:solidFill>
                  <a:schemeClr val="bg1"/>
                </a:solidFill>
                <a:latin typeface="+mn-ea"/>
                <a:cs typeface="珠穆朗玛—乌金苏通体" panose="01010100010101010101" pitchFamily="2" charset="0"/>
              </a:rPr>
              <a:t>增加部门领导审批功能。</a:t>
            </a:r>
            <a:endParaRPr lang="zh-CN" dirty="0">
              <a:solidFill>
                <a:schemeClr val="bg1"/>
              </a:solidFill>
              <a:latin typeface="+mn-ea"/>
              <a:cs typeface="珠穆朗玛—乌金苏通体" panose="01010100010101010101" pitchFamily="2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58225" y="3203881"/>
            <a:ext cx="56507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深圳技术大学宣传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4335" y="66675"/>
            <a:ext cx="2656840" cy="11976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70" y="1111885"/>
            <a:ext cx="5678805" cy="53905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3678555"/>
            <a:ext cx="5042535" cy="171767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207755" y="2850809"/>
            <a:ext cx="56507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724650"/>
            <a:ext cx="12192000" cy="133350"/>
            <a:chOff x="0" y="6724650"/>
            <a:chExt cx="12192000" cy="133350"/>
          </a:xfrm>
        </p:grpSpPr>
        <p:sp>
          <p:nvSpPr>
            <p:cNvPr id="53" name="矩形 52"/>
            <p:cNvSpPr/>
            <p:nvPr/>
          </p:nvSpPr>
          <p:spPr>
            <a:xfrm>
              <a:off x="0" y="6724650"/>
              <a:ext cx="12192000" cy="133350"/>
            </a:xfrm>
            <a:prstGeom prst="rect">
              <a:avLst/>
            </a:prstGeom>
            <a:solidFill>
              <a:srgbClr val="268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: 形状 137"/>
            <p:cNvSpPr/>
            <p:nvPr/>
          </p:nvSpPr>
          <p:spPr>
            <a:xfrm flipV="1">
              <a:off x="8275636" y="6724650"/>
              <a:ext cx="3916364" cy="133350"/>
            </a:xfrm>
            <a:custGeom>
              <a:avLst/>
              <a:gdLst>
                <a:gd name="connsiteX0" fmla="*/ 0 w 3916364"/>
                <a:gd name="connsiteY0" fmla="*/ 133350 h 133350"/>
                <a:gd name="connsiteX1" fmla="*/ 3916364 w 3916364"/>
                <a:gd name="connsiteY1" fmla="*/ 133350 h 133350"/>
                <a:gd name="connsiteX2" fmla="*/ 3916364 w 3916364"/>
                <a:gd name="connsiteY2" fmla="*/ 0 h 133350"/>
                <a:gd name="connsiteX3" fmla="*/ 82550 w 3916364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364" h="133350">
                  <a:moveTo>
                    <a:pt x="0" y="133350"/>
                  </a:moveTo>
                  <a:lnTo>
                    <a:pt x="3916364" y="133350"/>
                  </a:lnTo>
                  <a:lnTo>
                    <a:pt x="3916364" y="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54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1" name="任意多边形: 形状 140"/>
          <p:cNvSpPr/>
          <p:nvPr/>
        </p:nvSpPr>
        <p:spPr>
          <a:xfrm flipH="1" flipV="1">
            <a:off x="-11725" y="0"/>
            <a:ext cx="1062670" cy="845082"/>
          </a:xfrm>
          <a:custGeom>
            <a:avLst/>
            <a:gdLst>
              <a:gd name="connsiteX0" fmla="*/ 1062670 w 1062670"/>
              <a:gd name="connsiteY0" fmla="*/ 845082 h 845082"/>
              <a:gd name="connsiteX1" fmla="*/ 0 w 1062670"/>
              <a:gd name="connsiteY1" fmla="*/ 845082 h 845082"/>
              <a:gd name="connsiteX2" fmla="*/ 523148 w 1062670"/>
              <a:gd name="connsiteY2" fmla="*/ 0 h 845082"/>
              <a:gd name="connsiteX3" fmla="*/ 1062670 w 1062670"/>
              <a:gd name="connsiteY3" fmla="*/ 0 h 84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670" h="845082">
                <a:moveTo>
                  <a:pt x="1062670" y="845082"/>
                </a:moveTo>
                <a:lnTo>
                  <a:pt x="0" y="845082"/>
                </a:lnTo>
                <a:lnTo>
                  <a:pt x="523148" y="0"/>
                </a:lnTo>
                <a:lnTo>
                  <a:pt x="106267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961390" y="306070"/>
            <a:ext cx="5134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系统分析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—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核心亮点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42" name="任意多边形: 形状 141"/>
          <p:cNvSpPr/>
          <p:nvPr/>
        </p:nvSpPr>
        <p:spPr>
          <a:xfrm flipH="1" flipV="1">
            <a:off x="-11724" y="-20551"/>
            <a:ext cx="1195303" cy="632317"/>
          </a:xfrm>
          <a:custGeom>
            <a:avLst/>
            <a:gdLst>
              <a:gd name="connsiteX0" fmla="*/ 1195303 w 1195303"/>
              <a:gd name="connsiteY0" fmla="*/ 632317 h 632317"/>
              <a:gd name="connsiteX1" fmla="*/ 0 w 1195303"/>
              <a:gd name="connsiteY1" fmla="*/ 632317 h 632317"/>
              <a:gd name="connsiteX2" fmla="*/ 391436 w 1195303"/>
              <a:gd name="connsiteY2" fmla="*/ 0 h 632317"/>
              <a:gd name="connsiteX3" fmla="*/ 1195303 w 1195303"/>
              <a:gd name="connsiteY3" fmla="*/ 0 h 63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303" h="632317">
                <a:moveTo>
                  <a:pt x="1195303" y="632317"/>
                </a:moveTo>
                <a:lnTo>
                  <a:pt x="0" y="632317"/>
                </a:lnTo>
                <a:lnTo>
                  <a:pt x="391436" y="0"/>
                </a:lnTo>
                <a:lnTo>
                  <a:pt x="1195303" y="0"/>
                </a:lnTo>
                <a:close/>
              </a:path>
            </a:pathLst>
          </a:custGeom>
          <a:solidFill>
            <a:srgbClr val="2680B5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11725" y="275196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gradFill>
                  <a:gsLst>
                    <a:gs pos="53000">
                      <a:schemeClr val="bg1"/>
                    </a:gs>
                    <a:gs pos="53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03</a:t>
            </a:r>
            <a:endParaRPr lang="zh-CN" altLang="en-US" sz="3600" dirty="0">
              <a:gradFill>
                <a:gsLst>
                  <a:gs pos="53000">
                    <a:schemeClr val="bg1"/>
                  </a:gs>
                  <a:gs pos="5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3797" y="1201648"/>
            <a:ext cx="3774072" cy="1984995"/>
          </a:xfrm>
          <a:prstGeom prst="rect">
            <a:avLst/>
          </a:prstGeom>
          <a:solidFill>
            <a:srgbClr val="268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50528" y="2100704"/>
            <a:ext cx="2962819" cy="645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algn="just">
              <a:buClrTx/>
              <a:buSzTx/>
              <a:buFontTx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lt"/>
                <a:ea typeface="微软雅黑" panose="020B0503020204020204" pitchFamily="34" charset="-122"/>
              </a:rPr>
              <a:t>部门用户发文后，需经部门领导审批通过后方可正式发布，若部门领导审批不通过，系统将向发文申请提出者发出不通过提醒。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0784" y="1507403"/>
            <a:ext cx="356235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dirty="0">
                <a:solidFill>
                  <a:schemeClr val="bg1"/>
                </a:solidFill>
                <a:latin typeface="+mn-ea"/>
                <a:cs typeface="珠穆朗玛—乌金苏通体" panose="01010100010101010101" pitchFamily="2" charset="0"/>
              </a:rPr>
              <a:t>安全性设计</a:t>
            </a:r>
            <a:endParaRPr lang="zh-CN" dirty="0">
              <a:solidFill>
                <a:schemeClr val="bg1"/>
              </a:solidFill>
              <a:latin typeface="+mn-ea"/>
              <a:cs typeface="珠穆朗玛—乌金苏通体" panose="01010100010101010101" pitchFamily="2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58225" y="3203881"/>
            <a:ext cx="56507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深圳技术大学宣传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4335" y="66675"/>
            <a:ext cx="2656840" cy="119761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207755" y="2850809"/>
            <a:ext cx="56507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830" y="1129030"/>
            <a:ext cx="2607310" cy="4787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24763" y="5916930"/>
            <a:ext cx="39090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JWT</a:t>
            </a:r>
            <a:r>
              <a:rPr lang="zh-CN" altLang="en-US">
                <a:solidFill>
                  <a:srgbClr val="FF0000"/>
                </a:solidFill>
              </a:rPr>
              <a:t>鉴权</a:t>
            </a:r>
            <a:r>
              <a:rPr lang="en-US" altLang="zh-CN">
                <a:solidFill>
                  <a:srgbClr val="FF0000"/>
                </a:solidFill>
              </a:rPr>
              <a:t>HTTP</a:t>
            </a:r>
            <a:r>
              <a:rPr lang="zh-CN" altLang="en-US">
                <a:solidFill>
                  <a:srgbClr val="FF0000"/>
                </a:solidFill>
              </a:rPr>
              <a:t>请求头中的</a:t>
            </a:r>
            <a:r>
              <a:rPr lang="en-US" altLang="zh-CN">
                <a:solidFill>
                  <a:srgbClr val="FF0000"/>
                </a:solidFill>
              </a:rPr>
              <a:t>Token</a:t>
            </a:r>
            <a:r>
              <a:rPr lang="zh-CN" altLang="en-US">
                <a:solidFill>
                  <a:srgbClr val="FF0000"/>
                </a:solidFill>
              </a:rPr>
              <a:t>命令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（BASE64编码+HS256签名算法）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4570730"/>
            <a:ext cx="5975350" cy="12446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001520" y="591693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MD5</a:t>
            </a:r>
            <a:r>
              <a:rPr lang="zh-CN" altLang="en-US">
                <a:solidFill>
                  <a:srgbClr val="FF0000"/>
                </a:solidFill>
              </a:rPr>
              <a:t>加密算法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加密用户敏感信息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rcRect b="30699"/>
          <a:stretch>
            <a:fillRect/>
          </a:stretch>
        </p:blipFill>
        <p:spPr>
          <a:xfrm>
            <a:off x="4105275" y="3395980"/>
            <a:ext cx="4993005" cy="1174750"/>
          </a:xfrm>
          <a:prstGeom prst="rect">
            <a:avLst/>
          </a:prstGeom>
        </p:spPr>
      </p:pic>
      <p:pic>
        <p:nvPicPr>
          <p:cNvPr id="17" name="图片 16" descr="7801cdf509a85ea7a7202268d45780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485" y="1726565"/>
            <a:ext cx="3904615" cy="13938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354320" y="1264285"/>
            <a:ext cx="2494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路由守卫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zh-CN" altLang="en-US" sz="1400">
                <a:solidFill>
                  <a:srgbClr val="FF0000"/>
                </a:solidFill>
              </a:rPr>
              <a:t>（尝试访问无权访问的页面）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15255" y="3019425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rgbClr val="FF0000"/>
                </a:solidFill>
              </a:rPr>
              <a:t>（未登陆的情况下尝试通过路由访问）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724650"/>
            <a:ext cx="12192000" cy="133350"/>
            <a:chOff x="0" y="6724650"/>
            <a:chExt cx="12192000" cy="133350"/>
          </a:xfrm>
        </p:grpSpPr>
        <p:sp>
          <p:nvSpPr>
            <p:cNvPr id="53" name="矩形 52"/>
            <p:cNvSpPr/>
            <p:nvPr/>
          </p:nvSpPr>
          <p:spPr>
            <a:xfrm>
              <a:off x="0" y="6724650"/>
              <a:ext cx="12192000" cy="133350"/>
            </a:xfrm>
            <a:prstGeom prst="rect">
              <a:avLst/>
            </a:prstGeom>
            <a:solidFill>
              <a:srgbClr val="268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: 形状 137"/>
            <p:cNvSpPr/>
            <p:nvPr/>
          </p:nvSpPr>
          <p:spPr>
            <a:xfrm flipV="1">
              <a:off x="8275636" y="6724650"/>
              <a:ext cx="3916364" cy="133350"/>
            </a:xfrm>
            <a:custGeom>
              <a:avLst/>
              <a:gdLst>
                <a:gd name="connsiteX0" fmla="*/ 0 w 3916364"/>
                <a:gd name="connsiteY0" fmla="*/ 133350 h 133350"/>
                <a:gd name="connsiteX1" fmla="*/ 3916364 w 3916364"/>
                <a:gd name="connsiteY1" fmla="*/ 133350 h 133350"/>
                <a:gd name="connsiteX2" fmla="*/ 3916364 w 3916364"/>
                <a:gd name="connsiteY2" fmla="*/ 0 h 133350"/>
                <a:gd name="connsiteX3" fmla="*/ 82550 w 3916364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364" h="133350">
                  <a:moveTo>
                    <a:pt x="0" y="133350"/>
                  </a:moveTo>
                  <a:lnTo>
                    <a:pt x="3916364" y="133350"/>
                  </a:lnTo>
                  <a:lnTo>
                    <a:pt x="3916364" y="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54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1" name="任意多边形: 形状 140"/>
          <p:cNvSpPr/>
          <p:nvPr/>
        </p:nvSpPr>
        <p:spPr>
          <a:xfrm flipH="1" flipV="1">
            <a:off x="-11725" y="0"/>
            <a:ext cx="1062670" cy="845082"/>
          </a:xfrm>
          <a:custGeom>
            <a:avLst/>
            <a:gdLst>
              <a:gd name="connsiteX0" fmla="*/ 1062670 w 1062670"/>
              <a:gd name="connsiteY0" fmla="*/ 845082 h 845082"/>
              <a:gd name="connsiteX1" fmla="*/ 0 w 1062670"/>
              <a:gd name="connsiteY1" fmla="*/ 845082 h 845082"/>
              <a:gd name="connsiteX2" fmla="*/ 523148 w 1062670"/>
              <a:gd name="connsiteY2" fmla="*/ 0 h 845082"/>
              <a:gd name="connsiteX3" fmla="*/ 1062670 w 1062670"/>
              <a:gd name="connsiteY3" fmla="*/ 0 h 84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670" h="845082">
                <a:moveTo>
                  <a:pt x="1062670" y="845082"/>
                </a:moveTo>
                <a:lnTo>
                  <a:pt x="0" y="845082"/>
                </a:lnTo>
                <a:lnTo>
                  <a:pt x="523148" y="0"/>
                </a:lnTo>
                <a:lnTo>
                  <a:pt x="106267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2" name="任意多边形: 形状 141"/>
          <p:cNvSpPr/>
          <p:nvPr/>
        </p:nvSpPr>
        <p:spPr>
          <a:xfrm flipH="1" flipV="1">
            <a:off x="-11724" y="-20551"/>
            <a:ext cx="1195303" cy="632317"/>
          </a:xfrm>
          <a:custGeom>
            <a:avLst/>
            <a:gdLst>
              <a:gd name="connsiteX0" fmla="*/ 1195303 w 1195303"/>
              <a:gd name="connsiteY0" fmla="*/ 632317 h 632317"/>
              <a:gd name="connsiteX1" fmla="*/ 0 w 1195303"/>
              <a:gd name="connsiteY1" fmla="*/ 632317 h 632317"/>
              <a:gd name="connsiteX2" fmla="*/ 391436 w 1195303"/>
              <a:gd name="connsiteY2" fmla="*/ 0 h 632317"/>
              <a:gd name="connsiteX3" fmla="*/ 1195303 w 1195303"/>
              <a:gd name="connsiteY3" fmla="*/ 0 h 63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303" h="632317">
                <a:moveTo>
                  <a:pt x="1195303" y="632317"/>
                </a:moveTo>
                <a:lnTo>
                  <a:pt x="0" y="632317"/>
                </a:lnTo>
                <a:lnTo>
                  <a:pt x="391436" y="0"/>
                </a:lnTo>
                <a:lnTo>
                  <a:pt x="1195303" y="0"/>
                </a:lnTo>
                <a:close/>
              </a:path>
            </a:pathLst>
          </a:custGeom>
          <a:solidFill>
            <a:srgbClr val="2680B5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11725" y="275196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gradFill>
                  <a:gsLst>
                    <a:gs pos="53000">
                      <a:schemeClr val="bg1"/>
                    </a:gs>
                    <a:gs pos="53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03</a:t>
            </a:r>
            <a:endParaRPr lang="zh-CN" altLang="en-US" sz="3600" dirty="0">
              <a:gradFill>
                <a:gsLst>
                  <a:gs pos="53000">
                    <a:schemeClr val="bg1"/>
                  </a:gs>
                  <a:gs pos="5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666" y="1113416"/>
            <a:ext cx="2692345" cy="1018988"/>
          </a:xfrm>
          <a:prstGeom prst="rect">
            <a:avLst/>
          </a:prstGeom>
          <a:solidFill>
            <a:srgbClr val="268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949708" y="1627146"/>
            <a:ext cx="2292750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algn="just">
              <a:buClrTx/>
              <a:buSzTx/>
              <a:buFontTx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lt"/>
                <a:ea typeface="微软雅黑" panose="020B0503020204020204" pitchFamily="34" charset="-122"/>
              </a:rPr>
              <a:t>能对附件进行上传和下载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949707" y="1294607"/>
            <a:ext cx="229275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cs typeface="珠穆朗玛—乌金苏通体" panose="01010100010101010101" pitchFamily="2" charset="0"/>
              </a:rPr>
              <a:t>静态资源服务器</a:t>
            </a:r>
            <a:endParaRPr lang="zh-CN" dirty="0">
              <a:solidFill>
                <a:schemeClr val="bg1"/>
              </a:solidFill>
              <a:latin typeface="+mn-ea"/>
              <a:cs typeface="珠穆朗玛—乌金苏通体" panose="01010100010101010101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042484" y="1999172"/>
            <a:ext cx="56507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深圳技术大学宣传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4335" y="66675"/>
            <a:ext cx="2656840" cy="11976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61390" y="306070"/>
            <a:ext cx="5134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系统分析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—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核心亮点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pic>
        <p:nvPicPr>
          <p:cNvPr id="4" name="图片 3" descr="图形用户界面, 文本, 应用程序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400738"/>
            <a:ext cx="5521886" cy="3892536"/>
          </a:xfrm>
          <a:prstGeom prst="rect">
            <a:avLst/>
          </a:prstGeom>
        </p:spPr>
      </p:pic>
      <p:pic>
        <p:nvPicPr>
          <p:cNvPr id="8" name="图片 7" descr="图形用户界面, 文本, 应用程序, 电子邮件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012" y="1062420"/>
            <a:ext cx="7697958" cy="5230854"/>
          </a:xfrm>
          <a:prstGeom prst="rect">
            <a:avLst/>
          </a:prstGeom>
        </p:spPr>
      </p:pic>
      <p:pic>
        <p:nvPicPr>
          <p:cNvPr id="11" name="图片 10" descr="图形用户界面, 文本, 应用程序&#10;&#10;描述已自动生成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9" t="2365" r="22366"/>
          <a:stretch>
            <a:fillRect/>
          </a:stretch>
        </p:blipFill>
        <p:spPr>
          <a:xfrm>
            <a:off x="2895397" y="964000"/>
            <a:ext cx="8447816" cy="5544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724650"/>
            <a:ext cx="12192000" cy="133350"/>
            <a:chOff x="0" y="6724650"/>
            <a:chExt cx="12192000" cy="133350"/>
          </a:xfrm>
        </p:grpSpPr>
        <p:sp>
          <p:nvSpPr>
            <p:cNvPr id="53" name="矩形 52"/>
            <p:cNvSpPr/>
            <p:nvPr/>
          </p:nvSpPr>
          <p:spPr>
            <a:xfrm>
              <a:off x="0" y="6724650"/>
              <a:ext cx="12192000" cy="133350"/>
            </a:xfrm>
            <a:prstGeom prst="rect">
              <a:avLst/>
            </a:prstGeom>
            <a:solidFill>
              <a:srgbClr val="268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: 形状 137"/>
            <p:cNvSpPr/>
            <p:nvPr/>
          </p:nvSpPr>
          <p:spPr>
            <a:xfrm flipV="1">
              <a:off x="8275636" y="6724650"/>
              <a:ext cx="3916364" cy="133350"/>
            </a:xfrm>
            <a:custGeom>
              <a:avLst/>
              <a:gdLst>
                <a:gd name="connsiteX0" fmla="*/ 0 w 3916364"/>
                <a:gd name="connsiteY0" fmla="*/ 133350 h 133350"/>
                <a:gd name="connsiteX1" fmla="*/ 3916364 w 3916364"/>
                <a:gd name="connsiteY1" fmla="*/ 133350 h 133350"/>
                <a:gd name="connsiteX2" fmla="*/ 3916364 w 3916364"/>
                <a:gd name="connsiteY2" fmla="*/ 0 h 133350"/>
                <a:gd name="connsiteX3" fmla="*/ 82550 w 3916364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364" h="133350">
                  <a:moveTo>
                    <a:pt x="0" y="133350"/>
                  </a:moveTo>
                  <a:lnTo>
                    <a:pt x="3916364" y="133350"/>
                  </a:lnTo>
                  <a:lnTo>
                    <a:pt x="3916364" y="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54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1" name="任意多边形: 形状 140"/>
          <p:cNvSpPr/>
          <p:nvPr/>
        </p:nvSpPr>
        <p:spPr>
          <a:xfrm flipH="1" flipV="1">
            <a:off x="-11725" y="0"/>
            <a:ext cx="1062670" cy="845082"/>
          </a:xfrm>
          <a:custGeom>
            <a:avLst/>
            <a:gdLst>
              <a:gd name="connsiteX0" fmla="*/ 1062670 w 1062670"/>
              <a:gd name="connsiteY0" fmla="*/ 845082 h 845082"/>
              <a:gd name="connsiteX1" fmla="*/ 0 w 1062670"/>
              <a:gd name="connsiteY1" fmla="*/ 845082 h 845082"/>
              <a:gd name="connsiteX2" fmla="*/ 523148 w 1062670"/>
              <a:gd name="connsiteY2" fmla="*/ 0 h 845082"/>
              <a:gd name="connsiteX3" fmla="*/ 1062670 w 1062670"/>
              <a:gd name="connsiteY3" fmla="*/ 0 h 84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670" h="845082">
                <a:moveTo>
                  <a:pt x="1062670" y="845082"/>
                </a:moveTo>
                <a:lnTo>
                  <a:pt x="0" y="845082"/>
                </a:lnTo>
                <a:lnTo>
                  <a:pt x="523148" y="0"/>
                </a:lnTo>
                <a:lnTo>
                  <a:pt x="106267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2" name="任意多边形: 形状 141"/>
          <p:cNvSpPr/>
          <p:nvPr/>
        </p:nvSpPr>
        <p:spPr>
          <a:xfrm flipH="1" flipV="1">
            <a:off x="-11724" y="-20551"/>
            <a:ext cx="1195303" cy="632317"/>
          </a:xfrm>
          <a:custGeom>
            <a:avLst/>
            <a:gdLst>
              <a:gd name="connsiteX0" fmla="*/ 1195303 w 1195303"/>
              <a:gd name="connsiteY0" fmla="*/ 632317 h 632317"/>
              <a:gd name="connsiteX1" fmla="*/ 0 w 1195303"/>
              <a:gd name="connsiteY1" fmla="*/ 632317 h 632317"/>
              <a:gd name="connsiteX2" fmla="*/ 391436 w 1195303"/>
              <a:gd name="connsiteY2" fmla="*/ 0 h 632317"/>
              <a:gd name="connsiteX3" fmla="*/ 1195303 w 1195303"/>
              <a:gd name="connsiteY3" fmla="*/ 0 h 63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303" h="632317">
                <a:moveTo>
                  <a:pt x="1195303" y="632317"/>
                </a:moveTo>
                <a:lnTo>
                  <a:pt x="0" y="632317"/>
                </a:lnTo>
                <a:lnTo>
                  <a:pt x="391436" y="0"/>
                </a:lnTo>
                <a:lnTo>
                  <a:pt x="1195303" y="0"/>
                </a:lnTo>
                <a:close/>
              </a:path>
            </a:pathLst>
          </a:custGeom>
          <a:solidFill>
            <a:srgbClr val="2680B5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11725" y="275196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gradFill>
                  <a:gsLst>
                    <a:gs pos="53000">
                      <a:schemeClr val="bg1"/>
                    </a:gs>
                    <a:gs pos="53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03</a:t>
            </a:r>
            <a:endParaRPr lang="zh-CN" altLang="en-US" sz="3600" dirty="0">
              <a:gradFill>
                <a:gsLst>
                  <a:gs pos="53000">
                    <a:schemeClr val="bg1"/>
                  </a:gs>
                  <a:gs pos="5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2203" y="1298023"/>
            <a:ext cx="3774072" cy="1984995"/>
          </a:xfrm>
          <a:prstGeom prst="rect">
            <a:avLst/>
          </a:prstGeom>
          <a:solidFill>
            <a:srgbClr val="268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1050684" y="1993879"/>
            <a:ext cx="2962819" cy="7067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algn="just">
              <a:buClrTx/>
              <a:buSzTx/>
              <a:buFontTx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lt"/>
                <a:ea typeface="微软雅黑" panose="020B0503020204020204" pitchFamily="34" charset="-122"/>
              </a:rPr>
              <a:t>重新划分功能分区排版，现有排版容易让用户忽视排序、分类、检索等重要的功能。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+mn-lt"/>
              <a:ea typeface="微软雅黑" panose="020B0503020204020204" pitchFamily="34" charset="-122"/>
            </a:endParaRPr>
          </a:p>
          <a:p>
            <a:pPr algn="just">
              <a:buClrTx/>
              <a:buSzTx/>
              <a:buFontTx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lt"/>
                <a:ea typeface="微软雅黑" panose="020B0503020204020204" pitchFamily="34" charset="-122"/>
              </a:rPr>
              <a:t>采用更加统一、明亮的配色，减轻用户在阅读公文通这类文字密集型应用时的压抑感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050684" y="1647351"/>
            <a:ext cx="229275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dirty="0">
                <a:solidFill>
                  <a:schemeClr val="bg1"/>
                </a:solidFill>
                <a:latin typeface="+mn-ea"/>
                <a:cs typeface="珠穆朗玛—乌金苏通体" panose="01010100010101010101" pitchFamily="2" charset="0"/>
              </a:rPr>
              <a:t>交互与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珠穆朗玛—乌金苏通体" panose="01010100010101010101" pitchFamily="2" charset="0"/>
              </a:rPr>
              <a:t>UI</a:t>
            </a:r>
            <a:r>
              <a:rPr lang="zh-CN" dirty="0">
                <a:solidFill>
                  <a:schemeClr val="bg1"/>
                </a:solidFill>
                <a:latin typeface="+mn-ea"/>
                <a:cs typeface="珠穆朗玛—乌金苏通体" panose="01010100010101010101" pitchFamily="2" charset="0"/>
              </a:rPr>
              <a:t>设计</a:t>
            </a:r>
            <a:endParaRPr lang="zh-CN" dirty="0">
              <a:solidFill>
                <a:schemeClr val="bg1"/>
              </a:solidFill>
              <a:latin typeface="+mn-ea"/>
              <a:cs typeface="珠穆朗玛—乌金苏通体" panose="01010100010101010101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126631" y="2980216"/>
            <a:ext cx="56507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深圳技术大学宣传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4335" y="66675"/>
            <a:ext cx="2656840" cy="11976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61390" y="306070"/>
            <a:ext cx="5134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系统分析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—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核心亮点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460" y="1249680"/>
            <a:ext cx="6863715" cy="49733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" y="3752215"/>
            <a:ext cx="4488180" cy="24707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平行四边形 17"/>
          <p:cNvSpPr/>
          <p:nvPr/>
        </p:nvSpPr>
        <p:spPr>
          <a:xfrm flipH="1">
            <a:off x="-4578682" y="3526539"/>
            <a:ext cx="11783910" cy="2590800"/>
          </a:xfrm>
          <a:prstGeom prst="parallelogram">
            <a:avLst>
              <a:gd name="adj" fmla="val 61905"/>
            </a:avLst>
          </a:prstGeom>
          <a:solidFill>
            <a:schemeClr val="bg1">
              <a:lumMod val="8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flipH="1">
            <a:off x="-4305198" y="4268226"/>
            <a:ext cx="14333599" cy="2590800"/>
          </a:xfrm>
          <a:prstGeom prst="parallelogram">
            <a:avLst>
              <a:gd name="adj" fmla="val 61905"/>
            </a:avLst>
          </a:prstGeom>
          <a:solidFill>
            <a:srgbClr val="2680B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flipH="1">
            <a:off x="7300995" y="5538764"/>
            <a:ext cx="14333599" cy="2590800"/>
          </a:xfrm>
          <a:prstGeom prst="parallelogram">
            <a:avLst>
              <a:gd name="adj" fmla="val 61905"/>
            </a:avLst>
          </a:prstGeom>
          <a:solidFill>
            <a:srgbClr val="15487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/>
        </p:nvSpPr>
        <p:spPr>
          <a:xfrm flipH="1">
            <a:off x="5649178" y="0"/>
            <a:ext cx="7358901" cy="1330122"/>
          </a:xfrm>
          <a:prstGeom prst="parallelogram">
            <a:avLst>
              <a:gd name="adj" fmla="val 619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79145" y="2224405"/>
            <a:ext cx="2286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dirty="0">
                <a:solidFill>
                  <a:srgbClr val="2680B5"/>
                </a:solidFill>
                <a:latin typeface="微软雅黑" panose="020B0503020204020204" pitchFamily="34" charset="-122"/>
              </a:rPr>
              <a:t>团队介绍</a:t>
            </a:r>
            <a:endParaRPr lang="zh-CN" altLang="en-US" sz="4000" dirty="0">
              <a:solidFill>
                <a:srgbClr val="2680B5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79149" y="1455188"/>
            <a:ext cx="21628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珠穆朗玛—乌金苏通体" panose="01010100010101010101" pitchFamily="2" charset="0"/>
              </a:rPr>
              <a:t>PART 04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珠穆朗玛—乌金苏通体" panose="01010100010101010101" pitchFamily="2" charset="0"/>
            </a:endParaRPr>
          </a:p>
        </p:txBody>
      </p:sp>
      <p:pic>
        <p:nvPicPr>
          <p:cNvPr id="2" name="图片 1" descr="深圳技术大学宣传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4335" y="66675"/>
            <a:ext cx="2656840" cy="11976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268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flipV="1">
            <a:off x="8275636" y="6724650"/>
            <a:ext cx="6477001" cy="133350"/>
          </a:xfrm>
          <a:prstGeom prst="parallelogram">
            <a:avLst>
              <a:gd name="adj" fmla="val 61905"/>
            </a:avLst>
          </a:prstGeom>
          <a:solidFill>
            <a:srgbClr val="154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 flipV="1">
            <a:off x="452027" y="-1734184"/>
            <a:ext cx="3750471" cy="2590800"/>
          </a:xfrm>
          <a:prstGeom prst="parallelogram">
            <a:avLst>
              <a:gd name="adj" fmla="val 61905"/>
            </a:avLst>
          </a:prstGeom>
          <a:solidFill>
            <a:srgbClr val="15487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flipV="1">
            <a:off x="3096813" y="-15660"/>
            <a:ext cx="10517587" cy="1778482"/>
          </a:xfrm>
          <a:prstGeom prst="parallelogram">
            <a:avLst>
              <a:gd name="adj" fmla="val 61905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356616" y="569179"/>
            <a:ext cx="3919020" cy="830997"/>
            <a:chOff x="4215606" y="596569"/>
            <a:chExt cx="3919020" cy="830997"/>
          </a:xfrm>
        </p:grpSpPr>
        <p:sp>
          <p:nvSpPr>
            <p:cNvPr id="53" name="文本框 52"/>
            <p:cNvSpPr txBox="1"/>
            <p:nvPr/>
          </p:nvSpPr>
          <p:spPr>
            <a:xfrm>
              <a:off x="4215606" y="596569"/>
              <a:ext cx="1799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800" b="1" dirty="0">
                  <a:solidFill>
                    <a:srgbClr val="2680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r>
                <a:rPr lang="zh-CN" altLang="en-US" sz="4800" b="1" dirty="0">
                  <a:solidFill>
                    <a:srgbClr val="1548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录</a:t>
              </a:r>
              <a:endParaRPr lang="zh-CN" altLang="en-US" sz="4800" b="1" dirty="0">
                <a:solidFill>
                  <a:srgbClr val="1548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045973" y="999067"/>
              <a:ext cx="2088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CONTENTS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2983593" y="2845435"/>
            <a:ext cx="24530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2680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rgbClr val="2680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、需求分析</a:t>
            </a:r>
            <a:endParaRPr lang="en-US" altLang="zh-CN" sz="3200" dirty="0">
              <a:solidFill>
                <a:srgbClr val="2680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23"/>
          <p:cNvSpPr txBox="1"/>
          <p:nvPr/>
        </p:nvSpPr>
        <p:spPr>
          <a:xfrm>
            <a:off x="2983593" y="4156710"/>
            <a:ext cx="24530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2680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rgbClr val="2680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、系统分析</a:t>
            </a:r>
            <a:endParaRPr lang="zh-CN" altLang="en-US" sz="3200" dirty="0">
              <a:solidFill>
                <a:srgbClr val="2680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29"/>
          <p:cNvSpPr txBox="1"/>
          <p:nvPr/>
        </p:nvSpPr>
        <p:spPr>
          <a:xfrm>
            <a:off x="6252255" y="2845435"/>
            <a:ext cx="24530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2680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rgbClr val="2680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、成果展示</a:t>
            </a:r>
            <a:endParaRPr lang="zh-CN" altLang="en-US" sz="3200" dirty="0">
              <a:solidFill>
                <a:srgbClr val="2680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平行四边形 76"/>
          <p:cNvSpPr/>
          <p:nvPr/>
        </p:nvSpPr>
        <p:spPr>
          <a:xfrm flipV="1">
            <a:off x="-1582310" y="-2318908"/>
            <a:ext cx="3750471" cy="2590800"/>
          </a:xfrm>
          <a:prstGeom prst="parallelogram">
            <a:avLst>
              <a:gd name="adj" fmla="val 61905"/>
            </a:avLst>
          </a:prstGeom>
          <a:solidFill>
            <a:srgbClr val="2680B5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23"/>
          <p:cNvSpPr txBox="1"/>
          <p:nvPr/>
        </p:nvSpPr>
        <p:spPr>
          <a:xfrm>
            <a:off x="6252255" y="4156710"/>
            <a:ext cx="24530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2680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rgbClr val="2680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、团队介绍</a:t>
            </a:r>
            <a:endParaRPr lang="zh-CN" altLang="en-US" sz="3200" dirty="0">
              <a:solidFill>
                <a:srgbClr val="2680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724650"/>
            <a:ext cx="12192000" cy="133350"/>
            <a:chOff x="0" y="6724650"/>
            <a:chExt cx="12192000" cy="133350"/>
          </a:xfrm>
        </p:grpSpPr>
        <p:sp>
          <p:nvSpPr>
            <p:cNvPr id="53" name="矩形 52"/>
            <p:cNvSpPr/>
            <p:nvPr/>
          </p:nvSpPr>
          <p:spPr>
            <a:xfrm>
              <a:off x="0" y="6724650"/>
              <a:ext cx="12192000" cy="133350"/>
            </a:xfrm>
            <a:prstGeom prst="rect">
              <a:avLst/>
            </a:prstGeom>
            <a:solidFill>
              <a:srgbClr val="268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: 形状 137"/>
            <p:cNvSpPr/>
            <p:nvPr/>
          </p:nvSpPr>
          <p:spPr>
            <a:xfrm flipV="1">
              <a:off x="8275636" y="6724650"/>
              <a:ext cx="3916364" cy="133350"/>
            </a:xfrm>
            <a:custGeom>
              <a:avLst/>
              <a:gdLst>
                <a:gd name="connsiteX0" fmla="*/ 0 w 3916364"/>
                <a:gd name="connsiteY0" fmla="*/ 133350 h 133350"/>
                <a:gd name="connsiteX1" fmla="*/ 3916364 w 3916364"/>
                <a:gd name="connsiteY1" fmla="*/ 133350 h 133350"/>
                <a:gd name="connsiteX2" fmla="*/ 3916364 w 3916364"/>
                <a:gd name="connsiteY2" fmla="*/ 0 h 133350"/>
                <a:gd name="connsiteX3" fmla="*/ 82550 w 3916364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364" h="133350">
                  <a:moveTo>
                    <a:pt x="0" y="133350"/>
                  </a:moveTo>
                  <a:lnTo>
                    <a:pt x="3916364" y="133350"/>
                  </a:lnTo>
                  <a:lnTo>
                    <a:pt x="3916364" y="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54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1" name="任意多边形: 形状 140"/>
          <p:cNvSpPr/>
          <p:nvPr/>
        </p:nvSpPr>
        <p:spPr>
          <a:xfrm flipH="1" flipV="1">
            <a:off x="-11725" y="0"/>
            <a:ext cx="1062670" cy="845082"/>
          </a:xfrm>
          <a:custGeom>
            <a:avLst/>
            <a:gdLst>
              <a:gd name="connsiteX0" fmla="*/ 1062670 w 1062670"/>
              <a:gd name="connsiteY0" fmla="*/ 845082 h 845082"/>
              <a:gd name="connsiteX1" fmla="*/ 0 w 1062670"/>
              <a:gd name="connsiteY1" fmla="*/ 845082 h 845082"/>
              <a:gd name="connsiteX2" fmla="*/ 523148 w 1062670"/>
              <a:gd name="connsiteY2" fmla="*/ 0 h 845082"/>
              <a:gd name="connsiteX3" fmla="*/ 1062670 w 1062670"/>
              <a:gd name="connsiteY3" fmla="*/ 0 h 84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670" h="845082">
                <a:moveTo>
                  <a:pt x="1062670" y="845082"/>
                </a:moveTo>
                <a:lnTo>
                  <a:pt x="0" y="845082"/>
                </a:lnTo>
                <a:lnTo>
                  <a:pt x="523148" y="0"/>
                </a:lnTo>
                <a:lnTo>
                  <a:pt x="106267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961389" y="306070"/>
            <a:ext cx="3491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团队介绍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—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分工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42" name="任意多边形: 形状 141"/>
          <p:cNvSpPr/>
          <p:nvPr/>
        </p:nvSpPr>
        <p:spPr>
          <a:xfrm flipH="1" flipV="1">
            <a:off x="-11724" y="-20551"/>
            <a:ext cx="1195303" cy="632317"/>
          </a:xfrm>
          <a:custGeom>
            <a:avLst/>
            <a:gdLst>
              <a:gd name="connsiteX0" fmla="*/ 1195303 w 1195303"/>
              <a:gd name="connsiteY0" fmla="*/ 632317 h 632317"/>
              <a:gd name="connsiteX1" fmla="*/ 0 w 1195303"/>
              <a:gd name="connsiteY1" fmla="*/ 632317 h 632317"/>
              <a:gd name="connsiteX2" fmla="*/ 391436 w 1195303"/>
              <a:gd name="connsiteY2" fmla="*/ 0 h 632317"/>
              <a:gd name="connsiteX3" fmla="*/ 1195303 w 1195303"/>
              <a:gd name="connsiteY3" fmla="*/ 0 h 63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303" h="632317">
                <a:moveTo>
                  <a:pt x="1195303" y="632317"/>
                </a:moveTo>
                <a:lnTo>
                  <a:pt x="0" y="632317"/>
                </a:lnTo>
                <a:lnTo>
                  <a:pt x="391436" y="0"/>
                </a:lnTo>
                <a:lnTo>
                  <a:pt x="1195303" y="0"/>
                </a:lnTo>
                <a:close/>
              </a:path>
            </a:pathLst>
          </a:custGeom>
          <a:solidFill>
            <a:srgbClr val="2680B5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11725" y="275196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gradFill>
                  <a:gsLst>
                    <a:gs pos="53000">
                      <a:schemeClr val="bg1"/>
                    </a:gs>
                    <a:gs pos="53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04</a:t>
            </a:r>
            <a:endParaRPr lang="zh-CN" altLang="en-US" sz="3600" dirty="0">
              <a:gradFill>
                <a:gsLst>
                  <a:gs pos="53000">
                    <a:schemeClr val="bg1"/>
                  </a:gs>
                  <a:gs pos="5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2" name="图片 11" descr="深圳技术大学宣传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4335" y="66675"/>
            <a:ext cx="2656840" cy="1197610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23692" y="1481130"/>
          <a:ext cx="10544615" cy="4192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337"/>
                <a:gridCol w="8866278"/>
              </a:tblGrid>
              <a:tr h="511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姓名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分工</a:t>
                      </a:r>
                      <a:endParaRPr lang="zh-CN" altLang="en-US" sz="2400" dirty="0"/>
                    </a:p>
                  </a:txBody>
                  <a:tcPr/>
                </a:tc>
              </a:tr>
              <a:tr h="920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巢炜文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全栈开发、架构设计、技术选型、接口设计及文档、数据库设计、公网前后端服务及数据库部署</a:t>
                      </a:r>
                      <a:endParaRPr lang="zh-CN" altLang="en-US" sz="2400"/>
                    </a:p>
                  </a:txBody>
                  <a:tcPr/>
                </a:tc>
              </a:tr>
              <a:tr h="920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谢森豪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前端开发（登陆注册模块、用户管理模块）、UI设计、答辩展示、</a:t>
                      </a:r>
                      <a:r>
                        <a:rPr lang="zh-CN" altLang="en-US" sz="2400">
                          <a:sym typeface="+mn-ea"/>
                        </a:rPr>
                        <a:t>功能分析、可行性分析</a:t>
                      </a:r>
                      <a:endParaRPr lang="zh-CN" altLang="en-US" sz="2400"/>
                    </a:p>
                  </a:txBody>
                  <a:tcPr/>
                </a:tc>
              </a:tr>
              <a:tr h="920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洪启俊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ER图设计、数据图表设计及数据字典、系统功能设计、软件测试</a:t>
                      </a:r>
                      <a:endParaRPr lang="zh-CN" altLang="en-US" sz="2400"/>
                    </a:p>
                  </a:txBody>
                  <a:tcPr/>
                </a:tc>
              </a:tr>
              <a:tr h="920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陈鑫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/>
                        <a:t>需求分析及说明书、数据库数据管理、系统概要设计、软件测试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724650"/>
            <a:ext cx="12192000" cy="133350"/>
            <a:chOff x="0" y="6724650"/>
            <a:chExt cx="12192000" cy="133350"/>
          </a:xfrm>
        </p:grpSpPr>
        <p:sp>
          <p:nvSpPr>
            <p:cNvPr id="53" name="矩形 52"/>
            <p:cNvSpPr/>
            <p:nvPr/>
          </p:nvSpPr>
          <p:spPr>
            <a:xfrm>
              <a:off x="0" y="6724650"/>
              <a:ext cx="12192000" cy="133350"/>
            </a:xfrm>
            <a:prstGeom prst="rect">
              <a:avLst/>
            </a:prstGeom>
            <a:solidFill>
              <a:srgbClr val="268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: 形状 137"/>
            <p:cNvSpPr/>
            <p:nvPr/>
          </p:nvSpPr>
          <p:spPr>
            <a:xfrm flipV="1">
              <a:off x="8275636" y="6724650"/>
              <a:ext cx="3916364" cy="133350"/>
            </a:xfrm>
            <a:custGeom>
              <a:avLst/>
              <a:gdLst>
                <a:gd name="connsiteX0" fmla="*/ 0 w 3916364"/>
                <a:gd name="connsiteY0" fmla="*/ 133350 h 133350"/>
                <a:gd name="connsiteX1" fmla="*/ 3916364 w 3916364"/>
                <a:gd name="connsiteY1" fmla="*/ 133350 h 133350"/>
                <a:gd name="connsiteX2" fmla="*/ 3916364 w 3916364"/>
                <a:gd name="connsiteY2" fmla="*/ 0 h 133350"/>
                <a:gd name="connsiteX3" fmla="*/ 82550 w 3916364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364" h="133350">
                  <a:moveTo>
                    <a:pt x="0" y="133350"/>
                  </a:moveTo>
                  <a:lnTo>
                    <a:pt x="3916364" y="133350"/>
                  </a:lnTo>
                  <a:lnTo>
                    <a:pt x="3916364" y="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54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1" name="任意多边形: 形状 140"/>
          <p:cNvSpPr/>
          <p:nvPr/>
        </p:nvSpPr>
        <p:spPr>
          <a:xfrm flipH="1" flipV="1">
            <a:off x="-11725" y="0"/>
            <a:ext cx="1062670" cy="845082"/>
          </a:xfrm>
          <a:custGeom>
            <a:avLst/>
            <a:gdLst>
              <a:gd name="connsiteX0" fmla="*/ 1062670 w 1062670"/>
              <a:gd name="connsiteY0" fmla="*/ 845082 h 845082"/>
              <a:gd name="connsiteX1" fmla="*/ 0 w 1062670"/>
              <a:gd name="connsiteY1" fmla="*/ 845082 h 845082"/>
              <a:gd name="connsiteX2" fmla="*/ 523148 w 1062670"/>
              <a:gd name="connsiteY2" fmla="*/ 0 h 845082"/>
              <a:gd name="connsiteX3" fmla="*/ 1062670 w 1062670"/>
              <a:gd name="connsiteY3" fmla="*/ 0 h 84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670" h="845082">
                <a:moveTo>
                  <a:pt x="1062670" y="845082"/>
                </a:moveTo>
                <a:lnTo>
                  <a:pt x="0" y="845082"/>
                </a:lnTo>
                <a:lnTo>
                  <a:pt x="523148" y="0"/>
                </a:lnTo>
                <a:lnTo>
                  <a:pt x="106267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961390" y="306070"/>
            <a:ext cx="3942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团队介绍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—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协同开发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42" name="任意多边形: 形状 141"/>
          <p:cNvSpPr/>
          <p:nvPr/>
        </p:nvSpPr>
        <p:spPr>
          <a:xfrm flipH="1" flipV="1">
            <a:off x="-11724" y="-20551"/>
            <a:ext cx="1195303" cy="632317"/>
          </a:xfrm>
          <a:custGeom>
            <a:avLst/>
            <a:gdLst>
              <a:gd name="connsiteX0" fmla="*/ 1195303 w 1195303"/>
              <a:gd name="connsiteY0" fmla="*/ 632317 h 632317"/>
              <a:gd name="connsiteX1" fmla="*/ 0 w 1195303"/>
              <a:gd name="connsiteY1" fmla="*/ 632317 h 632317"/>
              <a:gd name="connsiteX2" fmla="*/ 391436 w 1195303"/>
              <a:gd name="connsiteY2" fmla="*/ 0 h 632317"/>
              <a:gd name="connsiteX3" fmla="*/ 1195303 w 1195303"/>
              <a:gd name="connsiteY3" fmla="*/ 0 h 63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303" h="632317">
                <a:moveTo>
                  <a:pt x="1195303" y="632317"/>
                </a:moveTo>
                <a:lnTo>
                  <a:pt x="0" y="632317"/>
                </a:lnTo>
                <a:lnTo>
                  <a:pt x="391436" y="0"/>
                </a:lnTo>
                <a:lnTo>
                  <a:pt x="1195303" y="0"/>
                </a:lnTo>
                <a:close/>
              </a:path>
            </a:pathLst>
          </a:custGeom>
          <a:solidFill>
            <a:srgbClr val="2680B5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11725" y="275196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gradFill>
                  <a:gsLst>
                    <a:gs pos="53000">
                      <a:schemeClr val="bg1"/>
                    </a:gs>
                    <a:gs pos="53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04</a:t>
            </a:r>
            <a:endParaRPr lang="zh-CN" altLang="en-US" sz="3600" dirty="0">
              <a:gradFill>
                <a:gsLst>
                  <a:gs pos="53000">
                    <a:schemeClr val="bg1"/>
                  </a:gs>
                  <a:gs pos="5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2" name="图片 11" descr="深圳技术大学宣传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4335" y="66675"/>
            <a:ext cx="2656840" cy="11976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0925" y="1014730"/>
            <a:ext cx="6998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开源链接：https://github.com/LeBronChao/Management-of-documents</a:t>
            </a:r>
            <a:endParaRPr lang="zh-CN" altLang="en-US"/>
          </a:p>
        </p:txBody>
      </p:sp>
      <p:pic>
        <p:nvPicPr>
          <p:cNvPr id="5" name="图片 4" descr="16090392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460" y="1014730"/>
            <a:ext cx="2438400" cy="24384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5" y="1383030"/>
            <a:ext cx="8350885" cy="18135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33350"/>
          </a:xfrm>
          <a:prstGeom prst="rect">
            <a:avLst/>
          </a:prstGeom>
          <a:solidFill>
            <a:srgbClr val="268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flipV="1">
            <a:off x="8275636" y="0"/>
            <a:ext cx="6477001" cy="133350"/>
          </a:xfrm>
          <a:prstGeom prst="parallelogram">
            <a:avLst>
              <a:gd name="adj" fmla="val 61905"/>
            </a:avLst>
          </a:prstGeom>
          <a:solidFill>
            <a:srgbClr val="154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flipV="1">
            <a:off x="1221579" y="5724524"/>
            <a:ext cx="14108114" cy="2590800"/>
          </a:xfrm>
          <a:prstGeom prst="parallelogram">
            <a:avLst>
              <a:gd name="adj" fmla="val 61905"/>
            </a:avLst>
          </a:prstGeom>
          <a:solidFill>
            <a:schemeClr val="bg1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 flipV="1">
            <a:off x="1221579" y="5724524"/>
            <a:ext cx="3750471" cy="2590800"/>
          </a:xfrm>
          <a:prstGeom prst="parallelogram">
            <a:avLst>
              <a:gd name="adj" fmla="val 61905"/>
            </a:avLst>
          </a:prstGeom>
          <a:solidFill>
            <a:schemeClr val="bg1">
              <a:lumMod val="8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flipV="1">
            <a:off x="2756693" y="4729162"/>
            <a:ext cx="14108114" cy="2590800"/>
          </a:xfrm>
          <a:prstGeom prst="parallelogram">
            <a:avLst>
              <a:gd name="adj" fmla="val 61905"/>
            </a:avLst>
          </a:prstGeom>
          <a:solidFill>
            <a:srgbClr val="2680B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flipV="1">
            <a:off x="-9892508" y="6372224"/>
            <a:ext cx="14108114" cy="2590800"/>
          </a:xfrm>
          <a:prstGeom prst="parallelogram">
            <a:avLst>
              <a:gd name="adj" fmla="val 61905"/>
            </a:avLst>
          </a:prstGeom>
          <a:solidFill>
            <a:srgbClr val="15487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849880" y="2607310"/>
            <a:ext cx="649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恳请批评指正！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深圳技术大学宣传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5575" y="864235"/>
            <a:ext cx="4261485" cy="19202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16278" y="3968934"/>
            <a:ext cx="1427480" cy="306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答辩人：谢森豪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1102" y="3968934"/>
            <a:ext cx="364875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组长：巢炜文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组员：谢森豪、洪启俊、陈鑫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平行四边形 17"/>
          <p:cNvSpPr/>
          <p:nvPr/>
        </p:nvSpPr>
        <p:spPr>
          <a:xfrm flipH="1">
            <a:off x="-4578682" y="3526539"/>
            <a:ext cx="11783910" cy="2590800"/>
          </a:xfrm>
          <a:prstGeom prst="parallelogram">
            <a:avLst>
              <a:gd name="adj" fmla="val 61905"/>
            </a:avLst>
          </a:prstGeom>
          <a:solidFill>
            <a:schemeClr val="bg1">
              <a:lumMod val="8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flipH="1">
            <a:off x="-4305198" y="4268226"/>
            <a:ext cx="14333599" cy="2590800"/>
          </a:xfrm>
          <a:prstGeom prst="parallelogram">
            <a:avLst>
              <a:gd name="adj" fmla="val 61905"/>
            </a:avLst>
          </a:prstGeom>
          <a:solidFill>
            <a:srgbClr val="2680B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flipH="1">
            <a:off x="7300995" y="5538764"/>
            <a:ext cx="14333599" cy="2590800"/>
          </a:xfrm>
          <a:prstGeom prst="parallelogram">
            <a:avLst>
              <a:gd name="adj" fmla="val 61905"/>
            </a:avLst>
          </a:prstGeom>
          <a:solidFill>
            <a:srgbClr val="15487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/>
        </p:nvSpPr>
        <p:spPr>
          <a:xfrm flipH="1">
            <a:off x="5649178" y="0"/>
            <a:ext cx="7358901" cy="1330122"/>
          </a:xfrm>
          <a:prstGeom prst="parallelogram">
            <a:avLst>
              <a:gd name="adj" fmla="val 619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79145" y="2224405"/>
            <a:ext cx="4470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dirty="0">
                <a:solidFill>
                  <a:srgbClr val="2680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4000" dirty="0">
              <a:solidFill>
                <a:srgbClr val="2680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79149" y="1455188"/>
            <a:ext cx="2185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珠穆朗玛—乌金苏通体" panose="01010100010101010101" pitchFamily="2" charset="0"/>
              </a:rPr>
              <a:t>PART 01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珠穆朗玛—乌金苏通体" panose="01010100010101010101" pitchFamily="2" charset="0"/>
            </a:endParaRPr>
          </a:p>
        </p:txBody>
      </p:sp>
      <p:pic>
        <p:nvPicPr>
          <p:cNvPr id="2" name="图片 1" descr="深圳技术大学宣传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8665" y="66675"/>
            <a:ext cx="2656840" cy="11976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724650"/>
            <a:ext cx="12192000" cy="133350"/>
            <a:chOff x="0" y="6724650"/>
            <a:chExt cx="12192000" cy="133350"/>
          </a:xfrm>
        </p:grpSpPr>
        <p:sp>
          <p:nvSpPr>
            <p:cNvPr id="53" name="矩形 52"/>
            <p:cNvSpPr/>
            <p:nvPr/>
          </p:nvSpPr>
          <p:spPr>
            <a:xfrm>
              <a:off x="0" y="6724650"/>
              <a:ext cx="12192000" cy="133350"/>
            </a:xfrm>
            <a:prstGeom prst="rect">
              <a:avLst/>
            </a:prstGeom>
            <a:solidFill>
              <a:srgbClr val="268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: 形状 137"/>
            <p:cNvSpPr/>
            <p:nvPr/>
          </p:nvSpPr>
          <p:spPr>
            <a:xfrm flipV="1">
              <a:off x="8275636" y="6724650"/>
              <a:ext cx="3916364" cy="133350"/>
            </a:xfrm>
            <a:custGeom>
              <a:avLst/>
              <a:gdLst>
                <a:gd name="connsiteX0" fmla="*/ 0 w 3916364"/>
                <a:gd name="connsiteY0" fmla="*/ 133350 h 133350"/>
                <a:gd name="connsiteX1" fmla="*/ 3916364 w 3916364"/>
                <a:gd name="connsiteY1" fmla="*/ 133350 h 133350"/>
                <a:gd name="connsiteX2" fmla="*/ 3916364 w 3916364"/>
                <a:gd name="connsiteY2" fmla="*/ 0 h 133350"/>
                <a:gd name="connsiteX3" fmla="*/ 82550 w 3916364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364" h="133350">
                  <a:moveTo>
                    <a:pt x="0" y="133350"/>
                  </a:moveTo>
                  <a:lnTo>
                    <a:pt x="3916364" y="133350"/>
                  </a:lnTo>
                  <a:lnTo>
                    <a:pt x="3916364" y="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54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1" name="任意多边形: 形状 140"/>
          <p:cNvSpPr/>
          <p:nvPr/>
        </p:nvSpPr>
        <p:spPr>
          <a:xfrm flipH="1" flipV="1">
            <a:off x="-11725" y="0"/>
            <a:ext cx="1062670" cy="845082"/>
          </a:xfrm>
          <a:custGeom>
            <a:avLst/>
            <a:gdLst>
              <a:gd name="connsiteX0" fmla="*/ 1062670 w 1062670"/>
              <a:gd name="connsiteY0" fmla="*/ 845082 h 845082"/>
              <a:gd name="connsiteX1" fmla="*/ 0 w 1062670"/>
              <a:gd name="connsiteY1" fmla="*/ 845082 h 845082"/>
              <a:gd name="connsiteX2" fmla="*/ 523148 w 1062670"/>
              <a:gd name="connsiteY2" fmla="*/ 0 h 845082"/>
              <a:gd name="connsiteX3" fmla="*/ 1062670 w 1062670"/>
              <a:gd name="connsiteY3" fmla="*/ 0 h 84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670" h="845082">
                <a:moveTo>
                  <a:pt x="1062670" y="845082"/>
                </a:moveTo>
                <a:lnTo>
                  <a:pt x="0" y="845082"/>
                </a:lnTo>
                <a:lnTo>
                  <a:pt x="523148" y="0"/>
                </a:lnTo>
                <a:lnTo>
                  <a:pt x="106267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2" name="任意多边形: 形状 141"/>
          <p:cNvSpPr/>
          <p:nvPr/>
        </p:nvSpPr>
        <p:spPr>
          <a:xfrm flipH="1" flipV="1">
            <a:off x="-11724" y="-20551"/>
            <a:ext cx="1195303" cy="632317"/>
          </a:xfrm>
          <a:custGeom>
            <a:avLst/>
            <a:gdLst>
              <a:gd name="connsiteX0" fmla="*/ 1195303 w 1195303"/>
              <a:gd name="connsiteY0" fmla="*/ 632317 h 632317"/>
              <a:gd name="connsiteX1" fmla="*/ 0 w 1195303"/>
              <a:gd name="connsiteY1" fmla="*/ 632317 h 632317"/>
              <a:gd name="connsiteX2" fmla="*/ 391436 w 1195303"/>
              <a:gd name="connsiteY2" fmla="*/ 0 h 632317"/>
              <a:gd name="connsiteX3" fmla="*/ 1195303 w 1195303"/>
              <a:gd name="connsiteY3" fmla="*/ 0 h 63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303" h="632317">
                <a:moveTo>
                  <a:pt x="1195303" y="632317"/>
                </a:moveTo>
                <a:lnTo>
                  <a:pt x="0" y="632317"/>
                </a:lnTo>
                <a:lnTo>
                  <a:pt x="391436" y="0"/>
                </a:lnTo>
                <a:lnTo>
                  <a:pt x="1195303" y="0"/>
                </a:lnTo>
                <a:close/>
              </a:path>
            </a:pathLst>
          </a:custGeom>
          <a:solidFill>
            <a:srgbClr val="2680B5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11725" y="275196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gradFill>
                  <a:gsLst>
                    <a:gs pos="53000">
                      <a:schemeClr val="bg1"/>
                    </a:gs>
                    <a:gs pos="53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01</a:t>
            </a:r>
            <a:endParaRPr lang="zh-CN" altLang="en-US" sz="3600" dirty="0">
              <a:gradFill>
                <a:gsLst>
                  <a:gs pos="53000">
                    <a:schemeClr val="bg1"/>
                  </a:gs>
                  <a:gs pos="5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4" name="图片 3" descr="深圳技术大学宣传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4335" y="66675"/>
            <a:ext cx="2656840" cy="119761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3496310" y="1309370"/>
            <a:ext cx="5199380" cy="450723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  <a:effectLst>
            <a:outerShdw blurRad="1524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1"/>
          <p:cNvSpPr/>
          <p:nvPr>
            <p:custDataLst>
              <p:tags r:id="rId3"/>
            </p:custDataLst>
          </p:nvPr>
        </p:nvSpPr>
        <p:spPr bwMode="auto">
          <a:xfrm>
            <a:off x="3803657" y="1766478"/>
            <a:ext cx="3764788" cy="814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spc="300" dirty="0">
                <a:solidFill>
                  <a:schemeClr val="lt1"/>
                </a:solidFill>
                <a:latin typeface="汉仪旗黑-80S" panose="00020600040101010101" pitchFamily="18" charset="-122"/>
                <a:ea typeface="汉仪旗黑-80S" panose="00020600040101010101" pitchFamily="18" charset="-122"/>
                <a:cs typeface="Calibri" panose="020F0502020204030204" charset="0"/>
              </a:rPr>
              <a:t>需求分析</a:t>
            </a:r>
            <a:endParaRPr lang="zh-CN" altLang="en-US" sz="4000" spc="300" dirty="0">
              <a:solidFill>
                <a:schemeClr val="lt1"/>
              </a:solidFill>
              <a:latin typeface="汉仪旗黑-80S" panose="00020600040101010101" pitchFamily="18" charset="-122"/>
              <a:ea typeface="汉仪旗黑-80S" panose="00020600040101010101" pitchFamily="18" charset="-122"/>
              <a:cs typeface="Calibri" panose="020F0502020204030204" charset="0"/>
            </a:endParaRPr>
          </a:p>
        </p:txBody>
      </p:sp>
      <p:sp>
        <p:nvSpPr>
          <p:cNvPr id="16" name="Rectangle 2"/>
          <p:cNvSpPr/>
          <p:nvPr>
            <p:custDataLst>
              <p:tags r:id="rId4"/>
            </p:custDataLst>
          </p:nvPr>
        </p:nvSpPr>
        <p:spPr bwMode="auto">
          <a:xfrm>
            <a:off x="3803367" y="3040324"/>
            <a:ext cx="4279900" cy="205373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15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需求大</a:t>
            </a:r>
            <a:endParaRPr lang="zh-CN" altLang="en-US" sz="2400" spc="15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15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具有现实意义</a:t>
            </a:r>
            <a:endParaRPr lang="zh-CN" altLang="en-US" sz="2400" spc="15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15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与数据库强相关</a:t>
            </a:r>
            <a:endParaRPr lang="zh-CN" altLang="en-US" sz="2400" spc="15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15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现有公文通存在痛点</a:t>
            </a:r>
            <a:endParaRPr lang="zh-CN" altLang="en-US" sz="2400" spc="15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3909821" y="2688591"/>
            <a:ext cx="3205990" cy="45719"/>
          </a:xfrm>
          <a:prstGeom prst="rect">
            <a:avLst/>
          </a:prstGeom>
          <a:solidFill>
            <a:srgbClr val="D2D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1390" y="306070"/>
            <a:ext cx="45104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需求分析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724650"/>
            <a:ext cx="12192000" cy="133350"/>
            <a:chOff x="0" y="6724650"/>
            <a:chExt cx="12192000" cy="133350"/>
          </a:xfrm>
        </p:grpSpPr>
        <p:sp>
          <p:nvSpPr>
            <p:cNvPr id="53" name="矩形 52"/>
            <p:cNvSpPr/>
            <p:nvPr/>
          </p:nvSpPr>
          <p:spPr>
            <a:xfrm>
              <a:off x="0" y="6724650"/>
              <a:ext cx="12192000" cy="133350"/>
            </a:xfrm>
            <a:prstGeom prst="rect">
              <a:avLst/>
            </a:prstGeom>
            <a:solidFill>
              <a:srgbClr val="268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: 形状 137"/>
            <p:cNvSpPr/>
            <p:nvPr/>
          </p:nvSpPr>
          <p:spPr>
            <a:xfrm flipV="1">
              <a:off x="8275636" y="6724650"/>
              <a:ext cx="3916364" cy="133350"/>
            </a:xfrm>
            <a:custGeom>
              <a:avLst/>
              <a:gdLst>
                <a:gd name="connsiteX0" fmla="*/ 0 w 3916364"/>
                <a:gd name="connsiteY0" fmla="*/ 133350 h 133350"/>
                <a:gd name="connsiteX1" fmla="*/ 3916364 w 3916364"/>
                <a:gd name="connsiteY1" fmla="*/ 133350 h 133350"/>
                <a:gd name="connsiteX2" fmla="*/ 3916364 w 3916364"/>
                <a:gd name="connsiteY2" fmla="*/ 0 h 133350"/>
                <a:gd name="connsiteX3" fmla="*/ 82550 w 3916364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364" h="133350">
                  <a:moveTo>
                    <a:pt x="0" y="133350"/>
                  </a:moveTo>
                  <a:lnTo>
                    <a:pt x="3916364" y="133350"/>
                  </a:lnTo>
                  <a:lnTo>
                    <a:pt x="3916364" y="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54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1" name="任意多边形: 形状 140"/>
          <p:cNvSpPr/>
          <p:nvPr/>
        </p:nvSpPr>
        <p:spPr>
          <a:xfrm flipH="1" flipV="1">
            <a:off x="-11725" y="0"/>
            <a:ext cx="1062670" cy="845082"/>
          </a:xfrm>
          <a:custGeom>
            <a:avLst/>
            <a:gdLst>
              <a:gd name="connsiteX0" fmla="*/ 1062670 w 1062670"/>
              <a:gd name="connsiteY0" fmla="*/ 845082 h 845082"/>
              <a:gd name="connsiteX1" fmla="*/ 0 w 1062670"/>
              <a:gd name="connsiteY1" fmla="*/ 845082 h 845082"/>
              <a:gd name="connsiteX2" fmla="*/ 523148 w 1062670"/>
              <a:gd name="connsiteY2" fmla="*/ 0 h 845082"/>
              <a:gd name="connsiteX3" fmla="*/ 1062670 w 1062670"/>
              <a:gd name="connsiteY3" fmla="*/ 0 h 84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670" h="845082">
                <a:moveTo>
                  <a:pt x="1062670" y="845082"/>
                </a:moveTo>
                <a:lnTo>
                  <a:pt x="0" y="845082"/>
                </a:lnTo>
                <a:lnTo>
                  <a:pt x="523148" y="0"/>
                </a:lnTo>
                <a:lnTo>
                  <a:pt x="106267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2" name="任意多边形: 形状 141"/>
          <p:cNvSpPr/>
          <p:nvPr/>
        </p:nvSpPr>
        <p:spPr>
          <a:xfrm flipH="1" flipV="1">
            <a:off x="-11724" y="-20551"/>
            <a:ext cx="1195303" cy="632317"/>
          </a:xfrm>
          <a:custGeom>
            <a:avLst/>
            <a:gdLst>
              <a:gd name="connsiteX0" fmla="*/ 1195303 w 1195303"/>
              <a:gd name="connsiteY0" fmla="*/ 632317 h 632317"/>
              <a:gd name="connsiteX1" fmla="*/ 0 w 1195303"/>
              <a:gd name="connsiteY1" fmla="*/ 632317 h 632317"/>
              <a:gd name="connsiteX2" fmla="*/ 391436 w 1195303"/>
              <a:gd name="connsiteY2" fmla="*/ 0 h 632317"/>
              <a:gd name="connsiteX3" fmla="*/ 1195303 w 1195303"/>
              <a:gd name="connsiteY3" fmla="*/ 0 h 63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303" h="632317">
                <a:moveTo>
                  <a:pt x="1195303" y="632317"/>
                </a:moveTo>
                <a:lnTo>
                  <a:pt x="0" y="632317"/>
                </a:lnTo>
                <a:lnTo>
                  <a:pt x="391436" y="0"/>
                </a:lnTo>
                <a:lnTo>
                  <a:pt x="1195303" y="0"/>
                </a:lnTo>
                <a:close/>
              </a:path>
            </a:pathLst>
          </a:custGeom>
          <a:solidFill>
            <a:srgbClr val="2680B5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11725" y="275196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gradFill>
                  <a:gsLst>
                    <a:gs pos="53000">
                      <a:schemeClr val="bg1"/>
                    </a:gs>
                    <a:gs pos="53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01</a:t>
            </a:r>
            <a:endParaRPr lang="zh-CN" altLang="en-US" sz="3600" dirty="0">
              <a:gradFill>
                <a:gsLst>
                  <a:gs pos="53000">
                    <a:schemeClr val="bg1"/>
                  </a:gs>
                  <a:gs pos="5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88760" y="1768925"/>
            <a:ext cx="2930013" cy="3863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356925" y="1769091"/>
            <a:ext cx="2930013" cy="3863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11621" y="1802487"/>
            <a:ext cx="2930013" cy="762000"/>
          </a:xfrm>
          <a:prstGeom prst="rect">
            <a:avLst/>
          </a:prstGeom>
          <a:solidFill>
            <a:srgbClr val="268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什么是公文通？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354433" y="1787882"/>
            <a:ext cx="2930013" cy="762000"/>
          </a:xfrm>
          <a:prstGeom prst="rect">
            <a:avLst/>
          </a:prstGeom>
          <a:solidFill>
            <a:srgbClr val="154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什么是优秀的公文通？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3142277" y="2721906"/>
            <a:ext cx="2667700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algn="l"/>
            <a:r>
              <a:rPr lang="en-US" altLang="zh-CN" sz="1800" dirty="0">
                <a:latin typeface="+mn-ea"/>
                <a:ea typeface="+mn-ea"/>
              </a:rPr>
              <a:t>1.</a:t>
            </a:r>
            <a:r>
              <a:rPr lang="zh-CN" altLang="en-US" sz="1800" dirty="0">
                <a:latin typeface="+mn-ea"/>
                <a:ea typeface="+mn-ea"/>
              </a:rPr>
              <a:t>学校行政管理等部门发布通知公告的地方</a:t>
            </a:r>
            <a:endParaRPr lang="en-US" altLang="zh-CN" sz="1800" dirty="0">
              <a:latin typeface="+mn-ea"/>
              <a:ea typeface="+mn-ea"/>
            </a:endParaRPr>
          </a:p>
          <a:p>
            <a:pPr algn="l"/>
            <a:endParaRPr lang="en-US" altLang="zh-CN" sz="1800" dirty="0">
              <a:latin typeface="+mn-ea"/>
              <a:ea typeface="+mn-ea"/>
            </a:endParaRPr>
          </a:p>
          <a:p>
            <a:pPr algn="l"/>
            <a:r>
              <a:rPr lang="en-US" altLang="zh-CN" sz="1800" dirty="0">
                <a:latin typeface="+mn-ea"/>
                <a:ea typeface="+mn-ea"/>
              </a:rPr>
              <a:t>2.</a:t>
            </a:r>
            <a:r>
              <a:rPr lang="zh-CN" altLang="en-US" sz="1800" dirty="0">
                <a:latin typeface="+mn-ea"/>
                <a:ea typeface="+mn-ea"/>
              </a:rPr>
              <a:t>学校师生查阅公告的地方</a:t>
            </a:r>
            <a:endParaRPr lang="en-US" altLang="zh-CN" sz="1800" dirty="0">
              <a:latin typeface="+mn-ea"/>
              <a:ea typeface="+mn-ea"/>
            </a:endParaRPr>
          </a:p>
          <a:p>
            <a:pPr algn="l"/>
            <a:endParaRPr lang="en-US" altLang="zh-CN" sz="18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98956" y="5265513"/>
            <a:ext cx="155342" cy="45720"/>
            <a:chOff x="2743200" y="5188136"/>
            <a:chExt cx="452446" cy="133164"/>
          </a:xfrm>
          <a:solidFill>
            <a:srgbClr val="2680B5"/>
          </a:solidFill>
        </p:grpSpPr>
        <p:sp>
          <p:nvSpPr>
            <p:cNvPr id="7" name="椭圆 6"/>
            <p:cNvSpPr/>
            <p:nvPr/>
          </p:nvSpPr>
          <p:spPr>
            <a:xfrm flipV="1">
              <a:off x="2743200" y="5188136"/>
              <a:ext cx="133164" cy="133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V="1">
              <a:off x="2902841" y="5188136"/>
              <a:ext cx="133164" cy="133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 flipV="1">
              <a:off x="3062482" y="5188136"/>
              <a:ext cx="133164" cy="133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744260" y="5250908"/>
            <a:ext cx="155342" cy="45720"/>
            <a:chOff x="2743200" y="5188136"/>
            <a:chExt cx="452446" cy="133164"/>
          </a:xfrm>
        </p:grpSpPr>
        <p:sp>
          <p:nvSpPr>
            <p:cNvPr id="107" name="椭圆 106"/>
            <p:cNvSpPr/>
            <p:nvPr/>
          </p:nvSpPr>
          <p:spPr>
            <a:xfrm flipV="1">
              <a:off x="2743200" y="5188136"/>
              <a:ext cx="133164" cy="133164"/>
            </a:xfrm>
            <a:prstGeom prst="ellipse">
              <a:avLst/>
            </a:prstGeom>
            <a:solidFill>
              <a:srgbClr val="154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 flipV="1">
              <a:off x="2902841" y="5188136"/>
              <a:ext cx="133164" cy="133164"/>
            </a:xfrm>
            <a:prstGeom prst="ellipse">
              <a:avLst/>
            </a:prstGeom>
            <a:solidFill>
              <a:srgbClr val="154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 flipV="1">
              <a:off x="3062482" y="5188136"/>
              <a:ext cx="133164" cy="133164"/>
            </a:xfrm>
            <a:prstGeom prst="ellipse">
              <a:avLst/>
            </a:prstGeom>
            <a:solidFill>
              <a:srgbClr val="154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6410410" y="2707301"/>
            <a:ext cx="2667700" cy="25844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algn="l"/>
            <a:r>
              <a:rPr lang="en-US" altLang="zh-CN" sz="1800" dirty="0">
                <a:latin typeface="+mn-ea"/>
                <a:ea typeface="+mn-ea"/>
              </a:rPr>
              <a:t>1.</a:t>
            </a:r>
            <a:r>
              <a:rPr lang="zh-CN" altLang="en-US" sz="1800" dirty="0">
                <a:latin typeface="+mn-ea"/>
                <a:ea typeface="+mn-ea"/>
              </a:rPr>
              <a:t>统一的公文格式</a:t>
            </a:r>
            <a:endParaRPr lang="en-US" altLang="zh-CN" sz="1800" dirty="0">
              <a:latin typeface="+mn-ea"/>
              <a:ea typeface="+mn-ea"/>
            </a:endParaRPr>
          </a:p>
          <a:p>
            <a:pPr algn="l"/>
            <a:r>
              <a:rPr lang="en-US" altLang="zh-CN" sz="1800" dirty="0">
                <a:latin typeface="+mn-ea"/>
                <a:ea typeface="+mn-ea"/>
              </a:rPr>
              <a:t>2.</a:t>
            </a:r>
            <a:r>
              <a:rPr lang="zh-CN" altLang="en-US" sz="1800" dirty="0">
                <a:latin typeface="+mn-ea"/>
                <a:ea typeface="+mn-ea"/>
              </a:rPr>
              <a:t>方便的分类与查询功能</a:t>
            </a:r>
            <a:endParaRPr lang="en-US" altLang="zh-CN" sz="1800" dirty="0">
              <a:latin typeface="+mn-ea"/>
              <a:ea typeface="+mn-ea"/>
            </a:endParaRPr>
          </a:p>
          <a:p>
            <a:pPr algn="l"/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3.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完善的权限功能</a:t>
            </a:r>
            <a:endParaRPr lang="en-US" altLang="zh-CN" sz="18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4.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完善的用户数据管理</a:t>
            </a:r>
            <a:endParaRPr lang="en-US" altLang="zh-CN" sz="18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5.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舒适的界面与合理的操作逻辑</a:t>
            </a:r>
            <a:endParaRPr lang="en-US" altLang="zh-CN" sz="18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zh-CN" sz="1800" dirty="0">
              <a:latin typeface="+mn-ea"/>
              <a:ea typeface="+mn-ea"/>
            </a:endParaRPr>
          </a:p>
          <a:p>
            <a:pPr algn="l"/>
            <a:endParaRPr lang="en-US" altLang="zh-CN" sz="18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l"/>
            <a:endParaRPr lang="en-US" altLang="zh-CN" sz="1800" dirty="0">
              <a:latin typeface="+mn-ea"/>
              <a:ea typeface="+mn-ea"/>
            </a:endParaRPr>
          </a:p>
        </p:txBody>
      </p:sp>
      <p:pic>
        <p:nvPicPr>
          <p:cNvPr id="4" name="图片 3" descr="深圳技术大学宣传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4335" y="66675"/>
            <a:ext cx="2656840" cy="11976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61390" y="306070"/>
            <a:ext cx="45104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需求分析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平行四边形 17"/>
          <p:cNvSpPr/>
          <p:nvPr/>
        </p:nvSpPr>
        <p:spPr>
          <a:xfrm flipH="1">
            <a:off x="-4578682" y="3526539"/>
            <a:ext cx="11783910" cy="2590800"/>
          </a:xfrm>
          <a:prstGeom prst="parallelogram">
            <a:avLst>
              <a:gd name="adj" fmla="val 61905"/>
            </a:avLst>
          </a:prstGeom>
          <a:solidFill>
            <a:schemeClr val="bg1">
              <a:lumMod val="8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flipH="1">
            <a:off x="-4305198" y="4268226"/>
            <a:ext cx="14333599" cy="2590800"/>
          </a:xfrm>
          <a:prstGeom prst="parallelogram">
            <a:avLst>
              <a:gd name="adj" fmla="val 61905"/>
            </a:avLst>
          </a:prstGeom>
          <a:solidFill>
            <a:srgbClr val="2680B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flipH="1">
            <a:off x="7300995" y="5538764"/>
            <a:ext cx="14333599" cy="2590800"/>
          </a:xfrm>
          <a:prstGeom prst="parallelogram">
            <a:avLst>
              <a:gd name="adj" fmla="val 61905"/>
            </a:avLst>
          </a:prstGeom>
          <a:solidFill>
            <a:srgbClr val="15487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/>
        </p:nvSpPr>
        <p:spPr>
          <a:xfrm flipH="1">
            <a:off x="5649178" y="0"/>
            <a:ext cx="7358901" cy="1330122"/>
          </a:xfrm>
          <a:prstGeom prst="parallelogram">
            <a:avLst>
              <a:gd name="adj" fmla="val 619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79145" y="2224405"/>
            <a:ext cx="4470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dirty="0">
                <a:solidFill>
                  <a:srgbClr val="2680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成果演示</a:t>
            </a:r>
            <a:endParaRPr lang="zh-CN" altLang="en-US" sz="4000" dirty="0">
              <a:solidFill>
                <a:srgbClr val="2680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79149" y="1455188"/>
            <a:ext cx="21628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珠穆朗玛—乌金苏通体" panose="01010100010101010101" pitchFamily="2" charset="0"/>
              </a:rPr>
              <a:t>PART 02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珠穆朗玛—乌金苏通体" panose="01010100010101010101" pitchFamily="2" charset="0"/>
            </a:endParaRPr>
          </a:p>
        </p:txBody>
      </p:sp>
      <p:pic>
        <p:nvPicPr>
          <p:cNvPr id="2" name="图片 1" descr="深圳技术大学宣传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4335" y="66675"/>
            <a:ext cx="2656840" cy="1197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724650"/>
            <a:ext cx="12192000" cy="133350"/>
            <a:chOff x="0" y="6724650"/>
            <a:chExt cx="12192000" cy="133350"/>
          </a:xfrm>
        </p:grpSpPr>
        <p:sp>
          <p:nvSpPr>
            <p:cNvPr id="53" name="矩形 52"/>
            <p:cNvSpPr/>
            <p:nvPr/>
          </p:nvSpPr>
          <p:spPr>
            <a:xfrm>
              <a:off x="0" y="6724650"/>
              <a:ext cx="12192000" cy="133350"/>
            </a:xfrm>
            <a:prstGeom prst="rect">
              <a:avLst/>
            </a:prstGeom>
            <a:solidFill>
              <a:srgbClr val="268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: 形状 137"/>
            <p:cNvSpPr/>
            <p:nvPr/>
          </p:nvSpPr>
          <p:spPr>
            <a:xfrm flipV="1">
              <a:off x="8275636" y="6724650"/>
              <a:ext cx="3916364" cy="133350"/>
            </a:xfrm>
            <a:custGeom>
              <a:avLst/>
              <a:gdLst>
                <a:gd name="connsiteX0" fmla="*/ 0 w 3916364"/>
                <a:gd name="connsiteY0" fmla="*/ 133350 h 133350"/>
                <a:gd name="connsiteX1" fmla="*/ 3916364 w 3916364"/>
                <a:gd name="connsiteY1" fmla="*/ 133350 h 133350"/>
                <a:gd name="connsiteX2" fmla="*/ 3916364 w 3916364"/>
                <a:gd name="connsiteY2" fmla="*/ 0 h 133350"/>
                <a:gd name="connsiteX3" fmla="*/ 82550 w 3916364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364" h="133350">
                  <a:moveTo>
                    <a:pt x="0" y="133350"/>
                  </a:moveTo>
                  <a:lnTo>
                    <a:pt x="3916364" y="133350"/>
                  </a:lnTo>
                  <a:lnTo>
                    <a:pt x="3916364" y="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54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1" name="任意多边形: 形状 140"/>
          <p:cNvSpPr/>
          <p:nvPr/>
        </p:nvSpPr>
        <p:spPr>
          <a:xfrm flipH="1" flipV="1">
            <a:off x="-11725" y="0"/>
            <a:ext cx="1062670" cy="845082"/>
          </a:xfrm>
          <a:custGeom>
            <a:avLst/>
            <a:gdLst>
              <a:gd name="connsiteX0" fmla="*/ 1062670 w 1062670"/>
              <a:gd name="connsiteY0" fmla="*/ 845082 h 845082"/>
              <a:gd name="connsiteX1" fmla="*/ 0 w 1062670"/>
              <a:gd name="connsiteY1" fmla="*/ 845082 h 845082"/>
              <a:gd name="connsiteX2" fmla="*/ 523148 w 1062670"/>
              <a:gd name="connsiteY2" fmla="*/ 0 h 845082"/>
              <a:gd name="connsiteX3" fmla="*/ 1062670 w 1062670"/>
              <a:gd name="connsiteY3" fmla="*/ 0 h 84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670" h="845082">
                <a:moveTo>
                  <a:pt x="1062670" y="845082"/>
                </a:moveTo>
                <a:lnTo>
                  <a:pt x="0" y="845082"/>
                </a:lnTo>
                <a:lnTo>
                  <a:pt x="523148" y="0"/>
                </a:lnTo>
                <a:lnTo>
                  <a:pt x="106267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2" name="任意多边形: 形状 141"/>
          <p:cNvSpPr/>
          <p:nvPr/>
        </p:nvSpPr>
        <p:spPr>
          <a:xfrm flipH="1" flipV="1">
            <a:off x="-11724" y="-20551"/>
            <a:ext cx="1195303" cy="632317"/>
          </a:xfrm>
          <a:custGeom>
            <a:avLst/>
            <a:gdLst>
              <a:gd name="connsiteX0" fmla="*/ 1195303 w 1195303"/>
              <a:gd name="connsiteY0" fmla="*/ 632317 h 632317"/>
              <a:gd name="connsiteX1" fmla="*/ 0 w 1195303"/>
              <a:gd name="connsiteY1" fmla="*/ 632317 h 632317"/>
              <a:gd name="connsiteX2" fmla="*/ 391436 w 1195303"/>
              <a:gd name="connsiteY2" fmla="*/ 0 h 632317"/>
              <a:gd name="connsiteX3" fmla="*/ 1195303 w 1195303"/>
              <a:gd name="connsiteY3" fmla="*/ 0 h 63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303" h="632317">
                <a:moveTo>
                  <a:pt x="1195303" y="632317"/>
                </a:moveTo>
                <a:lnTo>
                  <a:pt x="0" y="632317"/>
                </a:lnTo>
                <a:lnTo>
                  <a:pt x="391436" y="0"/>
                </a:lnTo>
                <a:lnTo>
                  <a:pt x="1195303" y="0"/>
                </a:lnTo>
                <a:close/>
              </a:path>
            </a:pathLst>
          </a:custGeom>
          <a:solidFill>
            <a:srgbClr val="2680B5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11725" y="275196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gradFill>
                  <a:gsLst>
                    <a:gs pos="53000">
                      <a:schemeClr val="bg1"/>
                    </a:gs>
                    <a:gs pos="53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02</a:t>
            </a:r>
            <a:endParaRPr lang="zh-CN" altLang="en-US" sz="3600" dirty="0">
              <a:gradFill>
                <a:gsLst>
                  <a:gs pos="53000">
                    <a:schemeClr val="bg1"/>
                  </a:gs>
                  <a:gs pos="5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4" name="图片 3" descr="深圳技术大学宣传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4335" y="66675"/>
            <a:ext cx="2656840" cy="11976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38275" y="2866390"/>
            <a:ext cx="93154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400"/>
              <a:t>浏览器内输入</a:t>
            </a:r>
            <a:r>
              <a:rPr lang="zh-CN" altLang="en-US" sz="5400">
                <a:solidFill>
                  <a:srgbClr val="FF0000"/>
                </a:solidFill>
              </a:rPr>
              <a:t>39.106.96.41</a:t>
            </a:r>
            <a:r>
              <a:rPr lang="zh-CN" altLang="en-US" sz="5400"/>
              <a:t>访问</a:t>
            </a:r>
            <a:endParaRPr lang="zh-CN" altLang="en-US" sz="5400"/>
          </a:p>
        </p:txBody>
      </p:sp>
      <p:sp>
        <p:nvSpPr>
          <p:cNvPr id="10" name="文本框 9"/>
          <p:cNvSpPr txBox="1"/>
          <p:nvPr/>
        </p:nvSpPr>
        <p:spPr>
          <a:xfrm>
            <a:off x="961390" y="306070"/>
            <a:ext cx="45104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成果展示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平行四边形 17"/>
          <p:cNvSpPr/>
          <p:nvPr/>
        </p:nvSpPr>
        <p:spPr>
          <a:xfrm flipH="1">
            <a:off x="-4578682" y="3526539"/>
            <a:ext cx="11783910" cy="2590800"/>
          </a:xfrm>
          <a:prstGeom prst="parallelogram">
            <a:avLst>
              <a:gd name="adj" fmla="val 61905"/>
            </a:avLst>
          </a:prstGeom>
          <a:solidFill>
            <a:schemeClr val="bg1">
              <a:lumMod val="8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flipH="1">
            <a:off x="-4305198" y="4268226"/>
            <a:ext cx="14333599" cy="2590800"/>
          </a:xfrm>
          <a:prstGeom prst="parallelogram">
            <a:avLst>
              <a:gd name="adj" fmla="val 61905"/>
            </a:avLst>
          </a:prstGeom>
          <a:solidFill>
            <a:srgbClr val="2680B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flipH="1">
            <a:off x="7300995" y="5538764"/>
            <a:ext cx="14333599" cy="2590800"/>
          </a:xfrm>
          <a:prstGeom prst="parallelogram">
            <a:avLst>
              <a:gd name="adj" fmla="val 61905"/>
            </a:avLst>
          </a:prstGeom>
          <a:solidFill>
            <a:srgbClr val="15487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/>
        </p:nvSpPr>
        <p:spPr>
          <a:xfrm flipH="1">
            <a:off x="5649178" y="0"/>
            <a:ext cx="7358901" cy="1330122"/>
          </a:xfrm>
          <a:prstGeom prst="parallelogram">
            <a:avLst>
              <a:gd name="adj" fmla="val 619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79145" y="2224405"/>
            <a:ext cx="4109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dirty="0">
                <a:solidFill>
                  <a:srgbClr val="2680B5"/>
                </a:solidFill>
                <a:latin typeface="微软雅黑" panose="020B0503020204020204" pitchFamily="34" charset="-122"/>
              </a:rPr>
              <a:t>系统分析</a:t>
            </a:r>
            <a:endParaRPr lang="zh-CN" altLang="en-US" sz="4000" dirty="0">
              <a:solidFill>
                <a:srgbClr val="2680B5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79149" y="1455188"/>
            <a:ext cx="21628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珠穆朗玛—乌金苏通体" panose="01010100010101010101" pitchFamily="2" charset="0"/>
              </a:rPr>
              <a:t>PART 03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珠穆朗玛—乌金苏通体" panose="01010100010101010101" pitchFamily="2" charset="0"/>
            </a:endParaRPr>
          </a:p>
        </p:txBody>
      </p:sp>
      <p:pic>
        <p:nvPicPr>
          <p:cNvPr id="2" name="图片 1" descr="深圳技术大学宣传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4335" y="66675"/>
            <a:ext cx="2656840" cy="11976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724650"/>
            <a:ext cx="12192000" cy="133350"/>
            <a:chOff x="0" y="6724650"/>
            <a:chExt cx="12192000" cy="133350"/>
          </a:xfrm>
        </p:grpSpPr>
        <p:sp>
          <p:nvSpPr>
            <p:cNvPr id="53" name="矩形 52"/>
            <p:cNvSpPr/>
            <p:nvPr/>
          </p:nvSpPr>
          <p:spPr>
            <a:xfrm>
              <a:off x="0" y="6724650"/>
              <a:ext cx="12192000" cy="133350"/>
            </a:xfrm>
            <a:prstGeom prst="rect">
              <a:avLst/>
            </a:prstGeom>
            <a:solidFill>
              <a:srgbClr val="268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: 形状 137"/>
            <p:cNvSpPr/>
            <p:nvPr/>
          </p:nvSpPr>
          <p:spPr>
            <a:xfrm flipV="1">
              <a:off x="8275636" y="6724650"/>
              <a:ext cx="3916364" cy="133350"/>
            </a:xfrm>
            <a:custGeom>
              <a:avLst/>
              <a:gdLst>
                <a:gd name="connsiteX0" fmla="*/ 0 w 3916364"/>
                <a:gd name="connsiteY0" fmla="*/ 133350 h 133350"/>
                <a:gd name="connsiteX1" fmla="*/ 3916364 w 3916364"/>
                <a:gd name="connsiteY1" fmla="*/ 133350 h 133350"/>
                <a:gd name="connsiteX2" fmla="*/ 3916364 w 3916364"/>
                <a:gd name="connsiteY2" fmla="*/ 0 h 133350"/>
                <a:gd name="connsiteX3" fmla="*/ 82550 w 3916364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364" h="133350">
                  <a:moveTo>
                    <a:pt x="0" y="133350"/>
                  </a:moveTo>
                  <a:lnTo>
                    <a:pt x="3916364" y="133350"/>
                  </a:lnTo>
                  <a:lnTo>
                    <a:pt x="3916364" y="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54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1" name="任意多边形: 形状 140"/>
          <p:cNvSpPr/>
          <p:nvPr/>
        </p:nvSpPr>
        <p:spPr>
          <a:xfrm flipH="1" flipV="1">
            <a:off x="-11725" y="0"/>
            <a:ext cx="1062670" cy="845082"/>
          </a:xfrm>
          <a:custGeom>
            <a:avLst/>
            <a:gdLst>
              <a:gd name="connsiteX0" fmla="*/ 1062670 w 1062670"/>
              <a:gd name="connsiteY0" fmla="*/ 845082 h 845082"/>
              <a:gd name="connsiteX1" fmla="*/ 0 w 1062670"/>
              <a:gd name="connsiteY1" fmla="*/ 845082 h 845082"/>
              <a:gd name="connsiteX2" fmla="*/ 523148 w 1062670"/>
              <a:gd name="connsiteY2" fmla="*/ 0 h 845082"/>
              <a:gd name="connsiteX3" fmla="*/ 1062670 w 1062670"/>
              <a:gd name="connsiteY3" fmla="*/ 0 h 84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670" h="845082">
                <a:moveTo>
                  <a:pt x="1062670" y="845082"/>
                </a:moveTo>
                <a:lnTo>
                  <a:pt x="0" y="845082"/>
                </a:lnTo>
                <a:lnTo>
                  <a:pt x="523148" y="0"/>
                </a:lnTo>
                <a:lnTo>
                  <a:pt x="106267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961390" y="306070"/>
            <a:ext cx="507434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系统分析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—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技术栈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42" name="任意多边形: 形状 141"/>
          <p:cNvSpPr/>
          <p:nvPr/>
        </p:nvSpPr>
        <p:spPr>
          <a:xfrm flipH="1" flipV="1">
            <a:off x="-11724" y="-20551"/>
            <a:ext cx="1195303" cy="632317"/>
          </a:xfrm>
          <a:custGeom>
            <a:avLst/>
            <a:gdLst>
              <a:gd name="connsiteX0" fmla="*/ 1195303 w 1195303"/>
              <a:gd name="connsiteY0" fmla="*/ 632317 h 632317"/>
              <a:gd name="connsiteX1" fmla="*/ 0 w 1195303"/>
              <a:gd name="connsiteY1" fmla="*/ 632317 h 632317"/>
              <a:gd name="connsiteX2" fmla="*/ 391436 w 1195303"/>
              <a:gd name="connsiteY2" fmla="*/ 0 h 632317"/>
              <a:gd name="connsiteX3" fmla="*/ 1195303 w 1195303"/>
              <a:gd name="connsiteY3" fmla="*/ 0 h 63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303" h="632317">
                <a:moveTo>
                  <a:pt x="1195303" y="632317"/>
                </a:moveTo>
                <a:lnTo>
                  <a:pt x="0" y="632317"/>
                </a:lnTo>
                <a:lnTo>
                  <a:pt x="391436" y="0"/>
                </a:lnTo>
                <a:lnTo>
                  <a:pt x="1195303" y="0"/>
                </a:lnTo>
                <a:close/>
              </a:path>
            </a:pathLst>
          </a:custGeom>
          <a:solidFill>
            <a:srgbClr val="2680B5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11725" y="275196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gradFill>
                  <a:gsLst>
                    <a:gs pos="53000">
                      <a:schemeClr val="bg1"/>
                    </a:gs>
                    <a:gs pos="53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03</a:t>
            </a:r>
            <a:endParaRPr lang="zh-CN" altLang="en-US" sz="3600" dirty="0">
              <a:gradFill>
                <a:gsLst>
                  <a:gs pos="53000">
                    <a:schemeClr val="bg1"/>
                  </a:gs>
                  <a:gs pos="5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2" name="图片 11" descr="深圳技术大学宣传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4335" y="66675"/>
            <a:ext cx="2656840" cy="1197610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477520" y="1574800"/>
            <a:ext cx="11237595" cy="3708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200650"/>
  <p:tag name="KSO_WM_TEMPLATE_CATEGORY" val="diagram"/>
  <p:tag name="KSO_WM_UNIT_ID" val="diagram20200650_1*i*5"/>
  <p:tag name="KSO_WM_UNIT_INDEX" val="5"/>
  <p:tag name="KSO_WM_UNIT_TYPE" val="i"/>
  <p:tag name="KSO_WM_UNIT_DIAGRAM_ISREFERUNIT" val="0"/>
  <p:tag name="KSO_WM_UNIT_DIAGRAM_ISNUMVISUAL" val="0"/>
  <p:tag name="KSO_WM_UNIT_COMPATIBLE" val="0"/>
  <p:tag name="KSO_WM_UNIT_HIGHLIGHT" val="0"/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200650"/>
  <p:tag name="KSO_WM_TEMPLATE_CATEGORY" val="diagram"/>
  <p:tag name="KSO_WM_UNIT_ID" val="diagram20200650_1*a*1"/>
  <p:tag name="KSO_WM_UNIT_INDEX" val="1"/>
  <p:tag name="KSO_WM_UNIT_TYPE" val="a"/>
  <p:tag name="KSO_WM_UNIT_DIAGRAM_ISREFERUNIT" val="0"/>
  <p:tag name="KSO_WM_UNIT_DIAGRAM_ISNUMVISUAL" val="0"/>
  <p:tag name="KSO_WM_UNIT_COMPATIBLE" val="0"/>
  <p:tag name="KSO_WM_UNIT_HIGHLIGHT" val="0"/>
  <p:tag name="KSO_WM_UNIT_VALUE" val="7"/>
  <p:tag name="KSO_WM_UNIT_NOCLEAR" val="0"/>
  <p:tag name="KSO_WM_UNIT_PRESET_TEXT" val="协作接力比赛"/>
  <p:tag name="KSO_WM_UNIT_ISCONTENTSTITLE" val="0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200650"/>
  <p:tag name="KSO_WM_TEMPLATE_CATEGORY" val="diagram"/>
  <p:tag name="KSO_WM_UNIT_ID" val="diagram20200650_1*f*1"/>
  <p:tag name="KSO_WM_UNIT_INDEX" val="1"/>
  <p:tag name="KSO_WM_UNIT_TYPE" val="f"/>
  <p:tag name="KSO_WM_UNIT_DIAGRAM_ISREFERUNIT" val="0"/>
  <p:tag name="KSO_WM_UNIT_DIAGRAM_ISNUMVISUAL" val="0"/>
  <p:tag name="KSO_WM_UNIT_COMPATIBLE" val="0"/>
  <p:tag name="KSO_WM_UNIT_HIGHLIGHT" val="0"/>
  <p:tag name="KSO_WM_UNIT_VALUE" val="110"/>
  <p:tag name="KSO_WM_UNIT_NOCLEAR" val="0"/>
  <p:tag name="KSO_WM_UNIT_PRESET_TEXT" val="单击此处添加文本具体内容。简明扼要的阐述您的观点。根据需要可酌情增减文字，以便观者准确的理解您传达的思想。"/>
  <p:tag name="KSO_WM_UNIT_TEXT_FILL_FORE_SCHEMECOLOR_INDEX_BRIGHTNESS" val="-0.05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0650_1*i*9"/>
  <p:tag name="KSO_WM_TEMPLATE_CATEGORY" val="diagram"/>
  <p:tag name="KSO_WM_TEMPLATE_INDEX" val="2020065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TABLE_BEAUTIFY" val="smartTable{40218a7e-8ea7-4a0e-998e-0c6336d6f32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1098</Words>
  <Application>WPS 文字</Application>
  <PresentationFormat>宽屏</PresentationFormat>
  <Paragraphs>193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5" baseType="lpstr">
      <vt:lpstr>Arial</vt:lpstr>
      <vt:lpstr>方正书宋_GBK</vt:lpstr>
      <vt:lpstr>Wingdings</vt:lpstr>
      <vt:lpstr>微软雅黑</vt:lpstr>
      <vt:lpstr>汉仪旗黑</vt:lpstr>
      <vt:lpstr>珠穆朗玛—乌金苏通体</vt:lpstr>
      <vt:lpstr>思源黑体 CN Regular</vt:lpstr>
      <vt:lpstr>苹方-简</vt:lpstr>
      <vt:lpstr>汉仪旗黑-80S</vt:lpstr>
      <vt:lpstr>Calibri</vt:lpstr>
      <vt:lpstr>Wingdings</vt:lpstr>
      <vt:lpstr>华文中宋</vt:lpstr>
      <vt:lpstr>Times New Roman</vt:lpstr>
      <vt:lpstr>宋体</vt:lpstr>
      <vt:lpstr>Helvetica Neue</vt:lpstr>
      <vt:lpstr>宋体</vt:lpstr>
      <vt:lpstr>Arial Unicode MS</vt:lpstr>
      <vt:lpstr>等线</vt:lpstr>
      <vt:lpstr>汉仪中等线KW</vt:lpstr>
      <vt:lpstr>汉仪书宋二KW</vt:lpstr>
      <vt:lpstr>华文宋体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华佑泉美</dc:creator>
  <cp:lastModifiedBy>lebronchao</cp:lastModifiedBy>
  <cp:revision>201</cp:revision>
  <dcterms:created xsi:type="dcterms:W3CDTF">2020-12-27T15:00:31Z</dcterms:created>
  <dcterms:modified xsi:type="dcterms:W3CDTF">2020-12-27T15:00:31Z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