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95" r:id="rId2"/>
    <p:sldId id="438" r:id="rId3"/>
    <p:sldId id="452" r:id="rId4"/>
    <p:sldId id="439" r:id="rId5"/>
    <p:sldId id="440" r:id="rId6"/>
    <p:sldId id="472" r:id="rId7"/>
    <p:sldId id="466" r:id="rId8"/>
    <p:sldId id="446" r:id="rId9"/>
    <p:sldId id="447" r:id="rId10"/>
    <p:sldId id="453" r:id="rId11"/>
    <p:sldId id="448" r:id="rId12"/>
    <p:sldId id="449" r:id="rId13"/>
    <p:sldId id="450" r:id="rId14"/>
    <p:sldId id="451" r:id="rId15"/>
    <p:sldId id="471" r:id="rId16"/>
    <p:sldId id="441" r:id="rId17"/>
    <p:sldId id="468" r:id="rId18"/>
    <p:sldId id="454" r:id="rId19"/>
    <p:sldId id="455" r:id="rId20"/>
    <p:sldId id="467" r:id="rId21"/>
    <p:sldId id="442" r:id="rId22"/>
    <p:sldId id="443" r:id="rId23"/>
    <p:sldId id="444" r:id="rId24"/>
    <p:sldId id="470" r:id="rId25"/>
    <p:sldId id="445" r:id="rId26"/>
    <p:sldId id="469" r:id="rId27"/>
    <p:sldId id="458" r:id="rId28"/>
    <p:sldId id="457" r:id="rId29"/>
    <p:sldId id="459" r:id="rId30"/>
    <p:sldId id="460" r:id="rId31"/>
    <p:sldId id="46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730" autoAdjust="0"/>
  </p:normalViewPr>
  <p:slideViewPr>
    <p:cSldViewPr snapToGrid="0">
      <p:cViewPr varScale="1">
        <p:scale>
          <a:sx n="60" d="100"/>
          <a:sy n="60" d="100"/>
        </p:scale>
        <p:origin x="796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錯誤：</a:t>
            </a:r>
          </a:p>
          <a:p>
            <a:r>
              <a:rPr lang="en-US" altLang="zh-TW" dirty="0"/>
              <a:t>#(1) Type 1 Error(</a:t>
            </a:r>
            <a:r>
              <a:rPr lang="zh-TW" altLang="en-US" dirty="0"/>
              <a:t>誤殺</a:t>
            </a:r>
            <a:r>
              <a:rPr lang="en-US" altLang="zh-TW" dirty="0"/>
              <a:t>)</a:t>
            </a:r>
            <a:r>
              <a:rPr lang="zh-TW" altLang="en-US" dirty="0"/>
              <a:t>：把好品檢驗成壞品的風險</a:t>
            </a:r>
            <a:r>
              <a:rPr lang="en-US" altLang="zh-TW" dirty="0"/>
              <a:t>(alpha=0.05)(</a:t>
            </a:r>
            <a:r>
              <a:rPr lang="zh-TW" altLang="en-US" dirty="0"/>
              <a:t>加班再生產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#(2) Type 2 Error(</a:t>
            </a:r>
            <a:r>
              <a:rPr lang="zh-TW" altLang="en-US" dirty="0"/>
              <a:t>露放</a:t>
            </a:r>
            <a:r>
              <a:rPr lang="en-US" altLang="zh-TW" dirty="0"/>
              <a:t>)</a:t>
            </a:r>
            <a:r>
              <a:rPr lang="zh-TW" altLang="en-US" dirty="0"/>
              <a:t>：把壞品檢驗成好品的風險</a:t>
            </a:r>
            <a:r>
              <a:rPr lang="en-US" altLang="zh-TW" dirty="0"/>
              <a:t>(beta=0.20)(</a:t>
            </a:r>
            <a:r>
              <a:rPr lang="zh-TW" altLang="en-US" dirty="0"/>
              <a:t>客訴的來源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A8B34C-6833-4647-A8AE-D2FBF3B4D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2" r="4340" b="21622"/>
          <a:stretch/>
        </p:blipFill>
        <p:spPr>
          <a:xfrm>
            <a:off x="2377571" y="793024"/>
            <a:ext cx="7436858" cy="58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FC14DD2-84C4-4FD3-A790-A885EABD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22" y="702570"/>
            <a:ext cx="8649755" cy="59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813257-473A-4383-B162-D4E31DF90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6112" b="3551"/>
          <a:stretch/>
        </p:blipFill>
        <p:spPr>
          <a:xfrm>
            <a:off x="1733275" y="797442"/>
            <a:ext cx="8725449" cy="57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A85331-9E73-44C3-B3AC-6EBFF1FB3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" t="6018" r="5384" b="12189"/>
          <a:stretch/>
        </p:blipFill>
        <p:spPr>
          <a:xfrm>
            <a:off x="1506121" y="773162"/>
            <a:ext cx="9179758" cy="58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2EF351-F473-493D-B940-6A732D14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7" r="5019" b="3728"/>
          <a:stretch/>
        </p:blipFill>
        <p:spPr>
          <a:xfrm>
            <a:off x="1648835" y="882699"/>
            <a:ext cx="8894330" cy="5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由樣本的資訊推論母體特徵</a:t>
            </a:r>
            <a:endParaRPr lang="en-US" altLang="zh-TW" dirty="0"/>
          </a:p>
          <a:p>
            <a:pPr lvl="1"/>
            <a:r>
              <a:rPr lang="zh-TW" altLang="en-US" dirty="0"/>
              <a:t>從公司隨機抽樣</a:t>
            </a:r>
            <a:r>
              <a:rPr lang="en-US" altLang="zh-TW" dirty="0"/>
              <a:t>40</a:t>
            </a:r>
            <a:r>
              <a:rPr lang="zh-TW" altLang="en-US" dirty="0"/>
              <a:t>人身高，求算平均數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推論</a:t>
            </a:r>
            <a:endParaRPr lang="en-US" altLang="zh-TW" dirty="0"/>
          </a:p>
          <a:p>
            <a:pPr lvl="1"/>
            <a:r>
              <a:rPr lang="zh-TW" altLang="en-US" dirty="0"/>
              <a:t>全公司的平均身高為多少</a:t>
            </a:r>
            <a:endParaRPr lang="en-US" altLang="zh-TW" dirty="0"/>
          </a:p>
          <a:p>
            <a:r>
              <a:rPr lang="zh-TW" altLang="en-US" dirty="0"/>
              <a:t>假設：在不清楚母體實際狀況下，依據合理的統計推理來推論母體參數數值</a:t>
            </a:r>
            <a:endParaRPr lang="en-US" altLang="zh-TW" dirty="0"/>
          </a:p>
          <a:p>
            <a:r>
              <a:rPr lang="zh-TW" altLang="en-US" dirty="0"/>
              <a:t>檢定：利用抽樣出來的少數樣本資料，來檢驗對母體參數的假設是否正確</a:t>
            </a:r>
            <a:endParaRPr lang="en-US" altLang="zh-TW" dirty="0"/>
          </a:p>
          <a:p>
            <a:pPr lvl="1"/>
            <a:r>
              <a:rPr lang="zh-TW" altLang="en-US" dirty="0"/>
              <a:t>可以檢證真因</a:t>
            </a:r>
            <a:endParaRPr lang="en-US" altLang="zh-TW" dirty="0"/>
          </a:p>
          <a:p>
            <a:pPr lvl="1"/>
            <a:r>
              <a:rPr lang="zh-TW" altLang="en-US" dirty="0"/>
              <a:t>可以了解對策是否有效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決定假設項目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：天氣溫度對檸檬水銷售額的影響無顯著影響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：天氣溫度對檸檬水銷售額的影響有顯著影響</a:t>
            </a:r>
            <a:endParaRPr lang="en-US" altLang="zh-TW" dirty="0"/>
          </a:p>
          <a:p>
            <a:r>
              <a:rPr lang="zh-TW" altLang="en-US" dirty="0"/>
              <a:t>決定顯著水準</a:t>
            </a:r>
            <a:r>
              <a:rPr lang="en-US" altLang="zh-TW" dirty="0"/>
              <a:t>(alpha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廣泛常用是</a:t>
            </a:r>
            <a:r>
              <a:rPr lang="en-US" altLang="zh-TW" dirty="0"/>
              <a:t>0.05</a:t>
            </a:r>
          </a:p>
          <a:p>
            <a:r>
              <a:rPr lang="zh-TW" altLang="en-US" dirty="0"/>
              <a:t>進行樣本抽樣</a:t>
            </a:r>
            <a:endParaRPr lang="en-US" altLang="zh-TW" dirty="0"/>
          </a:p>
          <a:p>
            <a:pPr lvl="1"/>
            <a:r>
              <a:rPr lang="zh-TW" altLang="en-US" dirty="0"/>
              <a:t>必須隨機抽樣</a:t>
            </a:r>
            <a:endParaRPr lang="en-US" altLang="zh-TW" dirty="0"/>
          </a:p>
          <a:p>
            <a:pPr lvl="1"/>
            <a:r>
              <a:rPr lang="zh-TW" altLang="en-US" dirty="0"/>
              <a:t>抽樣數</a:t>
            </a:r>
            <a:r>
              <a:rPr lang="en-US" altLang="zh-TW" dirty="0"/>
              <a:t>&gt;=30</a:t>
            </a:r>
          </a:p>
          <a:p>
            <a:r>
              <a:rPr lang="zh-TW" altLang="en-US" dirty="0"/>
              <a:t>統計分析與結論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p</a:t>
            </a:r>
            <a:r>
              <a:rPr lang="zh-TW" altLang="en-US" dirty="0"/>
              <a:t>值來判斷是否接受或拒絕</a:t>
            </a:r>
            <a:r>
              <a:rPr lang="en-US" altLang="zh-TW" dirty="0"/>
              <a:t>Ho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時間資源與工作績效品質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5075083" y="2179673"/>
            <a:ext cx="7024770" cy="45795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a*X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</a:t>
            </a:r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建立多個</a:t>
            </a:r>
            <a:r>
              <a:rPr lang="en-US" altLang="zh-TW" dirty="0"/>
              <a:t>X</a:t>
            </a:r>
            <a:r>
              <a:rPr lang="zh-TW" altLang="en-US" dirty="0"/>
              <a:t>與單個</a:t>
            </a:r>
            <a:r>
              <a:rPr lang="en-US" altLang="zh-TW" dirty="0"/>
              <a:t>Y</a:t>
            </a:r>
            <a:r>
              <a:rPr lang="zh-TW" altLang="en-US" dirty="0"/>
              <a:t>之間關係的數學模式</a:t>
            </a:r>
            <a:endParaRPr lang="en-US" altLang="zh-TW" dirty="0"/>
          </a:p>
          <a:p>
            <a:r>
              <a:rPr lang="en-US" altLang="zh-TW" dirty="0"/>
              <a:t>X1</a:t>
            </a:r>
            <a:r>
              <a:rPr lang="zh-TW" altLang="en-US" dirty="0"/>
              <a:t>、</a:t>
            </a:r>
            <a:r>
              <a:rPr lang="en-US" altLang="zh-TW" dirty="0"/>
              <a:t>X2……(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f(X1,X2,……) = a1*X1 + a2*X2 +……+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9860971-EA88-4788-88C4-DD9F2787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98" y="2465218"/>
            <a:ext cx="6230909" cy="428939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主要是以資料之間的「距離」遠近去做階層式的劃分</a:t>
            </a:r>
            <a:endParaRPr lang="en-US" altLang="zh-TW" dirty="0"/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距離方法</a:t>
            </a:r>
            <a:endParaRPr lang="en-US" altLang="zh-TW" dirty="0"/>
          </a:p>
          <a:p>
            <a:pPr lvl="1"/>
            <a:r>
              <a:rPr lang="zh-TW" altLang="en-US" dirty="0"/>
              <a:t>歐式距離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曼哈頓距離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348B368-AFA2-417B-A37B-3ACC5304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86" y="4786029"/>
            <a:ext cx="3461505" cy="3972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965E30-D63E-4F21-99D5-78778685A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2558"/>
          <a:stretch/>
        </p:blipFill>
        <p:spPr>
          <a:xfrm>
            <a:off x="1661386" y="3408606"/>
            <a:ext cx="3347526" cy="6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機器使用演算法自動將資料分成</a:t>
            </a:r>
            <a:r>
              <a:rPr lang="en-US" altLang="zh-TW" dirty="0"/>
              <a:t>K</a:t>
            </a:r>
            <a:r>
              <a:rPr lang="zh-TW" altLang="en-US" dirty="0"/>
              <a:t>個群聚</a:t>
            </a:r>
            <a:r>
              <a:rPr lang="en-US" altLang="zh-TW" dirty="0"/>
              <a:t>(cluster)</a:t>
            </a:r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自己選定</a:t>
            </a:r>
            <a:r>
              <a:rPr lang="en-US" altLang="zh-TW" dirty="0"/>
              <a:t>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69187-1D4F-4CB5-871E-6A7C8908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42" y="2457725"/>
            <a:ext cx="6365358" cy="43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289493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統計在大數據中的角色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34603"/>
          </a:xfrm>
        </p:spPr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r>
              <a:rPr lang="en-US" altLang="zh-TW" dirty="0"/>
              <a:t>(Mean)</a:t>
            </a:r>
          </a:p>
          <a:p>
            <a:r>
              <a:rPr lang="zh-TW" altLang="en-US" dirty="0"/>
              <a:t>中位數</a:t>
            </a:r>
            <a:r>
              <a:rPr lang="en-US" altLang="zh-TW" dirty="0"/>
              <a:t>(Median</a:t>
            </a:r>
            <a:r>
              <a:rPr lang="zh-TW" altLang="en-US" dirty="0"/>
              <a:t>、</a:t>
            </a:r>
            <a:r>
              <a:rPr lang="en-US" altLang="zh-TW" dirty="0"/>
              <a:t>Q2)</a:t>
            </a:r>
          </a:p>
          <a:p>
            <a:r>
              <a:rPr lang="zh-TW" altLang="en-US" dirty="0"/>
              <a:t>眾數</a:t>
            </a:r>
            <a:r>
              <a:rPr lang="en-US" altLang="zh-TW" dirty="0"/>
              <a:t>(Mode)</a:t>
            </a:r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r>
              <a:rPr lang="en-US" altLang="zh-TW" dirty="0"/>
              <a:t>(Range)</a:t>
            </a:r>
          </a:p>
          <a:p>
            <a:r>
              <a:rPr lang="zh-TW" altLang="en-US" dirty="0"/>
              <a:t>四分位距</a:t>
            </a:r>
            <a:r>
              <a:rPr lang="en-US" altLang="zh-TW" dirty="0"/>
              <a:t>(IQR)</a:t>
            </a:r>
            <a:r>
              <a:rPr lang="zh-TW" altLang="en-US" dirty="0"/>
              <a:t>：</a:t>
            </a:r>
            <a:r>
              <a:rPr lang="en-US" altLang="zh-TW" dirty="0"/>
              <a:t>Q3-Q1</a:t>
            </a:r>
          </a:p>
          <a:p>
            <a:pPr lvl="1"/>
            <a:r>
              <a:rPr lang="en-US" altLang="zh-TW" dirty="0"/>
              <a:t>Outliner</a:t>
            </a:r>
            <a:r>
              <a:rPr lang="zh-TW" altLang="en-US" dirty="0"/>
              <a:t>：數值</a:t>
            </a:r>
            <a:r>
              <a:rPr lang="en-US" altLang="zh-TW" dirty="0"/>
              <a:t>&gt;Q3+1.5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  <a:r>
              <a:rPr lang="zh-TW" altLang="en-US" dirty="0"/>
              <a:t>  及  數值</a:t>
            </a:r>
            <a:r>
              <a:rPr lang="en-US" altLang="zh-TW" dirty="0"/>
              <a:t>&lt;Q1-1.5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</a:p>
          <a:p>
            <a:r>
              <a:rPr lang="zh-TW" altLang="en-US" dirty="0"/>
              <a:t>變異數</a:t>
            </a:r>
            <a:r>
              <a:rPr lang="en-US" altLang="zh-TW" dirty="0"/>
              <a:t>(VAR)</a:t>
            </a:r>
          </a:p>
          <a:p>
            <a:r>
              <a:rPr lang="zh-TW" altLang="en-US" dirty="0"/>
              <a:t>標準差</a:t>
            </a:r>
            <a:r>
              <a:rPr lang="en-US" altLang="zh-TW" dirty="0"/>
              <a:t>(SD)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0B94BEE3-E0C9-46AF-A3C2-982F2EA616D8}"/>
              </a:ext>
            </a:extLst>
          </p:cNvPr>
          <p:cNvSpPr txBox="1">
            <a:spLocks/>
          </p:cNvSpPr>
          <p:nvPr/>
        </p:nvSpPr>
        <p:spPr>
          <a:xfrm>
            <a:off x="4927294" y="436198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</a:t>
            </a:r>
          </a:p>
          <a:p>
            <a:pPr algn="just"/>
            <a:r>
              <a:rPr lang="zh-TW" altLang="en-US" sz="2800" b="1" dirty="0"/>
              <a:t>  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91A95144-8A56-4E00-B109-C3325C51D903}"/>
              </a:ext>
            </a:extLst>
          </p:cNvPr>
          <p:cNvSpPr txBox="1">
            <a:spLocks/>
          </p:cNvSpPr>
          <p:nvPr/>
        </p:nvSpPr>
        <p:spPr>
          <a:xfrm>
            <a:off x="5983462" y="1753853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8 10</a:t>
            </a:r>
          </a:p>
          <a:p>
            <a:pPr algn="just"/>
            <a:r>
              <a:rPr lang="zh-TW" altLang="en-US" sz="2800" b="1" dirty="0"/>
              <a:t>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704724"/>
          </a:xfrm>
        </p:spPr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用來確定結果的統計顯著性</a:t>
            </a:r>
            <a:endParaRPr lang="en-US" altLang="zh-TW" dirty="0"/>
          </a:p>
          <a:p>
            <a:pPr lvl="1"/>
            <a:r>
              <a:rPr lang="zh-TW" altLang="en-US" dirty="0"/>
              <a:t>用來判斷允許錯誤的最大機率值</a:t>
            </a:r>
            <a:endParaRPr lang="en-US" altLang="zh-TW" dirty="0"/>
          </a:p>
          <a:p>
            <a:pPr lvl="1"/>
            <a:r>
              <a:rPr lang="zh-TW" altLang="en-US" dirty="0"/>
              <a:t>樣本能代表母體的可能性機率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(alpha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dirty="0"/>
              <a:t>常用設定</a:t>
            </a:r>
            <a:r>
              <a:rPr lang="en-US" altLang="zh-TW" dirty="0"/>
              <a:t>alpha=0.05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假設檢定：用來通過一組樣本的資訊推論母體特徵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p&gt;alpha(0.05)</a:t>
            </a:r>
            <a:r>
              <a:rPr lang="zh-TW" altLang="en-US" dirty="0"/>
              <a:t>，則有顯著影響（接受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p&lt;alpha(0.05)</a:t>
            </a:r>
            <a:r>
              <a:rPr lang="zh-TW" altLang="en-US" dirty="0"/>
              <a:t>，則有顯著影響（接受</a:t>
            </a:r>
            <a:r>
              <a:rPr lang="en-US" altLang="zh-TW" dirty="0"/>
              <a:t>Ha</a:t>
            </a:r>
            <a:r>
              <a:rPr lang="zh-TW" altLang="en-US" dirty="0"/>
              <a:t>、拒絕</a:t>
            </a:r>
            <a:r>
              <a:rPr lang="en-US" altLang="zh-TW" dirty="0"/>
              <a:t>Ho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dirty="0"/>
              <a:t>前提：資料已經被完美處理過</a:t>
            </a:r>
            <a:endParaRPr lang="en-US" altLang="zh-TW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企業不常用，沒有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dirty="0"/>
              <a:t>分群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82700"/>
            <a:ext cx="10515600" cy="585263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7779</TotalTime>
  <Words>1061</Words>
  <Application>Microsoft Office PowerPoint</Application>
  <PresentationFormat>寬螢幕</PresentationFormat>
  <Paragraphs>181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Microsoft YaHei UI</vt:lpstr>
      <vt:lpstr>微軟正黑體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統計在大數據中的角色</vt:lpstr>
      <vt:lpstr>一些統計名詞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散佈圖</vt:lpstr>
      <vt:lpstr>假設與檢定</vt:lpstr>
      <vt:lpstr>假設檢定的定義</vt:lpstr>
      <vt:lpstr>假設檢定程序</vt:lpstr>
      <vt:lpstr>相關性及迴歸</vt:lpstr>
      <vt:lpstr>相關分析</vt:lpstr>
      <vt:lpstr>相關性/相關係數</vt:lpstr>
      <vt:lpstr>迴歸分析</vt:lpstr>
      <vt:lpstr>迴歸ANOVA檢定</vt:lpstr>
      <vt:lpstr>複迴歸分析</vt:lpstr>
      <vt:lpstr>分群</vt:lpstr>
      <vt:lpstr>Hierarchical分群</vt:lpstr>
      <vt:lpstr>K-Means分群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Willy Fang</cp:lastModifiedBy>
  <cp:revision>305</cp:revision>
  <dcterms:created xsi:type="dcterms:W3CDTF">2019-01-16T06:02:29Z</dcterms:created>
  <dcterms:modified xsi:type="dcterms:W3CDTF">2021-08-13T09:23:47Z</dcterms:modified>
</cp:coreProperties>
</file>