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95" r:id="rId2"/>
    <p:sldId id="438" r:id="rId3"/>
    <p:sldId id="452" r:id="rId4"/>
    <p:sldId id="439" r:id="rId5"/>
    <p:sldId id="440" r:id="rId6"/>
    <p:sldId id="472" r:id="rId7"/>
    <p:sldId id="446" r:id="rId8"/>
    <p:sldId id="447" r:id="rId9"/>
    <p:sldId id="453" r:id="rId10"/>
    <p:sldId id="448" r:id="rId11"/>
    <p:sldId id="449" r:id="rId12"/>
    <p:sldId id="450" r:id="rId13"/>
    <p:sldId id="451" r:id="rId14"/>
    <p:sldId id="471" r:id="rId15"/>
    <p:sldId id="441" r:id="rId16"/>
    <p:sldId id="468" r:id="rId17"/>
    <p:sldId id="454" r:id="rId18"/>
    <p:sldId id="466" r:id="rId19"/>
    <p:sldId id="455" r:id="rId20"/>
    <p:sldId id="467" r:id="rId21"/>
    <p:sldId id="442" r:id="rId22"/>
    <p:sldId id="443" r:id="rId23"/>
    <p:sldId id="444" r:id="rId24"/>
    <p:sldId id="470" r:id="rId25"/>
    <p:sldId id="445" r:id="rId26"/>
    <p:sldId id="469" r:id="rId27"/>
    <p:sldId id="458" r:id="rId28"/>
    <p:sldId id="457" r:id="rId29"/>
    <p:sldId id="459" r:id="rId30"/>
    <p:sldId id="460" r:id="rId31"/>
    <p:sldId id="46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B7"/>
    <a:srgbClr val="0F0A7A"/>
    <a:srgbClr val="008CFF"/>
    <a:srgbClr val="00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730" autoAdjust="0"/>
  </p:normalViewPr>
  <p:slideViewPr>
    <p:cSldViewPr snapToGrid="0">
      <p:cViewPr varScale="1">
        <p:scale>
          <a:sx n="74" d="100"/>
          <a:sy n="74" d="100"/>
        </p:scale>
        <p:origin x="830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6CE7B-68C0-4029-B925-85EA67E46B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E8F625-DD49-4B2C-B36E-3C06D5D292A4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gm:t>
    </dgm:pt>
    <dgm:pt modelId="{AD6DE1A8-8ECB-4795-9DFD-BAE619FC057D}" type="parTrans" cxnId="{CF3582A0-102B-4039-8889-4C155796E5FA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D606A6-DFE2-4EA5-86BD-D21F99201192}" type="sibTrans" cxnId="{CF3582A0-102B-4039-8889-4C155796E5FA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C5D0E6-9AAB-43F5-9A01-C1B0A79D3E96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gm:t>
    </dgm:pt>
    <dgm:pt modelId="{E7DB6FCE-364B-4D10-9603-95FF56396838}" type="parTrans" cxnId="{439FEDD9-3C03-42F0-B3DA-C79744707D7F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377752-AE8A-4EC7-AA11-E7EC920F7BE4}" type="sibTrans" cxnId="{439FEDD9-3C03-42F0-B3DA-C79744707D7F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ABC428-F0E8-4372-A7F5-257473E85589}">
      <dgm:prSet phldrT="[文字]" custT="1"/>
      <dgm:spPr/>
      <dgm:t>
        <a:bodyPr/>
        <a:lstStyle/>
        <a:p>
          <a:r>
            <a: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gm:t>
    </dgm:pt>
    <dgm:pt modelId="{8B2E82D3-B582-4195-A0C5-85DCB24380EA}" type="parTrans" cxnId="{073F5883-DE58-483A-B26C-CEE318D5F421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73E2D4-3D4C-4FE6-A34A-0C7A3B62A353}" type="sibTrans" cxnId="{073F5883-DE58-483A-B26C-CEE318D5F421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0A2F53-B00C-42F1-8C7D-97410D98FAA9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gm:t>
    </dgm:pt>
    <dgm:pt modelId="{6FE98A8A-4989-4072-9A20-80D10CAC2FF9}" type="par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EB63DE-9A9C-4B92-89CB-6ED777EBF3C6}" type="sib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221818-DEA2-4398-AEA3-78E2ACE00074}" type="pres">
      <dgm:prSet presAssocID="{75F6CE7B-68C0-4029-B925-85EA67E46B53}" presName="Name0" presStyleCnt="0">
        <dgm:presLayoutVars>
          <dgm:dir/>
          <dgm:resizeHandles val="exact"/>
        </dgm:presLayoutVars>
      </dgm:prSet>
      <dgm:spPr/>
    </dgm:pt>
    <dgm:pt modelId="{09587A62-7664-4D0D-9764-4F5F26096440}" type="pres">
      <dgm:prSet presAssocID="{9DE8F625-DD49-4B2C-B36E-3C06D5D292A4}" presName="node" presStyleLbl="node1" presStyleIdx="0" presStyleCnt="4">
        <dgm:presLayoutVars>
          <dgm:bulletEnabled val="1"/>
        </dgm:presLayoutVars>
      </dgm:prSet>
      <dgm:spPr/>
    </dgm:pt>
    <dgm:pt modelId="{4568996F-AAC8-45CA-A1C8-B87AF51B8276}" type="pres">
      <dgm:prSet presAssocID="{B7D606A6-DFE2-4EA5-86BD-D21F99201192}" presName="sibTrans" presStyleLbl="sibTrans2D1" presStyleIdx="0" presStyleCnt="3"/>
      <dgm:spPr/>
    </dgm:pt>
    <dgm:pt modelId="{AE3EA81E-BA4A-4AA3-8969-5257F7989C6B}" type="pres">
      <dgm:prSet presAssocID="{B7D606A6-DFE2-4EA5-86BD-D21F99201192}" presName="connectorText" presStyleLbl="sibTrans2D1" presStyleIdx="0" presStyleCnt="3"/>
      <dgm:spPr/>
    </dgm:pt>
    <dgm:pt modelId="{ED79F2A6-1511-4616-B066-7DDE131D368F}" type="pres">
      <dgm:prSet presAssocID="{82C5D0E6-9AAB-43F5-9A01-C1B0A79D3E96}" presName="node" presStyleLbl="node1" presStyleIdx="1" presStyleCnt="4">
        <dgm:presLayoutVars>
          <dgm:bulletEnabled val="1"/>
        </dgm:presLayoutVars>
      </dgm:prSet>
      <dgm:spPr/>
    </dgm:pt>
    <dgm:pt modelId="{70FE0086-7CBB-4810-99D8-76AB4E8C3CD6}" type="pres">
      <dgm:prSet presAssocID="{6C377752-AE8A-4EC7-AA11-E7EC920F7BE4}" presName="sibTrans" presStyleLbl="sibTrans2D1" presStyleIdx="1" presStyleCnt="3"/>
      <dgm:spPr/>
    </dgm:pt>
    <dgm:pt modelId="{4C2AC6E5-A749-4FE9-A1EA-73D457B86C4C}" type="pres">
      <dgm:prSet presAssocID="{6C377752-AE8A-4EC7-AA11-E7EC920F7BE4}" presName="connectorText" presStyleLbl="sibTrans2D1" presStyleIdx="1" presStyleCnt="3"/>
      <dgm:spPr/>
    </dgm:pt>
    <dgm:pt modelId="{522D0BA4-EDD3-42FF-B5EE-C1FBA4FAC951}" type="pres">
      <dgm:prSet presAssocID="{8AABC428-F0E8-4372-A7F5-257473E85589}" presName="node" presStyleLbl="node1" presStyleIdx="2" presStyleCnt="4">
        <dgm:presLayoutVars>
          <dgm:bulletEnabled val="1"/>
        </dgm:presLayoutVars>
      </dgm:prSet>
      <dgm:spPr/>
    </dgm:pt>
    <dgm:pt modelId="{EA15BB6F-0CE7-49D2-989D-E5BF487975EF}" type="pres">
      <dgm:prSet presAssocID="{EA73E2D4-3D4C-4FE6-A34A-0C7A3B62A353}" presName="sibTrans" presStyleLbl="sibTrans2D1" presStyleIdx="2" presStyleCnt="3"/>
      <dgm:spPr/>
    </dgm:pt>
    <dgm:pt modelId="{FE47C3CA-B7A5-4A75-B9D5-3E3481647895}" type="pres">
      <dgm:prSet presAssocID="{EA73E2D4-3D4C-4FE6-A34A-0C7A3B62A353}" presName="connectorText" presStyleLbl="sibTrans2D1" presStyleIdx="2" presStyleCnt="3"/>
      <dgm:spPr/>
    </dgm:pt>
    <dgm:pt modelId="{9AE57E4D-49A2-4DD8-954E-B524FB198B02}" type="pres">
      <dgm:prSet presAssocID="{5F0A2F53-B00C-42F1-8C7D-97410D98FAA9}" presName="node" presStyleLbl="node1" presStyleIdx="3" presStyleCnt="4">
        <dgm:presLayoutVars>
          <dgm:bulletEnabled val="1"/>
        </dgm:presLayoutVars>
      </dgm:prSet>
      <dgm:spPr/>
    </dgm:pt>
  </dgm:ptLst>
  <dgm:cxnLst>
    <dgm:cxn modelId="{BA9C5500-974C-4A62-878F-302D38E39470}" type="presOf" srcId="{EA73E2D4-3D4C-4FE6-A34A-0C7A3B62A353}" destId="{FE47C3CA-B7A5-4A75-B9D5-3E3481647895}" srcOrd="1" destOrd="0" presId="urn:microsoft.com/office/officeart/2005/8/layout/process1"/>
    <dgm:cxn modelId="{75E02F01-B4BE-44B2-B4FA-67590232281E}" type="presOf" srcId="{6C377752-AE8A-4EC7-AA11-E7EC920F7BE4}" destId="{4C2AC6E5-A749-4FE9-A1EA-73D457B86C4C}" srcOrd="1" destOrd="0" presId="urn:microsoft.com/office/officeart/2005/8/layout/process1"/>
    <dgm:cxn modelId="{3059B706-14C7-41C2-80C7-50851664DD0E}" type="presOf" srcId="{5F0A2F53-B00C-42F1-8C7D-97410D98FAA9}" destId="{9AE57E4D-49A2-4DD8-954E-B524FB198B02}" srcOrd="0" destOrd="0" presId="urn:microsoft.com/office/officeart/2005/8/layout/process1"/>
    <dgm:cxn modelId="{AFCCDB37-7397-4C94-9205-9CB535D95444}" type="presOf" srcId="{9DE8F625-DD49-4B2C-B36E-3C06D5D292A4}" destId="{09587A62-7664-4D0D-9764-4F5F26096440}" srcOrd="0" destOrd="0" presId="urn:microsoft.com/office/officeart/2005/8/layout/process1"/>
    <dgm:cxn modelId="{D7510840-5630-4C02-BC2A-481F978F36AD}" type="presOf" srcId="{82C5D0E6-9AAB-43F5-9A01-C1B0A79D3E96}" destId="{ED79F2A6-1511-4616-B066-7DDE131D368F}" srcOrd="0" destOrd="0" presId="urn:microsoft.com/office/officeart/2005/8/layout/process1"/>
    <dgm:cxn modelId="{9A05CA73-28BE-4A9D-A32B-329A61C684AF}" type="presOf" srcId="{75F6CE7B-68C0-4029-B925-85EA67E46B53}" destId="{3D221818-DEA2-4398-AEA3-78E2ACE00074}" srcOrd="0" destOrd="0" presId="urn:microsoft.com/office/officeart/2005/8/layout/process1"/>
    <dgm:cxn modelId="{AA329A57-9210-4BA4-8745-DCFAE9353068}" type="presOf" srcId="{8AABC428-F0E8-4372-A7F5-257473E85589}" destId="{522D0BA4-EDD3-42FF-B5EE-C1FBA4FAC951}" srcOrd="0" destOrd="0" presId="urn:microsoft.com/office/officeart/2005/8/layout/process1"/>
    <dgm:cxn modelId="{073F5883-DE58-483A-B26C-CEE318D5F421}" srcId="{75F6CE7B-68C0-4029-B925-85EA67E46B53}" destId="{8AABC428-F0E8-4372-A7F5-257473E85589}" srcOrd="2" destOrd="0" parTransId="{8B2E82D3-B582-4195-A0C5-85DCB24380EA}" sibTransId="{EA73E2D4-3D4C-4FE6-A34A-0C7A3B62A353}"/>
    <dgm:cxn modelId="{E3FDF88B-0FCF-488A-ACE6-D74DA6E05823}" type="presOf" srcId="{B7D606A6-DFE2-4EA5-86BD-D21F99201192}" destId="{4568996F-AAC8-45CA-A1C8-B87AF51B8276}" srcOrd="0" destOrd="0" presId="urn:microsoft.com/office/officeart/2005/8/layout/process1"/>
    <dgm:cxn modelId="{CF3582A0-102B-4039-8889-4C155796E5FA}" srcId="{75F6CE7B-68C0-4029-B925-85EA67E46B53}" destId="{9DE8F625-DD49-4B2C-B36E-3C06D5D292A4}" srcOrd="0" destOrd="0" parTransId="{AD6DE1A8-8ECB-4795-9DFD-BAE619FC057D}" sibTransId="{B7D606A6-DFE2-4EA5-86BD-D21F99201192}"/>
    <dgm:cxn modelId="{770336B4-48F0-496A-BA31-AB52A367F626}" type="presOf" srcId="{EA73E2D4-3D4C-4FE6-A34A-0C7A3B62A353}" destId="{EA15BB6F-0CE7-49D2-989D-E5BF487975EF}" srcOrd="0" destOrd="0" presId="urn:microsoft.com/office/officeart/2005/8/layout/process1"/>
    <dgm:cxn modelId="{7E8413BD-0D5F-4D50-BF94-14068678E72D}" srcId="{75F6CE7B-68C0-4029-B925-85EA67E46B53}" destId="{5F0A2F53-B00C-42F1-8C7D-97410D98FAA9}" srcOrd="3" destOrd="0" parTransId="{6FE98A8A-4989-4072-9A20-80D10CAC2FF9}" sibTransId="{B5EB63DE-9A9C-4B92-89CB-6ED777EBF3C6}"/>
    <dgm:cxn modelId="{49F1C0C0-64A0-41F8-8250-F170A9A40F32}" type="presOf" srcId="{B7D606A6-DFE2-4EA5-86BD-D21F99201192}" destId="{AE3EA81E-BA4A-4AA3-8969-5257F7989C6B}" srcOrd="1" destOrd="0" presId="urn:microsoft.com/office/officeart/2005/8/layout/process1"/>
    <dgm:cxn modelId="{439FEDD9-3C03-42F0-B3DA-C79744707D7F}" srcId="{75F6CE7B-68C0-4029-B925-85EA67E46B53}" destId="{82C5D0E6-9AAB-43F5-9A01-C1B0A79D3E96}" srcOrd="1" destOrd="0" parTransId="{E7DB6FCE-364B-4D10-9603-95FF56396838}" sibTransId="{6C377752-AE8A-4EC7-AA11-E7EC920F7BE4}"/>
    <dgm:cxn modelId="{E5FBBDF1-A74F-4A91-B5AA-B5632BE095A9}" type="presOf" srcId="{6C377752-AE8A-4EC7-AA11-E7EC920F7BE4}" destId="{70FE0086-7CBB-4810-99D8-76AB4E8C3CD6}" srcOrd="0" destOrd="0" presId="urn:microsoft.com/office/officeart/2005/8/layout/process1"/>
    <dgm:cxn modelId="{AE569E02-010E-47A5-87DE-35AED7C2D43F}" type="presParOf" srcId="{3D221818-DEA2-4398-AEA3-78E2ACE00074}" destId="{09587A62-7664-4D0D-9764-4F5F26096440}" srcOrd="0" destOrd="0" presId="urn:microsoft.com/office/officeart/2005/8/layout/process1"/>
    <dgm:cxn modelId="{99E9860C-1586-4AED-A2E2-6CA163803B58}" type="presParOf" srcId="{3D221818-DEA2-4398-AEA3-78E2ACE00074}" destId="{4568996F-AAC8-45CA-A1C8-B87AF51B8276}" srcOrd="1" destOrd="0" presId="urn:microsoft.com/office/officeart/2005/8/layout/process1"/>
    <dgm:cxn modelId="{8719063B-CCE5-4091-ABE2-F27182771180}" type="presParOf" srcId="{4568996F-AAC8-45CA-A1C8-B87AF51B8276}" destId="{AE3EA81E-BA4A-4AA3-8969-5257F7989C6B}" srcOrd="0" destOrd="0" presId="urn:microsoft.com/office/officeart/2005/8/layout/process1"/>
    <dgm:cxn modelId="{93E475EE-0681-42A9-BF8F-E2740997FE12}" type="presParOf" srcId="{3D221818-DEA2-4398-AEA3-78E2ACE00074}" destId="{ED79F2A6-1511-4616-B066-7DDE131D368F}" srcOrd="2" destOrd="0" presId="urn:microsoft.com/office/officeart/2005/8/layout/process1"/>
    <dgm:cxn modelId="{2287A754-F61F-4991-B65F-6FFF27063889}" type="presParOf" srcId="{3D221818-DEA2-4398-AEA3-78E2ACE00074}" destId="{70FE0086-7CBB-4810-99D8-76AB4E8C3CD6}" srcOrd="3" destOrd="0" presId="urn:microsoft.com/office/officeart/2005/8/layout/process1"/>
    <dgm:cxn modelId="{0FBC1E28-1F0E-43B6-B510-9E57DF154150}" type="presParOf" srcId="{70FE0086-7CBB-4810-99D8-76AB4E8C3CD6}" destId="{4C2AC6E5-A749-4FE9-A1EA-73D457B86C4C}" srcOrd="0" destOrd="0" presId="urn:microsoft.com/office/officeart/2005/8/layout/process1"/>
    <dgm:cxn modelId="{20C94AFC-E63F-41E7-9CCA-D71A28804804}" type="presParOf" srcId="{3D221818-DEA2-4398-AEA3-78E2ACE00074}" destId="{522D0BA4-EDD3-42FF-B5EE-C1FBA4FAC951}" srcOrd="4" destOrd="0" presId="urn:microsoft.com/office/officeart/2005/8/layout/process1"/>
    <dgm:cxn modelId="{897E1440-1B4F-446C-95D5-13E1A9157F20}" type="presParOf" srcId="{3D221818-DEA2-4398-AEA3-78E2ACE00074}" destId="{EA15BB6F-0CE7-49D2-989D-E5BF487975EF}" srcOrd="5" destOrd="0" presId="urn:microsoft.com/office/officeart/2005/8/layout/process1"/>
    <dgm:cxn modelId="{B2A56ED3-B90C-4CEB-80D3-7DB4A042C956}" type="presParOf" srcId="{EA15BB6F-0CE7-49D2-989D-E5BF487975EF}" destId="{FE47C3CA-B7A5-4A75-B9D5-3E3481647895}" srcOrd="0" destOrd="0" presId="urn:microsoft.com/office/officeart/2005/8/layout/process1"/>
    <dgm:cxn modelId="{168475BC-7687-4032-B2F9-34F84DA688A6}" type="presParOf" srcId="{3D221818-DEA2-4398-AEA3-78E2ACE00074}" destId="{9AE57E4D-49A2-4DD8-954E-B524FB198B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87A62-7664-4D0D-9764-4F5F26096440}">
      <dsp:nvSpPr>
        <dsp:cNvPr id="0" name=""/>
        <dsp:cNvSpPr/>
      </dsp:nvSpPr>
      <dsp:spPr>
        <a:xfrm>
          <a:off x="4621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sp:txBody>
      <dsp:txXfrm>
        <a:off x="63798" y="1476260"/>
        <a:ext cx="1902099" cy="2187804"/>
      </dsp:txXfrm>
    </dsp:sp>
    <dsp:sp modelId="{4568996F-AAC8-45CA-A1C8-B87AF51B8276}">
      <dsp:nvSpPr>
        <dsp:cNvPr id="0" name=""/>
        <dsp:cNvSpPr/>
      </dsp:nvSpPr>
      <dsp:spPr>
        <a:xfrm>
          <a:off x="222711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7119" y="2419840"/>
        <a:ext cx="299835" cy="300644"/>
      </dsp:txXfrm>
    </dsp:sp>
    <dsp:sp modelId="{ED79F2A6-1511-4616-B066-7DDE131D368F}">
      <dsp:nvSpPr>
        <dsp:cNvPr id="0" name=""/>
        <dsp:cNvSpPr/>
      </dsp:nvSpPr>
      <dsp:spPr>
        <a:xfrm>
          <a:off x="283325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sp:txBody>
      <dsp:txXfrm>
        <a:off x="2892432" y="1476260"/>
        <a:ext cx="1902099" cy="2187804"/>
      </dsp:txXfrm>
    </dsp:sp>
    <dsp:sp modelId="{70FE0086-7CBB-4810-99D8-76AB4E8C3CD6}">
      <dsp:nvSpPr>
        <dsp:cNvPr id="0" name=""/>
        <dsp:cNvSpPr/>
      </dsp:nvSpPr>
      <dsp:spPr>
        <a:xfrm>
          <a:off x="5055754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55754" y="2419840"/>
        <a:ext cx="299835" cy="300644"/>
      </dsp:txXfrm>
    </dsp:sp>
    <dsp:sp modelId="{522D0BA4-EDD3-42FF-B5EE-C1FBA4FAC951}">
      <dsp:nvSpPr>
        <dsp:cNvPr id="0" name=""/>
        <dsp:cNvSpPr/>
      </dsp:nvSpPr>
      <dsp:spPr>
        <a:xfrm>
          <a:off x="5661890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sp:txBody>
      <dsp:txXfrm>
        <a:off x="5721067" y="1476260"/>
        <a:ext cx="1902099" cy="2187804"/>
      </dsp:txXfrm>
    </dsp:sp>
    <dsp:sp modelId="{EA15BB6F-0CE7-49D2-989D-E5BF487975EF}">
      <dsp:nvSpPr>
        <dsp:cNvPr id="0" name=""/>
        <dsp:cNvSpPr/>
      </dsp:nvSpPr>
      <dsp:spPr>
        <a:xfrm>
          <a:off x="788438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84389" y="2419840"/>
        <a:ext cx="299835" cy="300644"/>
      </dsp:txXfrm>
    </dsp:sp>
    <dsp:sp modelId="{9AE57E4D-49A2-4DD8-954E-B524FB198B02}">
      <dsp:nvSpPr>
        <dsp:cNvPr id="0" name=""/>
        <dsp:cNvSpPr/>
      </dsp:nvSpPr>
      <dsp:spPr>
        <a:xfrm>
          <a:off x="849052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sp:txBody>
      <dsp:txXfrm>
        <a:off x="8549702" y="1476260"/>
        <a:ext cx="1902099" cy="218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E348-D926-4D03-B2E0-BDEC3D2EB9BC}" type="datetimeFigureOut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6CC66-758F-4268-9E78-0571DC768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77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5A3D-4D2E-4D39-BF1D-27D1F666250F}" type="datetimeFigureOut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BAFE-DFB0-4DB6-B5BA-50FBF197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6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ustering-metric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cikit-learn.org/stable/modules/generated/sklearn.metrics.completeness_score.html#sklearn.metrics.completeness_score" TargetMode="External"/><Relationship Id="rId5" Type="http://schemas.openxmlformats.org/officeDocument/2006/relationships/hyperlink" Target="http://scikit-learn.org/stable/modules/generated/sklearn.metrics.v_measure_score.html#sklearn.metrics.v_measure_score" TargetMode="External"/><Relationship Id="rId4" Type="http://schemas.openxmlformats.org/officeDocument/2006/relationships/hyperlink" Target="http://scikit-learn.org/stable/modules/generated/sklearn.metrics.homogeneity_score.html#sklearn.metrics.homogeneity_score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ustering-metric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cikit-learn.org/stable/modules/generated/sklearn.metrics.completeness_score.html#sklearn.metrics.completeness_score" TargetMode="External"/><Relationship Id="rId5" Type="http://schemas.openxmlformats.org/officeDocument/2006/relationships/hyperlink" Target="http://scikit-learn.org/stable/modules/generated/sklearn.metrics.v_measure_score.html#sklearn.metrics.v_measure_score" TargetMode="External"/><Relationship Id="rId4" Type="http://schemas.openxmlformats.org/officeDocument/2006/relationships/hyperlink" Target="http://scikit-learn.org/stable/modules/generated/sklearn.metrics.homogeneity_score.html#sklearn.metrics.homogeneity_sco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1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集中趨勢</a:t>
            </a:r>
            <a:endParaRPr lang="en-US" altLang="zh-TW" dirty="0"/>
          </a:p>
          <a:p>
            <a:r>
              <a:rPr lang="zh-TW" altLang="en-US" dirty="0"/>
              <a:t>離散趨勢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76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6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en-US" dirty="0"/>
              <a:t>錯誤：</a:t>
            </a:r>
          </a:p>
          <a:p>
            <a:r>
              <a:rPr lang="en-US" altLang="zh-TW" dirty="0"/>
              <a:t>#(1) Type 1 Error(</a:t>
            </a:r>
            <a:r>
              <a:rPr lang="zh-TW" altLang="en-US" dirty="0"/>
              <a:t>誤殺</a:t>
            </a:r>
            <a:r>
              <a:rPr lang="en-US" altLang="zh-TW" dirty="0"/>
              <a:t>)</a:t>
            </a:r>
            <a:r>
              <a:rPr lang="zh-TW" altLang="en-US" dirty="0"/>
              <a:t>：把好品檢驗成壞品的風險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en-US" altLang="zh-TW" dirty="0"/>
              <a:t>=0.05)(</a:t>
            </a:r>
            <a:r>
              <a:rPr lang="zh-TW" altLang="en-US" dirty="0"/>
              <a:t>加班再生產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#(2) Type 2 Error(</a:t>
            </a:r>
            <a:r>
              <a:rPr lang="zh-TW" altLang="en-US" dirty="0"/>
              <a:t>露放</a:t>
            </a:r>
            <a:r>
              <a:rPr lang="en-US" altLang="zh-TW" dirty="0"/>
              <a:t>)</a:t>
            </a:r>
            <a:r>
              <a:rPr lang="zh-TW" altLang="en-US" dirty="0"/>
              <a:t>：把壞品檢驗成好品的風險</a:t>
            </a:r>
            <a:r>
              <a:rPr lang="en-US" altLang="zh-TW" dirty="0"/>
              <a:t>(</a:t>
            </a:r>
            <a:r>
              <a:rPr lang="el-GR" altLang="zh-TW" dirty="0"/>
              <a:t>β</a:t>
            </a:r>
            <a:r>
              <a:rPr lang="en-US" altLang="zh-TW" dirty="0"/>
              <a:t>=0.20)(</a:t>
            </a:r>
            <a:r>
              <a:rPr lang="zh-TW" altLang="en-US" dirty="0"/>
              <a:t>客訴的來源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8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𝐇𝟎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𝜷𝟏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(X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之間沒有線性關係；或對預測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而言，迴歸模式 無法提供有用之資訊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marL="228600" indent="-228600">
              <a:buAutoNum type="arabicParenR"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𝐇𝟏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𝜷𝟏≠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(X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之間有線性關係，即斜率不為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；或在預測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 迴歸模式有用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5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need to take a look at </a:t>
            </a:r>
            <a:r>
              <a:rPr lang="en-US" altLang="zh-TW" dirty="0">
                <a:hlinkClick r:id="rId3"/>
              </a:rPr>
              <a:t>clustering metrics</a:t>
            </a:r>
            <a:r>
              <a:rPr lang="en-US" altLang="zh-TW" dirty="0"/>
              <a:t> to evaluate your </a:t>
            </a:r>
            <a:r>
              <a:rPr lang="en-US" altLang="zh-TW" dirty="0" err="1"/>
              <a:t>predicitons</a:t>
            </a:r>
            <a:r>
              <a:rPr lang="en-US" altLang="zh-TW" dirty="0"/>
              <a:t>, these include </a:t>
            </a:r>
          </a:p>
          <a:p>
            <a:r>
              <a:rPr lang="en-US" altLang="zh-TW" dirty="0" err="1">
                <a:hlinkClick r:id="rId4"/>
              </a:rPr>
              <a:t>Homegenity</a:t>
            </a:r>
            <a:r>
              <a:rPr lang="en-US" altLang="zh-TW" dirty="0">
                <a:hlinkClick r:id="rId4"/>
              </a:rPr>
              <a:t> Score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V measure</a:t>
            </a:r>
            <a:endParaRPr lang="en-US" altLang="zh-TW" dirty="0"/>
          </a:p>
          <a:p>
            <a:r>
              <a:rPr lang="en-US" altLang="zh-TW" dirty="0" err="1">
                <a:hlinkClick r:id="rId6"/>
              </a:rPr>
              <a:t>Completenss</a:t>
            </a:r>
            <a:r>
              <a:rPr lang="en-US" altLang="zh-TW" dirty="0">
                <a:hlinkClick r:id="rId6"/>
              </a:rPr>
              <a:t> Score</a:t>
            </a:r>
            <a:r>
              <a:rPr lang="en-US" altLang="zh-TW" dirty="0"/>
              <a:t> and so 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2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need to take a look at </a:t>
            </a:r>
            <a:r>
              <a:rPr lang="en-US" altLang="zh-TW" dirty="0">
                <a:hlinkClick r:id="rId3"/>
              </a:rPr>
              <a:t>clustering metrics</a:t>
            </a:r>
            <a:r>
              <a:rPr lang="en-US" altLang="zh-TW" dirty="0"/>
              <a:t> to evaluate your </a:t>
            </a:r>
            <a:r>
              <a:rPr lang="en-US" altLang="zh-TW" dirty="0" err="1"/>
              <a:t>predicitons</a:t>
            </a:r>
            <a:r>
              <a:rPr lang="en-US" altLang="zh-TW" dirty="0"/>
              <a:t>, these include </a:t>
            </a:r>
          </a:p>
          <a:p>
            <a:r>
              <a:rPr lang="en-US" altLang="zh-TW" dirty="0" err="1">
                <a:hlinkClick r:id="rId4"/>
              </a:rPr>
              <a:t>Homegenity</a:t>
            </a:r>
            <a:r>
              <a:rPr lang="en-US" altLang="zh-TW" dirty="0">
                <a:hlinkClick r:id="rId4"/>
              </a:rPr>
              <a:t> Score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V measure</a:t>
            </a:r>
            <a:endParaRPr lang="en-US" altLang="zh-TW" dirty="0"/>
          </a:p>
          <a:p>
            <a:r>
              <a:rPr lang="en-US" altLang="zh-TW" dirty="0" err="1">
                <a:hlinkClick r:id="rId6"/>
              </a:rPr>
              <a:t>Completenss</a:t>
            </a:r>
            <a:r>
              <a:rPr lang="en-US" altLang="zh-TW" dirty="0">
                <a:hlinkClick r:id="rId6"/>
              </a:rPr>
              <a:t> Score</a:t>
            </a:r>
            <a:r>
              <a:rPr lang="en-US" altLang="zh-TW" dirty="0"/>
              <a:t> and so 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15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5" y="1605066"/>
            <a:ext cx="838200" cy="77527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737" y="4319709"/>
            <a:ext cx="9125376" cy="1246204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1448905" y="2380344"/>
            <a:ext cx="9534603" cy="1748708"/>
          </a:xfrm>
          <a:gradFill flip="none" rotWithShape="1">
            <a:gsLst>
              <a:gs pos="0">
                <a:srgbClr val="0909B7"/>
              </a:gs>
              <a:gs pos="100000">
                <a:srgbClr val="00B5FF"/>
              </a:gs>
            </a:gsLst>
            <a:lin ang="0" scaled="0"/>
            <a:tileRect/>
          </a:gradFill>
        </p:spPr>
        <p:txBody>
          <a:bodyPr/>
          <a:lstStyle>
            <a:lvl1pPr algn="just">
              <a:defRPr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8972070" y="5663554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0983508" y="2380345"/>
            <a:ext cx="246304" cy="1748706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0282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6DF0-5608-47A0-8CD4-A03454B05FE0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527-FB5D-413B-A717-B81CBF910C9C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ECC2-8EC0-47DB-987A-12E1FC9FF206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2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992" y="1081669"/>
            <a:ext cx="10220808" cy="509529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6B-9CA8-4446-BC99-6EC076175E43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367883" y="92365"/>
            <a:ext cx="9985917" cy="692727"/>
          </a:xfrm>
        </p:spPr>
        <p:txBody>
          <a:bodyPr/>
          <a:lstStyle>
            <a:lvl1pPr>
              <a:defRPr>
                <a:solidFill>
                  <a:srgbClr val="0F0A7A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1676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6A9-916A-4C18-A9A9-CC0EDF50809B}" type="datetime1">
              <a:rPr lang="zh-TW" altLang="en-US" smtClean="0"/>
              <a:t>2021/08/15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808625" y="5349875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" y="1117600"/>
            <a:ext cx="833967" cy="7752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0682590" y="2153288"/>
            <a:ext cx="246304" cy="1325563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9310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A68D-F016-4FB6-B574-55E1018139A5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100"/>
            <a:ext cx="10515600" cy="4233863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6D77-FCD7-47B0-A83B-8C0D33C7A660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838200" y="937260"/>
            <a:ext cx="10515600" cy="9525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編輯母片子標題文字樣式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486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just">
              <a:defRPr sz="60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just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50B4-1061-4951-A583-3590F36C07C8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79" y="0"/>
            <a:ext cx="3999323" cy="212159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BD869-30DF-4CC4-9046-4A693ABF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3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130-F681-4645-B41A-BFA88C1559D7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7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3234-BEEA-4166-85B8-55A0CBDC80F5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A323-362D-4881-8991-2374589DDBEA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F45-A14F-4B18-A47D-62968F2A6B94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7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574"/>
            <a:ext cx="3932237" cy="16068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5C9-CBE3-4BA0-A4EF-E03B49DDE8F6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6318"/>
            <a:ext cx="10515600" cy="5140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3E6B-5602-4460-BA40-5DAE1CB83E1F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77527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" y="5972537"/>
            <a:ext cx="1327444" cy="7605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8A773F9-4E78-495E-887D-D77DC50E84B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37" y="6271712"/>
            <a:ext cx="822202" cy="5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62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2021/08/17</a:t>
            </a:r>
          </a:p>
          <a:p>
            <a:r>
              <a:rPr lang="zh-TW" altLang="en-US" dirty="0"/>
              <a:t>方聖瑋</a:t>
            </a:r>
            <a:r>
              <a:rPr lang="en-US" altLang="zh-TW" dirty="0"/>
              <a:t>Willy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Basic R Language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6653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AB37255-7875-4C9F-BC29-4D9AF56A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06" y="301337"/>
            <a:ext cx="8436565" cy="6538338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圓餅圖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1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D1D0E9F-A362-4EA8-8810-B8620769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7" y="1106565"/>
            <a:ext cx="10235047" cy="5424043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長條圖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62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直方圖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9CCA77-383E-4297-8438-4262291A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1298863"/>
            <a:ext cx="9872186" cy="52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箱型圖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B9BBA7-55A6-4A68-B76F-9AA014A17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03" y="1091045"/>
            <a:ext cx="10572598" cy="56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6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折線圖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A95A262-5113-4919-9560-2EB55C85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87" y="798334"/>
            <a:ext cx="7969826" cy="58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散佈圖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7939D5-A9FA-416E-8A11-AACE5D149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 r="5384" b="3727"/>
          <a:stretch/>
        </p:blipFill>
        <p:spPr>
          <a:xfrm>
            <a:off x="1658311" y="797441"/>
            <a:ext cx="8875377" cy="58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1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假設與檢定概念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8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假設檢定的定義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由樣本的資訊推論母體特徵</a:t>
            </a:r>
            <a:endParaRPr lang="en-US" altLang="zh-TW" dirty="0"/>
          </a:p>
          <a:p>
            <a:pPr lvl="1"/>
            <a:r>
              <a:rPr lang="zh-TW" altLang="en-US" dirty="0"/>
              <a:t>從公司隨機抽樣</a:t>
            </a:r>
            <a:r>
              <a:rPr lang="en-US" altLang="zh-TW" dirty="0"/>
              <a:t>40</a:t>
            </a:r>
            <a:r>
              <a:rPr lang="zh-TW" altLang="en-US" dirty="0"/>
              <a:t>人身高，求算平均數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推論</a:t>
            </a:r>
            <a:endParaRPr lang="en-US" altLang="zh-TW" dirty="0"/>
          </a:p>
          <a:p>
            <a:pPr lvl="1"/>
            <a:r>
              <a:rPr lang="zh-TW" altLang="en-US" dirty="0"/>
              <a:t>全公司的平均身高為多少</a:t>
            </a:r>
            <a:endParaRPr lang="en-US" altLang="zh-TW" dirty="0"/>
          </a:p>
          <a:p>
            <a:r>
              <a:rPr lang="zh-TW" altLang="en-US" dirty="0"/>
              <a:t>假設：在不清楚母體實際狀況下，依據合理的統計推理來推論母體參數數值</a:t>
            </a:r>
            <a:endParaRPr lang="en-US" altLang="zh-TW" dirty="0"/>
          </a:p>
          <a:p>
            <a:r>
              <a:rPr lang="zh-TW" altLang="en-US" dirty="0"/>
              <a:t>檢定：利用抽樣出來的少數樣本資料，來檢驗對母體參數的假設是否正確</a:t>
            </a:r>
            <a:endParaRPr lang="en-US" altLang="zh-TW" dirty="0"/>
          </a:p>
          <a:p>
            <a:pPr lvl="1"/>
            <a:r>
              <a:rPr lang="zh-TW" altLang="en-US" dirty="0"/>
              <a:t>可以檢證真因</a:t>
            </a:r>
            <a:endParaRPr lang="en-US" altLang="zh-TW" dirty="0"/>
          </a:p>
          <a:p>
            <a:pPr lvl="1"/>
            <a:r>
              <a:rPr lang="zh-TW" altLang="en-US" dirty="0"/>
              <a:t>可以了解對策是否有效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3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假設檢定的統計名詞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704724"/>
          </a:xfrm>
        </p:spPr>
        <p:txBody>
          <a:bodyPr>
            <a:norm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r>
              <a:rPr lang="zh-TW" altLang="en-US" dirty="0"/>
              <a:t>用來判斷允許錯誤的最大機率值</a:t>
            </a:r>
            <a:endParaRPr lang="en-US" altLang="zh-TW" dirty="0"/>
          </a:p>
          <a:p>
            <a:pPr lvl="1"/>
            <a:r>
              <a:rPr lang="zh-TW" altLang="en-US" dirty="0"/>
              <a:t>用來確定結果的統計顯著性</a:t>
            </a:r>
            <a:endParaRPr lang="en-US" altLang="zh-TW" dirty="0"/>
          </a:p>
          <a:p>
            <a:pPr lvl="1"/>
            <a:r>
              <a:rPr lang="zh-TW" altLang="en-US" dirty="0"/>
              <a:t>樣本能代表母體的可能性機率</a:t>
            </a:r>
            <a:endParaRPr lang="en-US" altLang="zh-TW" dirty="0"/>
          </a:p>
          <a:p>
            <a:r>
              <a:rPr lang="zh-TW" altLang="en-US" dirty="0"/>
              <a:t>顯著水準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  <a:r>
              <a:rPr lang="zh-TW" altLang="en-US" dirty="0"/>
              <a:t>：檢定接受或拒絕的判斷標準</a:t>
            </a:r>
            <a:endParaRPr lang="en-US" altLang="zh-TW" dirty="0"/>
          </a:p>
          <a:p>
            <a:pPr lvl="1"/>
            <a:r>
              <a:rPr lang="zh-TW" altLang="en-US" dirty="0"/>
              <a:t>常用設定</a:t>
            </a:r>
            <a:r>
              <a:rPr lang="el-GR" altLang="zh-TW" dirty="0"/>
              <a:t>α</a:t>
            </a:r>
            <a:r>
              <a:rPr lang="en-US" altLang="zh-TW" dirty="0"/>
              <a:t>=0.05</a:t>
            </a:r>
            <a:r>
              <a:rPr lang="zh-TW" altLang="en-US" dirty="0"/>
              <a:t>，</a:t>
            </a:r>
            <a:r>
              <a:rPr lang="en-US" altLang="zh-TW" dirty="0"/>
              <a:t>0.1</a:t>
            </a:r>
            <a:r>
              <a:rPr lang="zh-TW" altLang="en-US" dirty="0"/>
              <a:t>表示寬鬆、</a:t>
            </a:r>
            <a:r>
              <a:rPr lang="en-US" altLang="zh-TW" dirty="0"/>
              <a:t>0.01</a:t>
            </a:r>
            <a:r>
              <a:rPr lang="zh-TW" altLang="en-US" dirty="0"/>
              <a:t>表示嚴苛</a:t>
            </a:r>
            <a:endParaRPr lang="en-US" altLang="zh-TW" dirty="0"/>
          </a:p>
          <a:p>
            <a:r>
              <a:rPr lang="zh-TW" altLang="en-US" dirty="0"/>
              <a:t>假設檢定：用來通過一組樣本的資訊推論母體特徵</a:t>
            </a:r>
            <a:endParaRPr lang="en-US" altLang="zh-TW" dirty="0"/>
          </a:p>
          <a:p>
            <a:pPr lvl="1"/>
            <a:r>
              <a:rPr lang="en-US" altLang="zh-TW" dirty="0"/>
              <a:t>Ho</a:t>
            </a:r>
            <a:r>
              <a:rPr lang="zh-TW" altLang="en-US" dirty="0"/>
              <a:t>：虛無假設</a:t>
            </a:r>
            <a:endParaRPr lang="en-US" altLang="zh-TW" dirty="0"/>
          </a:p>
          <a:p>
            <a:pPr lvl="2"/>
            <a:r>
              <a:rPr lang="zh-TW" altLang="en-US" dirty="0"/>
              <a:t>無顯著影響、無差異、無罪</a:t>
            </a:r>
            <a:endParaRPr lang="en-US" altLang="zh-TW" dirty="0"/>
          </a:p>
          <a:p>
            <a:pPr lvl="1"/>
            <a:r>
              <a:rPr lang="en-US" altLang="zh-TW" dirty="0"/>
              <a:t>Ha</a:t>
            </a:r>
            <a:r>
              <a:rPr lang="zh-TW" altLang="en-US" dirty="0"/>
              <a:t>：對立假設</a:t>
            </a:r>
            <a:endParaRPr lang="en-US" altLang="zh-TW" dirty="0"/>
          </a:p>
          <a:p>
            <a:pPr lvl="2"/>
            <a:r>
              <a:rPr lang="zh-TW" altLang="en-US" dirty="0"/>
              <a:t>有顯著影響、有差異、有罪</a:t>
            </a:r>
            <a:endParaRPr lang="en-US" altLang="zh-TW" dirty="0"/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p&gt;</a:t>
            </a:r>
            <a:r>
              <a:rPr lang="el-GR" altLang="zh-TW" dirty="0"/>
              <a:t>α</a:t>
            </a:r>
            <a:r>
              <a:rPr lang="en-US" altLang="zh-TW" dirty="0"/>
              <a:t>(0.05)</a:t>
            </a:r>
            <a:r>
              <a:rPr lang="zh-TW" altLang="en-US" dirty="0"/>
              <a:t>，則無顯著影響（不拒絕</a:t>
            </a:r>
            <a:r>
              <a:rPr lang="en-US" altLang="zh-TW" dirty="0"/>
              <a:t>Ho</a:t>
            </a:r>
            <a:r>
              <a:rPr lang="zh-TW" altLang="en-US" dirty="0"/>
              <a:t>、拒絕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p&lt;</a:t>
            </a:r>
            <a:r>
              <a:rPr lang="el-GR" altLang="zh-TW" dirty="0"/>
              <a:t>α</a:t>
            </a:r>
            <a:r>
              <a:rPr lang="en-US" altLang="zh-TW" dirty="0"/>
              <a:t>(0.05)</a:t>
            </a:r>
            <a:r>
              <a:rPr lang="zh-TW" altLang="en-US" dirty="0"/>
              <a:t>，則有顯著影響（拒絕</a:t>
            </a:r>
            <a:r>
              <a:rPr lang="en-US" altLang="zh-TW" dirty="0"/>
              <a:t>Ho</a:t>
            </a:r>
            <a:r>
              <a:rPr lang="zh-TW" altLang="en-US" dirty="0"/>
              <a:t>、不拒絕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245139-95A7-4C8E-B6E3-691EE93D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343"/>
            <a:ext cx="6016956" cy="242681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67E641C-586C-43E9-99DA-6E18D5CF3851}"/>
              </a:ext>
            </a:extLst>
          </p:cNvPr>
          <p:cNvSpPr txBox="1"/>
          <p:nvPr/>
        </p:nvSpPr>
        <p:spPr>
          <a:xfrm>
            <a:off x="10546773" y="1827862"/>
            <a:ext cx="1101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/>
              <a:t>1-</a:t>
            </a:r>
            <a:r>
              <a:rPr lang="el-GR" altLang="zh-TW" sz="1100" b="1" dirty="0"/>
              <a:t>α</a:t>
            </a:r>
            <a:endParaRPr lang="zh-TW" altLang="en-US" sz="11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359259-AE37-4934-97AE-F5F0196C7165}"/>
              </a:ext>
            </a:extLst>
          </p:cNvPr>
          <p:cNvSpPr txBox="1"/>
          <p:nvPr/>
        </p:nvSpPr>
        <p:spPr>
          <a:xfrm>
            <a:off x="8631382" y="2503507"/>
            <a:ext cx="1101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/>
              <a:t>1-</a:t>
            </a:r>
            <a:r>
              <a:rPr lang="el-GR" altLang="zh-TW" sz="1100" b="1" dirty="0"/>
              <a:t>β</a:t>
            </a:r>
            <a:endParaRPr lang="zh-TW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1659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假設檢定程序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決定假設項目</a:t>
            </a:r>
            <a:endParaRPr lang="en-US" altLang="zh-TW" dirty="0"/>
          </a:p>
          <a:p>
            <a:pPr lvl="1"/>
            <a:r>
              <a:rPr lang="en-US" altLang="zh-TW" dirty="0"/>
              <a:t>Ho</a:t>
            </a:r>
            <a:r>
              <a:rPr lang="zh-TW" altLang="en-US" dirty="0"/>
              <a:t>：天氣溫度對檸檬水銷售額的影響無顯著影響</a:t>
            </a:r>
            <a:endParaRPr lang="en-US" altLang="zh-TW" dirty="0"/>
          </a:p>
          <a:p>
            <a:pPr lvl="1"/>
            <a:r>
              <a:rPr lang="en-US" altLang="zh-TW" dirty="0"/>
              <a:t>Ha</a:t>
            </a:r>
            <a:r>
              <a:rPr lang="zh-TW" altLang="en-US" dirty="0"/>
              <a:t>：天氣溫度對檸檬水銷售額的影響有顯著影響</a:t>
            </a:r>
            <a:endParaRPr lang="en-US" altLang="zh-TW" dirty="0"/>
          </a:p>
          <a:p>
            <a:r>
              <a:rPr lang="zh-TW" altLang="en-US" dirty="0"/>
              <a:t>決定顯著水準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廣泛常用是</a:t>
            </a:r>
            <a:r>
              <a:rPr lang="en-US" altLang="zh-TW" dirty="0"/>
              <a:t>0.05</a:t>
            </a:r>
          </a:p>
          <a:p>
            <a:r>
              <a:rPr lang="zh-TW" altLang="en-US" dirty="0"/>
              <a:t>進行樣本抽樣</a:t>
            </a:r>
            <a:endParaRPr lang="en-US" altLang="zh-TW" dirty="0"/>
          </a:p>
          <a:p>
            <a:pPr lvl="1"/>
            <a:r>
              <a:rPr lang="zh-TW" altLang="en-US" dirty="0"/>
              <a:t>必須隨機抽樣</a:t>
            </a:r>
            <a:endParaRPr lang="en-US" altLang="zh-TW" dirty="0"/>
          </a:p>
          <a:p>
            <a:pPr lvl="1"/>
            <a:r>
              <a:rPr lang="zh-TW" altLang="en-US" dirty="0"/>
              <a:t>抽樣數</a:t>
            </a:r>
            <a:r>
              <a:rPr lang="en-US" altLang="zh-TW" dirty="0"/>
              <a:t>&gt;=30</a:t>
            </a:r>
          </a:p>
          <a:p>
            <a:r>
              <a:rPr lang="zh-TW" altLang="en-US" dirty="0"/>
              <a:t>統計分析與結論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p</a:t>
            </a:r>
            <a:r>
              <a:rPr lang="zh-TW" altLang="en-US" dirty="0"/>
              <a:t>值來判斷是否接受或拒絕</a:t>
            </a:r>
            <a:r>
              <a:rPr lang="en-US" altLang="zh-TW" dirty="0"/>
              <a:t>Ho</a:t>
            </a:r>
            <a:r>
              <a:rPr lang="zh-TW" altLang="en-US" dirty="0"/>
              <a:t>和</a:t>
            </a:r>
            <a:r>
              <a:rPr lang="en-US" altLang="zh-TW" dirty="0"/>
              <a:t>Ha</a:t>
            </a: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3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基本統計概念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統計圖表呈現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假設與檢定概念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相關性及迴歸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分群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7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相關性及迴歸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1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描述事物相互之間關係的密切程度，並且使用適當的統計指標表示出來的過程</a:t>
            </a:r>
            <a:endParaRPr lang="en-US" altLang="zh-TW" dirty="0"/>
          </a:p>
          <a:p>
            <a:r>
              <a:rPr lang="zh-TW" altLang="en-US" dirty="0"/>
              <a:t>正相關</a:t>
            </a:r>
            <a:r>
              <a:rPr lang="en-US" altLang="zh-TW" dirty="0"/>
              <a:t>or</a:t>
            </a:r>
            <a:r>
              <a:rPr lang="zh-TW" altLang="en-US" dirty="0"/>
              <a:t>負相關</a:t>
            </a:r>
            <a:endParaRPr lang="en-US" altLang="zh-TW" dirty="0"/>
          </a:p>
          <a:p>
            <a:r>
              <a:rPr lang="zh-TW" altLang="en-US" dirty="0"/>
              <a:t>強相關</a:t>
            </a:r>
            <a:r>
              <a:rPr lang="en-US" altLang="zh-TW" dirty="0"/>
              <a:t>or</a:t>
            </a:r>
            <a:r>
              <a:rPr lang="zh-TW" altLang="en-US" dirty="0"/>
              <a:t>弱相關</a:t>
            </a:r>
            <a:endParaRPr lang="en-US" altLang="zh-TW" dirty="0"/>
          </a:p>
          <a:p>
            <a:r>
              <a:rPr lang="en-US" altLang="zh-TW" dirty="0"/>
              <a:t>Examples</a:t>
            </a:r>
          </a:p>
          <a:p>
            <a:pPr lvl="1"/>
            <a:r>
              <a:rPr lang="zh-TW" altLang="en-US" dirty="0"/>
              <a:t>行銷廣告投入與銷售額</a:t>
            </a:r>
            <a:endParaRPr lang="en-US" altLang="zh-TW" dirty="0"/>
          </a:p>
          <a:p>
            <a:pPr lvl="1"/>
            <a:r>
              <a:rPr lang="zh-TW" altLang="en-US" dirty="0"/>
              <a:t>時間資源與工作績效品質</a:t>
            </a:r>
            <a:endParaRPr lang="en-US" altLang="zh-TW" dirty="0"/>
          </a:p>
          <a:p>
            <a:pPr lvl="1"/>
            <a:r>
              <a:rPr lang="zh-TW" altLang="en-US" dirty="0"/>
              <a:t>員工薪酬福利與員工流動率</a:t>
            </a:r>
            <a:endParaRPr lang="en-US" altLang="zh-TW" dirty="0"/>
          </a:p>
          <a:p>
            <a:pPr lvl="1"/>
            <a:r>
              <a:rPr lang="zh-TW" altLang="en-US" dirty="0"/>
              <a:t>身高與體重</a:t>
            </a:r>
            <a:endParaRPr lang="en-US" altLang="zh-TW" dirty="0"/>
          </a:p>
          <a:p>
            <a:pPr lvl="1"/>
            <a:r>
              <a:rPr lang="zh-TW" altLang="en-US" dirty="0"/>
              <a:t>房價與房子坪數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5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</a:t>
            </a:r>
            <a:r>
              <a:rPr lang="en-US" altLang="zh-TW" dirty="0"/>
              <a:t>/</a:t>
            </a:r>
            <a:r>
              <a:rPr lang="zh-TW" altLang="en-US" dirty="0"/>
              <a:t>相關係數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803357"/>
          </a:xfrm>
        </p:spPr>
        <p:txBody>
          <a:bodyPr/>
          <a:lstStyle/>
          <a:p>
            <a:r>
              <a:rPr lang="zh-TW" altLang="en-US" dirty="0"/>
              <a:t>探討兩變數之間相關程度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Y(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相關係數</a:t>
            </a:r>
            <a:r>
              <a:rPr lang="en-US" altLang="zh-TW" dirty="0">
                <a:sym typeface="Wingdings" panose="05000000000000000000" pitchFamily="2" charset="2"/>
              </a:rPr>
              <a:t>(r)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介於</a:t>
            </a:r>
            <a:r>
              <a:rPr lang="en-US" altLang="zh-TW" dirty="0">
                <a:sym typeface="Wingdings" panose="05000000000000000000" pitchFamily="2" charset="2"/>
              </a:rPr>
              <a:t>-1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之間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r&gt;0</a:t>
            </a:r>
            <a:r>
              <a:rPr lang="zh-TW" altLang="en-US" dirty="0">
                <a:sym typeface="Wingdings" panose="05000000000000000000" pitchFamily="2" charset="2"/>
              </a:rPr>
              <a:t>：正相關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r&lt;0</a:t>
            </a:r>
            <a:r>
              <a:rPr lang="zh-TW" altLang="en-US" dirty="0">
                <a:sym typeface="Wingdings" panose="05000000000000000000" pitchFamily="2" charset="2"/>
              </a:rPr>
              <a:t>：負相關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|r|</a:t>
            </a:r>
            <a:r>
              <a:rPr lang="zh-TW" altLang="en-US" dirty="0"/>
              <a:t>、</a:t>
            </a:r>
            <a:r>
              <a:rPr lang="en-US" altLang="zh-TW" dirty="0"/>
              <a:t>abs(r)</a:t>
            </a:r>
            <a:r>
              <a:rPr lang="zh-TW" altLang="en-US" dirty="0"/>
              <a:t>強弱</a:t>
            </a:r>
            <a:endParaRPr lang="en-US" altLang="zh-TW" dirty="0"/>
          </a:p>
          <a:p>
            <a:pPr lvl="1"/>
            <a:r>
              <a:rPr lang="en-US" altLang="zh-TW" dirty="0"/>
              <a:t>1.0~0.7</a:t>
            </a:r>
            <a:r>
              <a:rPr lang="zh-TW" altLang="en-US" dirty="0"/>
              <a:t>：強線性相關</a:t>
            </a:r>
            <a:endParaRPr lang="en-US" altLang="zh-TW" dirty="0"/>
          </a:p>
          <a:p>
            <a:pPr lvl="1"/>
            <a:r>
              <a:rPr lang="en-US" altLang="zh-TW" dirty="0"/>
              <a:t>0.7~0.3</a:t>
            </a:r>
            <a:r>
              <a:rPr lang="zh-TW" altLang="en-US" dirty="0"/>
              <a:t>：中等線性相關</a:t>
            </a:r>
            <a:endParaRPr lang="en-US" altLang="zh-TW" dirty="0"/>
          </a:p>
          <a:p>
            <a:pPr lvl="1"/>
            <a:r>
              <a:rPr lang="en-US" altLang="zh-TW" dirty="0"/>
              <a:t>0.3~0.0</a:t>
            </a:r>
            <a:r>
              <a:rPr lang="zh-TW" altLang="en-US" dirty="0"/>
              <a:t>：弱線性相關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13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648C85-19D7-4B6D-9E13-8A844389E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3" r="5262" b="4442"/>
          <a:stretch/>
        </p:blipFill>
        <p:spPr>
          <a:xfrm>
            <a:off x="5075083" y="2179673"/>
            <a:ext cx="7024770" cy="4579543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r>
              <a:rPr lang="zh-TW" altLang="en-US" dirty="0"/>
              <a:t>建立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兩變數之間關係的數學模式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/>
              <a:t>迴歸式：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f(X) = a*X + 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85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</a:t>
            </a:r>
            <a:r>
              <a:rPr lang="en-US" altLang="zh-TW" dirty="0"/>
              <a:t>ANOVA</a:t>
            </a:r>
            <a:r>
              <a:rPr lang="zh-TW" altLang="en-US" dirty="0"/>
              <a:t>檢定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判斷迴歸模型的好壞</a:t>
            </a:r>
            <a:endParaRPr lang="en-US" altLang="zh-TW" dirty="0"/>
          </a:p>
          <a:p>
            <a:r>
              <a:rPr lang="zh-TW" altLang="en-US" dirty="0"/>
              <a:t>透過</a:t>
            </a:r>
            <a:r>
              <a:rPr lang="en-US" altLang="zh-TW" dirty="0"/>
              <a:t>ANOVA</a:t>
            </a:r>
            <a:r>
              <a:rPr lang="zh-TW" altLang="en-US" dirty="0"/>
              <a:t>的</a:t>
            </a:r>
            <a:r>
              <a:rPr lang="en-US" altLang="zh-TW" dirty="0"/>
              <a:t>F</a:t>
            </a:r>
            <a:r>
              <a:rPr lang="zh-TW" altLang="en-US" dirty="0"/>
              <a:t>檢定來檢定</a:t>
            </a:r>
            <a:r>
              <a:rPr lang="en-US" altLang="zh-TW" dirty="0"/>
              <a:t>X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/>
              <a:t>之間是否有顯著之迴歸關係</a:t>
            </a:r>
            <a:endParaRPr lang="en-US" altLang="zh-TW" dirty="0"/>
          </a:p>
          <a:p>
            <a:r>
              <a:rPr lang="zh-TW" altLang="en-US" dirty="0"/>
              <a:t>迴歸式：</a:t>
            </a:r>
            <a:r>
              <a:rPr lang="en-US" altLang="zh-TW" dirty="0"/>
              <a:t>Y = f(X) = a*X + b</a:t>
            </a:r>
          </a:p>
          <a:p>
            <a:pPr lvl="1"/>
            <a:r>
              <a:rPr lang="en-US" altLang="zh-TW" dirty="0"/>
              <a:t>Ho: a = 0</a:t>
            </a:r>
          </a:p>
          <a:p>
            <a:pPr lvl="1"/>
            <a:r>
              <a:rPr lang="en-US" altLang="zh-TW" dirty="0"/>
              <a:t>Ha: a ≠ 0</a:t>
            </a:r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p&gt;</a:t>
            </a:r>
            <a:r>
              <a:rPr lang="el-GR" altLang="zh-TW" dirty="0"/>
              <a:t>α</a:t>
            </a:r>
            <a:r>
              <a:rPr lang="zh-TW" altLang="en-US" dirty="0"/>
              <a:t>，則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Y</a:t>
            </a:r>
            <a:r>
              <a:rPr lang="zh-TW" altLang="en-US" dirty="0"/>
              <a:t>無線性迴歸關係（不拒絕</a:t>
            </a:r>
            <a:r>
              <a:rPr lang="en-US" altLang="zh-TW" dirty="0"/>
              <a:t>Ho</a:t>
            </a:r>
            <a:r>
              <a:rPr lang="zh-TW" altLang="en-US" dirty="0"/>
              <a:t>、拒絕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p&lt;</a:t>
            </a:r>
            <a:r>
              <a:rPr lang="el-GR" altLang="zh-TW" dirty="0"/>
              <a:t>α</a:t>
            </a:r>
            <a:r>
              <a:rPr lang="zh-TW" altLang="en-US" dirty="0"/>
              <a:t>，則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Y</a:t>
            </a:r>
            <a:r>
              <a:rPr lang="zh-TW" altLang="en-US" dirty="0"/>
              <a:t>有線性迴歸關係（拒絕</a:t>
            </a:r>
            <a:r>
              <a:rPr lang="en-US" altLang="zh-TW" dirty="0"/>
              <a:t>Ho</a:t>
            </a:r>
            <a:r>
              <a:rPr lang="zh-TW" altLang="en-US" dirty="0"/>
              <a:t>、不拒絕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50ED1B-1F8F-4F1A-9C12-1F7D2014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334" y="4201323"/>
            <a:ext cx="5339332" cy="25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r>
              <a:rPr lang="zh-TW" altLang="en-US" dirty="0"/>
              <a:t>建立多個</a:t>
            </a:r>
            <a:r>
              <a:rPr lang="en-US" altLang="zh-TW" dirty="0"/>
              <a:t>X</a:t>
            </a:r>
            <a:r>
              <a:rPr lang="zh-TW" altLang="en-US" dirty="0"/>
              <a:t>與單個</a:t>
            </a:r>
            <a:r>
              <a:rPr lang="en-US" altLang="zh-TW" dirty="0"/>
              <a:t>Y</a:t>
            </a:r>
            <a:r>
              <a:rPr lang="zh-TW" altLang="en-US" dirty="0"/>
              <a:t>之間關係的數學模式</a:t>
            </a:r>
            <a:endParaRPr lang="en-US" altLang="zh-TW" dirty="0"/>
          </a:p>
          <a:p>
            <a:r>
              <a:rPr lang="en-US" altLang="zh-TW" dirty="0"/>
              <a:t>X1</a:t>
            </a:r>
            <a:r>
              <a:rPr lang="zh-TW" altLang="en-US" dirty="0"/>
              <a:t>、</a:t>
            </a:r>
            <a:r>
              <a:rPr lang="en-US" altLang="zh-TW" dirty="0"/>
              <a:t>X2</a:t>
            </a:r>
            <a:r>
              <a:rPr lang="zh-TW" altLang="en-US" dirty="0"/>
              <a:t>、</a:t>
            </a:r>
            <a:r>
              <a:rPr lang="en-US" altLang="zh-TW" dirty="0"/>
              <a:t>X3…(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/>
              <a:t>迴歸式：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f(X1, X2, X3,…) = a1*X1 + a2*X2 + a3*X3 +…+ 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6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2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348B368-AFA2-417B-A37B-3ACC5304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86" y="5118539"/>
            <a:ext cx="3461505" cy="3972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3965E30-D63E-4F21-99D5-78778685A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000" b="2558"/>
          <a:stretch/>
        </p:blipFill>
        <p:spPr>
          <a:xfrm>
            <a:off x="1661386" y="3782680"/>
            <a:ext cx="3347526" cy="6512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9860971-EA88-4788-88C4-DD9F2787C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098" y="2465218"/>
            <a:ext cx="6230909" cy="428939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</a:t>
            </a:r>
            <a:endParaRPr lang="en-US" altLang="zh-TW" dirty="0"/>
          </a:p>
          <a:p>
            <a:r>
              <a:rPr lang="zh-TW" altLang="en-US" dirty="0"/>
              <a:t>主要是以資料之間的「距離」遠近去做階層式的劃分</a:t>
            </a:r>
            <a:endParaRPr lang="en-US" altLang="zh-TW" dirty="0"/>
          </a:p>
          <a:p>
            <a:r>
              <a:rPr lang="zh-TW" altLang="en-US" dirty="0"/>
              <a:t>沒有訓練的過程，直接把整個資料丟進去執行</a:t>
            </a:r>
            <a:endParaRPr lang="en-US" altLang="zh-TW" dirty="0"/>
          </a:p>
          <a:p>
            <a:r>
              <a:rPr lang="zh-TW" altLang="en-US" dirty="0"/>
              <a:t>無法分析準確性</a:t>
            </a:r>
            <a:endParaRPr lang="en-US" altLang="zh-TW" dirty="0"/>
          </a:p>
          <a:p>
            <a:r>
              <a:rPr lang="zh-TW" altLang="en-US" dirty="0"/>
              <a:t>距離方法</a:t>
            </a:r>
            <a:endParaRPr lang="en-US" altLang="zh-TW" dirty="0"/>
          </a:p>
          <a:p>
            <a:pPr lvl="1"/>
            <a:r>
              <a:rPr lang="zh-TW" altLang="en-US" dirty="0"/>
              <a:t>歐式距離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曼哈頓距離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7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</a:t>
            </a:r>
            <a:endParaRPr lang="en-US" altLang="zh-TW" dirty="0"/>
          </a:p>
          <a:p>
            <a:r>
              <a:rPr lang="zh-TW" altLang="en-US" dirty="0"/>
              <a:t>主要是機器使用演算法自動將資料分成</a:t>
            </a:r>
            <a:r>
              <a:rPr lang="en-US" altLang="zh-TW" dirty="0"/>
              <a:t>K</a:t>
            </a:r>
            <a:r>
              <a:rPr lang="zh-TW" altLang="en-US" dirty="0"/>
              <a:t>個群聚</a:t>
            </a:r>
            <a:r>
              <a:rPr lang="en-US" altLang="zh-TW" dirty="0"/>
              <a:t>(cluster)</a:t>
            </a:r>
          </a:p>
          <a:p>
            <a:r>
              <a:rPr lang="zh-TW" altLang="en-US" dirty="0"/>
              <a:t>沒有訓練的過程，直接把整個資料丟進去執行</a:t>
            </a:r>
            <a:endParaRPr lang="en-US" altLang="zh-TW" dirty="0"/>
          </a:p>
          <a:p>
            <a:r>
              <a:rPr lang="zh-TW" altLang="en-US" dirty="0"/>
              <a:t>無法分析準確性</a:t>
            </a:r>
            <a:endParaRPr lang="en-US" altLang="zh-TW" dirty="0"/>
          </a:p>
          <a:p>
            <a:r>
              <a:rPr lang="zh-TW" altLang="en-US" dirty="0"/>
              <a:t>自己選定</a:t>
            </a:r>
            <a:r>
              <a:rPr lang="en-US" altLang="zh-TW" dirty="0"/>
              <a:t>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069187-1D4F-4CB5-871E-6A7C8908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642" y="2457725"/>
            <a:ext cx="6365358" cy="43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07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基本統計概念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1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0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3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數據階段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2D71D764-4F1F-4F98-B558-9224FEE2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38204"/>
              </p:ext>
            </p:extLst>
          </p:nvPr>
        </p:nvGraphicFramePr>
        <p:xfrm>
          <a:off x="838200" y="1036638"/>
          <a:ext cx="10515600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BE9585-A7AA-439B-B522-F8EB140F52E8}"/>
              </a:ext>
            </a:extLst>
          </p:cNvPr>
          <p:cNvSpPr/>
          <p:nvPr/>
        </p:nvSpPr>
        <p:spPr>
          <a:xfrm>
            <a:off x="9227128" y="2337955"/>
            <a:ext cx="2244436" cy="253538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E9965B-05F1-4598-A2CE-E878442BDE18}"/>
              </a:ext>
            </a:extLst>
          </p:cNvPr>
          <p:cNvSpPr txBox="1"/>
          <p:nvPr/>
        </p:nvSpPr>
        <p:spPr>
          <a:xfrm>
            <a:off x="6937665" y="4955112"/>
            <a:ext cx="110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最重要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3D8C15-8D0E-4733-81C4-8E6378584B0F}"/>
              </a:ext>
            </a:extLst>
          </p:cNvPr>
          <p:cNvSpPr txBox="1"/>
          <p:nvPr/>
        </p:nvSpPr>
        <p:spPr>
          <a:xfrm>
            <a:off x="9403773" y="4951622"/>
            <a:ext cx="189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一般都在教的</a:t>
            </a:r>
          </a:p>
        </p:txBody>
      </p:sp>
    </p:spTree>
    <p:extLst>
      <p:ext uri="{BB962C8B-B14F-4D97-AF65-F5344CB8AC3E}">
        <p14:creationId xmlns:p14="http://schemas.microsoft.com/office/powerpoint/2010/main" val="400595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統計在數據中的角色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可運用過去流程的數據來推論未來趨勢</a:t>
            </a:r>
            <a:endParaRPr lang="en-US" altLang="zh-TW" dirty="0"/>
          </a:p>
          <a:p>
            <a:r>
              <a:rPr lang="zh-TW" altLang="en-US" dirty="0"/>
              <a:t>可依據分析的結果推論並證明原因</a:t>
            </a:r>
            <a:endParaRPr lang="en-US" altLang="zh-TW" dirty="0"/>
          </a:p>
          <a:p>
            <a:r>
              <a:rPr lang="zh-TW" altLang="en-US" dirty="0"/>
              <a:t>可建構以事實為依據的概念，而非直覺</a:t>
            </a:r>
            <a:endParaRPr lang="en-US" altLang="zh-TW" dirty="0"/>
          </a:p>
          <a:p>
            <a:r>
              <a:rPr lang="zh-TW" altLang="en-US" dirty="0"/>
              <a:t>市面上的機器學習，其實背後都是統計、數學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統計依討論內容可分為：</a:t>
            </a:r>
            <a:endParaRPr lang="en-US" altLang="zh-TW" dirty="0"/>
          </a:p>
          <a:p>
            <a:pPr lvl="1"/>
            <a:r>
              <a:rPr lang="zh-TW" altLang="en-US" dirty="0"/>
              <a:t>敘述統計：數據收集、數據處理、數據視覺化、數據解釋</a:t>
            </a:r>
            <a:endParaRPr lang="en-US" altLang="zh-TW" dirty="0"/>
          </a:p>
          <a:p>
            <a:pPr lvl="1"/>
            <a:r>
              <a:rPr lang="zh-TW" altLang="en-US" dirty="0"/>
              <a:t>推論統計：透過樣本分析來推估母體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534603"/>
          </a:xfrm>
        </p:spPr>
        <p:txBody>
          <a:bodyPr>
            <a:normAutofit/>
          </a:bodyPr>
          <a:lstStyle/>
          <a:p>
            <a:r>
              <a:rPr lang="zh-TW" altLang="en-US" dirty="0"/>
              <a:t>平均數</a:t>
            </a:r>
            <a:r>
              <a:rPr lang="en-US" altLang="zh-TW" dirty="0"/>
              <a:t>(Mean)</a:t>
            </a:r>
          </a:p>
          <a:p>
            <a:r>
              <a:rPr lang="zh-TW" altLang="en-US" dirty="0"/>
              <a:t>中位數</a:t>
            </a:r>
            <a:r>
              <a:rPr lang="en-US" altLang="zh-TW" dirty="0"/>
              <a:t>(Median</a:t>
            </a:r>
            <a:r>
              <a:rPr lang="zh-TW" altLang="en-US" dirty="0"/>
              <a:t>、</a:t>
            </a:r>
            <a:r>
              <a:rPr lang="en-US" altLang="zh-TW" dirty="0"/>
              <a:t>Q2)</a:t>
            </a:r>
          </a:p>
          <a:p>
            <a:r>
              <a:rPr lang="zh-TW" altLang="en-US" dirty="0"/>
              <a:t>眾數</a:t>
            </a:r>
            <a:r>
              <a:rPr lang="en-US" altLang="zh-TW" dirty="0"/>
              <a:t>(Mode)</a:t>
            </a:r>
          </a:p>
          <a:p>
            <a:r>
              <a:rPr lang="zh-TW" altLang="en-US" dirty="0"/>
              <a:t>四分位數</a:t>
            </a:r>
            <a:r>
              <a:rPr lang="en-US" altLang="zh-TW" dirty="0"/>
              <a:t>(N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，</a:t>
            </a:r>
            <a:r>
              <a:rPr lang="en-US" altLang="zh-TW" dirty="0"/>
              <a:t>__ = 25 or 75)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為小數，位數則在 第</a:t>
            </a:r>
            <a:r>
              <a:rPr lang="en-US" altLang="zh-TW" dirty="0"/>
              <a:t>”</a:t>
            </a:r>
            <a:r>
              <a:rPr lang="zh-TW" altLang="en-US" dirty="0"/>
              <a:t>無條件進位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</a:t>
            </a:r>
            <a:endParaRPr lang="en-US" altLang="zh-TW" dirty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為整數，位數則是 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個數</a:t>
            </a:r>
            <a:r>
              <a:rPr lang="en-US" altLang="zh-TW" dirty="0"/>
              <a:t>+</a:t>
            </a:r>
            <a:r>
              <a:rPr lang="zh-TW" altLang="en-US" dirty="0"/>
              <a:t>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__%+1”</a:t>
            </a:r>
            <a:r>
              <a:rPr lang="zh-TW" altLang="en-US" dirty="0"/>
              <a:t>個數 的平均</a:t>
            </a:r>
            <a:endParaRPr lang="en-US" altLang="zh-TW" dirty="0"/>
          </a:p>
          <a:p>
            <a:r>
              <a:rPr lang="zh-TW" altLang="en-US" dirty="0"/>
              <a:t>全距</a:t>
            </a:r>
            <a:r>
              <a:rPr lang="en-US" altLang="zh-TW" dirty="0"/>
              <a:t>(Range)</a:t>
            </a:r>
          </a:p>
          <a:p>
            <a:r>
              <a:rPr lang="zh-TW" altLang="en-US" dirty="0"/>
              <a:t>四分位距</a:t>
            </a:r>
            <a:r>
              <a:rPr lang="en-US" altLang="zh-TW" dirty="0"/>
              <a:t>(IQR)</a:t>
            </a:r>
            <a:r>
              <a:rPr lang="zh-TW" altLang="en-US" dirty="0"/>
              <a:t>：</a:t>
            </a:r>
            <a:r>
              <a:rPr lang="en-US" altLang="zh-TW" dirty="0"/>
              <a:t>Q3-Q1</a:t>
            </a:r>
          </a:p>
          <a:p>
            <a:pPr lvl="1"/>
            <a:r>
              <a:rPr lang="en-US" altLang="zh-TW" dirty="0"/>
              <a:t>Outliner</a:t>
            </a:r>
            <a:r>
              <a:rPr lang="zh-TW" altLang="en-US" dirty="0"/>
              <a:t>：數值</a:t>
            </a:r>
            <a:r>
              <a:rPr lang="en-US" altLang="zh-TW" dirty="0"/>
              <a:t>&gt;Q3+1.5</a:t>
            </a:r>
            <a:r>
              <a:rPr lang="zh-TW" altLang="en-US" dirty="0"/>
              <a:t>*</a:t>
            </a:r>
            <a:r>
              <a:rPr lang="en-US" altLang="zh-TW" dirty="0"/>
              <a:t>IQR</a:t>
            </a:r>
            <a:r>
              <a:rPr lang="zh-TW" altLang="en-US" dirty="0"/>
              <a:t>  及  數值</a:t>
            </a:r>
            <a:r>
              <a:rPr lang="en-US" altLang="zh-TW" dirty="0"/>
              <a:t>&lt;Q1-1.5</a:t>
            </a:r>
            <a:r>
              <a:rPr lang="zh-TW" altLang="en-US" dirty="0"/>
              <a:t>*</a:t>
            </a:r>
            <a:r>
              <a:rPr lang="en-US" altLang="zh-TW" dirty="0"/>
              <a:t>IQR</a:t>
            </a:r>
          </a:p>
          <a:p>
            <a:r>
              <a:rPr lang="zh-TW" altLang="en-US" dirty="0"/>
              <a:t>變異數</a:t>
            </a:r>
            <a:r>
              <a:rPr lang="en-US" altLang="zh-TW" dirty="0"/>
              <a:t>(VAR)</a:t>
            </a:r>
          </a:p>
          <a:p>
            <a:r>
              <a:rPr lang="zh-TW" altLang="en-US" dirty="0"/>
              <a:t>標準差</a:t>
            </a:r>
            <a:r>
              <a:rPr lang="en-US" altLang="zh-TW" dirty="0"/>
              <a:t>(SD)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0B94BEE3-E0C9-46AF-A3C2-982F2EA616D8}"/>
              </a:ext>
            </a:extLst>
          </p:cNvPr>
          <p:cNvSpPr txBox="1">
            <a:spLocks/>
          </p:cNvSpPr>
          <p:nvPr/>
        </p:nvSpPr>
        <p:spPr>
          <a:xfrm>
            <a:off x="4927294" y="436198"/>
            <a:ext cx="6298914" cy="1164036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/>
              <a:t>2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7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8</a:t>
            </a:r>
          </a:p>
          <a:p>
            <a:pPr algn="just"/>
            <a:r>
              <a:rPr lang="zh-TW" altLang="en-US" sz="2800" b="1" dirty="0"/>
              <a:t>    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</a:t>
            </a:r>
            <a:r>
              <a:rPr lang="en-US" altLang="zh-TW" sz="2800" b="1" dirty="0"/>
              <a:t>|</a:t>
            </a:r>
            <a:endParaRPr lang="zh-TW" altLang="en-US" sz="2800" b="1" dirty="0"/>
          </a:p>
        </p:txBody>
      </p:sp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91A95144-8A56-4E00-B109-C3325C51D903}"/>
              </a:ext>
            </a:extLst>
          </p:cNvPr>
          <p:cNvSpPr txBox="1">
            <a:spLocks/>
          </p:cNvSpPr>
          <p:nvPr/>
        </p:nvSpPr>
        <p:spPr>
          <a:xfrm>
            <a:off x="5983462" y="1753853"/>
            <a:ext cx="6298914" cy="1164036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/>
              <a:t>2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3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7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8 10</a:t>
            </a:r>
          </a:p>
          <a:p>
            <a:pPr algn="just"/>
            <a:r>
              <a:rPr lang="zh-TW" altLang="en-US" sz="2800" b="1" dirty="0"/>
              <a:t>  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</a:t>
            </a:r>
            <a:r>
              <a:rPr lang="en-US" altLang="zh-TW" sz="2800" b="1" dirty="0"/>
              <a:t>|</a:t>
            </a:r>
            <a:r>
              <a:rPr lang="zh-TW" altLang="en-US" sz="2800" b="1" dirty="0"/>
              <a:t>         </a:t>
            </a:r>
            <a:r>
              <a:rPr lang="en-US" altLang="zh-TW" sz="2800" b="1" dirty="0"/>
              <a:t>|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031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機器學習的區別：監督</a:t>
            </a:r>
            <a:r>
              <a:rPr lang="en-US" altLang="zh-TW" dirty="0"/>
              <a:t>&amp;</a:t>
            </a:r>
            <a:r>
              <a:rPr lang="zh-TW" altLang="en-US" dirty="0"/>
              <a:t>非監督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438232"/>
          </a:xfrm>
        </p:spPr>
        <p:txBody>
          <a:bodyPr>
            <a:normAutofit/>
          </a:bodyPr>
          <a:lstStyle/>
          <a:p>
            <a:r>
              <a:rPr lang="zh-TW" altLang="en-US" b="1" dirty="0"/>
              <a:t>前提：資料已經被完美前處理過</a:t>
            </a:r>
            <a:endParaRPr lang="en-US" altLang="zh-TW" b="1" dirty="0"/>
          </a:p>
          <a:p>
            <a:r>
              <a:rPr lang="zh-TW" altLang="en-US" dirty="0"/>
              <a:t>監督式學習：</a:t>
            </a:r>
            <a:endParaRPr lang="en-US" altLang="zh-TW" dirty="0"/>
          </a:p>
          <a:p>
            <a:pPr lvl="1"/>
            <a:r>
              <a:rPr lang="zh-TW" altLang="en-US" dirty="0"/>
              <a:t>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預測結果</a:t>
            </a:r>
            <a:r>
              <a:rPr lang="en-US" altLang="zh-TW" dirty="0"/>
              <a:t>/</a:t>
            </a:r>
            <a:r>
              <a:rPr lang="zh-TW" altLang="en-US" dirty="0"/>
              <a:t>未來趨勢</a:t>
            </a:r>
            <a:endParaRPr lang="en-US" altLang="zh-TW" dirty="0"/>
          </a:p>
          <a:p>
            <a:pPr lvl="1"/>
            <a:r>
              <a:rPr lang="zh-TW" altLang="en-US" dirty="0"/>
              <a:t>企業廣泛常用，有</a:t>
            </a:r>
            <a:r>
              <a:rPr lang="en-US" altLang="zh-TW" dirty="0"/>
              <a:t>Y</a:t>
            </a:r>
            <a:r>
              <a:rPr lang="zh-TW" altLang="en-US" dirty="0"/>
              <a:t>，有答案去做</a:t>
            </a:r>
            <a:endParaRPr lang="en-US" altLang="zh-TW" dirty="0"/>
          </a:p>
          <a:p>
            <a:pPr lvl="1"/>
            <a:r>
              <a:rPr lang="zh-TW" altLang="en-US" u="sng" dirty="0"/>
              <a:t>迴歸</a:t>
            </a:r>
            <a:r>
              <a:rPr lang="en-US" altLang="zh-TW" u="sng" dirty="0"/>
              <a:t>(</a:t>
            </a:r>
            <a:r>
              <a:rPr lang="zh-TW" altLang="en-US" u="sng" dirty="0"/>
              <a:t>數值型</a:t>
            </a:r>
            <a:r>
              <a:rPr lang="en-US" altLang="zh-TW" u="sng" dirty="0"/>
              <a:t>)</a:t>
            </a:r>
            <a:r>
              <a:rPr lang="zh-TW" altLang="en-US" dirty="0"/>
              <a:t>、分類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非監督式學習：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機器在資料中摸索並尋找潛在規則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Y</a:t>
            </a:r>
            <a:r>
              <a:rPr lang="zh-TW" altLang="en-US" dirty="0"/>
              <a:t>，需花時間摸索答案</a:t>
            </a:r>
            <a:endParaRPr lang="en-US" altLang="zh-TW" dirty="0"/>
          </a:p>
          <a:p>
            <a:pPr lvl="1"/>
            <a:r>
              <a:rPr lang="zh-TW" altLang="en-US" u="sng" dirty="0"/>
              <a:t>分群</a:t>
            </a:r>
            <a:r>
              <a:rPr lang="en-US" altLang="zh-TW" u="sng" dirty="0"/>
              <a:t>(</a:t>
            </a:r>
            <a:r>
              <a:rPr lang="zh-TW" altLang="en-US" u="sng" dirty="0"/>
              <a:t>數值型</a:t>
            </a:r>
            <a:r>
              <a:rPr lang="en-US" altLang="zh-TW" u="sng" dirty="0"/>
              <a:t>)</a:t>
            </a:r>
            <a:r>
              <a:rPr lang="zh-TW" altLang="en-US" dirty="0"/>
              <a:t>、關聯分析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7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機器學習的演算法選擇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6314BA-D61D-4EAC-9C73-9FEFDA8B5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1074" r="955" b="1810"/>
          <a:stretch/>
        </p:blipFill>
        <p:spPr>
          <a:xfrm>
            <a:off x="716973" y="781583"/>
            <a:ext cx="10820399" cy="5972509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6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統計圖表呈現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7897</TotalTime>
  <Words>1306</Words>
  <Application>Microsoft Office PowerPoint</Application>
  <PresentationFormat>寬螢幕</PresentationFormat>
  <Paragraphs>209</Paragraphs>
  <Slides>31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Microsoft YaHei UI</vt:lpstr>
      <vt:lpstr>微軟正黑體</vt:lpstr>
      <vt:lpstr>新細明體</vt:lpstr>
      <vt:lpstr>Arial</vt:lpstr>
      <vt:lpstr>Calibri</vt:lpstr>
      <vt:lpstr>Wingdings</vt:lpstr>
      <vt:lpstr>Office 佈景主題</vt:lpstr>
      <vt:lpstr>Basic R Language</vt:lpstr>
      <vt:lpstr>Contents</vt:lpstr>
      <vt:lpstr>基本統計概念</vt:lpstr>
      <vt:lpstr>數據階段</vt:lpstr>
      <vt:lpstr>統計在數據中的角色</vt:lpstr>
      <vt:lpstr>一些統計名詞</vt:lpstr>
      <vt:lpstr>機器學習的區別：監督&amp;非監督</vt:lpstr>
      <vt:lpstr>機器學習的演算法選擇</vt:lpstr>
      <vt:lpstr>統計圖表呈現</vt:lpstr>
      <vt:lpstr>圓餅圖</vt:lpstr>
      <vt:lpstr>長條圖</vt:lpstr>
      <vt:lpstr>直方圖</vt:lpstr>
      <vt:lpstr>箱型圖</vt:lpstr>
      <vt:lpstr>折線圖</vt:lpstr>
      <vt:lpstr>散佈圖</vt:lpstr>
      <vt:lpstr>假設與檢定概念</vt:lpstr>
      <vt:lpstr>假設檢定的定義</vt:lpstr>
      <vt:lpstr>假設檢定的統計名詞</vt:lpstr>
      <vt:lpstr>假設檢定程序</vt:lpstr>
      <vt:lpstr>相關性及迴歸</vt:lpstr>
      <vt:lpstr>相關分析</vt:lpstr>
      <vt:lpstr>相關性/相關係數</vt:lpstr>
      <vt:lpstr>迴歸分析</vt:lpstr>
      <vt:lpstr>迴歸ANOVA檢定</vt:lpstr>
      <vt:lpstr>複迴歸分析</vt:lpstr>
      <vt:lpstr>分群</vt:lpstr>
      <vt:lpstr>Hierarchical分群</vt:lpstr>
      <vt:lpstr>K-Means分群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 Fang</dc:creator>
  <cp:lastModifiedBy>方聖瑋 (108423020)</cp:lastModifiedBy>
  <cp:revision>352</cp:revision>
  <dcterms:created xsi:type="dcterms:W3CDTF">2019-01-16T06:02:29Z</dcterms:created>
  <dcterms:modified xsi:type="dcterms:W3CDTF">2021-08-15T08:14:40Z</dcterms:modified>
</cp:coreProperties>
</file>