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7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Parler des ordres de démarrage des scripts → avant unity 5 et après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Shape 5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hape 6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Shape 6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5" name="Shape 8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Shape 86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b="1" sz="14000"/>
            </a:lvl1pPr>
            <a:lvl2pPr lvl="1" rtl="0" algn="ctr">
              <a:spcBef>
                <a:spcPts val="0"/>
              </a:spcBef>
              <a:buSzPct val="100000"/>
              <a:defRPr b="1" sz="14000"/>
            </a:lvl2pPr>
            <a:lvl3pPr lvl="2" rtl="0" algn="ctr">
              <a:spcBef>
                <a:spcPts val="0"/>
              </a:spcBef>
              <a:buSzPct val="100000"/>
              <a:defRPr b="1" sz="14000"/>
            </a:lvl3pPr>
            <a:lvl4pPr lvl="3" rtl="0" algn="ctr">
              <a:spcBef>
                <a:spcPts val="0"/>
              </a:spcBef>
              <a:buSzPct val="100000"/>
              <a:defRPr b="1" sz="14000"/>
            </a:lvl4pPr>
            <a:lvl5pPr lvl="4" rtl="0" algn="ctr">
              <a:spcBef>
                <a:spcPts val="0"/>
              </a:spcBef>
              <a:buSzPct val="100000"/>
              <a:defRPr b="1" sz="14000"/>
            </a:lvl5pPr>
            <a:lvl6pPr lvl="5" rtl="0" algn="ctr">
              <a:spcBef>
                <a:spcPts val="0"/>
              </a:spcBef>
              <a:buSzPct val="100000"/>
              <a:defRPr b="1" sz="14000"/>
            </a:lvl6pPr>
            <a:lvl7pPr lvl="6" rtl="0" algn="ctr">
              <a:spcBef>
                <a:spcPts val="0"/>
              </a:spcBef>
              <a:buSzPct val="100000"/>
              <a:defRPr b="1" sz="14000"/>
            </a:lvl7pPr>
            <a:lvl8pPr lvl="7" rtl="0" algn="ctr">
              <a:spcBef>
                <a:spcPts val="0"/>
              </a:spcBef>
              <a:buSzPct val="100000"/>
              <a:defRPr b="1" sz="14000"/>
            </a:lvl8pPr>
            <a:lvl9pPr lvl="8" rtl="0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jpg"/><Relationship Id="rId4" Type="http://schemas.openxmlformats.org/officeDocument/2006/relationships/image" Target="../media/image0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unity3d.com/ScriptReference/SerializeField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unity3d.com/Manual/ExecutionOrder.html" TargetMode="External"/><Relationship Id="rId4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Introduction à Unity</a:t>
            </a:r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Scripting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5075" y="194175"/>
            <a:ext cx="17145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2400" y="3509525"/>
            <a:ext cx="2188725" cy="146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2105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Concrètement à quoi ça nous sert ? 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820200"/>
            <a:ext cx="8520600" cy="350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Lorsque vous allez démarrer votre jeu, les scripts vont se mettre en marche et donc la boucle va se lancer</a:t>
            </a:r>
            <a:br>
              <a:rPr lang="fr"/>
            </a:b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Ainsi vous allez devoir coder vos fonctions au bon endroit</a:t>
            </a:r>
            <a:br>
              <a:rPr lang="fr"/>
            </a:b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Par exemple pour le déplacement du </a:t>
            </a:r>
            <a:br>
              <a:rPr lang="fr"/>
            </a:br>
            <a:r>
              <a:rPr lang="fr"/>
              <a:t>joueur ceci doit être fait dans l’Update()</a:t>
            </a:r>
            <a:br>
              <a:rPr lang="fr"/>
            </a:b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Pour initialiser des variables dans le Start()</a:t>
            </a:r>
            <a:br>
              <a:rPr lang="fr"/>
            </a:b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Mais attention il ne faut pas se limiter à </a:t>
            </a:r>
            <a:br>
              <a:rPr lang="fr"/>
            </a:br>
            <a:r>
              <a:rPr lang="fr"/>
              <a:t>ces fonctions car des traitements coûteux dans l’update amène : DES LAGS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5574" y="2209175"/>
            <a:ext cx="3758449" cy="211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Script : Instantiate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Instantiate permet de créer dans la scène un objet à partir d’un prefab ou d’un autre objet</a:t>
            </a:r>
            <a:br>
              <a:rPr lang="fr"/>
            </a:b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Si vous devez faire spawner X ennemie a un endroit il suffit d’appeler X fois Instantiate.</a:t>
            </a:r>
            <a:br>
              <a:rPr lang="fr"/>
            </a:b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fr"/>
              <a:t>Très pratique pour prototyper ou dans le cas d’un objet qui a besoin d’être instancié souvent tout au long de la vie du jeu cependant il faut faire attention 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Script : Instantiate c’est pas que du bonheur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Instantiate est coûteux en ressources il va créer une allocation mémoire forte en copiant tous les éléments du gameobject pour en créer un nouveau</a:t>
            </a:r>
            <a:br>
              <a:rPr lang="fr"/>
            </a:b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fr"/>
              <a:t>Un Instantiate a chaque frame dans l’Update tuera votre jeu !</a:t>
            </a:r>
            <a:br>
              <a:rPr lang="fr"/>
            </a:b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28571"/>
              <a:buFont typeface="Proxima Nova"/>
              <a:buChar char="-"/>
            </a:pPr>
            <a:r>
              <a:rPr lang="fr"/>
              <a:t>De plus un instantiate ne permet pas de connaître l’objet au niveau scène facilement → Ce qui vous oblige à utiliser Find ! </a:t>
            </a:r>
            <a:br>
              <a:rPr lang="fr"/>
            </a:b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fr"/>
              <a:t>Pour finir, si vous voulez récupérer un composant de cet objet il va falloir faire un GetComponent&lt;&gt;()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Les 3 fonctions diaboliques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fr"/>
              <a:t>FIND() : cette fonction est </a:t>
            </a:r>
            <a:r>
              <a:rPr b="1" lang="fr" u="sng">
                <a:solidFill>
                  <a:srgbClr val="FF0000"/>
                </a:solidFill>
              </a:rPr>
              <a:t>EXTRÊMEMENT</a:t>
            </a:r>
            <a:r>
              <a:rPr lang="fr"/>
              <a:t> coûteuse car elle va parcourir toutes l’arborescence des objets pour comparer leur noms !</a:t>
            </a:r>
            <a:br>
              <a:rPr lang="fr"/>
            </a:b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fr"/>
              <a:t>GetComponent&lt;&gt;() : de même elle est coûteuse en temps de calcul et pas facilement généralisable (si vous récupérer un composant dans le script X vous devrez le reprendre via getcomponent() dans le script Y)</a:t>
            </a:r>
            <a:br>
              <a:rPr lang="fr"/>
            </a:b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fr"/>
              <a:t>Instantiate() : Bien que pratique même si coûteuse, cette fonction entraine l’utilisation des deux autres précédente c’est pourquoi il vaut mieux l’éviter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fr" u="sng"/>
              <a:t>Mais alors comment palier à tout ça ?</a:t>
            </a:r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649" y="165974"/>
            <a:ext cx="1045100" cy="107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LA solution : l’object pooling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Cette technique veut que tous les objets que vous allez utilisez soit créé au début du jeu (voir même avant avec Unity)</a:t>
            </a:r>
            <a:br>
              <a:rPr lang="fr"/>
            </a:b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Vos scripts devront avoir leur propre fonction de “mise en service” des objets</a:t>
            </a:r>
            <a:br>
              <a:rPr lang="fr"/>
            </a:b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Ainsi vous pouvez déjà pré-enregistré les composants ainsi que les objets</a:t>
            </a:r>
            <a:br>
              <a:rPr lang="fr"/>
            </a:b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fr"/>
              <a:t>De plus, vous ne faite que changer des valeurs qui sont déjà en mémoire RAM et peut être en cache 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11700" y="7793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1800" u="sng">
                <a:solidFill>
                  <a:srgbClr val="FF0000"/>
                </a:solidFill>
              </a:rPr>
              <a:t>Le joueur préférera toujours un chargement un peu long à des lags en jeux 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3"/>
              </a:solidFill>
            </a:endParaRPr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1862" y="1467400"/>
            <a:ext cx="3520275" cy="34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Les Inputs utilisateur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A faire dans la fonction Update()</a:t>
            </a:r>
            <a:br>
              <a:rPr lang="fr"/>
            </a:b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La class s’appelle Input</a:t>
            </a:r>
            <a:br>
              <a:rPr lang="fr"/>
            </a:b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Si vous utiliser l’input manager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fr"/>
              <a:t>Input.GetButtonDown(“le nom de mon input”)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fr"/>
              <a:t>Input.GetButtonUp(“le nom de mon input”) </a:t>
            </a:r>
            <a:br>
              <a:rPr lang="fr"/>
            </a:b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Si vous n’utiliser pas l’input manager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fr"/>
              <a:t>Input.GetKeyDown(KeyCode.A)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fr"/>
              <a:t>Input.GetKeyUp(KeyCode.A)</a:t>
            </a:r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1549" y="795375"/>
            <a:ext cx="2907325" cy="35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Déplacement du joueur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Ajouter un flaot (SerializedField) pour définir la vitesse</a:t>
            </a:r>
            <a:br>
              <a:rPr lang="fr"/>
            </a:b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La formule est : 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fr"/>
              <a:t>La direction * la vitesse * le temps d’une frame</a:t>
            </a:r>
            <a:br>
              <a:rPr lang="fr"/>
            </a:b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Pourquoi le temps d’une frame ? </a:t>
            </a:r>
            <a:br>
              <a:rPr lang="fr"/>
            </a:br>
            <a:r>
              <a:rPr lang="fr"/>
              <a:t>Pour lisser le déplacement en fonction de la durée de la dernière frame (si la frame X est plus longue que la frame X+1 alors le joueur doit moins avancer lors de la frame X+1)</a:t>
            </a:r>
            <a:br>
              <a:rPr lang="fr"/>
            </a:b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La direction se trouve avec la classe Vector (exemple: Vector.forward pour avancer)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/>
              <a:t>Maintenant : A TOI DE JOUER !</a:t>
            </a:r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661" y="1136724"/>
            <a:ext cx="6630676" cy="37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Un script : c’est quoi ça ?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Un Script doit isoler une fonctionnalité du code par exemple : déplacement du joueur, gestion de la caméra, gestion des points de vie. </a:t>
            </a:r>
            <a:br>
              <a:rPr lang="fr"/>
            </a:br>
            <a:r>
              <a:rPr b="1" lang="fr" u="sng"/>
              <a:t>Plus un script est petit meilleur sera le maintient du code.</a:t>
            </a:r>
            <a:br>
              <a:rPr b="1" lang="fr" u="sng"/>
            </a:b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Un script est un composant, il se glisse simplement sur le gameobject qui l’utilise </a:t>
            </a:r>
            <a:br>
              <a:rPr lang="fr"/>
            </a:b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Un script se doit donc d’être assez générique et ne pas référencer un objet par son nom absolue ou autre. </a:t>
            </a:r>
            <a:br>
              <a:rPr lang="fr"/>
            </a:b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MonoBehaviour : Un script héritant de la classe monobehaviour sera un composant attachable a un gameobject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Créer un nouveau Script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lang="fr"/>
              <a:t>Clic droit dans la fenêtre projet → Create → C# Script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550" y="1952200"/>
            <a:ext cx="643890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Optionnel : linker visual studio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Edit → Preferences → External tools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Si visual studio n'apparaît pas dans la liste faire browse et chercher devenv.exe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C:\Program Files (x86)\Microsoft Visual Studio 14.0\Common7\IDE\devenv.exe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237" y="2632625"/>
            <a:ext cx="4433524" cy="225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Script : Variable SerializeField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Déclarer une variable privé et SerializeField ou une variable public si le type est compatible → Créer un affichage automatique dans unity</a:t>
            </a:r>
            <a:br>
              <a:rPr lang="fr"/>
            </a:b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Permet de changer rapidement et visuellement la valeur des variables avant l'exécution ou pendant.</a:t>
            </a:r>
            <a:br>
              <a:rPr lang="fr"/>
            </a:b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Permet surtout de rendre les composants génériques ! Toujours utiliser ça !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806875"/>
            <a:ext cx="20955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7600" y="3921175"/>
            <a:ext cx="33147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/>
          <p:nvPr/>
        </p:nvSpPr>
        <p:spPr>
          <a:xfrm>
            <a:off x="2550425" y="3960475"/>
            <a:ext cx="2850600" cy="454800"/>
          </a:xfrm>
          <a:prstGeom prst="rightArrow">
            <a:avLst>
              <a:gd fmla="val 50000" name="adj1"/>
              <a:gd fmla="val 16752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Script : Les types sérializable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106575" y="1152475"/>
            <a:ext cx="8901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- Toutes les classes héritant de UnityEngine.Object, par exemple GameObject, Component, MonoBehaviour, Texture2D, AnimationClip.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- Toutes les données de base de type int, string, float, bool.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- Vector2, Vector3, Vector4, Quaternion, Matrix4x4, Color, Rect, LayerMask.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- Les tableaux de type serializable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- Les listes de types serializable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- Enums et/ou Structs</a:t>
            </a:r>
          </a:p>
          <a:p>
            <a:pPr lvl="0">
              <a:spcBef>
                <a:spcPts val="0"/>
              </a:spcBef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https://docs.unity3d.com/ScriptReference/SerializeField.html</a:t>
            </a:r>
            <a:r>
              <a:rPr lang="fr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Un moteur de jeu vidéo comment ça fonctionne ?</a:t>
            </a:r>
          </a:p>
        </p:txBody>
      </p:sp>
      <p:sp>
        <p:nvSpPr>
          <p:cNvPr id="148" name="Shape 148"/>
          <p:cNvSpPr/>
          <p:nvPr/>
        </p:nvSpPr>
        <p:spPr>
          <a:xfrm>
            <a:off x="1370550" y="2542837"/>
            <a:ext cx="3012300" cy="50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Update Logique (script)</a:t>
            </a:r>
          </a:p>
        </p:txBody>
      </p:sp>
      <p:sp>
        <p:nvSpPr>
          <p:cNvPr id="149" name="Shape 149"/>
          <p:cNvSpPr/>
          <p:nvPr/>
        </p:nvSpPr>
        <p:spPr>
          <a:xfrm>
            <a:off x="1370550" y="1736650"/>
            <a:ext cx="3012300" cy="50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Update Physique (rigidbody)</a:t>
            </a:r>
          </a:p>
        </p:txBody>
      </p:sp>
      <p:sp>
        <p:nvSpPr>
          <p:cNvPr id="150" name="Shape 150"/>
          <p:cNvSpPr/>
          <p:nvPr/>
        </p:nvSpPr>
        <p:spPr>
          <a:xfrm>
            <a:off x="1370550" y="3349050"/>
            <a:ext cx="3012300" cy="50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Update Graphique</a:t>
            </a:r>
          </a:p>
        </p:txBody>
      </p:sp>
      <p:sp>
        <p:nvSpPr>
          <p:cNvPr id="151" name="Shape 151"/>
          <p:cNvSpPr/>
          <p:nvPr/>
        </p:nvSpPr>
        <p:spPr>
          <a:xfrm>
            <a:off x="535800" y="1211075"/>
            <a:ext cx="2536200" cy="681900"/>
          </a:xfrm>
          <a:prstGeom prst="uturnArrow">
            <a:avLst>
              <a:gd fmla="val 23441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2681400" y="2244600"/>
            <a:ext cx="390600" cy="294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2681400" y="3047150"/>
            <a:ext cx="390600" cy="294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 rot="10800000">
            <a:off x="475303" y="3860650"/>
            <a:ext cx="2472300" cy="6819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100000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4382850" y="1807600"/>
            <a:ext cx="1960800" cy="36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4382850" y="2613800"/>
            <a:ext cx="1960800" cy="36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/>
        </p:nvSpPr>
        <p:spPr>
          <a:xfrm>
            <a:off x="4468600" y="987500"/>
            <a:ext cx="17691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Qui se traduit dans Unity par :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6343650" y="2595350"/>
            <a:ext cx="23232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Fonction Update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6343650" y="1772037"/>
            <a:ext cx="23232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Fonction FixedUpdate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4795400" y="3481100"/>
            <a:ext cx="4036800" cy="11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/>
              <a:t>Attention pour des problèmes de performances l’update physics n’est pas </a:t>
            </a:r>
            <a:r>
              <a:rPr lang="fr"/>
              <a:t>forcément</a:t>
            </a:r>
            <a:r>
              <a:rPr lang="fr"/>
              <a:t> appelée toutes les frames.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78150" y="216425"/>
            <a:ext cx="90153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Un moteur de jeu vidéo comment ça fonctionne ? (part2)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1258600" y="1580950"/>
            <a:ext cx="3019200" cy="5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Démarrage des nouveaux scripts</a:t>
            </a:r>
          </a:p>
        </p:txBody>
      </p:sp>
      <p:sp>
        <p:nvSpPr>
          <p:cNvPr id="167" name="Shape 167"/>
          <p:cNvSpPr/>
          <p:nvPr/>
        </p:nvSpPr>
        <p:spPr>
          <a:xfrm>
            <a:off x="1258600" y="2550350"/>
            <a:ext cx="3019200" cy="5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Update</a:t>
            </a:r>
          </a:p>
        </p:txBody>
      </p:sp>
      <p:sp>
        <p:nvSpPr>
          <p:cNvPr id="168" name="Shape 168"/>
          <p:cNvSpPr/>
          <p:nvPr/>
        </p:nvSpPr>
        <p:spPr>
          <a:xfrm>
            <a:off x="1258600" y="3519750"/>
            <a:ext cx="3019200" cy="5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Extinction des scripts terminés</a:t>
            </a:r>
          </a:p>
        </p:txBody>
      </p:sp>
      <p:sp>
        <p:nvSpPr>
          <p:cNvPr id="169" name="Shape 169"/>
          <p:cNvSpPr/>
          <p:nvPr/>
        </p:nvSpPr>
        <p:spPr>
          <a:xfrm>
            <a:off x="2532550" y="2156350"/>
            <a:ext cx="471300" cy="390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2532550" y="3129150"/>
            <a:ext cx="471300" cy="390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 rot="10800000">
            <a:off x="390053" y="4101950"/>
            <a:ext cx="2472300" cy="6819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100000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390050" y="1040575"/>
            <a:ext cx="2536200" cy="681900"/>
          </a:xfrm>
          <a:prstGeom prst="uturnArrow">
            <a:avLst>
              <a:gd fmla="val 23441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4277800" y="1687450"/>
            <a:ext cx="1960800" cy="36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4277800" y="2656850"/>
            <a:ext cx="1960800" cy="36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4277800" y="3626250"/>
            <a:ext cx="1960800" cy="36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 txBox="1"/>
          <p:nvPr/>
        </p:nvSpPr>
        <p:spPr>
          <a:xfrm>
            <a:off x="6238600" y="1580950"/>
            <a:ext cx="26985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1. </a:t>
            </a:r>
            <a:r>
              <a:rPr lang="fr"/>
              <a:t>Awake() </a:t>
            </a:r>
            <a:br>
              <a:rPr lang="fr"/>
            </a:br>
            <a:r>
              <a:rPr lang="fr"/>
              <a:t>2. Start()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6266500" y="2551700"/>
            <a:ext cx="264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1. FixedUpdate()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2. Update()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6266500" y="3626250"/>
            <a:ext cx="22662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OnDestroy()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Optionnel : Fonctionnement Unity en détails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https://docs.unity3d.com/Manual/ExecutionOrder.html</a:t>
            </a:r>
            <a:r>
              <a:rPr lang="fr"/>
              <a:t> </a:t>
            </a:r>
          </a:p>
        </p:txBody>
      </p:sp>
      <p:pic>
        <p:nvPicPr>
          <p:cNvPr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4737" y="2206348"/>
            <a:ext cx="2614525" cy="256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