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54" name="Shape 54"/>
        <p:cNvGrpSpPr/>
        <p:nvPr/>
      </p:nvGrpSpPr>
      <p:grpSpPr>
        <a:xfrm>
          <a:off x="0" y="0"/>
          <a:ext cx="0" cy="0"/>
          <a:chOff x="0" y="0"/>
          <a:chExt cx="0" cy="0"/>
        </a:xfrm>
      </p:grpSpPr>
      <p:cxnSp>
        <p:nvCxnSpPr>
          <p:cNvPr id="55" name="Shape 5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56" name="Shape 56"/>
          <p:cNvSpPr txBox="1"/>
          <p:nvPr>
            <p:ph type="ctrTitle"/>
          </p:nvPr>
        </p:nvSpPr>
        <p:spPr>
          <a:xfrm>
            <a:off x="510450" y="1257300"/>
            <a:ext cx="8123100" cy="1588500"/>
          </a:xfrm>
          <a:prstGeom prst="rect">
            <a:avLst/>
          </a:prstGeom>
        </p:spPr>
        <p:txBody>
          <a:bodyPr anchorCtr="0" anchor="b"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57" name="Shape 57"/>
          <p:cNvSpPr txBox="1"/>
          <p:nvPr>
            <p:ph idx="1" type="subTitle"/>
          </p:nvPr>
        </p:nvSpPr>
        <p:spPr>
          <a:xfrm>
            <a:off x="510450" y="3182312"/>
            <a:ext cx="8123100" cy="630000"/>
          </a:xfrm>
          <a:prstGeom prst="rect">
            <a:avLst/>
          </a:prstGeom>
        </p:spPr>
        <p:txBody>
          <a:bodyPr anchorCtr="0" anchor="t" bIns="91425" lIns="91425" rIns="91425" tIns="91425"/>
          <a:lstStyle>
            <a:lvl1pPr lvl="0" rtl="0">
              <a:lnSpc>
                <a:spcPct val="100000"/>
              </a:lnSpc>
              <a:spcBef>
                <a:spcPts val="0"/>
              </a:spcBef>
              <a:spcAft>
                <a:spcPts val="0"/>
              </a:spcAft>
              <a:buClr>
                <a:schemeClr val="lt1"/>
              </a:buClr>
              <a:buSzPct val="100000"/>
              <a:buNone/>
              <a:defRPr sz="2400">
                <a:solidFill>
                  <a:schemeClr val="lt1"/>
                </a:solidFill>
              </a:defRPr>
            </a:lvl1pPr>
            <a:lvl2pPr lvl="1" rtl="0">
              <a:lnSpc>
                <a:spcPct val="100000"/>
              </a:lnSpc>
              <a:spcBef>
                <a:spcPts val="0"/>
              </a:spcBef>
              <a:spcAft>
                <a:spcPts val="0"/>
              </a:spcAft>
              <a:buClr>
                <a:schemeClr val="lt1"/>
              </a:buClr>
              <a:buSzPct val="100000"/>
              <a:buNone/>
              <a:defRPr sz="2400">
                <a:solidFill>
                  <a:schemeClr val="lt1"/>
                </a:solidFill>
              </a:defRPr>
            </a:lvl2pPr>
            <a:lvl3pPr lvl="2" rtl="0">
              <a:lnSpc>
                <a:spcPct val="100000"/>
              </a:lnSpc>
              <a:spcBef>
                <a:spcPts val="0"/>
              </a:spcBef>
              <a:spcAft>
                <a:spcPts val="0"/>
              </a:spcAft>
              <a:buClr>
                <a:schemeClr val="lt1"/>
              </a:buClr>
              <a:buSzPct val="100000"/>
              <a:buNone/>
              <a:defRPr sz="2400">
                <a:solidFill>
                  <a:schemeClr val="lt1"/>
                </a:solidFill>
              </a:defRPr>
            </a:lvl3pPr>
            <a:lvl4pPr lvl="3" rtl="0">
              <a:lnSpc>
                <a:spcPct val="100000"/>
              </a:lnSpc>
              <a:spcBef>
                <a:spcPts val="0"/>
              </a:spcBef>
              <a:spcAft>
                <a:spcPts val="0"/>
              </a:spcAft>
              <a:buClr>
                <a:schemeClr val="lt1"/>
              </a:buClr>
              <a:buSzPct val="100000"/>
              <a:buNone/>
              <a:defRPr sz="2400">
                <a:solidFill>
                  <a:schemeClr val="lt1"/>
                </a:solidFill>
              </a:defRPr>
            </a:lvl4pPr>
            <a:lvl5pPr lvl="4" rtl="0">
              <a:lnSpc>
                <a:spcPct val="100000"/>
              </a:lnSpc>
              <a:spcBef>
                <a:spcPts val="0"/>
              </a:spcBef>
              <a:spcAft>
                <a:spcPts val="0"/>
              </a:spcAft>
              <a:buClr>
                <a:schemeClr val="lt1"/>
              </a:buClr>
              <a:buSzPct val="100000"/>
              <a:buNone/>
              <a:defRPr sz="2400">
                <a:solidFill>
                  <a:schemeClr val="lt1"/>
                </a:solidFill>
              </a:defRPr>
            </a:lvl5pPr>
            <a:lvl6pPr lvl="5" rtl="0">
              <a:lnSpc>
                <a:spcPct val="100000"/>
              </a:lnSpc>
              <a:spcBef>
                <a:spcPts val="0"/>
              </a:spcBef>
              <a:spcAft>
                <a:spcPts val="0"/>
              </a:spcAft>
              <a:buClr>
                <a:schemeClr val="lt1"/>
              </a:buClr>
              <a:buSzPct val="100000"/>
              <a:buNone/>
              <a:defRPr sz="2400">
                <a:solidFill>
                  <a:schemeClr val="lt1"/>
                </a:solidFill>
              </a:defRPr>
            </a:lvl6pPr>
            <a:lvl7pPr lvl="6" rtl="0">
              <a:lnSpc>
                <a:spcPct val="100000"/>
              </a:lnSpc>
              <a:spcBef>
                <a:spcPts val="0"/>
              </a:spcBef>
              <a:spcAft>
                <a:spcPts val="0"/>
              </a:spcAft>
              <a:buClr>
                <a:schemeClr val="lt1"/>
              </a:buClr>
              <a:buSzPct val="100000"/>
              <a:buNone/>
              <a:defRPr sz="2400">
                <a:solidFill>
                  <a:schemeClr val="lt1"/>
                </a:solidFill>
              </a:defRPr>
            </a:lvl7pPr>
            <a:lvl8pPr lvl="7" rtl="0">
              <a:lnSpc>
                <a:spcPct val="100000"/>
              </a:lnSpc>
              <a:spcBef>
                <a:spcPts val="0"/>
              </a:spcBef>
              <a:spcAft>
                <a:spcPts val="0"/>
              </a:spcAft>
              <a:buClr>
                <a:schemeClr val="lt1"/>
              </a:buClr>
              <a:buSzPct val="100000"/>
              <a:buNone/>
              <a:defRPr sz="2400">
                <a:solidFill>
                  <a:schemeClr val="lt1"/>
                </a:solidFill>
              </a:defRPr>
            </a:lvl8pPr>
            <a:lvl9pPr lvl="8" rtl="0">
              <a:lnSpc>
                <a:spcPct val="100000"/>
              </a:lnSpc>
              <a:spcBef>
                <a:spcPts val="0"/>
              </a:spcBef>
              <a:spcAft>
                <a:spcPts val="0"/>
              </a:spcAft>
              <a:buClr>
                <a:schemeClr val="lt1"/>
              </a:buClr>
              <a:buSzPct val="100000"/>
              <a:buNone/>
              <a:defRPr sz="2400">
                <a:solidFill>
                  <a:schemeClr val="lt1"/>
                </a:solidFill>
              </a:defRPr>
            </a:lvl9pPr>
          </a:lstStyle>
          <a:p/>
        </p:txBody>
      </p:sp>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
                <a:solidFill>
                  <a:schemeClr val="lt1"/>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59" name="Shape 59"/>
        <p:cNvGrpSpPr/>
        <p:nvPr/>
      </p:nvGrpSpPr>
      <p:grpSpPr>
        <a:xfrm>
          <a:off x="0" y="0"/>
          <a:ext cx="0" cy="0"/>
          <a:chOff x="0" y="0"/>
          <a:chExt cx="0" cy="0"/>
        </a:xfrm>
      </p:grpSpPr>
      <p:cxnSp>
        <p:nvCxnSpPr>
          <p:cNvPr id="60" name="Shape 6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61" name="Shape 61"/>
          <p:cNvSpPr txBox="1"/>
          <p:nvPr>
            <p:ph type="title"/>
          </p:nvPr>
        </p:nvSpPr>
        <p:spPr>
          <a:xfrm>
            <a:off x="510450" y="2057400"/>
            <a:ext cx="8123100" cy="778800"/>
          </a:xfrm>
          <a:prstGeom prst="rect">
            <a:avLst/>
          </a:prstGeom>
        </p:spPr>
        <p:txBody>
          <a:bodyPr anchorCtr="0" anchor="b"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62" name="Shape 6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3" name="Shape 63"/>
        <p:cNvGrpSpPr/>
        <p:nvPr/>
      </p:nvGrpSpPr>
      <p:grpSpPr>
        <a:xfrm>
          <a:off x="0" y="0"/>
          <a:ext cx="0" cy="0"/>
          <a:chOff x="0" y="0"/>
          <a:chExt cx="0" cy="0"/>
        </a:xfrm>
      </p:grpSpPr>
      <p:sp>
        <p:nvSpPr>
          <p:cNvPr id="64" name="Shape 64"/>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65" name="Shape 65"/>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1" name="Shape 71"/>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2" name="Shape 7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6" name="Shape 76"/>
        <p:cNvGrpSpPr/>
        <p:nvPr/>
      </p:nvGrpSpPr>
      <p:grpSpPr>
        <a:xfrm>
          <a:off x="0" y="0"/>
          <a:ext cx="0" cy="0"/>
          <a:chOff x="0" y="0"/>
          <a:chExt cx="0" cy="0"/>
        </a:xfrm>
      </p:grpSpPr>
      <p:sp>
        <p:nvSpPr>
          <p:cNvPr id="77" name="Shape 77"/>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78" name="Shape 78"/>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9" name="Shape 7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490250" y="526350"/>
            <a:ext cx="57975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82" name="Shape 8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3" name="Shape 83"/>
        <p:cNvGrpSpPr/>
        <p:nvPr/>
      </p:nvGrpSpPr>
      <p:grpSpPr>
        <a:xfrm>
          <a:off x="0" y="0"/>
          <a:ext cx="0" cy="0"/>
          <a:chOff x="0" y="0"/>
          <a:chExt cx="0" cy="0"/>
        </a:xfrm>
      </p:grpSpPr>
      <p:sp>
        <p:nvSpPr>
          <p:cNvPr id="84" name="Shape 84"/>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85" name="Shape 85"/>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86" name="Shape 86"/>
          <p:cNvSpPr txBox="1"/>
          <p:nvPr>
            <p:ph type="title"/>
          </p:nvPr>
        </p:nvSpPr>
        <p:spPr>
          <a:xfrm>
            <a:off x="265500" y="1205825"/>
            <a:ext cx="4045200" cy="15096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87" name="Shape 87"/>
          <p:cNvSpPr txBox="1"/>
          <p:nvPr>
            <p:ph idx="1" type="subTitle"/>
          </p:nvPr>
        </p:nvSpPr>
        <p:spPr>
          <a:xfrm>
            <a:off x="265500" y="27690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88" name="Shape 88"/>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89" name="Shape 8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0" name="Shape 90"/>
        <p:cNvGrpSpPr/>
        <p:nvPr/>
      </p:nvGrpSpPr>
      <p:grpSpPr>
        <a:xfrm>
          <a:off x="0" y="0"/>
          <a:ext cx="0" cy="0"/>
          <a:chOff x="0" y="0"/>
          <a:chExt cx="0" cy="0"/>
        </a:xfrm>
      </p:grpSpPr>
      <p:sp>
        <p:nvSpPr>
          <p:cNvPr id="91" name="Shape 91"/>
          <p:cNvSpPr txBox="1"/>
          <p:nvPr>
            <p:ph idx="1" type="body"/>
          </p:nvPr>
        </p:nvSpPr>
        <p:spPr>
          <a:xfrm>
            <a:off x="311700" y="4236825"/>
            <a:ext cx="5998800" cy="598800"/>
          </a:xfrm>
          <a:prstGeom prst="rect">
            <a:avLst/>
          </a:prstGeom>
        </p:spPr>
        <p:txBody>
          <a:bodyPr anchorCtr="0" anchor="ctr" bIns="91425" lIns="91425" rIns="91425" tIns="91425"/>
          <a:lstStyle>
            <a:lvl1pPr lvl="0" rtl="0">
              <a:lnSpc>
                <a:spcPct val="100000"/>
              </a:lnSpc>
              <a:spcBef>
                <a:spcPts val="0"/>
              </a:spcBef>
              <a:spcAft>
                <a:spcPts val="0"/>
              </a:spcAft>
              <a:buSzPct val="100000"/>
              <a:buNone/>
              <a:defRPr sz="2100"/>
            </a:lvl1pPr>
          </a:lstStyle>
          <a:p/>
        </p:txBody>
      </p:sp>
      <p:sp>
        <p:nvSpPr>
          <p:cNvPr id="92" name="Shape 9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93" name="Shape 93"/>
        <p:cNvGrpSpPr/>
        <p:nvPr/>
      </p:nvGrpSpPr>
      <p:grpSpPr>
        <a:xfrm>
          <a:off x="0" y="0"/>
          <a:ext cx="0" cy="0"/>
          <a:chOff x="0" y="0"/>
          <a:chExt cx="0" cy="0"/>
        </a:xfrm>
      </p:grpSpPr>
      <p:sp>
        <p:nvSpPr>
          <p:cNvPr id="94" name="Shape 94"/>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95" name="Shape 95"/>
          <p:cNvSpPr txBox="1"/>
          <p:nvPr>
            <p:ph type="title"/>
          </p:nvPr>
        </p:nvSpPr>
        <p:spPr>
          <a:xfrm>
            <a:off x="311700" y="991475"/>
            <a:ext cx="8520600" cy="1917900"/>
          </a:xfrm>
          <a:prstGeom prst="rect">
            <a:avLst/>
          </a:prstGeom>
        </p:spPr>
        <p:txBody>
          <a:bodyPr anchorCtr="0" anchor="ctr" bIns="91425" lIns="91425" rIns="91425" tIns="91425"/>
          <a:lstStyle>
            <a:lvl1pPr lvl="0" rtl="0" algn="ctr">
              <a:spcBef>
                <a:spcPts val="0"/>
              </a:spcBef>
              <a:buSzPct val="100000"/>
              <a:defRPr b="1" sz="14000"/>
            </a:lvl1pPr>
            <a:lvl2pPr lvl="1" rtl="0" algn="ctr">
              <a:spcBef>
                <a:spcPts val="0"/>
              </a:spcBef>
              <a:buSzPct val="100000"/>
              <a:defRPr b="1" sz="14000"/>
            </a:lvl2pPr>
            <a:lvl3pPr lvl="2" rtl="0" algn="ctr">
              <a:spcBef>
                <a:spcPts val="0"/>
              </a:spcBef>
              <a:buSzPct val="100000"/>
              <a:defRPr b="1" sz="14000"/>
            </a:lvl3pPr>
            <a:lvl4pPr lvl="3" rtl="0" algn="ctr">
              <a:spcBef>
                <a:spcPts val="0"/>
              </a:spcBef>
              <a:buSzPct val="100000"/>
              <a:defRPr b="1" sz="14000"/>
            </a:lvl4pPr>
            <a:lvl5pPr lvl="4" rtl="0" algn="ctr">
              <a:spcBef>
                <a:spcPts val="0"/>
              </a:spcBef>
              <a:buSzPct val="100000"/>
              <a:defRPr b="1" sz="14000"/>
            </a:lvl5pPr>
            <a:lvl6pPr lvl="5" rtl="0" algn="ctr">
              <a:spcBef>
                <a:spcPts val="0"/>
              </a:spcBef>
              <a:buSzPct val="100000"/>
              <a:defRPr b="1" sz="14000"/>
            </a:lvl6pPr>
            <a:lvl7pPr lvl="6" rtl="0" algn="ctr">
              <a:spcBef>
                <a:spcPts val="0"/>
              </a:spcBef>
              <a:buSzPct val="100000"/>
              <a:defRPr b="1" sz="14000"/>
            </a:lvl7pPr>
            <a:lvl8pPr lvl="7" rtl="0" algn="ctr">
              <a:spcBef>
                <a:spcPts val="0"/>
              </a:spcBef>
              <a:buSzPct val="100000"/>
              <a:defRPr b="1" sz="14000"/>
            </a:lvl8pPr>
            <a:lvl9pPr lvl="8" rtl="0" algn="ctr">
              <a:spcBef>
                <a:spcPts val="0"/>
              </a:spcBef>
              <a:buSzPct val="100000"/>
              <a:defRPr b="1" sz="14000"/>
            </a:lvl9pPr>
          </a:lstStyle>
          <a:p/>
        </p:txBody>
      </p:sp>
      <p:sp>
        <p:nvSpPr>
          <p:cNvPr id="96" name="Shape 96"/>
          <p:cNvSpPr txBox="1"/>
          <p:nvPr>
            <p:ph idx="1" type="body"/>
          </p:nvPr>
        </p:nvSpPr>
        <p:spPr>
          <a:xfrm>
            <a:off x="311700" y="3071300"/>
            <a:ext cx="8520600" cy="901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97" name="Shape 9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fr"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53" name="Shape 53"/>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fr"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6.png"/><Relationship Id="rId4" Type="http://schemas.openxmlformats.org/officeDocument/2006/relationships/image" Target="../media/image0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0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0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0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00.jpg"/><Relationship Id="rId4" Type="http://schemas.openxmlformats.org/officeDocument/2006/relationships/image" Target="../media/image0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02.jpg"/><Relationship Id="rId5" Type="http://schemas.openxmlformats.org/officeDocument/2006/relationships/image" Target="../media/image0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0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ctrTitle"/>
          </p:nvPr>
        </p:nvSpPr>
        <p:spPr>
          <a:xfrm>
            <a:off x="510450" y="1257300"/>
            <a:ext cx="8123100" cy="1588500"/>
          </a:xfrm>
          <a:prstGeom prst="rect">
            <a:avLst/>
          </a:prstGeom>
        </p:spPr>
        <p:txBody>
          <a:bodyPr anchorCtr="0" anchor="b" bIns="91425" lIns="91425" rIns="91425" tIns="91425">
            <a:noAutofit/>
          </a:bodyPr>
          <a:lstStyle/>
          <a:p>
            <a:pPr lvl="0" rtl="0">
              <a:spcBef>
                <a:spcPts val="0"/>
              </a:spcBef>
              <a:buNone/>
            </a:pPr>
            <a:r>
              <a:rPr lang="fr"/>
              <a:t>Introduction à Unity</a:t>
            </a:r>
          </a:p>
        </p:txBody>
      </p:sp>
      <p:sp>
        <p:nvSpPr>
          <p:cNvPr id="105" name="Shape 105"/>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rtl="0">
              <a:spcBef>
                <a:spcPts val="0"/>
              </a:spcBef>
              <a:buNone/>
            </a:pPr>
            <a:r>
              <a:rPr lang="fr"/>
              <a:t>Les NavMeshAgents</a:t>
            </a:r>
          </a:p>
        </p:txBody>
      </p:sp>
      <p:pic>
        <p:nvPicPr>
          <p:cNvPr id="106" name="Shape 106"/>
          <p:cNvPicPr preferRelativeResize="0"/>
          <p:nvPr/>
        </p:nvPicPr>
        <p:blipFill>
          <a:blip r:embed="rId3">
            <a:alphaModFix/>
          </a:blip>
          <a:stretch>
            <a:fillRect/>
          </a:stretch>
        </p:blipFill>
        <p:spPr>
          <a:xfrm>
            <a:off x="7135075" y="194175"/>
            <a:ext cx="1714500" cy="1714500"/>
          </a:xfrm>
          <a:prstGeom prst="rect">
            <a:avLst/>
          </a:prstGeom>
          <a:noFill/>
          <a:ln>
            <a:noFill/>
          </a:ln>
        </p:spPr>
      </p:pic>
      <p:pic>
        <p:nvPicPr>
          <p:cNvPr id="107" name="Shape 107"/>
          <p:cNvPicPr preferRelativeResize="0"/>
          <p:nvPr/>
        </p:nvPicPr>
        <p:blipFill>
          <a:blip r:embed="rId4">
            <a:alphaModFix/>
          </a:blip>
          <a:stretch>
            <a:fillRect/>
          </a:stretch>
        </p:blipFill>
        <p:spPr>
          <a:xfrm>
            <a:off x="6832400" y="3509525"/>
            <a:ext cx="2188725" cy="1464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t>Limitation et solution des NavMesh</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fr"/>
              <a:t>Le bake ne peut se faire que dans l’editor Unity, ce qui veut dire que vous ne pouvez pas avoir de monde créé aléatoirement ?</a:t>
            </a:r>
            <a:br>
              <a:rPr lang="fr"/>
            </a:br>
          </a:p>
          <a:p>
            <a:pPr indent="-228600" lvl="0" marL="457200" rtl="0">
              <a:spcBef>
                <a:spcPts val="0"/>
              </a:spcBef>
              <a:buChar char="-"/>
            </a:pPr>
            <a:r>
              <a:rPr lang="fr"/>
              <a:t>Il existe les navMeshObstacle qui viendront modifier en temps réel le navMesh déjà Bake.</a:t>
            </a:r>
            <a:br>
              <a:rPr lang="fr"/>
            </a:br>
          </a:p>
          <a:p>
            <a:pPr indent="-228600" lvl="0" marL="457200" rtl="0">
              <a:spcBef>
                <a:spcPts val="0"/>
              </a:spcBef>
              <a:buChar char="-"/>
            </a:pPr>
            <a:r>
              <a:rPr lang="fr"/>
              <a:t>Le navMeshObstacle est un composant à mettre sur un objet pour qu’il soit pris en compte dans le calcule des trajectoires.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t>Côté programmation</a:t>
            </a:r>
          </a:p>
        </p:txBody>
      </p:sp>
      <p:sp>
        <p:nvSpPr>
          <p:cNvPr id="179" name="Shape 1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buChar char="-"/>
            </a:pPr>
            <a:r>
              <a:rPr lang="fr"/>
              <a:t>Les navMeshAgent sont utilisé pour les PNJ qui doivent se déplacer. </a:t>
            </a:r>
            <a:br>
              <a:rPr lang="fr"/>
            </a:br>
          </a:p>
          <a:p>
            <a:pPr indent="-228600" lvl="0" marL="457200" rtl="0">
              <a:spcBef>
                <a:spcPts val="0"/>
              </a:spcBef>
              <a:buChar char="-"/>
            </a:pPr>
            <a:r>
              <a:rPr lang="fr"/>
              <a:t>Ainsi, ils vont être amené à changer de destination souvent il va falloir gérer ça dans le code via la fonction : </a:t>
            </a:r>
          </a:p>
          <a:p>
            <a:pPr indent="-228600" lvl="1" marL="914400" rtl="0">
              <a:spcBef>
                <a:spcPts val="0"/>
              </a:spcBef>
              <a:buChar char="-"/>
            </a:pPr>
            <a:r>
              <a:rPr lang="fr"/>
              <a:t>SetDestination(Vector3 destination)</a:t>
            </a:r>
          </a:p>
          <a:p>
            <a:pPr indent="-228600" lvl="1" marL="914400" rtl="0">
              <a:spcBef>
                <a:spcPts val="0"/>
              </a:spcBef>
              <a:buChar char="-"/>
            </a:pPr>
            <a:r>
              <a:rPr lang="fr"/>
              <a:t>Le navMesh va se charger de recalculer tout seul son chemin</a:t>
            </a:r>
          </a:p>
          <a:p>
            <a:pPr indent="-228600" lvl="1" marL="914400" rtl="0">
              <a:spcBef>
                <a:spcPts val="0"/>
              </a:spcBef>
              <a:buChar char="-"/>
            </a:pPr>
            <a:r>
              <a:rPr lang="fr"/>
              <a:t>Le navMesh peut être passé en argument SerializeField (ou public selon le besoin)</a:t>
            </a:r>
          </a:p>
          <a:p>
            <a:pPr indent="-228600" lvl="1" marL="914400" rtl="0">
              <a:spcBef>
                <a:spcPts val="0"/>
              </a:spcBef>
              <a:buChar char="-"/>
            </a:pPr>
            <a:r>
              <a:rPr lang="fr"/>
              <a:t>La fonction Stop pour arrêter la navigation vers la destination (garde la destination en mémoire)</a:t>
            </a:r>
          </a:p>
          <a:p>
            <a:pPr indent="-228600" lvl="1" marL="914400" rtl="0">
              <a:spcBef>
                <a:spcPts val="0"/>
              </a:spcBef>
              <a:buChar char="-"/>
            </a:pPr>
            <a:r>
              <a:rPr lang="fr"/>
              <a:t>La fonction Resume pour recommencer à bouger vers la destination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fr"/>
              <a:t>Maintenant : A vous de courir ! </a:t>
            </a:r>
          </a:p>
        </p:txBody>
      </p:sp>
      <p:pic>
        <p:nvPicPr>
          <p:cNvPr id="185" name="Shape 185"/>
          <p:cNvPicPr preferRelativeResize="0"/>
          <p:nvPr/>
        </p:nvPicPr>
        <p:blipFill>
          <a:blip r:embed="rId3">
            <a:alphaModFix/>
          </a:blip>
          <a:stretch>
            <a:fillRect/>
          </a:stretch>
        </p:blipFill>
        <p:spPr>
          <a:xfrm>
            <a:off x="1794875" y="1492287"/>
            <a:ext cx="6057900" cy="307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t>Un NavMeshAgent ?</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fr"/>
              <a:t>C’est un outil Unity qui permet de faire du pathFinding pour le déplacement d’entité.</a:t>
            </a:r>
          </a:p>
          <a:p>
            <a:pPr indent="-228600" lvl="1" marL="914400" rtl="0">
              <a:spcBef>
                <a:spcPts val="0"/>
              </a:spcBef>
              <a:buChar char="-"/>
            </a:pPr>
            <a:r>
              <a:rPr lang="fr"/>
              <a:t>Du pathQuoi ? Le pathfinding est la technique utilisé pour trouver le chemin le plus rapide entre deux points sur une map avec (ou sans) obstacle. </a:t>
            </a:r>
            <a:br>
              <a:rPr lang="fr"/>
            </a:br>
            <a:r>
              <a:rPr lang="fr"/>
              <a:t>L’idée est de trouver des points de repère sur une grille pour faire des points de passage. Ensuite en explorant les distances et les poids de chaque point on cherche le plus court chemin (optionnel : voir théorie des graphes (math) ou algorithme A* et dijkstra)</a:t>
            </a:r>
            <a:br>
              <a:rPr lang="fr"/>
            </a:br>
          </a:p>
          <a:p>
            <a:pPr indent="-228600" lvl="0" marL="457200" rtl="0">
              <a:spcBef>
                <a:spcPts val="0"/>
              </a:spcBef>
              <a:buChar char="-"/>
            </a:pPr>
            <a:r>
              <a:rPr lang="fr"/>
              <a:t>Le navMeshAgent est un composant qui se met sur </a:t>
            </a:r>
            <a:br>
              <a:rPr lang="fr"/>
            </a:br>
            <a:r>
              <a:rPr lang="fr"/>
              <a:t>un GameObject </a:t>
            </a:r>
          </a:p>
          <a:p>
            <a:pPr indent="-228600" lvl="1" marL="914400" rtl="0">
              <a:spcBef>
                <a:spcPts val="0"/>
              </a:spcBef>
              <a:buChar char="-"/>
            </a:pPr>
            <a:r>
              <a:rPr lang="fr"/>
              <a:t>Add Component → Navigation → NavMeshAgent</a:t>
            </a:r>
          </a:p>
        </p:txBody>
      </p:sp>
      <p:pic>
        <p:nvPicPr>
          <p:cNvPr id="114" name="Shape 114"/>
          <p:cNvPicPr preferRelativeResize="0"/>
          <p:nvPr/>
        </p:nvPicPr>
        <p:blipFill>
          <a:blip r:embed="rId3">
            <a:alphaModFix/>
          </a:blip>
          <a:stretch>
            <a:fillRect/>
          </a:stretch>
        </p:blipFill>
        <p:spPr>
          <a:xfrm>
            <a:off x="6400924" y="3106373"/>
            <a:ext cx="2602024" cy="1951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t>Le navMeshAgent</a:t>
            </a:r>
          </a:p>
        </p:txBody>
      </p:sp>
      <p:sp>
        <p:nvSpPr>
          <p:cNvPr id="120" name="Shape 120"/>
          <p:cNvSpPr txBox="1"/>
          <p:nvPr>
            <p:ph idx="1" type="body"/>
          </p:nvPr>
        </p:nvSpPr>
        <p:spPr>
          <a:xfrm>
            <a:off x="311700" y="1152475"/>
            <a:ext cx="5229600" cy="3849000"/>
          </a:xfrm>
          <a:prstGeom prst="rect">
            <a:avLst/>
          </a:prstGeom>
        </p:spPr>
        <p:txBody>
          <a:bodyPr anchorCtr="0" anchor="t" bIns="91425" lIns="91425" rIns="91425" tIns="91425">
            <a:noAutofit/>
          </a:bodyPr>
          <a:lstStyle/>
          <a:p>
            <a:pPr indent="-228600" lvl="0" marL="457200" rtl="0">
              <a:spcBef>
                <a:spcPts val="0"/>
              </a:spcBef>
              <a:buChar char="-"/>
            </a:pPr>
            <a:r>
              <a:rPr b="1" lang="fr" u="sng"/>
              <a:t>Agent size :</a:t>
            </a:r>
            <a:r>
              <a:rPr lang="fr"/>
              <a:t> définit les différentes données de l’agent à changer en fonction de l’objet</a:t>
            </a:r>
          </a:p>
          <a:p>
            <a:pPr indent="-228600" lvl="0" marL="457200" rtl="0">
              <a:spcBef>
                <a:spcPts val="0"/>
              </a:spcBef>
              <a:buChar char="-"/>
            </a:pPr>
            <a:r>
              <a:rPr b="1" lang="fr" u="sng"/>
              <a:t>Steering :</a:t>
            </a:r>
            <a:r>
              <a:rPr lang="fr"/>
              <a:t> définit les options de déplacement de l’agent vitesse, vitesse pour tourner, accélération, distance d’arrêt </a:t>
            </a:r>
          </a:p>
          <a:p>
            <a:pPr indent="-228600" lvl="0" marL="457200" rtl="0">
              <a:spcBef>
                <a:spcPts val="0"/>
              </a:spcBef>
              <a:buChar char="-"/>
            </a:pPr>
            <a:r>
              <a:rPr b="1" lang="fr" u="sng"/>
              <a:t>Obstacle avoidance :</a:t>
            </a:r>
            <a:r>
              <a:rPr lang="fr"/>
              <a:t> quelle méthode va être utilisé pour calculer les possibles collisions pour la qualité est haute plus c’est coûteux en temps de calcule</a:t>
            </a:r>
          </a:p>
          <a:p>
            <a:pPr indent="-228600" lvl="0" marL="457200">
              <a:spcBef>
                <a:spcPts val="0"/>
              </a:spcBef>
              <a:buChar char="-"/>
            </a:pPr>
            <a:r>
              <a:rPr b="1" lang="fr" u="sng"/>
              <a:t>Path Finding :</a:t>
            </a:r>
            <a:r>
              <a:rPr lang="fr"/>
              <a:t> les options de calcule de la trajectoir (off mesh link &amp; area mask expliqué ci dessous) et recalcule automatique </a:t>
            </a:r>
          </a:p>
        </p:txBody>
      </p:sp>
      <p:pic>
        <p:nvPicPr>
          <p:cNvPr id="121" name="Shape 121"/>
          <p:cNvPicPr preferRelativeResize="0"/>
          <p:nvPr/>
        </p:nvPicPr>
        <p:blipFill>
          <a:blip r:embed="rId3">
            <a:alphaModFix/>
          </a:blip>
          <a:stretch>
            <a:fillRect/>
          </a:stretch>
        </p:blipFill>
        <p:spPr>
          <a:xfrm>
            <a:off x="5647887" y="1152475"/>
            <a:ext cx="3438525" cy="337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t>Carte de navigation</a:t>
            </a: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fr"/>
              <a:t>Comme dit ci-dessus les navMesh ont besoin d’avoir un espace découpé en point de passage pour naviguer. </a:t>
            </a:r>
            <a:br>
              <a:rPr lang="fr"/>
            </a:br>
          </a:p>
          <a:p>
            <a:pPr indent="-228600" lvl="0" marL="457200" rtl="0">
              <a:spcBef>
                <a:spcPts val="0"/>
              </a:spcBef>
              <a:buChar char="-"/>
            </a:pPr>
            <a:r>
              <a:rPr lang="fr"/>
              <a:t>Posons un plan </a:t>
            </a:r>
          </a:p>
          <a:p>
            <a:pPr indent="-228600" lvl="1" marL="914400" rtl="0">
              <a:spcBef>
                <a:spcPts val="0"/>
              </a:spcBef>
              <a:buChar char="-"/>
            </a:pPr>
            <a:r>
              <a:rPr lang="fr"/>
              <a:t>Vous devez obligatoirement cocher la case static en haut à droite du gameObject </a:t>
            </a:r>
          </a:p>
          <a:p>
            <a:pPr indent="-228600" lvl="1" marL="914400" rtl="0">
              <a:spcBef>
                <a:spcPts val="0"/>
              </a:spcBef>
              <a:buChar char="-"/>
            </a:pPr>
            <a:r>
              <a:rPr lang="fr"/>
              <a:t>Static veut dire que votre objet ne bougera pas pendant la durée du jeu, il est très important pour l’optimisation du moteur donc les murs / décors etc doivent être mis en static.</a:t>
            </a:r>
          </a:p>
          <a:p>
            <a:pPr indent="-228600" lvl="1" marL="914400" rtl="0">
              <a:spcBef>
                <a:spcPts val="0"/>
              </a:spcBef>
              <a:buChar char="-"/>
            </a:pPr>
            <a:r>
              <a:rPr lang="fr"/>
              <a:t>Dans l’onglet Navigation à gauche de l’inspector (cf. capture ci-dessus ou cours 1 ajouter des fenêtres)</a:t>
            </a:r>
          </a:p>
          <a:p>
            <a:pPr indent="-228600" lvl="1" marL="914400">
              <a:spcBef>
                <a:spcPts val="0"/>
              </a:spcBef>
              <a:buChar char="-"/>
            </a:pPr>
            <a:r>
              <a:rPr lang="fr"/>
              <a:t>Clicquer Bake en bas à droite</a:t>
            </a:r>
          </a:p>
        </p:txBody>
      </p:sp>
      <p:pic>
        <p:nvPicPr>
          <p:cNvPr id="128" name="Shape 128"/>
          <p:cNvPicPr preferRelativeResize="0"/>
          <p:nvPr/>
        </p:nvPicPr>
        <p:blipFill>
          <a:blip r:embed="rId3">
            <a:alphaModFix/>
          </a:blip>
          <a:stretch>
            <a:fillRect/>
          </a:stretch>
        </p:blipFill>
        <p:spPr>
          <a:xfrm>
            <a:off x="5565212" y="123775"/>
            <a:ext cx="3267075" cy="102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t>Ajouter des obstacles</a:t>
            </a:r>
          </a:p>
        </p:txBody>
      </p:sp>
      <p:sp>
        <p:nvSpPr>
          <p:cNvPr id="134" name="Shape 134"/>
          <p:cNvSpPr txBox="1"/>
          <p:nvPr>
            <p:ph idx="1" type="body"/>
          </p:nvPr>
        </p:nvSpPr>
        <p:spPr>
          <a:xfrm>
            <a:off x="311700" y="1152475"/>
            <a:ext cx="5520900" cy="3416400"/>
          </a:xfrm>
          <a:prstGeom prst="rect">
            <a:avLst/>
          </a:prstGeom>
        </p:spPr>
        <p:txBody>
          <a:bodyPr anchorCtr="0" anchor="t" bIns="91425" lIns="91425" rIns="91425" tIns="91425">
            <a:noAutofit/>
          </a:bodyPr>
          <a:lstStyle/>
          <a:p>
            <a:pPr indent="-228600" lvl="0" marL="457200" rtl="0">
              <a:spcBef>
                <a:spcPts val="0"/>
              </a:spcBef>
              <a:buChar char="-"/>
            </a:pPr>
            <a:r>
              <a:rPr lang="fr"/>
              <a:t>Ajouter un cube sur le plan</a:t>
            </a:r>
          </a:p>
          <a:p>
            <a:pPr indent="-228600" lvl="0" marL="457200" rtl="0">
              <a:spcBef>
                <a:spcPts val="0"/>
              </a:spcBef>
              <a:buChar char="-"/>
            </a:pPr>
            <a:r>
              <a:rPr lang="fr"/>
              <a:t>Mettez le static </a:t>
            </a:r>
          </a:p>
          <a:p>
            <a:pPr indent="-228600" lvl="0" marL="457200" rtl="0">
              <a:spcBef>
                <a:spcPts val="0"/>
              </a:spcBef>
              <a:buChar char="-"/>
            </a:pPr>
            <a:r>
              <a:rPr lang="fr"/>
              <a:t>Refaire le bake </a:t>
            </a:r>
            <a:br>
              <a:rPr lang="fr"/>
            </a:br>
          </a:p>
          <a:p>
            <a:pPr indent="-228600" lvl="0" marL="457200" rtl="0">
              <a:spcBef>
                <a:spcPts val="0"/>
              </a:spcBef>
              <a:buChar char="-"/>
            </a:pPr>
            <a:r>
              <a:rPr lang="fr"/>
              <a:t>Le résultat est semblable à la figure 2</a:t>
            </a:r>
          </a:p>
          <a:p>
            <a:pPr indent="-228600" lvl="0" marL="457200" rtl="0">
              <a:spcBef>
                <a:spcPts val="0"/>
              </a:spcBef>
              <a:buChar char="-"/>
            </a:pPr>
            <a:r>
              <a:rPr lang="fr"/>
              <a:t>Vous voyez apparaître les lignes reliant les points de passage qui découpe la surface de déplacement</a:t>
            </a:r>
          </a:p>
        </p:txBody>
      </p:sp>
      <p:pic>
        <p:nvPicPr>
          <p:cNvPr id="135" name="Shape 135"/>
          <p:cNvPicPr preferRelativeResize="0"/>
          <p:nvPr/>
        </p:nvPicPr>
        <p:blipFill>
          <a:blip r:embed="rId3">
            <a:alphaModFix/>
          </a:blip>
          <a:stretch>
            <a:fillRect/>
          </a:stretch>
        </p:blipFill>
        <p:spPr>
          <a:xfrm>
            <a:off x="6456599" y="1152474"/>
            <a:ext cx="2375699" cy="1635975"/>
          </a:xfrm>
          <a:prstGeom prst="rect">
            <a:avLst/>
          </a:prstGeom>
          <a:noFill/>
          <a:ln>
            <a:noFill/>
          </a:ln>
        </p:spPr>
      </p:pic>
      <p:pic>
        <p:nvPicPr>
          <p:cNvPr id="136" name="Shape 136"/>
          <p:cNvPicPr preferRelativeResize="0"/>
          <p:nvPr/>
        </p:nvPicPr>
        <p:blipFill>
          <a:blip r:embed="rId4">
            <a:alphaModFix/>
          </a:blip>
          <a:stretch>
            <a:fillRect/>
          </a:stretch>
        </p:blipFill>
        <p:spPr>
          <a:xfrm>
            <a:off x="5875340" y="2788449"/>
            <a:ext cx="2956959" cy="1740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t>Plus en détail</a:t>
            </a:r>
          </a:p>
        </p:txBody>
      </p:sp>
      <p:sp>
        <p:nvSpPr>
          <p:cNvPr id="142" name="Shape 142"/>
          <p:cNvSpPr txBox="1"/>
          <p:nvPr>
            <p:ph idx="1" type="body"/>
          </p:nvPr>
        </p:nvSpPr>
        <p:spPr>
          <a:xfrm>
            <a:off x="311700" y="1152475"/>
            <a:ext cx="5378700" cy="1904100"/>
          </a:xfrm>
          <a:prstGeom prst="rect">
            <a:avLst/>
          </a:prstGeom>
        </p:spPr>
        <p:txBody>
          <a:bodyPr anchorCtr="0" anchor="t" bIns="91425" lIns="91425" rIns="91425" tIns="91425">
            <a:noAutofit/>
          </a:bodyPr>
          <a:lstStyle/>
          <a:p>
            <a:pPr indent="-228600" lvl="0" marL="457200" rtl="0">
              <a:spcBef>
                <a:spcPts val="0"/>
              </a:spcBef>
              <a:buChar char="-"/>
            </a:pPr>
            <a:r>
              <a:rPr lang="fr"/>
              <a:t>offMeshLinks </a:t>
            </a:r>
          </a:p>
          <a:p>
            <a:pPr indent="-228600" lvl="1" marL="914400" rtl="0">
              <a:spcBef>
                <a:spcPts val="0"/>
              </a:spcBef>
              <a:buChar char="-"/>
            </a:pPr>
            <a:r>
              <a:rPr lang="fr"/>
              <a:t>Ce sont des connections entre les différentes zone du navMesh créer avec la fonction Bake</a:t>
            </a:r>
          </a:p>
          <a:p>
            <a:pPr indent="-228600" lvl="1" marL="914400" rtl="0">
              <a:spcBef>
                <a:spcPts val="0"/>
              </a:spcBef>
              <a:buChar char="-"/>
            </a:pPr>
            <a:r>
              <a:rPr lang="fr"/>
              <a:t>Drop Height définit la capacité à connecter un navMesh avec un autre par rapport à sa hauteur</a:t>
            </a:r>
          </a:p>
          <a:p>
            <a:pPr indent="-228600" lvl="1" marL="914400">
              <a:spcBef>
                <a:spcPts val="0"/>
              </a:spcBef>
              <a:buChar char="-"/>
            </a:pPr>
            <a:r>
              <a:rPr lang="fr"/>
              <a:t>JumpHeight définit la capacité à connecter un navMesh avec un autre par rapport à sa distance</a:t>
            </a:r>
          </a:p>
        </p:txBody>
      </p:sp>
      <p:pic>
        <p:nvPicPr>
          <p:cNvPr id="143" name="Shape 143"/>
          <p:cNvPicPr preferRelativeResize="0"/>
          <p:nvPr/>
        </p:nvPicPr>
        <p:blipFill>
          <a:blip r:embed="rId3">
            <a:alphaModFix/>
          </a:blip>
          <a:stretch>
            <a:fillRect/>
          </a:stretch>
        </p:blipFill>
        <p:spPr>
          <a:xfrm>
            <a:off x="5733287" y="390525"/>
            <a:ext cx="3381375" cy="4362450"/>
          </a:xfrm>
          <a:prstGeom prst="rect">
            <a:avLst/>
          </a:prstGeom>
          <a:noFill/>
          <a:ln>
            <a:noFill/>
          </a:ln>
        </p:spPr>
      </p:pic>
      <p:pic>
        <p:nvPicPr>
          <p:cNvPr id="144" name="Shape 144"/>
          <p:cNvPicPr preferRelativeResize="0"/>
          <p:nvPr/>
        </p:nvPicPr>
        <p:blipFill>
          <a:blip r:embed="rId4">
            <a:alphaModFix/>
          </a:blip>
          <a:stretch>
            <a:fillRect/>
          </a:stretch>
        </p:blipFill>
        <p:spPr>
          <a:xfrm>
            <a:off x="311699" y="3083250"/>
            <a:ext cx="1847249" cy="1852224"/>
          </a:xfrm>
          <a:prstGeom prst="rect">
            <a:avLst/>
          </a:prstGeom>
          <a:noFill/>
          <a:ln>
            <a:noFill/>
          </a:ln>
        </p:spPr>
      </p:pic>
      <p:pic>
        <p:nvPicPr>
          <p:cNvPr id="145" name="Shape 145"/>
          <p:cNvPicPr preferRelativeResize="0"/>
          <p:nvPr/>
        </p:nvPicPr>
        <p:blipFill>
          <a:blip r:embed="rId5">
            <a:alphaModFix/>
          </a:blip>
          <a:stretch>
            <a:fillRect/>
          </a:stretch>
        </p:blipFill>
        <p:spPr>
          <a:xfrm>
            <a:off x="4264275" y="3057362"/>
            <a:ext cx="1373249" cy="1904000"/>
          </a:xfrm>
          <a:prstGeom prst="rect">
            <a:avLst/>
          </a:prstGeom>
          <a:noFill/>
          <a:ln>
            <a:noFill/>
          </a:ln>
        </p:spPr>
      </p:pic>
      <p:sp>
        <p:nvSpPr>
          <p:cNvPr id="146" name="Shape 146"/>
          <p:cNvSpPr txBox="1"/>
          <p:nvPr/>
        </p:nvSpPr>
        <p:spPr>
          <a:xfrm>
            <a:off x="2280475" y="3097475"/>
            <a:ext cx="1883100" cy="1852200"/>
          </a:xfrm>
          <a:prstGeom prst="rect">
            <a:avLst/>
          </a:prstGeom>
          <a:noFill/>
          <a:ln>
            <a:noFill/>
          </a:ln>
        </p:spPr>
        <p:txBody>
          <a:bodyPr anchorCtr="0" anchor="t" bIns="91425" lIns="91425" rIns="91425" tIns="91425">
            <a:noAutofit/>
          </a:bodyPr>
          <a:lstStyle/>
          <a:p>
            <a:pPr lvl="0">
              <a:spcBef>
                <a:spcPts val="0"/>
              </a:spcBef>
              <a:buNone/>
            </a:pPr>
            <a:r>
              <a:rPr lang="fr"/>
              <a:t>← Drop Height</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indent="457200" lvl="0">
              <a:spcBef>
                <a:spcPts val="0"/>
              </a:spcBef>
              <a:buNone/>
            </a:pPr>
            <a:r>
              <a:rPr lang="fr"/>
              <a:t>Jump Height →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t>Optionnel : Voxel</a:t>
            </a:r>
          </a:p>
        </p:txBody>
      </p:sp>
      <p:sp>
        <p:nvSpPr>
          <p:cNvPr id="152" name="Shape 15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fr"/>
              <a:t>Dans la fenêtre de Bake - Advanced vous pouvez voir Manuel Voxel size </a:t>
            </a:r>
            <a:br>
              <a:rPr lang="fr"/>
            </a:br>
          </a:p>
          <a:p>
            <a:pPr indent="-228600" lvl="0" marL="457200" rtl="0">
              <a:spcBef>
                <a:spcPts val="0"/>
              </a:spcBef>
              <a:buChar char="-"/>
            </a:pPr>
            <a:r>
              <a:rPr lang="fr"/>
              <a:t>Le voxel est une technique utilisé notamment dans Minecraft pour faire des petites zone amovible </a:t>
            </a:r>
            <a:br>
              <a:rPr lang="fr"/>
            </a:br>
          </a:p>
          <a:p>
            <a:pPr indent="-228600" lvl="0" marL="457200" rtl="0">
              <a:spcBef>
                <a:spcPts val="0"/>
              </a:spcBef>
              <a:buChar char="-"/>
            </a:pPr>
            <a:r>
              <a:rPr lang="fr"/>
              <a:t>L’idée est ici de mettre des cubes côte à côte pour créer un terrain, ce qui pour un navMesh classique poserait des problèmes pour créer la carte de navigation</a:t>
            </a:r>
            <a:br>
              <a:rPr lang="fr"/>
            </a:br>
          </a:p>
          <a:p>
            <a:pPr indent="-228600" lvl="0" marL="457200" rtl="0">
              <a:spcBef>
                <a:spcPts val="0"/>
              </a:spcBef>
              <a:buChar char="-"/>
            </a:pPr>
            <a:r>
              <a:rPr lang="fr"/>
              <a:t>En modifiant ces options vous pouvez créer un terrain Minecraft-like</a:t>
            </a:r>
          </a:p>
        </p:txBody>
      </p:sp>
      <p:pic>
        <p:nvPicPr>
          <p:cNvPr id="153" name="Shape 153"/>
          <p:cNvPicPr preferRelativeResize="0"/>
          <p:nvPr/>
        </p:nvPicPr>
        <p:blipFill>
          <a:blip r:embed="rId3">
            <a:alphaModFix/>
          </a:blip>
          <a:stretch>
            <a:fillRect/>
          </a:stretch>
        </p:blipFill>
        <p:spPr>
          <a:xfrm>
            <a:off x="6834325" y="75725"/>
            <a:ext cx="2163648" cy="1158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t>Manuel Off-Mesh Link</a:t>
            </a:r>
          </a:p>
        </p:txBody>
      </p:sp>
      <p:sp>
        <p:nvSpPr>
          <p:cNvPr id="159" name="Shape 15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fr"/>
              <a:t>Unity peut créer des off mesh link automatiquement </a:t>
            </a:r>
          </a:p>
          <a:p>
            <a:pPr indent="-228600" lvl="0" marL="457200" rtl="0">
              <a:spcBef>
                <a:spcPts val="0"/>
              </a:spcBef>
              <a:buChar char="-"/>
            </a:pPr>
            <a:r>
              <a:rPr lang="fr"/>
              <a:t>Mais parfois ce n’est pas suffisant alors il existe le composant off Mesh Link qui permet de définir des points de saut</a:t>
            </a:r>
          </a:p>
          <a:p>
            <a:pPr indent="-228600" lvl="0" marL="457200" rtl="0">
              <a:spcBef>
                <a:spcPts val="0"/>
              </a:spcBef>
              <a:buChar char="-"/>
            </a:pPr>
            <a:r>
              <a:rPr lang="fr"/>
              <a:t>Il suffit de lui passer un transform de départ et d’arriver</a:t>
            </a:r>
          </a:p>
          <a:p>
            <a:pPr indent="-228600" lvl="0" marL="457200" rtl="0">
              <a:spcBef>
                <a:spcPts val="0"/>
              </a:spcBef>
              <a:buChar char="-"/>
            </a:pPr>
            <a:r>
              <a:rPr lang="fr"/>
              <a:t>Si l’objet ne contient pas de visuel on utilisera un 3D Object → Empty pour ne pas gêner le joueur</a:t>
            </a:r>
            <a:br>
              <a:rPr lang="fr"/>
            </a:br>
          </a:p>
          <a:p>
            <a:pPr indent="-228600" lvl="0" marL="457200">
              <a:spcBef>
                <a:spcPts val="0"/>
              </a:spcBef>
              <a:buChar char="-"/>
            </a:pPr>
            <a:r>
              <a:rPr lang="fr"/>
              <a:t>Attention il faut que le transform soit proche </a:t>
            </a:r>
            <a:br>
              <a:rPr lang="fr"/>
            </a:br>
            <a:r>
              <a:rPr lang="fr"/>
              <a:t>du sol Bake pour fonctionner</a:t>
            </a:r>
          </a:p>
        </p:txBody>
      </p:sp>
      <p:pic>
        <p:nvPicPr>
          <p:cNvPr id="160" name="Shape 160"/>
          <p:cNvPicPr preferRelativeResize="0"/>
          <p:nvPr/>
        </p:nvPicPr>
        <p:blipFill>
          <a:blip r:embed="rId3">
            <a:alphaModFix/>
          </a:blip>
          <a:stretch>
            <a:fillRect/>
          </a:stretch>
        </p:blipFill>
        <p:spPr>
          <a:xfrm>
            <a:off x="5527112" y="2896462"/>
            <a:ext cx="3305175" cy="160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t>Area Cost</a:t>
            </a:r>
          </a:p>
        </p:txBody>
      </p:sp>
      <p:sp>
        <p:nvSpPr>
          <p:cNvPr id="166" name="Shape 1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fr"/>
              <a:t>Dans les off Mesh Link Manuel vous avez du remarquer la case Cost Override</a:t>
            </a:r>
            <a:br>
              <a:rPr lang="fr"/>
            </a:br>
          </a:p>
          <a:p>
            <a:pPr indent="-228600" lvl="0" marL="457200" rtl="0">
              <a:spcBef>
                <a:spcPts val="0"/>
              </a:spcBef>
              <a:buChar char="-"/>
            </a:pPr>
            <a:r>
              <a:rPr lang="fr"/>
              <a:t>Dans un jeu, si les unités sont dans la boue, dans un escalier ou autre, le coup de déplacement n’est pas forcément le même. </a:t>
            </a:r>
            <a:br>
              <a:rPr lang="fr"/>
            </a:br>
          </a:p>
          <a:p>
            <a:pPr indent="-228600" lvl="0" marL="457200" rtl="0">
              <a:spcBef>
                <a:spcPts val="0"/>
              </a:spcBef>
              <a:buChar char="-"/>
            </a:pPr>
            <a:r>
              <a:rPr lang="fr"/>
              <a:t>Vous pouvez définir des coups par zone </a:t>
            </a:r>
            <a:br>
              <a:rPr lang="fr"/>
            </a:br>
            <a:r>
              <a:rPr lang="fr"/>
              <a:t>et les affecter dans l’onglet Object </a:t>
            </a:r>
            <a:br>
              <a:rPr lang="fr"/>
            </a:br>
            <a:r>
              <a:rPr lang="fr"/>
              <a:t>Attention cependant à bien avoir selectionné</a:t>
            </a:r>
            <a:br>
              <a:rPr lang="fr"/>
            </a:br>
            <a:r>
              <a:rPr lang="fr"/>
              <a:t>l’objet désiré avant de changer le coup</a:t>
            </a:r>
          </a:p>
        </p:txBody>
      </p:sp>
      <p:pic>
        <p:nvPicPr>
          <p:cNvPr id="167" name="Shape 167"/>
          <p:cNvPicPr preferRelativeResize="0"/>
          <p:nvPr/>
        </p:nvPicPr>
        <p:blipFill>
          <a:blip r:embed="rId3">
            <a:alphaModFix/>
          </a:blip>
          <a:stretch>
            <a:fillRect/>
          </a:stretch>
        </p:blipFill>
        <p:spPr>
          <a:xfrm>
            <a:off x="5412812" y="2921037"/>
            <a:ext cx="3419475" cy="1647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