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6" r:id="rId29"/>
    <p:sldId id="297" r:id="rId30"/>
    <p:sldId id="298" r:id="rId31"/>
    <p:sldId id="299" r:id="rId32"/>
    <p:sldId id="300" r:id="rId33"/>
    <p:sldId id="301" r:id="rId34"/>
    <p:sldId id="308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862" b="0" i="0" u="none" strike="noStrike" baseline="0" dirty="0">
                <a:effectLst/>
              </a:rPr>
              <a:t>최근</a:t>
            </a:r>
            <a:r>
              <a:rPr lang="en-US" altLang="ko-KR" sz="1862" b="0" i="0" u="none" strike="noStrike" baseline="0" dirty="0">
                <a:effectLst/>
              </a:rPr>
              <a:t> 5</a:t>
            </a:r>
            <a:r>
              <a:rPr lang="ko-KR" altLang="ko-KR" sz="1862" b="0" i="0" u="none" strike="noStrike" baseline="0" dirty="0">
                <a:effectLst/>
              </a:rPr>
              <a:t>년간</a:t>
            </a:r>
            <a:r>
              <a:rPr lang="en-US" altLang="ko-KR" sz="1862" b="0" i="0" u="none" strike="noStrike" baseline="0" dirty="0">
                <a:effectLst/>
              </a:rPr>
              <a:t> 19</a:t>
            </a:r>
            <a:r>
              <a:rPr lang="ko-KR" altLang="ko-KR" sz="1862" b="0" i="0" u="none" strike="noStrike" baseline="0" dirty="0">
                <a:effectLst/>
              </a:rPr>
              <a:t>세 이하 우울증 진료 환자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24794</c:v>
                </c:pt>
                <c:pt idx="1">
                  <c:v>27201</c:v>
                </c:pt>
                <c:pt idx="2">
                  <c:v>30907</c:v>
                </c:pt>
                <c:pt idx="3">
                  <c:v>43793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60-4542-AF96-2682B4E218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세로 막대형1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60-4542-AF96-2682B4E218E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세로 막대형2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E60-4542-AF96-2682B4E218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8566415"/>
        <c:axId val="1531623167"/>
      </c:lineChart>
      <c:catAx>
        <c:axId val="1578566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31623167"/>
        <c:crosses val="autoZero"/>
        <c:auto val="1"/>
        <c:lblAlgn val="ctr"/>
        <c:lblOffset val="100"/>
        <c:noMultiLvlLbl val="0"/>
      </c:catAx>
      <c:valAx>
        <c:axId val="1531623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78566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579708994708993"/>
          <c:y val="0.20325821256038651"/>
          <c:w val="0.6816862433862434"/>
          <c:h val="0.6224091787439614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애플리케이션 장점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1317145175681777"/>
          <c:y val="0.15741412370834504"/>
          <c:w val="0.78031896171420811"/>
          <c:h val="0.72031445200902589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3ADAD-2085-49F1-8834-045DC31DB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9A839A-DEB8-46F7-B964-0229962CD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1712AF-F534-480C-8226-42718524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6D53-884F-4C33-A620-61B63D2453F9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88C5FC-B0E7-429B-9D2F-868C4DCD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ABE50-BB29-4671-91A9-B7834962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40AC-3E08-43E1-8DFD-39588C493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6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4DB79-9354-467D-A00E-9AED8590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5FDAF2-4F36-4563-9542-8BEFF4A2F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DB333-60F8-4127-B740-FEEB195F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6D53-884F-4C33-A620-61B63D2453F9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D8F1A-54F5-4273-B07F-F12F415A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FEDE9E-EE06-4367-8269-E4E7A7D3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40AC-3E08-43E1-8DFD-39588C493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9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43FC16-5F55-474B-B2A1-4821BF2AA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1EA882-3FF6-4A34-8F48-D44AA20BC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5C691-AB6F-41AF-92F7-302EADB9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6D53-884F-4C33-A620-61B63D2453F9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0FFDC5-DAD3-41CE-82FF-822058E0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2E87A-35C5-4BDA-8ECA-37660BFA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40AC-3E08-43E1-8DFD-39588C493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48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C209B-5740-4B6F-9A34-5278B5363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C4A7E-29C7-4EA4-B831-8D1DDD137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C6A48-2225-470A-8ED6-D17EE9F22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6D53-884F-4C33-A620-61B63D2453F9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A5F8E-5AEA-4108-B6BD-35C13CFD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256AD-355B-4FA1-B9BF-FE94EB46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40AC-3E08-43E1-8DFD-39588C493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40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977C9-1EDC-4CAB-BC8F-47810226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95E15-F7BF-4924-8BCE-D9312BCEC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EE097D-EF66-4206-B70E-CA5E6A60E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6D53-884F-4C33-A620-61B63D2453F9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C395F-38AD-4157-B91C-AB085970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EC193-B3EF-4FD3-B233-D5685C6A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40AC-3E08-43E1-8DFD-39588C493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80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6BA3D-854B-4D79-AA70-BF30338D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C8867-A862-4D00-9521-9253A45DB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B79662-6855-4E7A-B989-E0EB0B9A1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F85390-C8C1-4EB5-96DB-4DC3BF39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6D53-884F-4C33-A620-61B63D2453F9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3FA047-1CAB-415B-A095-2E551AD1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6E425F-3B46-4C83-B091-35CC8DCE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40AC-3E08-43E1-8DFD-39588C493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0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8C7E2-D526-4DD3-B1E7-B954A90EA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EA45CB-0119-4A46-9DFC-001401608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A8A433-CAE5-4202-80EA-0B20BEB5B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BFEFE4-BA57-4CE2-BDA4-CF87971D8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06AB47-8C7C-4B06-9812-46F6B6C62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CB16D5-4B31-44C9-815B-ECF651A2D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6D53-884F-4C33-A620-61B63D2453F9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DFC763-211F-41AA-A68B-97C10042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308DB0-DB2A-456F-8381-A0B4B058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40AC-3E08-43E1-8DFD-39588C493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98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BA35C-0D39-4944-984D-51251D8D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658FB6-9968-4F15-8159-6F0E56389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6D53-884F-4C33-A620-61B63D2453F9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DCF603-0E3E-414B-B280-BBD3A025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531DD4-FC48-41AA-8C82-5454A6DD3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40AC-3E08-43E1-8DFD-39588C493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81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9A65E3-C43F-4CBA-8B5D-327E77BC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6D53-884F-4C33-A620-61B63D2453F9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12AFE4-B1E8-4682-AD6F-EABF897E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968FE2-A78C-48E7-B6D7-C2870E48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40AC-3E08-43E1-8DFD-39588C493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5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50FC5-23BE-4C54-9113-86DEE33E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E5C1F-774C-46AC-8CD7-0E00ECAD6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294322-AAA8-4293-86E6-3522779C1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130020-2660-4FC3-903A-0BD3D738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6D53-884F-4C33-A620-61B63D2453F9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DAE94A-9E4F-41E0-9180-D9CA6D96F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D1EC9E-6EAF-459C-9FBC-890345EA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40AC-3E08-43E1-8DFD-39588C493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88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A7C08-99C7-4E59-B197-7388E3AD8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F58555-7A83-4544-B8A5-DECAE657D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DD71AC-7599-4EDC-A146-444C958FE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D4DD05-8CE9-41D5-B67D-DD218D80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6D53-884F-4C33-A620-61B63D2453F9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A67056-308E-4123-901B-B9A1D0E3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ED2D9F-F7AE-4D5A-8A2D-241BD86B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40AC-3E08-43E1-8DFD-39588C493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87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D7B570-2914-445C-A2E0-A8FD34C1A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AD406E-2FB3-4DA5-BD72-613203C36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7D48F-DC7C-4A8D-A54C-014ECC7DC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B6D53-884F-4C33-A620-61B63D2453F9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8F6107-C4D4-4A2A-B636-0A153FA82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9B358F-EFAE-457C-80A5-79871C03A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C40AC-3E08-43E1-8DFD-39588C493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8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6DA55C8-674E-4431-8F45-37A9154BA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521"/>
          <a:stretch/>
        </p:blipFill>
        <p:spPr>
          <a:xfrm>
            <a:off x="1198440" y="610963"/>
            <a:ext cx="9795120" cy="21187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0E4E1B-BABE-4D0B-BFCA-7BEB0E740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968"/>
          <a:stretch/>
        </p:blipFill>
        <p:spPr>
          <a:xfrm>
            <a:off x="1198439" y="2483531"/>
            <a:ext cx="9795119" cy="37635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8BD7E3-9666-41FE-A935-590CB26E1AFE}"/>
              </a:ext>
            </a:extLst>
          </p:cNvPr>
          <p:cNvSpPr txBox="1"/>
          <p:nvPr/>
        </p:nvSpPr>
        <p:spPr>
          <a:xfrm>
            <a:off x="3464417" y="1208693"/>
            <a:ext cx="7199290" cy="677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ko-KR" altLang="en-US" sz="2000" b="1" dirty="0"/>
              <a:t>인공지능 기반 아동 그림 심리 상담 애플리케이션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9505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3E433-F69D-4566-BF9C-4CF68F07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요구사항 명세서</a:t>
            </a:r>
          </a:p>
        </p:txBody>
      </p:sp>
    </p:spTree>
    <p:extLst>
      <p:ext uri="{BB962C8B-B14F-4D97-AF65-F5344CB8AC3E}">
        <p14:creationId xmlns:p14="http://schemas.microsoft.com/office/powerpoint/2010/main" val="2321682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61C90-0ECE-4539-9123-C2D5D5AC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" y="81280"/>
            <a:ext cx="3977640" cy="1182688"/>
          </a:xfrm>
        </p:spPr>
        <p:txBody>
          <a:bodyPr/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개요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F9FA3E8-B682-46FC-85A9-741A4979970F}"/>
              </a:ext>
            </a:extLst>
          </p:cNvPr>
          <p:cNvSpPr txBox="1">
            <a:spLocks/>
          </p:cNvSpPr>
          <p:nvPr/>
        </p:nvSpPr>
        <p:spPr>
          <a:xfrm>
            <a:off x="502920" y="893127"/>
            <a:ext cx="45979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1.1 </a:t>
            </a:r>
            <a:r>
              <a:rPr lang="ko-KR" altLang="en-US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목적 </a:t>
            </a:r>
            <a:r>
              <a:rPr lang="en-US" altLang="ko-KR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&amp; </a:t>
            </a:r>
            <a:r>
              <a:rPr lang="ko-KR" altLang="en-US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연구 범위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EE94C78-6A87-47ED-A3C2-F0FCAA0063DA}"/>
              </a:ext>
            </a:extLst>
          </p:cNvPr>
          <p:cNvSpPr txBox="1">
            <a:spLocks/>
          </p:cNvSpPr>
          <p:nvPr/>
        </p:nvSpPr>
        <p:spPr>
          <a:xfrm>
            <a:off x="986863" y="1263968"/>
            <a:ext cx="10218271" cy="3544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인공지능 기반 아동 그림 심리상담 어플리케이션 제작에 앞서 그에 필요한 요구 사항을 분석하고 정리하는 것 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E6F76A0-5E4D-4EAE-941A-65B11E95EA54}"/>
              </a:ext>
            </a:extLst>
          </p:cNvPr>
          <p:cNvSpPr txBox="1">
            <a:spLocks/>
          </p:cNvSpPr>
          <p:nvPr/>
        </p:nvSpPr>
        <p:spPr>
          <a:xfrm>
            <a:off x="986864" y="3598115"/>
            <a:ext cx="10218271" cy="3056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HTP </a:t>
            </a:r>
            <a:r>
              <a:rPr lang="ko-KR" altLang="en-US" sz="3600" dirty="0"/>
              <a:t>검사의 객관적인 해석을 돕고 </a:t>
            </a:r>
            <a:r>
              <a:rPr lang="en-US" altLang="ko-KR" sz="3600" dirty="0"/>
              <a:t>HTP </a:t>
            </a:r>
            <a:r>
              <a:rPr lang="ko-KR" altLang="en-US" sz="3600" dirty="0"/>
              <a:t>검사 대중화에 기여할 수 있는 인공지능 모델 개발  </a:t>
            </a:r>
          </a:p>
        </p:txBody>
      </p:sp>
    </p:spTree>
    <p:extLst>
      <p:ext uri="{BB962C8B-B14F-4D97-AF65-F5344CB8AC3E}">
        <p14:creationId xmlns:p14="http://schemas.microsoft.com/office/powerpoint/2010/main" val="3923237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61C90-0ECE-4539-9123-C2D5D5AC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" y="81280"/>
            <a:ext cx="3977640" cy="1182688"/>
          </a:xfrm>
        </p:spPr>
        <p:txBody>
          <a:bodyPr/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개요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F9FA3E8-B682-46FC-85A9-741A4979970F}"/>
              </a:ext>
            </a:extLst>
          </p:cNvPr>
          <p:cNvSpPr txBox="1">
            <a:spLocks/>
          </p:cNvSpPr>
          <p:nvPr/>
        </p:nvSpPr>
        <p:spPr>
          <a:xfrm>
            <a:off x="502919" y="893127"/>
            <a:ext cx="33160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1.2 </a:t>
            </a:r>
            <a:r>
              <a:rPr lang="ko-KR" altLang="en-US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용어 정의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10B5127-3612-4C57-A95D-717167CC3E5F}"/>
              </a:ext>
            </a:extLst>
          </p:cNvPr>
          <p:cNvSpPr txBox="1">
            <a:spLocks/>
          </p:cNvSpPr>
          <p:nvPr/>
        </p:nvSpPr>
        <p:spPr>
          <a:xfrm>
            <a:off x="823212" y="1916854"/>
            <a:ext cx="7897534" cy="2712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HTP(House-Tree-Person) test</a:t>
            </a:r>
          </a:p>
          <a:p>
            <a:endParaRPr lang="en-US" altLang="ko-KR" sz="3600" dirty="0"/>
          </a:p>
          <a:p>
            <a:r>
              <a:rPr lang="ko-KR" altLang="en-US" sz="3600" dirty="0"/>
              <a:t>객체 인식</a:t>
            </a:r>
            <a:r>
              <a:rPr lang="en-US" altLang="ko-KR" sz="3600" dirty="0"/>
              <a:t>(Object Detection)</a:t>
            </a:r>
          </a:p>
          <a:p>
            <a:endParaRPr lang="en-US" altLang="ko-KR" sz="3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9351B2-CF83-4D49-827B-A3A2990C8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00" y="3895037"/>
            <a:ext cx="5740400" cy="296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75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61C90-0ECE-4539-9123-C2D5D5AC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9" y="81280"/>
            <a:ext cx="4387925" cy="118268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외부 인터페이스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F9FA3E8-B682-46FC-85A9-741A4979970F}"/>
              </a:ext>
            </a:extLst>
          </p:cNvPr>
          <p:cNvSpPr txBox="1">
            <a:spLocks/>
          </p:cNvSpPr>
          <p:nvPr/>
        </p:nvSpPr>
        <p:spPr>
          <a:xfrm>
            <a:off x="502918" y="893127"/>
            <a:ext cx="55213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2.1 </a:t>
            </a:r>
            <a:r>
              <a:rPr lang="ko-KR" altLang="en-US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사용자 인터페이스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1E3D81-D791-47CF-BCB9-3940C684F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068" y="1850073"/>
            <a:ext cx="49244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65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61C90-0ECE-4539-9123-C2D5D5AC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9" y="81280"/>
            <a:ext cx="4387925" cy="118268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외부 인터페이스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F9FA3E8-B682-46FC-85A9-741A4979970F}"/>
              </a:ext>
            </a:extLst>
          </p:cNvPr>
          <p:cNvSpPr txBox="1">
            <a:spLocks/>
          </p:cNvSpPr>
          <p:nvPr/>
        </p:nvSpPr>
        <p:spPr>
          <a:xfrm>
            <a:off x="502918" y="893127"/>
            <a:ext cx="55213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2.1 </a:t>
            </a:r>
            <a:r>
              <a:rPr lang="ko-KR" altLang="en-US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사용자 인터페이스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518D22-86D7-4C78-905C-6256A6622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64" y="2003855"/>
            <a:ext cx="6293469" cy="40576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073B618-F5F1-47EF-A95D-EB2873310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656" y="2003855"/>
            <a:ext cx="5718344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06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61C90-0ECE-4539-9123-C2D5D5AC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9" y="81280"/>
            <a:ext cx="4387925" cy="118268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외부 인터페이스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F9FA3E8-B682-46FC-85A9-741A4979970F}"/>
              </a:ext>
            </a:extLst>
          </p:cNvPr>
          <p:cNvSpPr txBox="1">
            <a:spLocks/>
          </p:cNvSpPr>
          <p:nvPr/>
        </p:nvSpPr>
        <p:spPr>
          <a:xfrm>
            <a:off x="502918" y="893127"/>
            <a:ext cx="55213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2.1 </a:t>
            </a:r>
            <a:r>
              <a:rPr lang="ko-KR" altLang="en-US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사용자 인터페이스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F40F5F-11F2-480F-8C88-88011DD19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948" y="2218690"/>
            <a:ext cx="80581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22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61C90-0ECE-4539-9123-C2D5D5AC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9" y="81280"/>
            <a:ext cx="4387925" cy="118268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외부 인터페이스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F9FA3E8-B682-46FC-85A9-741A4979970F}"/>
              </a:ext>
            </a:extLst>
          </p:cNvPr>
          <p:cNvSpPr txBox="1">
            <a:spLocks/>
          </p:cNvSpPr>
          <p:nvPr/>
        </p:nvSpPr>
        <p:spPr>
          <a:xfrm>
            <a:off x="502918" y="893127"/>
            <a:ext cx="55213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2.1 </a:t>
            </a:r>
            <a:r>
              <a:rPr lang="ko-KR" altLang="en-US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사용자 인터페이스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8F7C28-8665-4924-A0A9-5C762C674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2281518"/>
            <a:ext cx="80962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88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61C90-0ECE-4539-9123-C2D5D5AC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9" y="81280"/>
            <a:ext cx="4387925" cy="118268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외부 인터페이스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F9FA3E8-B682-46FC-85A9-741A4979970F}"/>
              </a:ext>
            </a:extLst>
          </p:cNvPr>
          <p:cNvSpPr txBox="1">
            <a:spLocks/>
          </p:cNvSpPr>
          <p:nvPr/>
        </p:nvSpPr>
        <p:spPr>
          <a:xfrm>
            <a:off x="502918" y="893127"/>
            <a:ext cx="55213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2.1 </a:t>
            </a:r>
            <a:r>
              <a:rPr lang="ko-KR" altLang="en-US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사용자 인터페이스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9C2CAC-32B8-439D-BCCC-9234B61C6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2075815"/>
            <a:ext cx="72866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86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61C90-0ECE-4539-9123-C2D5D5AC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9" y="81280"/>
            <a:ext cx="4387925" cy="118268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외부 인터페이스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F9FA3E8-B682-46FC-85A9-741A4979970F}"/>
              </a:ext>
            </a:extLst>
          </p:cNvPr>
          <p:cNvSpPr txBox="1">
            <a:spLocks/>
          </p:cNvSpPr>
          <p:nvPr/>
        </p:nvSpPr>
        <p:spPr>
          <a:xfrm>
            <a:off x="502917" y="893127"/>
            <a:ext cx="79956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2.2 </a:t>
            </a:r>
            <a:r>
              <a:rPr lang="ko-KR" altLang="en-US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하드웨어 </a:t>
            </a:r>
            <a:r>
              <a:rPr lang="en-US" altLang="ko-KR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&amp; </a:t>
            </a:r>
            <a:r>
              <a:rPr lang="ko-KR" altLang="en-US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통신 인터페이스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DC53A11-987C-41F9-9FAF-41003E2BFFBC}"/>
              </a:ext>
            </a:extLst>
          </p:cNvPr>
          <p:cNvSpPr txBox="1">
            <a:spLocks/>
          </p:cNvSpPr>
          <p:nvPr/>
        </p:nvSpPr>
        <p:spPr>
          <a:xfrm>
            <a:off x="1157194" y="2667036"/>
            <a:ext cx="96542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카메라 기능이 내장된 안드로이드 </a:t>
            </a:r>
            <a:r>
              <a:rPr lang="en-US" altLang="ko-KR" sz="3600" dirty="0"/>
              <a:t>OS </a:t>
            </a:r>
            <a:r>
              <a:rPr lang="ko-KR" altLang="en-US" sz="3600" dirty="0"/>
              <a:t>모바일 디바이스가 요구됨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2123FB43-BCD7-426C-AA45-CC314264FB64}"/>
              </a:ext>
            </a:extLst>
          </p:cNvPr>
          <p:cNvSpPr txBox="1">
            <a:spLocks/>
          </p:cNvSpPr>
          <p:nvPr/>
        </p:nvSpPr>
        <p:spPr>
          <a:xfrm>
            <a:off x="1157194" y="4351298"/>
            <a:ext cx="91791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클라이언트</a:t>
            </a:r>
            <a:r>
              <a:rPr lang="en-US" altLang="ko-KR" sz="3600" dirty="0"/>
              <a:t>-</a:t>
            </a:r>
            <a:r>
              <a:rPr lang="ko-KR" altLang="en-US" sz="3600" dirty="0"/>
              <a:t>서버간 </a:t>
            </a:r>
            <a:r>
              <a:rPr lang="en-US" altLang="ko-KR" sz="3600" dirty="0"/>
              <a:t>HTTP </a:t>
            </a:r>
            <a:r>
              <a:rPr lang="ko-KR" altLang="en-US" sz="3600" dirty="0"/>
              <a:t>통신이 이뤄진다</a:t>
            </a:r>
          </a:p>
        </p:txBody>
      </p:sp>
    </p:spTree>
    <p:extLst>
      <p:ext uri="{BB962C8B-B14F-4D97-AF65-F5344CB8AC3E}">
        <p14:creationId xmlns:p14="http://schemas.microsoft.com/office/powerpoint/2010/main" val="1393063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61C90-0ECE-4539-9123-C2D5D5AC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9" y="81280"/>
            <a:ext cx="4387925" cy="118268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외부 인터페이스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4BD3EE0-2071-416F-ACE7-DE723926A363}"/>
              </a:ext>
            </a:extLst>
          </p:cNvPr>
          <p:cNvSpPr txBox="1">
            <a:spLocks/>
          </p:cNvSpPr>
          <p:nvPr/>
        </p:nvSpPr>
        <p:spPr>
          <a:xfrm>
            <a:off x="601063" y="856354"/>
            <a:ext cx="63999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2.3 </a:t>
            </a:r>
            <a:r>
              <a:rPr lang="ko-KR" altLang="en-US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소프트웨어 인터페이스</a:t>
            </a:r>
          </a:p>
        </p:txBody>
      </p:sp>
      <p:pic>
        <p:nvPicPr>
          <p:cNvPr id="8" name="image7.png">
            <a:extLst>
              <a:ext uri="{FF2B5EF4-FFF2-40B4-BE49-F238E27FC236}">
                <a16:creationId xmlns:a16="http://schemas.microsoft.com/office/drawing/2014/main" id="{D3571CC2-3EC4-4917-9EDF-E99E6C2F3C9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036371" y="2675436"/>
            <a:ext cx="6617746" cy="3953739"/>
          </a:xfrm>
          <a:prstGeom prst="rect">
            <a:avLst/>
          </a:prstGeom>
          <a:ln/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DC2D3A0-DD28-4E34-85BE-5EC4637CD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45" y="2675436"/>
            <a:ext cx="32670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6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DEE5D-C6AF-4CD2-AC24-29134A4F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아동 정서건강의 문제 심화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D2E2103B-652C-4DC1-861D-856FB2DB6D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1954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9475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61C90-0ECE-4539-9123-C2D5D5AC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9" y="81280"/>
            <a:ext cx="4387925" cy="118268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시스템 기능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F9FA3E8-B682-46FC-85A9-741A4979970F}"/>
              </a:ext>
            </a:extLst>
          </p:cNvPr>
          <p:cNvSpPr txBox="1">
            <a:spLocks/>
          </p:cNvSpPr>
          <p:nvPr/>
        </p:nvSpPr>
        <p:spPr>
          <a:xfrm>
            <a:off x="502918" y="893127"/>
            <a:ext cx="61488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3.1 HTP </a:t>
            </a:r>
            <a:r>
              <a:rPr lang="ko-KR" altLang="en-US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그림 분석</a:t>
            </a:r>
            <a:r>
              <a:rPr lang="en-US" altLang="ko-KR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ko-KR" altLang="en-US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높음</a:t>
            </a:r>
            <a:r>
              <a:rPr lang="en-US" altLang="ko-KR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endParaRPr lang="ko-KR" altLang="en-US" sz="4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D571E4-AB10-4AF1-BA57-19438932D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25" y="1900518"/>
            <a:ext cx="7115175" cy="495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84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61C90-0ECE-4539-9123-C2D5D5AC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9" y="81280"/>
            <a:ext cx="4387925" cy="118268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시스템 기능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F9FA3E8-B682-46FC-85A9-741A4979970F}"/>
              </a:ext>
            </a:extLst>
          </p:cNvPr>
          <p:cNvSpPr txBox="1">
            <a:spLocks/>
          </p:cNvSpPr>
          <p:nvPr/>
        </p:nvSpPr>
        <p:spPr>
          <a:xfrm>
            <a:off x="502918" y="893127"/>
            <a:ext cx="61488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3.2 </a:t>
            </a:r>
            <a:r>
              <a:rPr lang="ko-KR" altLang="en-US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상담사 찾기</a:t>
            </a:r>
            <a:r>
              <a:rPr lang="en-US" altLang="ko-KR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ko-KR" altLang="en-US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중간</a:t>
            </a:r>
            <a:r>
              <a:rPr lang="en-US" altLang="ko-KR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endParaRPr lang="ko-KR" altLang="en-US" sz="4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F8A426-D255-4059-AD92-7F7944601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0" y="1965231"/>
            <a:ext cx="71056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20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61C90-0ECE-4539-9123-C2D5D5AC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9" y="81280"/>
            <a:ext cx="4387925" cy="118268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시스템 기능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F9FA3E8-B682-46FC-85A9-741A4979970F}"/>
              </a:ext>
            </a:extLst>
          </p:cNvPr>
          <p:cNvSpPr txBox="1">
            <a:spLocks/>
          </p:cNvSpPr>
          <p:nvPr/>
        </p:nvSpPr>
        <p:spPr>
          <a:xfrm>
            <a:off x="502918" y="893127"/>
            <a:ext cx="61488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3.3 </a:t>
            </a:r>
            <a:r>
              <a:rPr lang="ko-KR" altLang="en-US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상담하기</a:t>
            </a:r>
            <a:r>
              <a:rPr lang="en-US" altLang="ko-KR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ko-KR" altLang="en-US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중간</a:t>
            </a:r>
            <a:r>
              <a:rPr lang="en-US" altLang="ko-KR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endParaRPr lang="ko-KR" altLang="en-US" sz="4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F9DD68-0F57-457F-8746-A9A99A544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0" y="2762250"/>
            <a:ext cx="72580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61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61C90-0ECE-4539-9123-C2D5D5AC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9" y="81280"/>
            <a:ext cx="4387925" cy="118268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시스템 기능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F9FA3E8-B682-46FC-85A9-741A4979970F}"/>
              </a:ext>
            </a:extLst>
          </p:cNvPr>
          <p:cNvSpPr txBox="1">
            <a:spLocks/>
          </p:cNvSpPr>
          <p:nvPr/>
        </p:nvSpPr>
        <p:spPr>
          <a:xfrm>
            <a:off x="502918" y="893127"/>
            <a:ext cx="61488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3.4 </a:t>
            </a:r>
            <a:r>
              <a:rPr lang="ko-KR" altLang="en-US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회원관리</a:t>
            </a:r>
            <a:r>
              <a:rPr lang="en-US" altLang="ko-KR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ko-KR" altLang="en-US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낮음</a:t>
            </a:r>
            <a:r>
              <a:rPr lang="en-US" altLang="ko-KR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endParaRPr lang="ko-KR" altLang="en-US" sz="4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8B5FF5-0A52-43E8-B3C5-D51B10354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726391"/>
            <a:ext cx="72390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39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61C90-0ECE-4539-9123-C2D5D5AC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9" y="81280"/>
            <a:ext cx="4387925" cy="118268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시스템 기능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F9FA3E8-B682-46FC-85A9-741A4979970F}"/>
              </a:ext>
            </a:extLst>
          </p:cNvPr>
          <p:cNvSpPr txBox="1">
            <a:spLocks/>
          </p:cNvSpPr>
          <p:nvPr/>
        </p:nvSpPr>
        <p:spPr>
          <a:xfrm>
            <a:off x="502918" y="893127"/>
            <a:ext cx="61488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3.5 </a:t>
            </a:r>
            <a:r>
              <a:rPr lang="ko-KR" altLang="en-US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고객관리</a:t>
            </a:r>
            <a:r>
              <a:rPr lang="en-US" altLang="ko-KR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ko-KR" altLang="en-US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낮음</a:t>
            </a:r>
            <a:r>
              <a:rPr lang="en-US" altLang="ko-KR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endParaRPr lang="ko-KR" altLang="en-US" sz="4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BE0523-2BD5-4D70-BBD3-BB09240D1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475" y="2558098"/>
            <a:ext cx="72485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33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61C90-0ECE-4539-9123-C2D5D5AC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9" y="81280"/>
            <a:ext cx="4387925" cy="118268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4.</a:t>
            </a:r>
            <a:r>
              <a:rPr lang="ko-KR" altLang="en-US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비기능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요구사항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F9FA3E8-B682-46FC-85A9-741A4979970F}"/>
              </a:ext>
            </a:extLst>
          </p:cNvPr>
          <p:cNvSpPr txBox="1">
            <a:spLocks/>
          </p:cNvSpPr>
          <p:nvPr/>
        </p:nvSpPr>
        <p:spPr>
          <a:xfrm>
            <a:off x="502918" y="893127"/>
            <a:ext cx="61488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4.1 </a:t>
            </a:r>
            <a:r>
              <a:rPr lang="ko-KR" altLang="en-US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성능요구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F7AB84-AA16-4E2F-90A5-A8C2EB23B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725" y="1990725"/>
            <a:ext cx="71532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21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61C90-0ECE-4539-9123-C2D5D5AC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9" y="81280"/>
            <a:ext cx="4387925" cy="118268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4.</a:t>
            </a:r>
            <a:r>
              <a:rPr lang="ko-KR" altLang="en-US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비기능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요구사항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F9FA3E8-B682-46FC-85A9-741A4979970F}"/>
              </a:ext>
            </a:extLst>
          </p:cNvPr>
          <p:cNvSpPr txBox="1">
            <a:spLocks/>
          </p:cNvSpPr>
          <p:nvPr/>
        </p:nvSpPr>
        <p:spPr>
          <a:xfrm>
            <a:off x="502918" y="893127"/>
            <a:ext cx="61488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4.2 </a:t>
            </a:r>
            <a:r>
              <a:rPr lang="ko-KR" altLang="en-US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보안요구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9FF3A8-24E7-4613-A3C8-9E6A0BC95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231" y="708212"/>
            <a:ext cx="6997769" cy="61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31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61C90-0ECE-4539-9123-C2D5D5AC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9" y="81280"/>
            <a:ext cx="4387925" cy="118268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4.</a:t>
            </a:r>
            <a:r>
              <a:rPr lang="ko-KR" altLang="en-US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비기능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요구사항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F9FA3E8-B682-46FC-85A9-741A4979970F}"/>
              </a:ext>
            </a:extLst>
          </p:cNvPr>
          <p:cNvSpPr txBox="1">
            <a:spLocks/>
          </p:cNvSpPr>
          <p:nvPr/>
        </p:nvSpPr>
        <p:spPr>
          <a:xfrm>
            <a:off x="502918" y="893127"/>
            <a:ext cx="61488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4.3 </a:t>
            </a:r>
            <a:r>
              <a:rPr lang="ko-KR" altLang="en-US" sz="4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품질 속성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1A9D10-D155-452C-9C39-0803D7FE1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0" y="428625"/>
            <a:ext cx="710565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50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6058" y="2782669"/>
            <a:ext cx="4039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/>
              <a:t>유스케이스 명세서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595808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156"/>
          </a:xfrm>
        </p:spPr>
        <p:txBody>
          <a:bodyPr/>
          <a:lstStyle/>
          <a:p>
            <a:r>
              <a:rPr lang="ko-KR" altLang="en-US" dirty="0"/>
              <a:t>유스케이스 </a:t>
            </a:r>
            <a:r>
              <a:rPr lang="en-US" altLang="ko-KR" dirty="0"/>
              <a:t>– </a:t>
            </a:r>
            <a:r>
              <a:rPr lang="ko-KR" altLang="en-US" dirty="0"/>
              <a:t>행위자</a:t>
            </a:r>
            <a:r>
              <a:rPr lang="en-US" altLang="ko-KR" dirty="0"/>
              <a:t>(Actor) </a:t>
            </a:r>
            <a:r>
              <a:rPr lang="ko-KR" altLang="en-US" dirty="0"/>
              <a:t>식별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380780"/>
            <a:ext cx="10515600" cy="4955831"/>
          </a:xfrm>
        </p:spPr>
        <p:txBody>
          <a:bodyPr/>
          <a:lstStyle/>
          <a:p>
            <a:pPr marL="457200" indent="-457200">
              <a:buAutoNum type="arabicParenBoth"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020" y="1478318"/>
            <a:ext cx="8321041" cy="48582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453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EAE99-764F-40C6-8EE6-FBA61E5B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높은 금전적</a:t>
            </a:r>
            <a:r>
              <a:rPr lang="en-US" altLang="ko-KR" dirty="0"/>
              <a:t>, </a:t>
            </a:r>
            <a:r>
              <a:rPr lang="ko-KR" altLang="en-US" dirty="0"/>
              <a:t>시간적 비용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716C75A-E23B-4148-98D3-DD9E3C1BE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467" y="1825625"/>
            <a:ext cx="71910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37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020" y="271792"/>
            <a:ext cx="10515600" cy="858194"/>
          </a:xfrm>
        </p:spPr>
        <p:txBody>
          <a:bodyPr/>
          <a:lstStyle/>
          <a:p>
            <a:r>
              <a:rPr lang="ko-KR" altLang="en-US" dirty="0"/>
              <a:t>유스케이스 </a:t>
            </a:r>
            <a:r>
              <a:rPr lang="en-US" altLang="ko-KR" dirty="0"/>
              <a:t>– </a:t>
            </a:r>
            <a:r>
              <a:rPr lang="ko-KR" altLang="en-US" dirty="0"/>
              <a:t>유스케이스 추출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260" y="1338263"/>
            <a:ext cx="7658100" cy="5140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차트 8"/>
          <p:cNvGraphicFramePr/>
          <p:nvPr>
            <p:extLst/>
          </p:nvPr>
        </p:nvGraphicFramePr>
        <p:xfrm>
          <a:off x="8054813" y="1666239"/>
          <a:ext cx="3780000" cy="41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83178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2030" y="337879"/>
            <a:ext cx="10515600" cy="858194"/>
          </a:xfrm>
        </p:spPr>
        <p:txBody>
          <a:bodyPr/>
          <a:lstStyle/>
          <a:p>
            <a:r>
              <a:rPr lang="ko-KR" altLang="en-US" dirty="0"/>
              <a:t>유스케이스 </a:t>
            </a:r>
            <a:r>
              <a:rPr lang="en-US" altLang="ko-KR" dirty="0"/>
              <a:t>– Relation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2707" y="1390493"/>
            <a:ext cx="7042697" cy="5140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3" name="차트 12"/>
          <p:cNvGraphicFramePr/>
          <p:nvPr>
            <p:extLst/>
          </p:nvPr>
        </p:nvGraphicFramePr>
        <p:xfrm>
          <a:off x="7015474" y="1498855"/>
          <a:ext cx="3780000" cy="41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24156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98468"/>
            <a:ext cx="10515600" cy="858194"/>
          </a:xfrm>
        </p:spPr>
        <p:txBody>
          <a:bodyPr/>
          <a:lstStyle/>
          <a:p>
            <a:r>
              <a:rPr lang="ko-KR" altLang="en-US" dirty="0"/>
              <a:t>유스케이스 상세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845820" y="1470659"/>
          <a:ext cx="10515600" cy="49377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60220">
                  <a:extLst>
                    <a:ext uri="{9D8B030D-6E8A-4147-A177-3AD203B41FA5}">
                      <a16:colId xmlns:a16="http://schemas.microsoft.com/office/drawing/2014/main" val="611887325"/>
                    </a:ext>
                  </a:extLst>
                </a:gridCol>
                <a:gridCol w="8755380">
                  <a:extLst>
                    <a:ext uri="{9D8B030D-6E8A-4147-A177-3AD203B41FA5}">
                      <a16:colId xmlns:a16="http://schemas.microsoft.com/office/drawing/2014/main" val="3885513759"/>
                    </a:ext>
                  </a:extLst>
                </a:gridCol>
              </a:tblGrid>
              <a:tr h="434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Usecase</a:t>
                      </a:r>
                      <a:r>
                        <a:rPr lang="en-US" altLang="ko-KR" baseline="0" dirty="0"/>
                        <a:t> 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Main</a:t>
                      </a:r>
                      <a:r>
                        <a:rPr lang="en-US" altLang="ko-KR" baseline="0" dirty="0"/>
                        <a:t> flow </a:t>
                      </a:r>
                      <a:r>
                        <a:rPr lang="ko-KR" altLang="en-US" baseline="0" dirty="0"/>
                        <a:t>요약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222909"/>
                  </a:ext>
                </a:extLst>
              </a:tr>
              <a:tr h="2037050">
                <a:tc>
                  <a:txBody>
                    <a:bodyPr/>
                    <a:lstStyle/>
                    <a:p>
                      <a:pPr marL="342900" indent="-342900" latinLnBrk="1">
                        <a:buAutoNum type="arabicParenBoth"/>
                      </a:pPr>
                      <a:r>
                        <a:rPr lang="ko-KR" altLang="en-US" dirty="0"/>
                        <a:t>회원가입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/>
                        <a:t>사용자는 </a:t>
                      </a:r>
                      <a:r>
                        <a:rPr lang="en-US" altLang="ko-KR" baseline="0" dirty="0"/>
                        <a:t>ID</a:t>
                      </a:r>
                      <a:r>
                        <a:rPr lang="ko-KR" altLang="en-US" baseline="0" dirty="0"/>
                        <a:t>로 사용할 이메일 주소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비밀번호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닉네임을 입력하여 회원 가입을 하게 된다</a:t>
                      </a:r>
                      <a:r>
                        <a:rPr lang="en-US" altLang="ko-KR" baseline="0" dirty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/>
                        <a:t>상담사는 회원 가입시 상담사 자격으로 회원 가입을 하며 관리자로부터 상담사 자격 승인을 받는다</a:t>
                      </a:r>
                      <a:r>
                        <a:rPr lang="en-US" altLang="ko-KR" baseline="0" dirty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/>
                        <a:t>관리자는 상담사 승인 요청이 발생했을 시 제휴 상담사와 일치하는지 확인하고 일치하면 승인한다</a:t>
                      </a:r>
                      <a:r>
                        <a:rPr lang="en-US" altLang="ko-KR" baseline="0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755531"/>
                  </a:ext>
                </a:extLst>
              </a:tr>
              <a:tr h="10721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(2) HTP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검사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사용자는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집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나무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사람 중 원하는 검사를 선택하여 검사를 진행한다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사용자는 그림을 그리고 난 뒤 사진 전송을 하고 서버로 보내진 사진은 인공지능 모델이 </a:t>
                      </a:r>
                      <a:r>
                        <a:rPr lang="en-US" altLang="ko-KR" dirty="0"/>
                        <a:t>HTP </a:t>
                      </a:r>
                      <a:r>
                        <a:rPr lang="ko-KR" altLang="en-US" dirty="0"/>
                        <a:t>검사를 해석하여 결과 분석지를 보여준다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850769"/>
                  </a:ext>
                </a:extLst>
              </a:tr>
              <a:tr h="13937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(3) </a:t>
                      </a:r>
                      <a:r>
                        <a:rPr lang="ko-KR" altLang="en-US" dirty="0"/>
                        <a:t>상담사 찾기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사용자는 </a:t>
                      </a:r>
                      <a:r>
                        <a:rPr lang="en-US" altLang="ko-KR" dirty="0"/>
                        <a:t>HTP </a:t>
                      </a:r>
                      <a:r>
                        <a:rPr lang="ko-KR" altLang="en-US" dirty="0"/>
                        <a:t>검사 여부를 떠나서 상담사와 상담을 할 수 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사용자가 </a:t>
                      </a:r>
                      <a:r>
                        <a:rPr lang="en-US" altLang="ko-KR" dirty="0"/>
                        <a:t>HTP</a:t>
                      </a:r>
                      <a:r>
                        <a:rPr lang="ko-KR" altLang="en-US" baseline="0" dirty="0"/>
                        <a:t> 검사를 했을 시 사용자의 검사 결과 키워드에 따라 상담사가 추천된다</a:t>
                      </a:r>
                      <a:r>
                        <a:rPr lang="en-US" altLang="ko-KR" baseline="0" dirty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/>
                        <a:t>사용자는 상담사를 찜해 둘 수 있다</a:t>
                      </a:r>
                      <a:r>
                        <a:rPr lang="en-US" altLang="ko-KR" baseline="0" dirty="0"/>
                        <a:t>.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43111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810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95132"/>
            <a:ext cx="10515600" cy="858194"/>
          </a:xfrm>
        </p:spPr>
        <p:txBody>
          <a:bodyPr/>
          <a:lstStyle/>
          <a:p>
            <a:r>
              <a:rPr lang="ko-KR" altLang="en-US" dirty="0"/>
              <a:t>유스케이스 상세</a:t>
            </a:r>
          </a:p>
        </p:txBody>
      </p:sp>
      <p:graphicFrame>
        <p:nvGraphicFramePr>
          <p:cNvPr id="10" name="내용 개체 틀 3"/>
          <p:cNvGraphicFramePr>
            <a:graphicFrameLocks/>
          </p:cNvGraphicFramePr>
          <p:nvPr>
            <p:extLst/>
          </p:nvPr>
        </p:nvGraphicFramePr>
        <p:xfrm>
          <a:off x="876300" y="1470659"/>
          <a:ext cx="10515600" cy="474657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60220">
                  <a:extLst>
                    <a:ext uri="{9D8B030D-6E8A-4147-A177-3AD203B41FA5}">
                      <a16:colId xmlns:a16="http://schemas.microsoft.com/office/drawing/2014/main" val="611887325"/>
                    </a:ext>
                  </a:extLst>
                </a:gridCol>
                <a:gridCol w="8755380">
                  <a:extLst>
                    <a:ext uri="{9D8B030D-6E8A-4147-A177-3AD203B41FA5}">
                      <a16:colId xmlns:a16="http://schemas.microsoft.com/office/drawing/2014/main" val="3885513759"/>
                    </a:ext>
                  </a:extLst>
                </a:gridCol>
              </a:tblGrid>
              <a:tr h="434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Usecase</a:t>
                      </a:r>
                      <a:r>
                        <a:rPr lang="en-US" altLang="ko-KR" baseline="0" dirty="0"/>
                        <a:t> 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Main</a:t>
                      </a:r>
                      <a:r>
                        <a:rPr lang="en-US" altLang="ko-KR" baseline="0" dirty="0"/>
                        <a:t> flow </a:t>
                      </a:r>
                      <a:r>
                        <a:rPr lang="ko-KR" altLang="en-US" baseline="0" dirty="0"/>
                        <a:t>요약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222909"/>
                  </a:ext>
                </a:extLst>
              </a:tr>
              <a:tr h="1508292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(4) </a:t>
                      </a:r>
                      <a:r>
                        <a:rPr lang="ko-KR" altLang="en-US" dirty="0"/>
                        <a:t>결제하기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사용자는 상담사 선택을 마친 후 해당 상담사가 서비스 하는 상담 유형 중 하나</a:t>
                      </a:r>
                      <a:r>
                        <a:rPr lang="ko-KR" altLang="en-US" baseline="0" dirty="0"/>
                        <a:t> 또는 여러 개를 선택하여 결제할 수 있다</a:t>
                      </a:r>
                      <a:r>
                        <a:rPr lang="en-US" altLang="ko-KR" baseline="0" dirty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/>
                        <a:t>사용자는 상담 형태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상담 시간을 선택한 후 결제 할 수 있다</a:t>
                      </a:r>
                      <a:r>
                        <a:rPr lang="en-US" altLang="ko-KR" baseline="0" dirty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/>
                        <a:t>선택한 결제 수단에 따라 결제 과정이 진행되고 결제가 완료되면 사용자는 상담할 수 있는 예약을 잡게 된다</a:t>
                      </a:r>
                      <a:r>
                        <a:rPr lang="en-US" altLang="ko-KR" baseline="0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755531"/>
                  </a:ext>
                </a:extLst>
              </a:tr>
              <a:tr h="14097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(5) </a:t>
                      </a:r>
                      <a:r>
                        <a:rPr lang="ko-KR" altLang="en-US" dirty="0"/>
                        <a:t>상담하기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사용자는 결제를 마친 상태로 예약을 보유하고 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사용자는 상담 일정을 변경하고 싶다면 상담사와 연락하여 상담 일정을 조정할 수 있다</a:t>
                      </a:r>
                      <a:r>
                        <a:rPr lang="en-US" altLang="ko-KR" dirty="0"/>
                        <a:t>. 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사용자는 상담을 마친</a:t>
                      </a:r>
                      <a:r>
                        <a:rPr lang="ko-KR" altLang="en-US" baseline="0" dirty="0"/>
                        <a:t> 후 후기를 남길 수 있다</a:t>
                      </a:r>
                      <a:r>
                        <a:rPr lang="en-US" altLang="ko-KR" baseline="0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850769"/>
                  </a:ext>
                </a:extLst>
              </a:tr>
              <a:tr h="13937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(6) </a:t>
                      </a:r>
                      <a:r>
                        <a:rPr lang="ko-KR" altLang="en-US" dirty="0"/>
                        <a:t>고객관리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상담사는 사용자가 진행한 검사 내역에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대해 조회할 수 있다</a:t>
                      </a:r>
                      <a:r>
                        <a:rPr lang="en-US" altLang="ko-KR" baseline="0" dirty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/>
                        <a:t>상담사는 상담을 진행하였다면 상담사는 사용자와 상담한 내용에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대한 기록을 조회하고 수정할 수 있다</a:t>
                      </a:r>
                      <a:r>
                        <a:rPr lang="en-US" altLang="ko-KR" baseline="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43111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816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95132"/>
            <a:ext cx="10515600" cy="858194"/>
          </a:xfrm>
        </p:spPr>
        <p:txBody>
          <a:bodyPr/>
          <a:lstStyle/>
          <a:p>
            <a:r>
              <a:rPr lang="ko-KR" altLang="en-US" dirty="0"/>
              <a:t>유스케이스 상세</a:t>
            </a:r>
          </a:p>
        </p:txBody>
      </p:sp>
      <p:graphicFrame>
        <p:nvGraphicFramePr>
          <p:cNvPr id="10" name="내용 개체 틀 3"/>
          <p:cNvGraphicFramePr>
            <a:graphicFrameLocks/>
          </p:cNvGraphicFramePr>
          <p:nvPr>
            <p:extLst/>
          </p:nvPr>
        </p:nvGraphicFramePr>
        <p:xfrm>
          <a:off x="876300" y="1470659"/>
          <a:ext cx="10515600" cy="44803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611887325"/>
                    </a:ext>
                  </a:extLst>
                </a:gridCol>
                <a:gridCol w="8305800">
                  <a:extLst>
                    <a:ext uri="{9D8B030D-6E8A-4147-A177-3AD203B41FA5}">
                      <a16:colId xmlns:a16="http://schemas.microsoft.com/office/drawing/2014/main" val="3885513759"/>
                    </a:ext>
                  </a:extLst>
                </a:gridCol>
              </a:tblGrid>
              <a:tr h="434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Usecase</a:t>
                      </a:r>
                      <a:r>
                        <a:rPr lang="en-US" altLang="ko-KR" baseline="0" dirty="0"/>
                        <a:t> 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Main</a:t>
                      </a:r>
                      <a:r>
                        <a:rPr lang="en-US" altLang="ko-KR" baseline="0" dirty="0"/>
                        <a:t> flow </a:t>
                      </a:r>
                      <a:r>
                        <a:rPr lang="ko-KR" altLang="en-US" baseline="0" dirty="0"/>
                        <a:t>요약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222909"/>
                  </a:ext>
                </a:extLst>
              </a:tr>
              <a:tr h="1157772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(7) </a:t>
                      </a:r>
                      <a:r>
                        <a:rPr lang="ko-KR" altLang="en-US" dirty="0"/>
                        <a:t>일정관리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상담사는 상담사 자격 승인을 얻고</a:t>
                      </a:r>
                      <a:r>
                        <a:rPr lang="ko-KR" altLang="en-US" baseline="0" dirty="0"/>
                        <a:t> 상담사 자격으로 회원 등록된 상태이다</a:t>
                      </a:r>
                      <a:r>
                        <a:rPr lang="en-US" altLang="ko-KR" baseline="0" dirty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/>
                        <a:t>상담사는 일정관리 버튼을 누르면 자신에게 들어온 상담 정보에 대한 내용을 조회할 수 있다</a:t>
                      </a:r>
                      <a:r>
                        <a:rPr lang="en-US" altLang="ko-KR" baseline="0" dirty="0"/>
                        <a:t>. (</a:t>
                      </a:r>
                      <a:r>
                        <a:rPr lang="ko-KR" altLang="en-US" baseline="0" dirty="0"/>
                        <a:t>고객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사전 검사 내역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날짜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및 시간 등</a:t>
                      </a:r>
                      <a:r>
                        <a:rPr lang="en-US" altLang="ko-KR" baseline="0" dirty="0"/>
                        <a:t>..)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baseline="0" dirty="0"/>
                        <a:t>상담 방법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시간에 대한 조율이 필요할 경우 고객에게 직접 연락하여 상담 일정을 조정할 수 있다</a:t>
                      </a:r>
                      <a:r>
                        <a:rPr lang="en-US" altLang="ko-KR" baseline="0" dirty="0"/>
                        <a:t>.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755531"/>
                  </a:ext>
                </a:extLst>
              </a:tr>
              <a:tr h="10721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(8) </a:t>
                      </a:r>
                      <a:r>
                        <a:rPr lang="ko-KR" altLang="en-US" dirty="0"/>
                        <a:t>상담 가입 승인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/>
                        <a:t>관리자는 상담사가 회원 가입 승인 요청을 했을 경우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상담사가 제출한 상담 자격증 및 개인 정보를 근거로 제휴 상담사가 맞는지 확인한 후 상담사 자격을 승인한다</a:t>
                      </a:r>
                      <a:r>
                        <a:rPr lang="en-US" altLang="ko-KR" baseline="0" dirty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850769"/>
                  </a:ext>
                </a:extLst>
              </a:tr>
              <a:tr h="13937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(9)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회원 삭제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관리자는 필요하다고 판단되는 때에 회원 정보를 삭제할 수 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삭제가 이루어지면 해당 내용이 </a:t>
                      </a:r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에 반영된다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43111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21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82D75-1768-4601-ADCF-7412131A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초등 저학년 아동들의 스마트폰 보급확산</a:t>
            </a:r>
          </a:p>
        </p:txBody>
      </p:sp>
      <p:pic>
        <p:nvPicPr>
          <p:cNvPr id="2050" name="Picture 2" descr="[ì ë³´íµì ì ì±ì°êµ¬ì ííì´ì§ ìº¡ì²]">
            <a:extLst>
              <a:ext uri="{FF2B5EF4-FFF2-40B4-BE49-F238E27FC236}">
                <a16:creationId xmlns:a16="http://schemas.microsoft.com/office/drawing/2014/main" id="{5FBA6EA2-FF33-4589-BEA4-FA4F91E162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368" y="1825625"/>
            <a:ext cx="954126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73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F3F2A5-9247-45A2-9CBC-CD8432CF0B7A}"/>
              </a:ext>
            </a:extLst>
          </p:cNvPr>
          <p:cNvSpPr/>
          <p:nvPr/>
        </p:nvSpPr>
        <p:spPr>
          <a:xfrm>
            <a:off x="3670479" y="2228045"/>
            <a:ext cx="566670" cy="643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A57142-2B89-45C9-9336-26D241B4A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59" y="1764450"/>
            <a:ext cx="5710879" cy="3132741"/>
          </a:xfrm>
          <a:prstGeom prst="rect">
            <a:avLst/>
          </a:prstGeom>
        </p:spPr>
      </p:pic>
      <p:pic>
        <p:nvPicPr>
          <p:cNvPr id="3076" name="Picture 4" descr="ì¸ê³µì§ë¥ ìì¤ ì ë°ì ì±ê³µ : ê³¼í : ë¯¸ë&amp;ê³¼í : ë´ì¤ : íê²¨ë ">
            <a:extLst>
              <a:ext uri="{FF2B5EF4-FFF2-40B4-BE49-F238E27FC236}">
                <a16:creationId xmlns:a16="http://schemas.microsoft.com/office/drawing/2014/main" id="{980E4005-8350-4190-8382-256828441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905" y="1923487"/>
            <a:ext cx="4573246" cy="281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5A24B4BB-9A31-40AA-9AC3-3ADBCD47ADE7}"/>
              </a:ext>
            </a:extLst>
          </p:cNvPr>
          <p:cNvSpPr/>
          <p:nvPr/>
        </p:nvSpPr>
        <p:spPr>
          <a:xfrm>
            <a:off x="5633683" y="2550017"/>
            <a:ext cx="1365160" cy="136516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2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https://lh6.googleusercontent.com/-Feg46Wf6MmSdDMgtGmhr2xivA0kFaTmKKsWaRp90-FsBkv0j3njzFzN8klFDP1iNTIruQa_H38mYG1_Dlij0kkwDTYapp9uuY6rfx1pEADljvAUCn3kVuZC2TNPUfGpfvzxNByr">
            <a:extLst>
              <a:ext uri="{FF2B5EF4-FFF2-40B4-BE49-F238E27FC236}">
                <a16:creationId xmlns:a16="http://schemas.microsoft.com/office/drawing/2014/main" id="{E93E0AE3-5189-4DD8-B22E-CE555EED4B4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27" y="296214"/>
            <a:ext cx="7057622" cy="6408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https://lh6.googleusercontent.com/pJs8Fj49EzkeeN5vY_Fcw8qVO4Q30ZBR3L_OWbXNnWbK-_H-0FjF2dbaFdljmhkxV059mM0jBTn9I1OWzFuHy0SsmF0fM-LgkUra0ENHpOVf58-jdpJSVj1-SpVPDcQFum-1CRnr">
            <a:extLst>
              <a:ext uri="{FF2B5EF4-FFF2-40B4-BE49-F238E27FC236}">
                <a16:creationId xmlns:a16="http://schemas.microsoft.com/office/drawing/2014/main" id="{15ECE928-0E8B-4A6F-B3C2-F262821C33E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867" y="990437"/>
            <a:ext cx="6130343" cy="4877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8194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ìì  CNN ì´ë¯¸ì§">
            <a:extLst>
              <a:ext uri="{FF2B5EF4-FFF2-40B4-BE49-F238E27FC236}">
                <a16:creationId xmlns:a16="http://schemas.microsoft.com/office/drawing/2014/main" id="{60B03722-A06B-4A4F-AD25-93C9C0B2DE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947" y="2202287"/>
            <a:ext cx="7670106" cy="36725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2ED298F8-DDD8-4989-A229-9C72D660D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CNN</a:t>
            </a:r>
            <a:r>
              <a:rPr lang="ko-KR" altLang="en-US" dirty="0"/>
              <a:t> 이미지 인식 알고리즘</a:t>
            </a:r>
          </a:p>
        </p:txBody>
      </p:sp>
    </p:spTree>
    <p:extLst>
      <p:ext uri="{BB962C8B-B14F-4D97-AF65-F5344CB8AC3E}">
        <p14:creationId xmlns:p14="http://schemas.microsoft.com/office/powerpoint/2010/main" val="107254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009C072-AF6B-4B2B-AEFA-C4CE0FE9E4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384" y="2033109"/>
            <a:ext cx="7076655" cy="389936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0D777D8-3340-405F-A130-30FD7E158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서버 </a:t>
            </a:r>
            <a:r>
              <a:rPr lang="en-US" altLang="ko-KR" dirty="0"/>
              <a:t>&amp; 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871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C5FA846-C933-435F-997B-96E53CF2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765" y="959644"/>
            <a:ext cx="9690470" cy="49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7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609</Words>
  <Application>Microsoft Office PowerPoint</Application>
  <PresentationFormat>와이드스크린</PresentationFormat>
  <Paragraphs>94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08서울남산체 EB</vt:lpstr>
      <vt:lpstr>맑은 고딕</vt:lpstr>
      <vt:lpstr>Arial</vt:lpstr>
      <vt:lpstr>Office 테마</vt:lpstr>
      <vt:lpstr>PowerPoint 프레젠테이션</vt:lpstr>
      <vt:lpstr>아동 정서건강의 문제 심화</vt:lpstr>
      <vt:lpstr>높은 금전적, 시간적 비용</vt:lpstr>
      <vt:lpstr>초등 저학년 아동들의 스마트폰 보급확산</vt:lpstr>
      <vt:lpstr>PowerPoint 프레젠테이션</vt:lpstr>
      <vt:lpstr>PowerPoint 프레젠테이션</vt:lpstr>
      <vt:lpstr>CNN 이미지 인식 알고리즘</vt:lpstr>
      <vt:lpstr>서버 &amp; DB</vt:lpstr>
      <vt:lpstr>PowerPoint 프레젠테이션</vt:lpstr>
      <vt:lpstr>요구사항 명세서</vt:lpstr>
      <vt:lpstr>1.개요</vt:lpstr>
      <vt:lpstr>1.개요</vt:lpstr>
      <vt:lpstr>2.외부 인터페이스</vt:lpstr>
      <vt:lpstr>2.외부 인터페이스</vt:lpstr>
      <vt:lpstr>2.외부 인터페이스</vt:lpstr>
      <vt:lpstr>2.외부 인터페이스</vt:lpstr>
      <vt:lpstr>2.외부 인터페이스</vt:lpstr>
      <vt:lpstr>2.외부 인터페이스</vt:lpstr>
      <vt:lpstr>2.외부 인터페이스</vt:lpstr>
      <vt:lpstr>3.시스템 기능</vt:lpstr>
      <vt:lpstr>3.시스템 기능</vt:lpstr>
      <vt:lpstr>3.시스템 기능</vt:lpstr>
      <vt:lpstr>3.시스템 기능</vt:lpstr>
      <vt:lpstr>3.시스템 기능</vt:lpstr>
      <vt:lpstr>4.비기능 요구사항</vt:lpstr>
      <vt:lpstr>4.비기능 요구사항</vt:lpstr>
      <vt:lpstr>4.비기능 요구사항</vt:lpstr>
      <vt:lpstr>PowerPoint 프레젠테이션</vt:lpstr>
      <vt:lpstr>유스케이스 – 행위자(Actor) 식별</vt:lpstr>
      <vt:lpstr>유스케이스 – 유스케이스 추출</vt:lpstr>
      <vt:lpstr>유스케이스 – Relation</vt:lpstr>
      <vt:lpstr>유스케이스 상세</vt:lpstr>
      <vt:lpstr>유스케이스 상세</vt:lpstr>
      <vt:lpstr>유스케이스 상세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인우</dc:creator>
  <cp:lastModifiedBy>장 인우</cp:lastModifiedBy>
  <cp:revision>9</cp:revision>
  <dcterms:created xsi:type="dcterms:W3CDTF">2020-05-02T10:09:36Z</dcterms:created>
  <dcterms:modified xsi:type="dcterms:W3CDTF">2020-05-02T14:18:20Z</dcterms:modified>
</cp:coreProperties>
</file>