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9" r:id="rId3"/>
    <p:sldId id="257" r:id="rId4"/>
    <p:sldId id="258" r:id="rId5"/>
    <p:sldId id="263" r:id="rId6"/>
    <p:sldId id="256" r:id="rId7"/>
    <p:sldId id="259" r:id="rId8"/>
    <p:sldId id="262" r:id="rId9"/>
    <p:sldId id="260" r:id="rId10"/>
    <p:sldId id="267" r:id="rId11"/>
    <p:sldId id="268" r:id="rId12"/>
    <p:sldId id="264" r:id="rId13"/>
    <p:sldId id="265" r:id="rId14"/>
    <p:sldId id="266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766-1678-4667-94C1-58B7043081B7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7B5F-8D4C-44C9-B675-DA9F3683E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0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766-1678-4667-94C1-58B7043081B7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7B5F-8D4C-44C9-B675-DA9F3683E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3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766-1678-4667-94C1-58B7043081B7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7B5F-8D4C-44C9-B675-DA9F3683E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07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84A93-1801-4342-BD20-919B359B9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7DC9EB-D3A5-4232-B9E7-748256955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E452C-4FEA-46EA-86CC-0DDCC180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55B515-1278-4C86-A651-64282502B4D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DB5C0-4972-4AEF-9D50-1C1BFF2F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86568-8AA8-40AD-83C3-48346D6E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BB280-2970-4EC8-9B41-40989AB510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74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F719B-7FBD-4188-854C-D63FFB5C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55ED73-0898-4A38-9B79-1E53FA315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99A41-78B7-4FAE-8375-F063095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55B515-1278-4C86-A651-64282502B4D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69882-2F7A-48FE-9B35-517BD99F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53EBF-8776-489A-B698-F624187E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BB280-2970-4EC8-9B41-40989AB510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906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7C66E-5C2D-4C4D-9DF3-3750CC98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7DE09-0AEA-41E1-AEA5-EC8317AE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E3A17-235B-44EF-8197-D869DBDF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55B515-1278-4C86-A651-64282502B4D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ABB64-C85D-41CE-9DE8-49F8FD33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DCC63-2193-4885-9F2E-CFCA36AE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BB280-2970-4EC8-9B41-40989AB510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615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6A3BC-2EA4-4F95-8DE7-21B16C5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5F7FA-C7E4-4730-BC71-1A946BE22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326CD9-095F-4797-8551-172EF3027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45538-321A-43C8-8CE1-2A4A51AB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55B515-1278-4C86-A651-64282502B4D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B65AB5-5A3C-426A-A749-AB4C2914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A728C5-1CD3-44D7-9906-65759CD8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BB280-2970-4EC8-9B41-40989AB510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203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31C75-5EA6-4496-AB23-9F69CCFBA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CCE3E9-2F3E-4E28-87D4-7AFDB8863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83B04-E1E5-4BE7-8AD8-87149731B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0F4566-D62B-41E3-836D-D5FF09744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1C3E7F-74D3-4FA8-A8B9-D17F44390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627A86-8A7B-4CC7-AD24-1F726E95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55B515-1278-4C86-A651-64282502B4D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41C805-9D13-4A38-9867-0813DAB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430815-D882-47EF-B072-03C66ED8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BB280-2970-4EC8-9B41-40989AB510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69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0D6C9-2AF9-4699-A798-586D0FCA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8082F1-246A-4560-82F2-EB866C79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55B515-1278-4C86-A651-64282502B4D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BFE419-B1A9-480B-8F4D-2388322D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C97FA9-61CD-4406-AA5B-E3AB8BEE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BB280-2970-4EC8-9B41-40989AB510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5988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5726A5-36D1-4AD1-BFD8-648F772F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55B515-1278-4C86-A651-64282502B4D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01182F-A5D4-4070-AA2F-E3B8740C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69BAE0-6241-4B7E-AB3D-C0B8197A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BB280-2970-4EC8-9B41-40989AB510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97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F36E1-DA8F-4C1C-A5E6-1B2FBDF5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B6ECA-5BEE-441B-864E-FDA18E1D2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0436A-4F4D-4096-9714-26F7765F5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73CE6E-59E7-4B52-BDCE-2993F268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55B515-1278-4C86-A651-64282502B4D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20F39D-DF2E-4649-A26B-111A2583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C69F8E-E6B4-45B1-B0D2-9DC699E4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BB280-2970-4EC8-9B41-40989AB510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04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766-1678-4667-94C1-58B7043081B7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7B5F-8D4C-44C9-B675-DA9F3683E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57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76C8D-2EC4-49E9-ACDE-194DB864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1FBD2D-3458-41E5-832F-D4D3E0A4C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4EFFC-147A-49B0-BD5C-BD2D91A7F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EF7FF-A27D-407D-9A4A-45F78938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55B515-1278-4C86-A651-64282502B4D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AD06AD-A29F-4DCC-A622-D9381727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5F34B-E7E2-49A8-82E2-5EE591B6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BB280-2970-4EC8-9B41-40989AB510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19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C6383-CFA4-4AAF-BBC1-BE8B3118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5B2214-942D-41AF-991B-00F370814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0EFFB-6576-4067-80AD-DD79F42F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55B515-1278-4C86-A651-64282502B4D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82BC6-ACC8-4AC4-929A-868187E4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86AD1-4D0A-43D3-9628-4C09CA54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BB280-2970-4EC8-9B41-40989AB510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44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C4B8F6-6D9A-4E7C-A2A3-8A960D621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6F1C0-37A6-4C50-8CD0-088F58FF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70858-35A3-4610-A782-83E3ABD0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55B515-1278-4C86-A651-64282502B4D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28DBA-BD55-4F5A-AE6D-E6036E40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4888D-4809-4108-8023-C08A366F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BB280-2970-4EC8-9B41-40989AB510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55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766-1678-4667-94C1-58B7043081B7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7B5F-8D4C-44C9-B675-DA9F3683E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4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766-1678-4667-94C1-58B7043081B7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7B5F-8D4C-44C9-B675-DA9F3683E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03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766-1678-4667-94C1-58B7043081B7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7B5F-8D4C-44C9-B675-DA9F3683E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53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766-1678-4667-94C1-58B7043081B7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7B5F-8D4C-44C9-B675-DA9F3683E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3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766-1678-4667-94C1-58B7043081B7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7B5F-8D4C-44C9-B675-DA9F3683E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2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766-1678-4667-94C1-58B7043081B7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7B5F-8D4C-44C9-B675-DA9F3683E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71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766-1678-4667-94C1-58B7043081B7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7B5F-8D4C-44C9-B675-DA9F3683E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06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E766-1678-4667-94C1-58B7043081B7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E7B5F-8D4C-44C9-B675-DA9F3683E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3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CE4520-39F6-4265-BB1D-8DD1AADC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2C6FC-783F-4BA0-9F8B-DBE92191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25C57-23A2-4DB1-8E03-A0F76C822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55B515-1278-4C86-A651-64282502B4D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1B08B-503E-4E83-9F2F-4C1BBF92D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79432-A77C-4E90-9301-E82A4ADD2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BB280-2970-4EC8-9B41-40989AB510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25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jw9412/designSprint_Therapy/tree/master/%EC%A1%B8%EC%97%85%ED%94%84%EB%A1%9C%EC%A0%9D%ED%8A%B8SE0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8CEE0B-8657-4662-BB5B-8CBC434A32AC}"/>
              </a:ext>
            </a:extLst>
          </p:cNvPr>
          <p:cNvSpPr txBox="1"/>
          <p:nvPr/>
        </p:nvSpPr>
        <p:spPr>
          <a:xfrm>
            <a:off x="813085" y="1995145"/>
            <a:ext cx="3580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유튜브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</a:rPr>
              <a:t>https://youtu.be/7y0zanjZXWo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12297-0252-48EC-8742-AFAE9E99D138}"/>
              </a:ext>
            </a:extLst>
          </p:cNvPr>
          <p:cNvSpPr txBox="1"/>
          <p:nvPr/>
        </p:nvSpPr>
        <p:spPr>
          <a:xfrm>
            <a:off x="718956" y="3675973"/>
            <a:ext cx="10985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GitHub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>
              <a:defRPr/>
            </a:pPr>
            <a:r>
              <a:rPr lang="en-US" altLang="ko-KR" dirty="0">
                <a:hlinkClick r:id="rId2"/>
              </a:rPr>
              <a:t>https://github.com/pjw9412/designSprint_Therapy/tree/master/%EC%A1%B8%EC%97%85%ED%94%84%EB%A1%9C%EC%A0%9D%ED%8A%B8SE04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160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D3CDFC-D68C-4B7B-9C6F-938407D3048A}"/>
              </a:ext>
            </a:extLst>
          </p:cNvPr>
          <p:cNvSpPr txBox="1"/>
          <p:nvPr/>
        </p:nvSpPr>
        <p:spPr>
          <a:xfrm>
            <a:off x="476520" y="3455814"/>
            <a:ext cx="10215362" cy="83099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/>
              <a:t>멘토링 후 </a:t>
            </a:r>
            <a:r>
              <a:rPr lang="en-US" altLang="ko-KR" sz="2400" dirty="0"/>
              <a:t>:</a:t>
            </a:r>
          </a:p>
          <a:p>
            <a:r>
              <a:rPr lang="ko-KR" altLang="en-US" sz="2400" dirty="0"/>
              <a:t>서비스 기능 수준으로 </a:t>
            </a:r>
            <a:r>
              <a:rPr lang="en-US" altLang="ko-KR" sz="2400" dirty="0"/>
              <a:t>3</a:t>
            </a:r>
            <a:r>
              <a:rPr lang="ko-KR" altLang="en-US" sz="2400" dirty="0"/>
              <a:t>단계로 나눠서 점진적으로 목표달성하기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B4129-7219-44AB-BB56-B81BEE6B077E}"/>
              </a:ext>
            </a:extLst>
          </p:cNvPr>
          <p:cNvSpPr txBox="1"/>
          <p:nvPr/>
        </p:nvSpPr>
        <p:spPr>
          <a:xfrm>
            <a:off x="476520" y="2492307"/>
            <a:ext cx="10215362" cy="523220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13500000" scaled="1"/>
            <a:tileRect/>
          </a:gradFill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800" b="1" dirty="0"/>
              <a:t>멘토링 </a:t>
            </a:r>
            <a:r>
              <a:rPr lang="en-US" altLang="ko-KR" sz="2800" b="1" dirty="0"/>
              <a:t>: Divide &amp; Conquer , Rule , </a:t>
            </a:r>
            <a:r>
              <a:rPr lang="ko-KR" altLang="en-US" sz="2800" b="1" dirty="0"/>
              <a:t>성과지표 등 다양한 조언</a:t>
            </a:r>
            <a:endParaRPr lang="en-US" altLang="ko-KR" sz="2800" b="1" dirty="0"/>
          </a:p>
        </p:txBody>
      </p:sp>
      <p:sp>
        <p:nvSpPr>
          <p:cNvPr id="12" name="화살표: 줄무늬가 있는 오른쪽 11">
            <a:extLst>
              <a:ext uri="{FF2B5EF4-FFF2-40B4-BE49-F238E27FC236}">
                <a16:creationId xmlns:a16="http://schemas.microsoft.com/office/drawing/2014/main" id="{248DF5EA-3623-4581-9A1E-A6E4A043C8B4}"/>
              </a:ext>
            </a:extLst>
          </p:cNvPr>
          <p:cNvSpPr/>
          <p:nvPr/>
        </p:nvSpPr>
        <p:spPr>
          <a:xfrm>
            <a:off x="3412902" y="5648733"/>
            <a:ext cx="656822" cy="643944"/>
          </a:xfrm>
          <a:prstGeom prst="stripedRightArrow">
            <a:avLst>
              <a:gd name="adj1" fmla="val 50000"/>
              <a:gd name="adj2" fmla="val 4161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8ECD99-0E7A-488F-B39E-A4BD914248F3}"/>
              </a:ext>
            </a:extLst>
          </p:cNvPr>
          <p:cNvSpPr txBox="1"/>
          <p:nvPr/>
        </p:nvSpPr>
        <p:spPr>
          <a:xfrm>
            <a:off x="390124" y="5232041"/>
            <a:ext cx="3022778" cy="14773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단계 목표</a:t>
            </a:r>
            <a:endParaRPr lang="en-US" altLang="ko-KR" b="1" dirty="0"/>
          </a:p>
          <a:p>
            <a:r>
              <a:rPr lang="en-US" altLang="ko-KR" b="1" dirty="0"/>
              <a:t>Object Detection </a:t>
            </a:r>
            <a:r>
              <a:rPr lang="ko-KR" altLang="en-US" b="1" dirty="0"/>
              <a:t>모델구현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ko-KR" altLang="en-US" b="1" dirty="0"/>
              <a:t>집을 구성하는 </a:t>
            </a:r>
            <a:r>
              <a:rPr lang="en-US" altLang="ko-KR" b="1" dirty="0"/>
              <a:t>3</a:t>
            </a:r>
            <a:r>
              <a:rPr lang="ko-KR" altLang="en-US" b="1" dirty="0"/>
              <a:t>요소</a:t>
            </a:r>
            <a:endParaRPr lang="en-US" altLang="ko-KR" b="1" dirty="0"/>
          </a:p>
          <a:p>
            <a:r>
              <a:rPr lang="ko-KR" altLang="en-US" b="1" dirty="0"/>
              <a:t>문</a:t>
            </a:r>
            <a:r>
              <a:rPr lang="en-US" altLang="ko-KR" b="1" dirty="0"/>
              <a:t>,</a:t>
            </a:r>
            <a:r>
              <a:rPr lang="ko-KR" altLang="en-US" b="1" dirty="0"/>
              <a:t> 창문</a:t>
            </a:r>
            <a:r>
              <a:rPr lang="en-US" altLang="ko-KR" b="1" dirty="0"/>
              <a:t>,</a:t>
            </a:r>
            <a:r>
              <a:rPr lang="ko-KR" altLang="en-US" b="1" dirty="0"/>
              <a:t> 지붕을 구분</a:t>
            </a:r>
            <a:endParaRPr lang="en-US" altLang="ko-K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082CCC-CC5B-4177-ADF0-1A0666F33DB9}"/>
              </a:ext>
            </a:extLst>
          </p:cNvPr>
          <p:cNvSpPr txBox="1"/>
          <p:nvPr/>
        </p:nvSpPr>
        <p:spPr>
          <a:xfrm>
            <a:off x="4069723" y="5248139"/>
            <a:ext cx="3696237" cy="14773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단계 목표</a:t>
            </a:r>
            <a:endParaRPr lang="en-US" altLang="ko-KR" b="1" dirty="0"/>
          </a:p>
          <a:p>
            <a:r>
              <a:rPr lang="ko-KR" altLang="en-US" b="1" dirty="0"/>
              <a:t>모델의 클래스 분류 상세화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ex)</a:t>
            </a:r>
          </a:p>
          <a:p>
            <a:r>
              <a:rPr lang="ko-KR" altLang="en-US" b="1" dirty="0"/>
              <a:t>과도하게 큰 지붕</a:t>
            </a:r>
            <a:r>
              <a:rPr lang="en-US" altLang="ko-KR" b="1" dirty="0"/>
              <a:t> / </a:t>
            </a:r>
            <a:r>
              <a:rPr lang="ko-KR" altLang="en-US" b="1" dirty="0"/>
              <a:t>일반지붕 구별</a:t>
            </a:r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F39BF0-514B-4B9F-8186-224310299340}"/>
              </a:ext>
            </a:extLst>
          </p:cNvPr>
          <p:cNvSpPr txBox="1"/>
          <p:nvPr/>
        </p:nvSpPr>
        <p:spPr>
          <a:xfrm>
            <a:off x="8422781" y="5232041"/>
            <a:ext cx="3482127" cy="14773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3</a:t>
            </a:r>
            <a:r>
              <a:rPr lang="ko-KR" altLang="en-US" b="1" dirty="0"/>
              <a:t>단계 목표</a:t>
            </a:r>
            <a:endParaRPr lang="en-US" altLang="ko-KR" b="1" dirty="0"/>
          </a:p>
          <a:p>
            <a:r>
              <a:rPr lang="ko-KR" altLang="en-US" b="1" dirty="0"/>
              <a:t>추가 상세화를 통한 신뢰도 향상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ex)</a:t>
            </a:r>
          </a:p>
          <a:p>
            <a:r>
              <a:rPr lang="ko-KR" altLang="en-US" b="1" dirty="0"/>
              <a:t>뾰족한 지붕</a:t>
            </a:r>
            <a:r>
              <a:rPr lang="en-US" altLang="ko-KR" b="1" dirty="0"/>
              <a:t> / </a:t>
            </a:r>
            <a:r>
              <a:rPr lang="ko-KR" altLang="en-US" b="1" dirty="0"/>
              <a:t>네모난 지붕 구별</a:t>
            </a:r>
            <a:endParaRPr lang="en-US" altLang="ko-KR" b="1" dirty="0"/>
          </a:p>
        </p:txBody>
      </p:sp>
      <p:sp>
        <p:nvSpPr>
          <p:cNvPr id="16" name="화살표: 줄무늬가 있는 오른쪽 15">
            <a:extLst>
              <a:ext uri="{FF2B5EF4-FFF2-40B4-BE49-F238E27FC236}">
                <a16:creationId xmlns:a16="http://schemas.microsoft.com/office/drawing/2014/main" id="{DD512CE7-C00D-4E85-9C73-8457A66FF31F}"/>
              </a:ext>
            </a:extLst>
          </p:cNvPr>
          <p:cNvSpPr/>
          <p:nvPr/>
        </p:nvSpPr>
        <p:spPr>
          <a:xfrm>
            <a:off x="7765959" y="5664831"/>
            <a:ext cx="656822" cy="643944"/>
          </a:xfrm>
          <a:prstGeom prst="stripedRightArrow">
            <a:avLst>
              <a:gd name="adj1" fmla="val 50000"/>
              <a:gd name="adj2" fmla="val 4161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066AF3-CC9B-44AC-84AB-1DF2845F03E1}"/>
              </a:ext>
            </a:extLst>
          </p:cNvPr>
          <p:cNvSpPr txBox="1"/>
          <p:nvPr/>
        </p:nvSpPr>
        <p:spPr>
          <a:xfrm>
            <a:off x="476520" y="1198682"/>
            <a:ext cx="10215362" cy="83099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/>
              <a:t>멘토링 전 목표 </a:t>
            </a:r>
            <a:r>
              <a:rPr lang="en-US" altLang="ko-KR" sz="2400" dirty="0"/>
              <a:t>:</a:t>
            </a:r>
          </a:p>
          <a:p>
            <a:r>
              <a:rPr lang="en-US" altLang="ko-KR" sz="2400" dirty="0"/>
              <a:t>HTP</a:t>
            </a:r>
            <a:r>
              <a:rPr lang="ko-KR" altLang="en-US" sz="2400" dirty="0"/>
              <a:t>그림을 업로드하면 상담결과가 출력되는 </a:t>
            </a:r>
            <a:r>
              <a:rPr lang="ko-KR" altLang="en-US" sz="2400" dirty="0" err="1"/>
              <a:t>딥러닝</a:t>
            </a:r>
            <a:r>
              <a:rPr lang="ko-KR" altLang="en-US" sz="2400" dirty="0"/>
              <a:t> 모델구현</a:t>
            </a:r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BF53233F-CCD2-4B6B-BBC9-136F63475530}"/>
              </a:ext>
            </a:extLst>
          </p:cNvPr>
          <p:cNvSpPr txBox="1">
            <a:spLocks/>
          </p:cNvSpPr>
          <p:nvPr/>
        </p:nvSpPr>
        <p:spPr>
          <a:xfrm>
            <a:off x="0" y="-50207"/>
            <a:ext cx="3914105" cy="820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4. </a:t>
            </a:r>
            <a:r>
              <a:rPr lang="ko-KR" altLang="en-US" sz="2800" dirty="0" err="1"/>
              <a:t>멘토링피드백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956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67070E5-2319-45F7-BB96-FE8E62E415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7202" y="2413634"/>
            <a:ext cx="8697595" cy="3052445"/>
          </a:xfrm>
          <a:prstGeom prst="rect">
            <a:avLst/>
          </a:prstGeom>
        </p:spPr>
      </p:pic>
      <p:sp>
        <p:nvSpPr>
          <p:cNvPr id="4" name="제목 4">
            <a:extLst>
              <a:ext uri="{FF2B5EF4-FFF2-40B4-BE49-F238E27FC236}">
                <a16:creationId xmlns:a16="http://schemas.microsoft.com/office/drawing/2014/main" id="{94BDF2B0-660B-449F-BC21-488F3F71D320}"/>
              </a:ext>
            </a:extLst>
          </p:cNvPr>
          <p:cNvSpPr txBox="1">
            <a:spLocks/>
          </p:cNvSpPr>
          <p:nvPr/>
        </p:nvSpPr>
        <p:spPr>
          <a:xfrm>
            <a:off x="0" y="854439"/>
            <a:ext cx="6096000" cy="8208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4. </a:t>
            </a:r>
            <a:r>
              <a:rPr lang="ko-KR" altLang="en-US" sz="3600" dirty="0" err="1"/>
              <a:t>멘토링피드백</a:t>
            </a:r>
            <a:r>
              <a:rPr lang="ko-KR" altLang="en-US" sz="3600" dirty="0"/>
              <a:t> </a:t>
            </a:r>
            <a:r>
              <a:rPr lang="en-US" altLang="ko-KR" sz="3600" dirty="0"/>
              <a:t>- AI </a:t>
            </a:r>
            <a:r>
              <a:rPr lang="ko-KR" altLang="en-US" sz="3600" dirty="0"/>
              <a:t>분석 과정</a:t>
            </a:r>
          </a:p>
        </p:txBody>
      </p:sp>
    </p:spTree>
    <p:extLst>
      <p:ext uri="{BB962C8B-B14F-4D97-AF65-F5344CB8AC3E}">
        <p14:creationId xmlns:p14="http://schemas.microsoft.com/office/powerpoint/2010/main" val="4243937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67070E5-2319-45F7-BB96-FE8E62E415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3461" y="2413634"/>
            <a:ext cx="8697595" cy="30524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F96234-0131-4722-BD38-CCCD019CCBB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9847"/>
            <a:ext cx="3279596" cy="3506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D81DA2-808E-4EB1-8C64-3A67DD7E8D3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73361" y="2413634"/>
            <a:ext cx="3595492" cy="29782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B6C061-7BF1-4C28-96AE-FB1A30D5DA4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862618" y="1690688"/>
            <a:ext cx="4329382" cy="17383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0F1309-F0F8-4184-9160-B860DD1601F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949154" y="3674755"/>
            <a:ext cx="4242846" cy="1738311"/>
          </a:xfrm>
          <a:prstGeom prst="rect">
            <a:avLst/>
          </a:prstGeom>
        </p:spPr>
      </p:pic>
      <p:sp>
        <p:nvSpPr>
          <p:cNvPr id="11" name="제목 4">
            <a:extLst>
              <a:ext uri="{FF2B5EF4-FFF2-40B4-BE49-F238E27FC236}">
                <a16:creationId xmlns:a16="http://schemas.microsoft.com/office/drawing/2014/main" id="{5E398D5B-D378-40D7-A871-1660C0781451}"/>
              </a:ext>
            </a:extLst>
          </p:cNvPr>
          <p:cNvSpPr txBox="1">
            <a:spLocks/>
          </p:cNvSpPr>
          <p:nvPr/>
        </p:nvSpPr>
        <p:spPr>
          <a:xfrm>
            <a:off x="0" y="854439"/>
            <a:ext cx="6096000" cy="8208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4. </a:t>
            </a:r>
            <a:r>
              <a:rPr lang="ko-KR" altLang="en-US" sz="3600" dirty="0"/>
              <a:t>멘토링피드백 </a:t>
            </a:r>
            <a:r>
              <a:rPr lang="en-US" altLang="ko-KR" sz="3600" dirty="0"/>
              <a:t>- AI </a:t>
            </a:r>
            <a:r>
              <a:rPr lang="ko-KR" altLang="en-US" sz="3600" dirty="0"/>
              <a:t>분석 과정</a:t>
            </a:r>
          </a:p>
        </p:txBody>
      </p:sp>
    </p:spTree>
    <p:extLst>
      <p:ext uri="{BB962C8B-B14F-4D97-AF65-F5344CB8AC3E}">
        <p14:creationId xmlns:p14="http://schemas.microsoft.com/office/powerpoint/2010/main" val="78181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5F8D9C-DF4A-4EC5-87E5-03B77A874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35" y="1936377"/>
            <a:ext cx="3470978" cy="43090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04EDEC-B357-4FFC-AAC8-B766EEDFFF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70329"/>
            <a:ext cx="5558118" cy="64781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D6112F-A1A9-4A1C-AAFF-C96F25AFACB4}"/>
              </a:ext>
            </a:extLst>
          </p:cNvPr>
          <p:cNvSpPr txBox="1"/>
          <p:nvPr/>
        </p:nvSpPr>
        <p:spPr>
          <a:xfrm>
            <a:off x="-1624852" y="3651906"/>
            <a:ext cx="10183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0070C0"/>
                </a:solidFill>
              </a:rPr>
              <a:t>집</a:t>
            </a:r>
            <a:r>
              <a:rPr lang="en-US" altLang="ko-KR" sz="3600" dirty="0">
                <a:solidFill>
                  <a:srgbClr val="0070C0"/>
                </a:solidFill>
              </a:rPr>
              <a:t>, </a:t>
            </a:r>
            <a:r>
              <a:rPr lang="ko-KR" altLang="en-US" sz="3600" dirty="0">
                <a:solidFill>
                  <a:srgbClr val="0070C0"/>
                </a:solidFill>
              </a:rPr>
              <a:t>파손된 집</a:t>
            </a:r>
            <a:r>
              <a:rPr lang="en-US" altLang="ko-KR" sz="3600" dirty="0">
                <a:solidFill>
                  <a:srgbClr val="0070C0"/>
                </a:solidFill>
              </a:rPr>
              <a:t>, </a:t>
            </a:r>
            <a:r>
              <a:rPr lang="ko-KR" altLang="en-US" sz="3600" dirty="0">
                <a:solidFill>
                  <a:srgbClr val="0070C0"/>
                </a:solidFill>
              </a:rPr>
              <a:t>지붕</a:t>
            </a:r>
            <a:r>
              <a:rPr lang="en-US" altLang="ko-KR" sz="3600" dirty="0">
                <a:solidFill>
                  <a:srgbClr val="0070C0"/>
                </a:solidFill>
              </a:rPr>
              <a:t>, </a:t>
            </a:r>
            <a:r>
              <a:rPr lang="ko-KR" altLang="en-US" sz="3600" dirty="0">
                <a:solidFill>
                  <a:srgbClr val="0070C0"/>
                </a:solidFill>
              </a:rPr>
              <a:t>뾰족한 지붕</a:t>
            </a:r>
            <a:r>
              <a:rPr lang="en-US" altLang="ko-KR" sz="3600" dirty="0">
                <a:solidFill>
                  <a:srgbClr val="0070C0"/>
                </a:solidFill>
              </a:rPr>
              <a:t>, </a:t>
            </a:r>
          </a:p>
          <a:p>
            <a:pPr algn="ctr"/>
            <a:r>
              <a:rPr lang="ko-KR" altLang="en-US" sz="3600" dirty="0">
                <a:solidFill>
                  <a:srgbClr val="0070C0"/>
                </a:solidFill>
              </a:rPr>
              <a:t>창문</a:t>
            </a:r>
            <a:r>
              <a:rPr lang="en-US" altLang="ko-KR" sz="3600" dirty="0">
                <a:solidFill>
                  <a:srgbClr val="0070C0"/>
                </a:solidFill>
              </a:rPr>
              <a:t>, </a:t>
            </a:r>
            <a:r>
              <a:rPr lang="ko-KR" altLang="en-US" sz="3600" dirty="0">
                <a:solidFill>
                  <a:srgbClr val="0070C0"/>
                </a:solidFill>
              </a:rPr>
              <a:t>현관문</a:t>
            </a:r>
            <a:r>
              <a:rPr lang="en-US" altLang="ko-KR" sz="3600" dirty="0">
                <a:solidFill>
                  <a:srgbClr val="0070C0"/>
                </a:solidFill>
              </a:rPr>
              <a:t>, </a:t>
            </a:r>
            <a:r>
              <a:rPr lang="ko-KR" altLang="en-US" sz="3600" dirty="0">
                <a:solidFill>
                  <a:srgbClr val="0070C0"/>
                </a:solidFill>
              </a:rPr>
              <a:t>울타리</a:t>
            </a:r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03478C24-5421-49A6-BCD4-300F4B4A08F4}"/>
              </a:ext>
            </a:extLst>
          </p:cNvPr>
          <p:cNvSpPr txBox="1">
            <a:spLocks/>
          </p:cNvSpPr>
          <p:nvPr/>
        </p:nvSpPr>
        <p:spPr>
          <a:xfrm>
            <a:off x="0" y="854439"/>
            <a:ext cx="6096000" cy="8208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4. </a:t>
            </a:r>
            <a:r>
              <a:rPr lang="ko-KR" altLang="en-US" sz="3600" dirty="0"/>
              <a:t>멘토링피드백 </a:t>
            </a:r>
            <a:r>
              <a:rPr lang="en-US" altLang="ko-KR" sz="3600" dirty="0"/>
              <a:t>- AI </a:t>
            </a:r>
            <a:r>
              <a:rPr lang="ko-KR" altLang="en-US" sz="3600" dirty="0"/>
              <a:t>분석 과정</a:t>
            </a:r>
          </a:p>
        </p:txBody>
      </p:sp>
    </p:spTree>
    <p:extLst>
      <p:ext uri="{BB962C8B-B14F-4D97-AF65-F5344CB8AC3E}">
        <p14:creationId xmlns:p14="http://schemas.microsoft.com/office/powerpoint/2010/main" val="319480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D8CA790-D128-4827-B7FC-9F2986F071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32764" y="2391008"/>
            <a:ext cx="3595492" cy="29782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2E6EB0-7980-405B-A672-D394D6083F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29854" y="1434297"/>
            <a:ext cx="4329382" cy="17383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8F443F-4847-4516-90B1-9DD7DC7F08B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73122" y="3880134"/>
            <a:ext cx="4242846" cy="1738311"/>
          </a:xfrm>
          <a:prstGeom prst="rect">
            <a:avLst/>
          </a:prstGeom>
        </p:spPr>
      </p:pic>
      <p:sp>
        <p:nvSpPr>
          <p:cNvPr id="10" name="제목 4">
            <a:extLst>
              <a:ext uri="{FF2B5EF4-FFF2-40B4-BE49-F238E27FC236}">
                <a16:creationId xmlns:a16="http://schemas.microsoft.com/office/drawing/2014/main" id="{7D2D7DE8-AB52-42B2-AE05-1D27DDFB7FA1}"/>
              </a:ext>
            </a:extLst>
          </p:cNvPr>
          <p:cNvSpPr txBox="1">
            <a:spLocks/>
          </p:cNvSpPr>
          <p:nvPr/>
        </p:nvSpPr>
        <p:spPr>
          <a:xfrm>
            <a:off x="0" y="854439"/>
            <a:ext cx="6096000" cy="8208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4. </a:t>
            </a:r>
            <a:r>
              <a:rPr lang="ko-KR" altLang="en-US" sz="3600" dirty="0"/>
              <a:t>멘토링피드백 </a:t>
            </a:r>
            <a:r>
              <a:rPr lang="en-US" altLang="ko-KR" sz="3600" dirty="0"/>
              <a:t>- AI </a:t>
            </a:r>
            <a:r>
              <a:rPr lang="ko-KR" altLang="en-US" sz="3600" dirty="0"/>
              <a:t>분석 과정</a:t>
            </a:r>
          </a:p>
        </p:txBody>
      </p:sp>
    </p:spTree>
    <p:extLst>
      <p:ext uri="{BB962C8B-B14F-4D97-AF65-F5344CB8AC3E}">
        <p14:creationId xmlns:p14="http://schemas.microsoft.com/office/powerpoint/2010/main" val="327450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E627-0AA3-4765-BF57-6E731DF93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테라피 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멘토링 보고서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3100" dirty="0"/>
              <a:t>인공지능 기반 아동 그림 심리 상담 애플리케이션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7D0D3-9732-4E75-8B94-593BD4C3A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3280" y="4607878"/>
            <a:ext cx="3728720" cy="1655762"/>
          </a:xfrm>
        </p:spPr>
        <p:txBody>
          <a:bodyPr/>
          <a:lstStyle/>
          <a:p>
            <a:r>
              <a:rPr lang="en-US" altLang="ko-KR" dirty="0"/>
              <a:t>201302473 </a:t>
            </a:r>
            <a:r>
              <a:rPr lang="ko-KR" altLang="en-US" dirty="0" err="1"/>
              <a:t>장인우</a:t>
            </a:r>
            <a:endParaRPr lang="en-US" altLang="ko-KR" dirty="0"/>
          </a:p>
          <a:p>
            <a:r>
              <a:rPr lang="en-US" altLang="ko-KR" dirty="0"/>
              <a:t>201604141 </a:t>
            </a:r>
            <a:r>
              <a:rPr lang="ko-KR" altLang="en-US" dirty="0"/>
              <a:t>박재욱</a:t>
            </a:r>
            <a:endParaRPr lang="en-US" altLang="ko-KR" dirty="0"/>
          </a:p>
          <a:p>
            <a:r>
              <a:rPr lang="en-US" altLang="ko-KR" dirty="0"/>
              <a:t>201604145 </a:t>
            </a:r>
            <a:r>
              <a:rPr lang="ko-KR" altLang="en-US" dirty="0" err="1"/>
              <a:t>이문영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53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838200" y="2071688"/>
            <a:ext cx="10515600" cy="31384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4800" dirty="0"/>
              <a:t>1. </a:t>
            </a:r>
            <a:r>
              <a:rPr lang="ko-KR" altLang="en-US" sz="4800" dirty="0"/>
              <a:t>프로젝트 소개</a:t>
            </a:r>
            <a:endParaRPr lang="en-US" altLang="ko-KR" sz="4800" dirty="0"/>
          </a:p>
          <a:p>
            <a:pPr marL="0" indent="0">
              <a:buNone/>
            </a:pPr>
            <a:r>
              <a:rPr lang="en-US" altLang="ko-KR" sz="4800" dirty="0"/>
              <a:t>2. </a:t>
            </a:r>
            <a:r>
              <a:rPr lang="ko-KR" altLang="en-US" sz="4800" dirty="0"/>
              <a:t>진행사항</a:t>
            </a:r>
            <a:endParaRPr lang="en-US" altLang="ko-KR" sz="4800" dirty="0"/>
          </a:p>
          <a:p>
            <a:pPr marL="0" indent="0">
              <a:buNone/>
            </a:pPr>
            <a:r>
              <a:rPr lang="en-US" altLang="ko-KR" sz="4800" dirty="0"/>
              <a:t>3. </a:t>
            </a:r>
            <a:r>
              <a:rPr lang="ko-KR" altLang="en-US" sz="4800" dirty="0"/>
              <a:t>멘토링 </a:t>
            </a:r>
            <a:endParaRPr lang="en-US" altLang="ko-KR" sz="4800" dirty="0"/>
          </a:p>
          <a:p>
            <a:pPr marL="0" indent="0">
              <a:buNone/>
            </a:pPr>
            <a:r>
              <a:rPr lang="en-US" altLang="ko-KR" sz="4800" dirty="0"/>
              <a:t>4. </a:t>
            </a:r>
            <a:r>
              <a:rPr lang="ko-KR" altLang="en-US" sz="4800" dirty="0"/>
              <a:t>멘토링 피드백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16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19075" y="590154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소개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7AFDB4-D737-4EB2-A302-9DF4C2BE1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160" y="590154"/>
            <a:ext cx="3634740" cy="6057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549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19075" y="590154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소개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1"/>
            <a:ext cx="8897105" cy="1728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6867" t="19266" r="1954" b="2064"/>
          <a:stretch/>
        </p:blipFill>
        <p:spPr>
          <a:xfrm>
            <a:off x="4725441" y="786607"/>
            <a:ext cx="7247484" cy="28805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0" y="4444206"/>
            <a:ext cx="9248775" cy="2065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107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진행사항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3585"/>
              </p:ext>
            </p:extLst>
          </p:nvPr>
        </p:nvGraphicFramePr>
        <p:xfrm>
          <a:off x="1362081" y="1690688"/>
          <a:ext cx="9658347" cy="4733787"/>
        </p:xfrm>
        <a:graphic>
          <a:graphicData uri="http://schemas.openxmlformats.org/drawingml/2006/table">
            <a:tbl>
              <a:tblPr firstRow="1" firstCol="1" bandRow="1"/>
              <a:tblGrid>
                <a:gridCol w="666744">
                  <a:extLst>
                    <a:ext uri="{9D8B030D-6E8A-4147-A177-3AD203B41FA5}">
                      <a16:colId xmlns:a16="http://schemas.microsoft.com/office/drawing/2014/main" val="2934884336"/>
                    </a:ext>
                  </a:extLst>
                </a:gridCol>
                <a:gridCol w="3091535">
                  <a:extLst>
                    <a:ext uri="{9D8B030D-6E8A-4147-A177-3AD203B41FA5}">
                      <a16:colId xmlns:a16="http://schemas.microsoft.com/office/drawing/2014/main" val="3692744261"/>
                    </a:ext>
                  </a:extLst>
                </a:gridCol>
                <a:gridCol w="368639">
                  <a:extLst>
                    <a:ext uri="{9D8B030D-6E8A-4147-A177-3AD203B41FA5}">
                      <a16:colId xmlns:a16="http://schemas.microsoft.com/office/drawing/2014/main" val="2652602030"/>
                    </a:ext>
                  </a:extLst>
                </a:gridCol>
                <a:gridCol w="368639">
                  <a:extLst>
                    <a:ext uri="{9D8B030D-6E8A-4147-A177-3AD203B41FA5}">
                      <a16:colId xmlns:a16="http://schemas.microsoft.com/office/drawing/2014/main" val="1290648550"/>
                    </a:ext>
                  </a:extLst>
                </a:gridCol>
                <a:gridCol w="368639">
                  <a:extLst>
                    <a:ext uri="{9D8B030D-6E8A-4147-A177-3AD203B41FA5}">
                      <a16:colId xmlns:a16="http://schemas.microsoft.com/office/drawing/2014/main" val="773351801"/>
                    </a:ext>
                  </a:extLst>
                </a:gridCol>
                <a:gridCol w="368639">
                  <a:extLst>
                    <a:ext uri="{9D8B030D-6E8A-4147-A177-3AD203B41FA5}">
                      <a16:colId xmlns:a16="http://schemas.microsoft.com/office/drawing/2014/main" val="1314449321"/>
                    </a:ext>
                  </a:extLst>
                </a:gridCol>
                <a:gridCol w="368639">
                  <a:extLst>
                    <a:ext uri="{9D8B030D-6E8A-4147-A177-3AD203B41FA5}">
                      <a16:colId xmlns:a16="http://schemas.microsoft.com/office/drawing/2014/main" val="1151947814"/>
                    </a:ext>
                  </a:extLst>
                </a:gridCol>
                <a:gridCol w="368639">
                  <a:extLst>
                    <a:ext uri="{9D8B030D-6E8A-4147-A177-3AD203B41FA5}">
                      <a16:colId xmlns:a16="http://schemas.microsoft.com/office/drawing/2014/main" val="4155028063"/>
                    </a:ext>
                  </a:extLst>
                </a:gridCol>
                <a:gridCol w="368639">
                  <a:extLst>
                    <a:ext uri="{9D8B030D-6E8A-4147-A177-3AD203B41FA5}">
                      <a16:colId xmlns:a16="http://schemas.microsoft.com/office/drawing/2014/main" val="1920192763"/>
                    </a:ext>
                  </a:extLst>
                </a:gridCol>
                <a:gridCol w="368639">
                  <a:extLst>
                    <a:ext uri="{9D8B030D-6E8A-4147-A177-3AD203B41FA5}">
                      <a16:colId xmlns:a16="http://schemas.microsoft.com/office/drawing/2014/main" val="213575203"/>
                    </a:ext>
                  </a:extLst>
                </a:gridCol>
                <a:gridCol w="368639">
                  <a:extLst>
                    <a:ext uri="{9D8B030D-6E8A-4147-A177-3AD203B41FA5}">
                      <a16:colId xmlns:a16="http://schemas.microsoft.com/office/drawing/2014/main" val="3054252168"/>
                    </a:ext>
                  </a:extLst>
                </a:gridCol>
                <a:gridCol w="368639">
                  <a:extLst>
                    <a:ext uri="{9D8B030D-6E8A-4147-A177-3AD203B41FA5}">
                      <a16:colId xmlns:a16="http://schemas.microsoft.com/office/drawing/2014/main" val="2416259084"/>
                    </a:ext>
                  </a:extLst>
                </a:gridCol>
                <a:gridCol w="368639">
                  <a:extLst>
                    <a:ext uri="{9D8B030D-6E8A-4147-A177-3AD203B41FA5}">
                      <a16:colId xmlns:a16="http://schemas.microsoft.com/office/drawing/2014/main" val="384175808"/>
                    </a:ext>
                  </a:extLst>
                </a:gridCol>
                <a:gridCol w="368639">
                  <a:extLst>
                    <a:ext uri="{9D8B030D-6E8A-4147-A177-3AD203B41FA5}">
                      <a16:colId xmlns:a16="http://schemas.microsoft.com/office/drawing/2014/main" val="1657711532"/>
                    </a:ext>
                  </a:extLst>
                </a:gridCol>
                <a:gridCol w="368639">
                  <a:extLst>
                    <a:ext uri="{9D8B030D-6E8A-4147-A177-3AD203B41FA5}">
                      <a16:colId xmlns:a16="http://schemas.microsoft.com/office/drawing/2014/main" val="1799859204"/>
                    </a:ext>
                  </a:extLst>
                </a:gridCol>
                <a:gridCol w="368639">
                  <a:extLst>
                    <a:ext uri="{9D8B030D-6E8A-4147-A177-3AD203B41FA5}">
                      <a16:colId xmlns:a16="http://schemas.microsoft.com/office/drawing/2014/main" val="2704155457"/>
                    </a:ext>
                  </a:extLst>
                </a:gridCol>
                <a:gridCol w="369561">
                  <a:extLst>
                    <a:ext uri="{9D8B030D-6E8A-4147-A177-3AD203B41FA5}">
                      <a16:colId xmlns:a16="http://schemas.microsoft.com/office/drawing/2014/main" val="3770989123"/>
                    </a:ext>
                  </a:extLst>
                </a:gridCol>
                <a:gridCol w="369561">
                  <a:extLst>
                    <a:ext uri="{9D8B030D-6E8A-4147-A177-3AD203B41FA5}">
                      <a16:colId xmlns:a16="http://schemas.microsoft.com/office/drawing/2014/main" val="4212669426"/>
                    </a:ext>
                  </a:extLst>
                </a:gridCol>
              </a:tblGrid>
              <a:tr h="290674">
                <a:tc rowSpan="2" gridSpan="2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altLang="ko-KR" sz="16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내용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9880"/>
                  </a:ext>
                </a:extLst>
              </a:tr>
              <a:tr h="32368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035705"/>
                  </a:ext>
                </a:extLst>
              </a:tr>
              <a:tr h="539967">
                <a:tc rowSpan="4"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프로젝트</a:t>
                      </a:r>
                      <a:endParaRPr lang="en-US" alt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71755" marR="71755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설계</a:t>
                      </a:r>
                    </a:p>
                  </a:txBody>
                  <a:tcPr marL="68580" marR="68580" marT="0" marB="0" vert="ea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사전 연구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(HTP </a:t>
                      </a:r>
                      <a:r>
                        <a:rPr lang="ko-KR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검사</a:t>
                      </a:r>
                      <a:r>
                        <a:rPr lang="en-US" altLang="ko-KR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등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501182"/>
                  </a:ext>
                </a:extLst>
              </a:tr>
              <a:tr h="5783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딥러닝 연구 및</a:t>
                      </a:r>
                      <a:endParaRPr lang="en-US" altLang="ko-KR" sz="16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알고리즘 학습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194386"/>
                  </a:ext>
                </a:extLst>
              </a:tr>
              <a:tr h="290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1600" indent="-101600"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문제정의서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요구사항분석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marL="101600" indent="-101600"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유스케이스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412123"/>
                  </a:ext>
                </a:extLst>
              </a:tr>
              <a:tr h="544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클래스</a:t>
                      </a:r>
                      <a:r>
                        <a:rPr lang="en-US" altLang="ko-KR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다이어그램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시퀀스</a:t>
                      </a:r>
                      <a:r>
                        <a:rPr lang="en-US" altLang="ko-KR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6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다이어그램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706455"/>
                  </a:ext>
                </a:extLst>
              </a:tr>
              <a:tr h="401979">
                <a:tc rowSpan="4">
                  <a:txBody>
                    <a:bodyPr/>
                    <a:lstStyle/>
                    <a:p>
                      <a:pPr marL="71755" marR="71755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프로젝트</a:t>
                      </a:r>
                      <a:endParaRPr lang="en-US" alt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71755" marR="71755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구현</a:t>
                      </a:r>
                    </a:p>
                  </a:txBody>
                  <a:tcPr marL="68580" marR="68580" marT="0" marB="0" vert="ea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차 프로토타입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967536"/>
                  </a:ext>
                </a:extLst>
              </a:tr>
              <a:tr h="458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성능</a:t>
                      </a:r>
                      <a:r>
                        <a:rPr lang="en-US" altLang="ko-KR" sz="16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6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개선</a:t>
                      </a:r>
                      <a:r>
                        <a:rPr lang="en-US" sz="16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&amp; </a:t>
                      </a:r>
                      <a:r>
                        <a:rPr lang="ko-KR" altLang="en-US" sz="16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학습 </a:t>
                      </a:r>
                      <a:r>
                        <a:rPr lang="ko-KR" sz="16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</a:t>
                      </a:r>
                      <a:r>
                        <a:rPr lang="en-US" altLang="ko-KR" sz="16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6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수집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933839"/>
                  </a:ext>
                </a:extLst>
              </a:tr>
              <a:tr h="458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차 프로토타입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01450"/>
                  </a:ext>
                </a:extLst>
              </a:tr>
              <a:tr h="458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테스팅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965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16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3347" y="1825625"/>
            <a:ext cx="11486147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문제점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프로젝트의 연구 범위 </a:t>
            </a:r>
            <a:r>
              <a:rPr lang="en-US" altLang="ko-KR" dirty="0"/>
              <a:t>&amp; </a:t>
            </a:r>
            <a:r>
              <a:rPr lang="ko-KR" altLang="en-US" dirty="0"/>
              <a:t>연구 목적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어디까지 달성할 것인가</a:t>
            </a:r>
            <a:r>
              <a:rPr lang="en-US" altLang="ko-KR" dirty="0"/>
              <a:t>?, </a:t>
            </a:r>
            <a:r>
              <a:rPr lang="ko-KR" altLang="en-US" dirty="0"/>
              <a:t>어떤 목표를 달성할 것인가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아동 심리 분석 인공지능 모델이 어떤 방식으로 </a:t>
            </a:r>
            <a:r>
              <a:rPr lang="en-US" altLang="ko-KR" dirty="0"/>
              <a:t>Output</a:t>
            </a:r>
            <a:r>
              <a:rPr lang="ko-KR" altLang="en-US" dirty="0"/>
              <a:t>을 낼 것인가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759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멘토링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8815" y="1627370"/>
            <a:ext cx="9410218" cy="94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 algn="ctr">
              <a:buAutoNum type="arabicPeriod"/>
            </a:pPr>
            <a:r>
              <a:rPr lang="ko-KR" altLang="ko-KR" sz="3600" dirty="0"/>
              <a:t>연구 프로젝트의 범위</a:t>
            </a:r>
            <a:r>
              <a:rPr lang="en-US" altLang="ko-KR" sz="3600" dirty="0"/>
              <a:t> &amp; </a:t>
            </a:r>
            <a:r>
              <a:rPr lang="ko-KR" altLang="ko-KR" sz="3600" dirty="0"/>
              <a:t>연구 목적</a:t>
            </a:r>
            <a:endParaRPr lang="en-US" altLang="ko-KR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58815" y="3462303"/>
            <a:ext cx="9410218" cy="100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아동 심리분석 모델이 </a:t>
            </a:r>
            <a:endParaRPr lang="en-US" altLang="ko-KR" sz="3200" dirty="0"/>
          </a:p>
          <a:p>
            <a:pPr algn="ctr"/>
            <a:r>
              <a:rPr lang="ko-KR" altLang="en-US" sz="3200" dirty="0"/>
              <a:t>어떤 방식으로 </a:t>
            </a:r>
            <a:r>
              <a:rPr lang="en-US" altLang="ko-KR" sz="3200" dirty="0"/>
              <a:t>Output</a:t>
            </a:r>
            <a:r>
              <a:rPr lang="ko-KR" altLang="en-US" sz="3200" dirty="0"/>
              <a:t>을 낼 것인가</a:t>
            </a:r>
            <a:r>
              <a:rPr lang="en-US" altLang="ko-KR" sz="3200" dirty="0"/>
              <a:t>? </a:t>
            </a:r>
            <a:endParaRPr lang="ko-KR" altLang="en-US" sz="3200" dirty="0"/>
          </a:p>
        </p:txBody>
      </p:sp>
      <p:sp>
        <p:nvSpPr>
          <p:cNvPr id="15" name="직사각형 14"/>
          <p:cNvSpPr/>
          <p:nvPr/>
        </p:nvSpPr>
        <p:spPr>
          <a:xfrm>
            <a:off x="1460337" y="2453833"/>
            <a:ext cx="10496309" cy="76093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/>
              <a:t>-&gt; Divide &amp; conquer </a:t>
            </a:r>
            <a:r>
              <a:rPr lang="ko-KR" altLang="ko-KR" sz="3200" b="1" dirty="0"/>
              <a:t>방식으로 연구 목표에 접근할 것</a:t>
            </a:r>
            <a:endParaRPr lang="en-US" altLang="ko-KR" sz="3200" b="1" dirty="0"/>
          </a:p>
        </p:txBody>
      </p:sp>
      <p:sp>
        <p:nvSpPr>
          <p:cNvPr id="17" name="직사각형 16"/>
          <p:cNvSpPr/>
          <p:nvPr/>
        </p:nvSpPr>
        <p:spPr>
          <a:xfrm>
            <a:off x="2003382" y="4530383"/>
            <a:ext cx="9410218" cy="6605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400" b="1" dirty="0"/>
              <a:t>-&gt; </a:t>
            </a:r>
            <a:r>
              <a:rPr lang="ko-KR" altLang="en-US" sz="3400" b="1" dirty="0"/>
              <a:t>문제의 범위를 보다 명확하게 재정의 할 </a:t>
            </a:r>
            <a:r>
              <a:rPr lang="ko-KR" altLang="ko-KR" sz="3400" b="1" dirty="0"/>
              <a:t>것</a:t>
            </a:r>
            <a:endParaRPr lang="en-US" altLang="ko-KR" sz="3400" b="1" dirty="0"/>
          </a:p>
        </p:txBody>
      </p:sp>
      <p:sp>
        <p:nvSpPr>
          <p:cNvPr id="18" name="직사각형 17"/>
          <p:cNvSpPr/>
          <p:nvPr/>
        </p:nvSpPr>
        <p:spPr>
          <a:xfrm>
            <a:off x="567160" y="5640938"/>
            <a:ext cx="11389486" cy="851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+α </a:t>
            </a:r>
            <a:r>
              <a:rPr lang="ko-KR" altLang="en-US" sz="2800" b="1" dirty="0"/>
              <a:t>모델이 성과를 판단할 수 있는 성능 지표를 염두에 두고 개발할 것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23012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D3CDFC-D68C-4B7B-9C6F-938407D3048A}"/>
              </a:ext>
            </a:extLst>
          </p:cNvPr>
          <p:cNvSpPr txBox="1"/>
          <p:nvPr/>
        </p:nvSpPr>
        <p:spPr>
          <a:xfrm>
            <a:off x="988319" y="5459385"/>
            <a:ext cx="10215362" cy="113877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/>
              <a:t>멘토링 후 </a:t>
            </a:r>
            <a:r>
              <a:rPr lang="ko-KR" altLang="en-US" sz="2400" dirty="0" err="1"/>
              <a:t>연구필요성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</a:p>
          <a:p>
            <a:endParaRPr lang="en-US" altLang="ko-KR" sz="2000" dirty="0"/>
          </a:p>
          <a:p>
            <a:r>
              <a:rPr lang="ko-KR" altLang="en-US" sz="2400" b="1" dirty="0">
                <a:solidFill>
                  <a:srgbClr val="0070C0"/>
                </a:solidFill>
              </a:rPr>
              <a:t>상담사</a:t>
            </a:r>
            <a:r>
              <a:rPr lang="ko-KR" altLang="en-US" sz="2400" dirty="0"/>
              <a:t>의 시간 절약 및 </a:t>
            </a:r>
            <a:r>
              <a:rPr lang="ko-KR" altLang="en-US" sz="2400" dirty="0" err="1"/>
              <a:t>상담정확도</a:t>
            </a:r>
            <a:r>
              <a:rPr lang="ko-KR" altLang="en-US" sz="2400" dirty="0"/>
              <a:t> 향상에 기여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B4129-7219-44AB-BB56-B81BEE6B077E}"/>
              </a:ext>
            </a:extLst>
          </p:cNvPr>
          <p:cNvSpPr txBox="1"/>
          <p:nvPr/>
        </p:nvSpPr>
        <p:spPr>
          <a:xfrm>
            <a:off x="988319" y="2691323"/>
            <a:ext cx="10215362" cy="2246769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13500000" scaled="1"/>
            <a:tileRect/>
          </a:gradFill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800" b="1" dirty="0"/>
              <a:t>멘토링 </a:t>
            </a:r>
            <a:r>
              <a:rPr lang="en-US" altLang="ko-KR" sz="2800" b="1" dirty="0"/>
              <a:t>:</a:t>
            </a:r>
          </a:p>
          <a:p>
            <a:pPr marL="457200" indent="-457200">
              <a:buFontTx/>
              <a:buChar char="-"/>
            </a:pPr>
            <a:r>
              <a:rPr lang="ko-KR" altLang="en-US" sz="2800" b="1" dirty="0"/>
              <a:t>사용자의 대상 범위를 명확하게 한정</a:t>
            </a:r>
            <a:endParaRPr lang="en-US" altLang="ko-KR" sz="2800" b="1" dirty="0"/>
          </a:p>
          <a:p>
            <a:pPr marL="457200" indent="-457200">
              <a:buFontTx/>
              <a:buChar char="-"/>
            </a:pPr>
            <a:r>
              <a:rPr lang="ko-KR" altLang="en-US" sz="2800" b="1" dirty="0"/>
              <a:t>사용자의 </a:t>
            </a:r>
            <a:r>
              <a:rPr lang="en-US" altLang="ko-KR" sz="2800" b="1" dirty="0"/>
              <a:t>Need &amp; Problem </a:t>
            </a:r>
            <a:r>
              <a:rPr lang="ko-KR" altLang="en-US" sz="2800" b="1" dirty="0"/>
              <a:t>파악</a:t>
            </a:r>
            <a:endParaRPr lang="en-US" altLang="ko-KR" sz="2800" b="1" dirty="0"/>
          </a:p>
          <a:p>
            <a:pPr marL="457200" indent="-457200">
              <a:buFontTx/>
              <a:buChar char="-"/>
            </a:pPr>
            <a:r>
              <a:rPr lang="ko-KR" altLang="en-US" sz="2800" b="1" dirty="0"/>
              <a:t>인풋 대비 아웃풋 최적화 </a:t>
            </a:r>
            <a:r>
              <a:rPr lang="en-US" altLang="ko-KR" sz="2800" b="1" dirty="0"/>
              <a:t>( AI</a:t>
            </a:r>
            <a:r>
              <a:rPr lang="ko-KR" altLang="en-US" sz="2800" b="1" dirty="0"/>
              <a:t>가 할 일 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사람이 할 일 조정 </a:t>
            </a:r>
            <a:r>
              <a:rPr lang="en-US" altLang="ko-KR" sz="2800" b="1" dirty="0"/>
              <a:t>)</a:t>
            </a:r>
          </a:p>
          <a:p>
            <a:pPr marL="457200" indent="-457200">
              <a:buFontTx/>
              <a:buChar char="-"/>
            </a:pPr>
            <a:endParaRPr lang="en-US" altLang="ko-KR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066AF3-CC9B-44AC-84AB-1DF2845F03E1}"/>
              </a:ext>
            </a:extLst>
          </p:cNvPr>
          <p:cNvSpPr txBox="1"/>
          <p:nvPr/>
        </p:nvSpPr>
        <p:spPr>
          <a:xfrm>
            <a:off x="988319" y="1031257"/>
            <a:ext cx="10215362" cy="113877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/>
              <a:t>멘토링 전 </a:t>
            </a:r>
            <a:r>
              <a:rPr lang="ko-KR" altLang="en-US" sz="2400" dirty="0" err="1"/>
              <a:t>연구필요성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</a:p>
          <a:p>
            <a:endParaRPr lang="en-US" altLang="ko-KR" sz="2000" dirty="0"/>
          </a:p>
          <a:p>
            <a:r>
              <a:rPr lang="ko-KR" altLang="en-US" sz="2400" dirty="0">
                <a:solidFill>
                  <a:schemeClr val="tx1"/>
                </a:solidFill>
              </a:rPr>
              <a:t>아동 </a:t>
            </a:r>
            <a:r>
              <a:rPr lang="ko-KR" altLang="en-US" sz="2400" b="1" dirty="0">
                <a:solidFill>
                  <a:srgbClr val="C00000"/>
                </a:solidFill>
              </a:rPr>
              <a:t>부모와 상담사</a:t>
            </a:r>
            <a:r>
              <a:rPr lang="ko-KR" altLang="en-US" sz="2400" dirty="0"/>
              <a:t>의 시간 및 금전적 비용 절약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71CCD40-C0E0-471C-B7C4-FFC2651AEB4A}"/>
              </a:ext>
            </a:extLst>
          </p:cNvPr>
          <p:cNvSpPr txBox="1">
            <a:spLocks/>
          </p:cNvSpPr>
          <p:nvPr/>
        </p:nvSpPr>
        <p:spPr>
          <a:xfrm>
            <a:off x="0" y="-50207"/>
            <a:ext cx="3914105" cy="820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4. </a:t>
            </a:r>
            <a:r>
              <a:rPr lang="ko-KR" altLang="en-US" sz="2800" dirty="0" err="1"/>
              <a:t>멘토링피드백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902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369</Words>
  <Application>Microsoft Office PowerPoint</Application>
  <PresentationFormat>와이드스크린</PresentationFormat>
  <Paragraphs>237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함초롬바탕</vt:lpstr>
      <vt:lpstr>Arial</vt:lpstr>
      <vt:lpstr>Times New Roman</vt:lpstr>
      <vt:lpstr>Office 테마</vt:lpstr>
      <vt:lpstr>1_Office 테마</vt:lpstr>
      <vt:lpstr>PowerPoint 프레젠테이션</vt:lpstr>
      <vt:lpstr>테라피 조 멘토링 보고서 인공지능 기반 아동 그림 심리 상담 애플리케이션</vt:lpstr>
      <vt:lpstr>목차</vt:lpstr>
      <vt:lpstr>1. 프로젝트 소개</vt:lpstr>
      <vt:lpstr>1. 프로젝트 소개</vt:lpstr>
      <vt:lpstr>2. 진행사항</vt:lpstr>
      <vt:lpstr>2. 진행사항</vt:lpstr>
      <vt:lpstr>3. 멘토링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문영</dc:creator>
  <cp:lastModifiedBy>이 문영</cp:lastModifiedBy>
  <cp:revision>27</cp:revision>
  <dcterms:created xsi:type="dcterms:W3CDTF">2020-05-23T11:45:29Z</dcterms:created>
  <dcterms:modified xsi:type="dcterms:W3CDTF">2020-05-23T14:43:29Z</dcterms:modified>
</cp:coreProperties>
</file>