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59" r:id="rId8"/>
    <p:sldId id="270" r:id="rId9"/>
    <p:sldId id="282" r:id="rId10"/>
    <p:sldId id="283" r:id="rId11"/>
    <p:sldId id="266" r:id="rId12"/>
    <p:sldId id="278" r:id="rId13"/>
    <p:sldId id="273" r:id="rId14"/>
    <p:sldId id="274" r:id="rId15"/>
    <p:sldId id="280" r:id="rId16"/>
    <p:sldId id="275" r:id="rId17"/>
    <p:sldId id="276" r:id="rId18"/>
    <p:sldId id="277" r:id="rId19"/>
    <p:sldId id="281" r:id="rId20"/>
    <p:sldId id="258" r:id="rId21"/>
    <p:sldId id="263" r:id="rId22"/>
    <p:sldId id="265" r:id="rId23"/>
    <p:sldId id="267" r:id="rId24"/>
    <p:sldId id="268" r:id="rId25"/>
    <p:sldId id="271" r:id="rId26"/>
    <p:sldId id="272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5184" autoAdjust="0"/>
  </p:normalViewPr>
  <p:slideViewPr>
    <p:cSldViewPr snapToGrid="0">
      <p:cViewPr>
        <p:scale>
          <a:sx n="125" d="100"/>
          <a:sy n="125" d="100"/>
        </p:scale>
        <p:origin x="90" y="-86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02.04.2022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02.04.2022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41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7.png"/><Relationship Id="rId7" Type="http://schemas.openxmlformats.org/officeDocument/2006/relationships/image" Target="../media/image8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58.gif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45" Type="http://schemas.openxmlformats.org/officeDocument/2006/relationships/image" Target="../media/image139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4" Type="http://schemas.openxmlformats.org/officeDocument/2006/relationships/image" Target="../media/image138.png"/><Relationship Id="rId31" Type="http://schemas.openxmlformats.org/officeDocument/2006/relationships/image" Target="../media/image125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43" Type="http://schemas.openxmlformats.org/officeDocument/2006/relationships/image" Target="../media/image137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46" Type="http://schemas.openxmlformats.org/officeDocument/2006/relationships/image" Target="../media/image140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85754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6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85754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55994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55994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6083725" y="4381714"/>
                <a:ext cx="6264664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6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600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)∗(1−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25" y="4381714"/>
                <a:ext cx="6264664" cy="391582"/>
              </a:xfrm>
              <a:prstGeom prst="rect">
                <a:avLst/>
              </a:prstGeom>
              <a:blipFill>
                <a:blip r:embed="rId9"/>
                <a:stretch>
                  <a:fillRect l="-875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6096000" y="4943247"/>
                <a:ext cx="5731313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6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43247"/>
                <a:ext cx="5731313" cy="391582"/>
              </a:xfrm>
              <a:prstGeom prst="rect">
                <a:avLst/>
              </a:prstGeom>
              <a:blipFill>
                <a:blip r:embed="rId10"/>
                <a:stretch>
                  <a:fillRect l="-957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6" y="6087814"/>
                <a:ext cx="7005333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6" y="6087814"/>
                <a:ext cx="7005333" cy="596445"/>
              </a:xfrm>
              <a:prstGeom prst="rect">
                <a:avLst/>
              </a:prstGeom>
              <a:blipFill>
                <a:blip r:embed="rId12"/>
                <a:stretch>
                  <a:fillRect t="-96907" b="-150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AF675F4-48F6-4A7F-AC2D-FECC1C02CE21}"/>
                  </a:ext>
                </a:extLst>
              </p:cNvPr>
              <p:cNvSpPr txBox="1"/>
              <p:nvPr/>
            </p:nvSpPr>
            <p:spPr>
              <a:xfrm>
                <a:off x="1645920" y="5085717"/>
                <a:ext cx="4259580" cy="474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AF675F4-48F6-4A7F-AC2D-FECC1C02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5085717"/>
                <a:ext cx="4259580" cy="474232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861868" y="3531569"/>
                <a:ext cx="4487371" cy="568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8" y="3531569"/>
                <a:ext cx="4487371" cy="568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20579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205797"/>
                <a:ext cx="6096000" cy="506101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480911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809115"/>
                <a:ext cx="6096000" cy="511230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41343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413430"/>
                <a:ext cx="6096000" cy="534121"/>
              </a:xfrm>
              <a:prstGeom prst="rect">
                <a:avLst/>
              </a:prstGeom>
              <a:blipFill>
                <a:blip r:embed="rId1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8" y="6174227"/>
                <a:ext cx="10636711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3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8" y="6174227"/>
                <a:ext cx="10636711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4" y="3737648"/>
                <a:ext cx="10034695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3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4" y="3737648"/>
                <a:ext cx="10034695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1117614" cy="1096627"/>
            <a:chOff x="-358209" y="5658417"/>
            <a:chExt cx="8454839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1117614" cy="1096627"/>
            <a:chOff x="-358209" y="5658417"/>
            <a:chExt cx="8454839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78C48AC3-DF47-419A-B9AB-6B84D3840490}"/>
              </a:ext>
            </a:extLst>
          </p:cNvPr>
          <p:cNvSpPr txBox="1"/>
          <p:nvPr/>
        </p:nvSpPr>
        <p:spPr>
          <a:xfrm>
            <a:off x="2731020" y="33386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flatten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Die faltende Schicht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rafik 74">
            <a:extLst>
              <a:ext uri="{FF2B5EF4-FFF2-40B4-BE49-F238E27FC236}">
                <a16:creationId xmlns:a16="http://schemas.microsoft.com/office/drawing/2014/main" id="{1F4CE2D7-27A3-45BE-B350-514A56A4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" t="11035" r="56638" b="38036"/>
          <a:stretch/>
        </p:blipFill>
        <p:spPr>
          <a:xfrm>
            <a:off x="6916262" y="4193059"/>
            <a:ext cx="1283577" cy="903056"/>
          </a:xfrm>
          <a:prstGeom prst="rect">
            <a:avLst/>
          </a:prstGeom>
        </p:spPr>
      </p:pic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1041800"/>
            <a:chOff x="1643791" y="5893795"/>
            <a:chExt cx="4552430" cy="1041800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Kernel, Kernel-Dimensionen, Anzahl Kernel</a:t>
              </a: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830951"/>
            <a:chOff x="1427889" y="5893795"/>
            <a:chExt cx="5330880" cy="830951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-</a:t>
              </a:r>
              <a:endParaRPr lang="de-DE" sz="1400" dirty="0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923292" cy="1045954"/>
            <a:chOff x="1643793" y="5893795"/>
            <a:chExt cx="5193595" cy="1045954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3756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>
                  <a:sym typeface="Wingdings" panose="05000000000000000000" pitchFamily="2" charset="2"/>
                </a:rPr>
                <a:t>    Kernel-Dimensionen</a:t>
              </a:r>
              <a:endParaRPr lang="de-DE" sz="1400" dirty="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∗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989541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  <m:r>
                        <a:rPr lang="de-DE" sz="1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1781193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C85426-2191-421E-BBE1-7B6FFEC27103}"/>
              </a:ext>
            </a:extLst>
          </p:cNvPr>
          <p:cNvGrpSpPr/>
          <p:nvPr/>
        </p:nvGrpSpPr>
        <p:grpSpPr>
          <a:xfrm>
            <a:off x="1161152" y="5103347"/>
            <a:ext cx="357634" cy="1498732"/>
            <a:chOff x="3108960" y="4843620"/>
            <a:chExt cx="357634" cy="149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/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/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/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/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D875B5-4C02-40C0-A00C-1CA655A1FC8B}"/>
              </a:ext>
            </a:extLst>
          </p:cNvPr>
          <p:cNvGrpSpPr/>
          <p:nvPr/>
        </p:nvGrpSpPr>
        <p:grpSpPr>
          <a:xfrm>
            <a:off x="1774691" y="5477997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063B81-51A9-4C17-897E-C2EFFC8FB9C5}"/>
              </a:ext>
            </a:extLst>
          </p:cNvPr>
          <p:cNvGrpSpPr/>
          <p:nvPr/>
        </p:nvGrpSpPr>
        <p:grpSpPr>
          <a:xfrm>
            <a:off x="2688059" y="5109992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6FE6C3B-349F-42DF-9419-76F5F2279438}"/>
              </a:ext>
            </a:extLst>
          </p:cNvPr>
          <p:cNvGrpSpPr/>
          <p:nvPr/>
        </p:nvGrpSpPr>
        <p:grpSpPr>
          <a:xfrm>
            <a:off x="6054661" y="3358673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97119A-31F5-49DD-9939-C09E6F27FBCF}"/>
              </a:ext>
            </a:extLst>
          </p:cNvPr>
          <p:cNvGrpSpPr/>
          <p:nvPr/>
        </p:nvGrpSpPr>
        <p:grpSpPr>
          <a:xfrm rot="10800000">
            <a:off x="8073426" y="3508228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8BF2E71-318C-4797-BCB9-E4D732757211}"/>
              </a:ext>
            </a:extLst>
          </p:cNvPr>
          <p:cNvSpPr txBox="1"/>
          <p:nvPr/>
        </p:nvSpPr>
        <p:spPr>
          <a:xfrm>
            <a:off x="6673041" y="5941712"/>
            <a:ext cx="167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Summe für 1 w: 3x3 </a:t>
            </a:r>
            <a:r>
              <a:rPr lang="de-DE" dirty="0" err="1"/>
              <a:t>gradient</a:t>
            </a:r>
            <a:endParaRPr lang="de-DE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48F48AA-8E9B-40F4-804E-608B9333A2A2}"/>
              </a:ext>
            </a:extLst>
          </p:cNvPr>
          <p:cNvGrpSpPr/>
          <p:nvPr/>
        </p:nvGrpSpPr>
        <p:grpSpPr>
          <a:xfrm rot="10800000">
            <a:off x="8082267" y="4467773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C2C48078-0BDD-48D9-B01F-86F3DE86BF1B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30D8CC95-3918-4458-95EC-F17B99133BDA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2E2A43FC-7BDB-49B2-A06C-568487376B6D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F3A8CA3A-3460-4A1F-8630-BE43AB57B439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AC4A9D4-20A1-4421-A058-1117612EAB8C}"/>
              </a:ext>
            </a:extLst>
          </p:cNvPr>
          <p:cNvGrpSpPr/>
          <p:nvPr/>
        </p:nvGrpSpPr>
        <p:grpSpPr>
          <a:xfrm>
            <a:off x="6134176" y="4631110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0DA59833-D30B-4DAD-9E2D-B73E0273A203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303CE1E2-2798-4929-A799-FEED956EC313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0DDC984C-4E1F-46BE-8FC8-9A45199B04F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F03EF873-D14E-42EE-8B9D-7BC075F5793D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B8A16855-9074-4B73-ABF0-D3F874C4DF55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BEC2E1DC-4445-4627-A64C-2422D3C49744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19283FB3-773C-412C-A59C-632690B45432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C85F5834-403A-4C46-A6B0-8604FEDAD6D7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08743353-BE66-4E96-B2C1-B630C9FB07A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09D8DE57-C677-4012-B670-E6D855152AB8}"/>
              </a:ext>
            </a:extLst>
          </p:cNvPr>
          <p:cNvGrpSpPr/>
          <p:nvPr/>
        </p:nvGrpSpPr>
        <p:grpSpPr>
          <a:xfrm>
            <a:off x="9916941" y="3514160"/>
            <a:ext cx="1436859" cy="1492998"/>
            <a:chOff x="6512060" y="4608216"/>
            <a:chExt cx="1436859" cy="149299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DF9E4913-F312-444F-A1F9-DA8003E8F852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4D396E57-C31E-4E45-9748-E76BC2F03C2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53A4AC8-2DD0-4496-BEEA-EEA2EF8F9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FCEBBE2C-E66F-41EC-8463-BBE8366DD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hteck 123">
                      <a:extLst>
                        <a:ext uri="{FF2B5EF4-FFF2-40B4-BE49-F238E27FC236}">
                          <a16:creationId xmlns:a16="http://schemas.microsoft.com/office/drawing/2014/main" id="{AFAA6D25-0B6F-48B6-AC9B-EF5C1476D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hteck 124">
                      <a:extLst>
                        <a:ext uri="{FF2B5EF4-FFF2-40B4-BE49-F238E27FC236}">
                          <a16:creationId xmlns:a16="http://schemas.microsoft.com/office/drawing/2014/main" id="{65B90543-E2E6-47A7-88D5-BFEC44026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hteck 125">
                      <a:extLst>
                        <a:ext uri="{FF2B5EF4-FFF2-40B4-BE49-F238E27FC236}">
                          <a16:creationId xmlns:a16="http://schemas.microsoft.com/office/drawing/2014/main" id="{E29F03A1-15FB-40D3-9FDF-B75E18C08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hteck 126">
                      <a:extLst>
                        <a:ext uri="{FF2B5EF4-FFF2-40B4-BE49-F238E27FC236}">
                          <a16:creationId xmlns:a16="http://schemas.microsoft.com/office/drawing/2014/main" id="{1027ECAD-C963-44BE-BA00-29C5E62A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hteck 127">
                      <a:extLst>
                        <a:ext uri="{FF2B5EF4-FFF2-40B4-BE49-F238E27FC236}">
                          <a16:creationId xmlns:a16="http://schemas.microsoft.com/office/drawing/2014/main" id="{BFD24C41-85B0-4A41-9F62-FE37EF349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hteck 128">
                      <a:extLst>
                        <a:ext uri="{FF2B5EF4-FFF2-40B4-BE49-F238E27FC236}">
                          <a16:creationId xmlns:a16="http://schemas.microsoft.com/office/drawing/2014/main" id="{D2946E7C-4BC5-4E0D-9B18-345F61832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hteck 129">
                      <a:extLst>
                        <a:ext uri="{FF2B5EF4-FFF2-40B4-BE49-F238E27FC236}">
                          <a16:creationId xmlns:a16="http://schemas.microsoft.com/office/drawing/2014/main" id="{BE5EADC5-9F2F-4FB8-90C0-EED533889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8C98DAEA-0AC3-4A1E-9855-007CC01D6ECC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2DAF4467-8A04-4666-970B-03BEA3400E5C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60895B6C-9267-40CA-A349-94848C30C015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87E43AE2-1607-4015-A7BA-07B2ACB64C36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3B8F4C8F-90C0-4D8D-AB17-7379CCA98908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9E0C82B3-ED7F-44BE-A23D-DD9E81F35307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E75067CD-1C60-4B3B-AEF6-EA1850101673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0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C34B-E20B-4AB5-85CC-B187826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6D752-DD86-4D7E-B17A-4A0297B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6170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mit striktem Ansatz (z.B. lineare Funktion f(x)=</a:t>
            </a:r>
            <a:r>
              <a:rPr lang="de-DE" sz="2000" dirty="0" err="1"/>
              <a:t>ax</a:t>
            </a:r>
            <a:r>
              <a:rPr lang="de-DE" sz="2000" dirty="0"/>
              <a:t> + b) Modellierung sehr eingeschränkt</a:t>
            </a:r>
          </a:p>
          <a:p>
            <a:r>
              <a:rPr lang="de-DE" sz="2000" dirty="0"/>
              <a:t>Neuronale Netze: komplexe Funktion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verschachtelte Funktionen mit einer Vielzahl an Parametern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 jede Funktion annähernd darstellbar</a:t>
            </a:r>
            <a:endParaRPr lang="de-DE" sz="20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E80932-B6CA-415E-8D71-A2E23BEDC4F8}"/>
              </a:ext>
            </a:extLst>
          </p:cNvPr>
          <p:cNvGrpSpPr/>
          <p:nvPr/>
        </p:nvGrpSpPr>
        <p:grpSpPr>
          <a:xfrm>
            <a:off x="1465942" y="1571290"/>
            <a:ext cx="3555537" cy="2776797"/>
            <a:chOff x="7242501" y="1593878"/>
            <a:chExt cx="3555537" cy="277679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BE579D7-3815-4B8D-BC82-AF570B331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33" t="-2721" r="-3733" b="2721"/>
            <a:stretch/>
          </p:blipFill>
          <p:spPr bwMode="auto">
            <a:xfrm>
              <a:off x="7242501" y="1593878"/>
              <a:ext cx="3555537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133BC12-02D5-4C0A-AAB5-10CA12F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958" y="1690688"/>
              <a:ext cx="2772356" cy="2000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FABC39-06B4-4C78-8E09-864B4BC32823}"/>
                </a:ext>
              </a:extLst>
            </p:cNvPr>
            <p:cNvSpPr txBox="1"/>
            <p:nvPr/>
          </p:nvSpPr>
          <p:spPr>
            <a:xfrm>
              <a:off x="8377212" y="400134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15971F-8683-4989-A228-402D72F7000A}"/>
              </a:ext>
            </a:extLst>
          </p:cNvPr>
          <p:cNvGrpSpPr/>
          <p:nvPr/>
        </p:nvGrpSpPr>
        <p:grpSpPr>
          <a:xfrm>
            <a:off x="6563452" y="1693031"/>
            <a:ext cx="3438704" cy="2713932"/>
            <a:chOff x="7223853" y="1656743"/>
            <a:chExt cx="3438704" cy="271393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1335F58-9C97-40DC-B2D3-839179C9C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" b="9217"/>
            <a:stretch/>
          </p:blipFill>
          <p:spPr bwMode="auto">
            <a:xfrm>
              <a:off x="7223853" y="1656743"/>
              <a:ext cx="3438704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97B244-E2F6-4E3A-9310-87C527B4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9" y="1690688"/>
              <a:ext cx="2547255" cy="2117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7301F95-36D8-4F81-9D27-2871CC325F96}"/>
                </a:ext>
              </a:extLst>
            </p:cNvPr>
            <p:cNvSpPr txBox="1"/>
            <p:nvPr/>
          </p:nvSpPr>
          <p:spPr>
            <a:xfrm>
              <a:off x="8377212" y="4001343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Klassifizierung</a:t>
              </a:r>
            </a:p>
          </p:txBody>
        </p:sp>
      </p:grp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4547C7E7-BBE5-426A-AD1F-6A1EB22494AE}"/>
              </a:ext>
            </a:extLst>
          </p:cNvPr>
          <p:cNvSpPr/>
          <p:nvPr/>
        </p:nvSpPr>
        <p:spPr>
          <a:xfrm rot="5400000">
            <a:off x="7177276" y="1643423"/>
            <a:ext cx="1922115" cy="2426409"/>
          </a:xfrm>
          <a:prstGeom prst="rtTriangle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3816DD42-F87C-4FF4-80E3-9340331FBC47}"/>
              </a:ext>
            </a:extLst>
          </p:cNvPr>
          <p:cNvSpPr/>
          <p:nvPr/>
        </p:nvSpPr>
        <p:spPr>
          <a:xfrm rot="16200000">
            <a:off x="7665328" y="1619169"/>
            <a:ext cx="1922114" cy="2312486"/>
          </a:xfrm>
          <a:prstGeom prst="rtTriangle">
            <a:avLst/>
          </a:prstGeom>
          <a:solidFill>
            <a:srgbClr val="814DFF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FD9DF-59EE-4792-82E0-986E061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Training eines neuronalen Netzes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08A35D-7010-4B29-A7C2-4DBF67F63998}"/>
              </a:ext>
            </a:extLst>
          </p:cNvPr>
          <p:cNvGrpSpPr/>
          <p:nvPr/>
        </p:nvGrpSpPr>
        <p:grpSpPr>
          <a:xfrm>
            <a:off x="1140208" y="1371375"/>
            <a:ext cx="4339663" cy="3000983"/>
            <a:chOff x="7830114" y="1722439"/>
            <a:chExt cx="4339663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49D97A-A738-4DCC-B488-B8F7AE120C5A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A81F3FD-85EB-4546-9094-597204DFC715}"/>
              </a:ext>
            </a:extLst>
          </p:cNvPr>
          <p:cNvSpPr txBox="1"/>
          <p:nvPr/>
        </p:nvSpPr>
        <p:spPr>
          <a:xfrm>
            <a:off x="6285476" y="1431921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</p:spTree>
    <p:extLst>
      <p:ext uri="{BB962C8B-B14F-4D97-AF65-F5344CB8AC3E}">
        <p14:creationId xmlns:p14="http://schemas.microsoft.com/office/powerpoint/2010/main" val="525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250E5A3-FA24-49FA-9984-2401DD9C93CF}"/>
              </a:ext>
            </a:extLst>
          </p:cNvPr>
          <p:cNvGrpSpPr/>
          <p:nvPr/>
        </p:nvGrpSpPr>
        <p:grpSpPr>
          <a:xfrm>
            <a:off x="2834129" y="2854392"/>
            <a:ext cx="3808178" cy="3638483"/>
            <a:chOff x="1830829" y="2854392"/>
            <a:chExt cx="3058687" cy="3058687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AA8A93F-734C-4AC7-92D2-98AB5050E16C}"/>
                </a:ext>
              </a:extLst>
            </p:cNvPr>
            <p:cNvGrpSpPr/>
            <p:nvPr/>
          </p:nvGrpSpPr>
          <p:grpSpPr>
            <a:xfrm>
              <a:off x="1830829" y="2854392"/>
              <a:ext cx="3058687" cy="3058687"/>
              <a:chOff x="1576200" y="3244032"/>
              <a:chExt cx="3058687" cy="305868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E7D551-7B97-4159-AA05-ACFEB095C7CD}"/>
                  </a:ext>
                </a:extLst>
              </p:cNvPr>
              <p:cNvGrpSpPr/>
              <p:nvPr/>
            </p:nvGrpSpPr>
            <p:grpSpPr>
              <a:xfrm>
                <a:off x="1576200" y="3244032"/>
                <a:ext cx="3058687" cy="3058687"/>
                <a:chOff x="1426227" y="3127851"/>
                <a:chExt cx="3058687" cy="3058687"/>
              </a:xfrm>
            </p:grpSpPr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50D9F8CA-17F8-4AFF-BDAB-630437E69DA1}"/>
                    </a:ext>
                  </a:extLst>
                </p:cNvPr>
                <p:cNvGrpSpPr/>
                <p:nvPr/>
              </p:nvGrpSpPr>
              <p:grpSpPr>
                <a:xfrm>
                  <a:off x="1426227" y="3127851"/>
                  <a:ext cx="3058687" cy="3058687"/>
                  <a:chOff x="947572" y="2672086"/>
                  <a:chExt cx="3058687" cy="3058687"/>
                </a:xfrm>
              </p:grpSpPr>
              <p:cxnSp>
                <p:nvCxnSpPr>
                  <p:cNvPr id="12" name="Gerade Verbindung mit Pfeil 11">
                    <a:extLst>
                      <a:ext uri="{FF2B5EF4-FFF2-40B4-BE49-F238E27FC236}">
                        <a16:creationId xmlns:a16="http://schemas.microsoft.com/office/drawing/2014/main" id="{BE0D8D8A-12A0-49B4-8F21-27CE01392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3759" y="4865850"/>
                    <a:ext cx="201109" cy="1925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" name="Gruppieren 32">
                    <a:extLst>
                      <a:ext uri="{FF2B5EF4-FFF2-40B4-BE49-F238E27FC236}">
                        <a16:creationId xmlns:a16="http://schemas.microsoft.com/office/drawing/2014/main" id="{C758CD2E-D2A9-4089-802D-526018258D6F}"/>
                      </a:ext>
                    </a:extLst>
                  </p:cNvPr>
                  <p:cNvGrpSpPr/>
                  <p:nvPr/>
                </p:nvGrpSpPr>
                <p:grpSpPr>
                  <a:xfrm>
                    <a:off x="947572" y="2672086"/>
                    <a:ext cx="3058687" cy="3058687"/>
                    <a:chOff x="4254478" y="3130970"/>
                    <a:chExt cx="3058687" cy="3058687"/>
                  </a:xfrm>
                </p:grpSpPr>
                <p:pic>
                  <p:nvPicPr>
                    <p:cNvPr id="8" name="Grafik 7">
                      <a:extLst>
                        <a:ext uri="{FF2B5EF4-FFF2-40B4-BE49-F238E27FC236}">
                          <a16:creationId xmlns:a16="http://schemas.microsoft.com/office/drawing/2014/main" id="{658E19F7-68F1-4CD2-BDF1-F68E38B57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254478" y="3130970"/>
                      <a:ext cx="3058687" cy="305868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9" name="Gerade Verbindung mit Pfeil 28">
                      <a:extLst>
                        <a:ext uri="{FF2B5EF4-FFF2-40B4-BE49-F238E27FC236}">
                          <a16:creationId xmlns:a16="http://schemas.microsoft.com/office/drawing/2014/main" id="{A8AC2D91-FD89-493D-829B-178B5F1D01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21919" y="5196598"/>
                      <a:ext cx="46742" cy="2007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5C553DA3-5388-447A-82F2-41EDFD91F723}"/>
                    </a:ext>
                  </a:extLst>
                </p:cNvPr>
                <p:cNvSpPr txBox="1"/>
                <p:nvPr/>
              </p:nvSpPr>
              <p:spPr>
                <a:xfrm>
                  <a:off x="3976061" y="5309638"/>
                  <a:ext cx="334514" cy="2045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4F635AA-8595-421B-9E57-636C65A2103D}"/>
                    </a:ext>
                  </a:extLst>
                </p:cNvPr>
                <p:cNvSpPr txBox="1"/>
                <p:nvPr/>
              </p:nvSpPr>
              <p:spPr>
                <a:xfrm>
                  <a:off x="1699025" y="5260169"/>
                  <a:ext cx="334514" cy="2587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a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405EB8F-9E7F-4FE4-B34C-2A2D53F3DE41}"/>
                    </a:ext>
                  </a:extLst>
                </p:cNvPr>
                <p:cNvSpPr txBox="1"/>
                <p:nvPr/>
              </p:nvSpPr>
              <p:spPr>
                <a:xfrm>
                  <a:off x="2898886" y="3127851"/>
                  <a:ext cx="150238" cy="252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DD35B697-377D-4D7C-9D54-45E8CACDCC5B}"/>
                  </a:ext>
                </a:extLst>
              </p:cNvPr>
              <p:cNvCxnSpPr/>
              <p:nvPr/>
            </p:nvCxnSpPr>
            <p:spPr>
              <a:xfrm flipV="1">
                <a:off x="3150125" y="3514724"/>
                <a:ext cx="0" cy="889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98628E4-B470-4AE6-B9D9-D200DCA31228}"/>
                </a:ext>
              </a:extLst>
            </p:cNvPr>
            <p:cNvSpPr txBox="1"/>
            <p:nvPr/>
          </p:nvSpPr>
          <p:spPr>
            <a:xfrm>
              <a:off x="2935635" y="524073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x 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7012925" y="3157401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4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5"/>
                  <a:stretch>
                    <a:fillRect l="-4020" t="-121053" b="-17631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6"/>
                  <a:stretch>
                    <a:fillRect l="-3896" b="-22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7"/>
                  <a:stretch>
                    <a:fillRect l="-2703" b="-60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042" t="-148438" r="-210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blipFill>
                  <a:blip r:embed="rId9"/>
                  <a:stretch>
                    <a:fillRect l="-5568" t="-144615" r="-232" b="-2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11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E679E07-B782-465A-B772-8142FA5F2632}"/>
              </a:ext>
            </a:extLst>
          </p:cNvPr>
          <p:cNvGrpSpPr/>
          <p:nvPr/>
        </p:nvGrpSpPr>
        <p:grpSpPr>
          <a:xfrm>
            <a:off x="918394" y="3827443"/>
            <a:ext cx="2082004" cy="2183772"/>
            <a:chOff x="1209603" y="3161811"/>
            <a:chExt cx="2082004" cy="218377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BF7E834C-76D3-4DE1-88F5-6C7A653A1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9162" b="6810"/>
            <a:stretch/>
          </p:blipFill>
          <p:spPr>
            <a:xfrm>
              <a:off x="1247703" y="3282148"/>
              <a:ext cx="1789951" cy="2063435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5122EFB-0B6E-4AD0-B556-17D2EB24C90A}"/>
                </a:ext>
              </a:extLst>
            </p:cNvPr>
            <p:cNvSpPr txBox="1"/>
            <p:nvPr/>
          </p:nvSpPr>
          <p:spPr>
            <a:xfrm>
              <a:off x="2493991" y="4277550"/>
              <a:ext cx="3786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</a:rPr>
                <a:t>x P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C1318EC-366F-4071-86B6-ECF536846113}"/>
                </a:ext>
              </a:extLst>
            </p:cNvPr>
            <p:cNvSpPr txBox="1"/>
            <p:nvPr/>
          </p:nvSpPr>
          <p:spPr>
            <a:xfrm>
              <a:off x="2875125" y="4340716"/>
              <a:ext cx="41648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sz="105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B3AB56C-2445-494B-8469-672AF9E39ACC}"/>
                </a:ext>
              </a:extLst>
            </p:cNvPr>
            <p:cNvSpPr txBox="1"/>
            <p:nvPr/>
          </p:nvSpPr>
          <p:spPr>
            <a:xfrm>
              <a:off x="1209603" y="3161811"/>
              <a:ext cx="18705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sz="105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AAA0332-2545-4F47-84DE-497B446732B9}"/>
              </a:ext>
            </a:extLst>
          </p:cNvPr>
          <p:cNvSpPr/>
          <p:nvPr/>
        </p:nvSpPr>
        <p:spPr>
          <a:xfrm>
            <a:off x="9067800" y="209550"/>
            <a:ext cx="2695575" cy="868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Wichtige Bezeichnungen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838200" y="2469634"/>
            <a:ext cx="5356461" cy="4127368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311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3710641" y="40210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/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/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/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blipFill>
                <a:blip r:embed="rId5"/>
                <a:stretch>
                  <a:fillRect l="-1883" t="-110769" b="-18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/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blipFill>
                <a:blip r:embed="rId6"/>
                <a:stretch>
                  <a:fillRect l="-1718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7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88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1322</Words>
  <Application>Microsoft Office PowerPoint</Application>
  <PresentationFormat>Breitbild</PresentationFormat>
  <Paragraphs>381</Paragraphs>
  <Slides>23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Ein künstliches neuronales Netz</vt:lpstr>
      <vt:lpstr>Ein künstliches neuronales Netz</vt:lpstr>
      <vt:lpstr>Training eines neuronalen Netzes</vt:lpstr>
      <vt:lpstr>Das Gradientenverfahren</vt:lpstr>
      <vt:lpstr>Das Gradientenverfahren</vt:lpstr>
      <vt:lpstr>Das Multilayer Perceptron</vt:lpstr>
      <vt:lpstr>Das Multilayer Perceptron</vt:lpstr>
      <vt:lpstr>Das Multilayer Perceptron</vt:lpstr>
      <vt:lpstr>Das Multilayer Perceptron</vt:lpstr>
      <vt:lpstr>Die faltende Schicht</vt:lpstr>
      <vt:lpstr>Das Multilayer Perceptron</vt:lpstr>
      <vt:lpstr>Das Multilayer Perceptron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213</cp:revision>
  <dcterms:created xsi:type="dcterms:W3CDTF">2022-03-13T11:23:14Z</dcterms:created>
  <dcterms:modified xsi:type="dcterms:W3CDTF">2022-04-02T10:07:52Z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