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59" r:id="rId8"/>
    <p:sldId id="270" r:id="rId9"/>
    <p:sldId id="282" r:id="rId10"/>
    <p:sldId id="283" r:id="rId11"/>
    <p:sldId id="266" r:id="rId12"/>
    <p:sldId id="278" r:id="rId13"/>
    <p:sldId id="273" r:id="rId14"/>
    <p:sldId id="274" r:id="rId15"/>
    <p:sldId id="280" r:id="rId16"/>
    <p:sldId id="275" r:id="rId17"/>
    <p:sldId id="276" r:id="rId18"/>
    <p:sldId id="277" r:id="rId19"/>
    <p:sldId id="281" r:id="rId20"/>
    <p:sldId id="258" r:id="rId21"/>
    <p:sldId id="263" r:id="rId22"/>
    <p:sldId id="265" r:id="rId23"/>
    <p:sldId id="267" r:id="rId24"/>
    <p:sldId id="268" r:id="rId25"/>
    <p:sldId id="271" r:id="rId26"/>
    <p:sldId id="272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5184" autoAdjust="0"/>
  </p:normalViewPr>
  <p:slideViewPr>
    <p:cSldViewPr snapToGrid="0">
      <p:cViewPr varScale="1">
        <p:scale>
          <a:sx n="101" d="100"/>
          <a:sy n="101" d="100"/>
        </p:scale>
        <p:origin x="93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29.03.2022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29.03.2022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0.png"/><Relationship Id="rId7" Type="http://schemas.openxmlformats.org/officeDocument/2006/relationships/image" Target="../media/image8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21.gif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45" Type="http://schemas.openxmlformats.org/officeDocument/2006/relationships/image" Target="../media/image139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4" Type="http://schemas.openxmlformats.org/officeDocument/2006/relationships/image" Target="../media/image138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43" Type="http://schemas.openxmlformats.org/officeDocument/2006/relationships/image" Target="../media/image137.png"/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46" Type="http://schemas.openxmlformats.org/officeDocument/2006/relationships/image" Target="../media/image140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blipFill>
                <a:blip r:embed="rId9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blipFill>
                <a:blip r:embed="rId10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2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blipFill>
                <a:blip r:embed="rId1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/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3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1117614" cy="1096627"/>
            <a:chOff x="-358209" y="5658417"/>
            <a:chExt cx="8454839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1117614" cy="1096627"/>
            <a:chOff x="-358209" y="5658417"/>
            <a:chExt cx="8454839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78C48AC3-DF47-419A-B9AB-6B84D3840490}"/>
              </a:ext>
            </a:extLst>
          </p:cNvPr>
          <p:cNvSpPr txBox="1"/>
          <p:nvPr/>
        </p:nvSpPr>
        <p:spPr>
          <a:xfrm>
            <a:off x="2731020" y="33386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flatten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Die faltende Schicht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rafik 74">
            <a:extLst>
              <a:ext uri="{FF2B5EF4-FFF2-40B4-BE49-F238E27FC236}">
                <a16:creationId xmlns:a16="http://schemas.microsoft.com/office/drawing/2014/main" id="{1F4CE2D7-27A3-45BE-B350-514A56A4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" t="11035" r="56638" b="38036"/>
          <a:stretch/>
        </p:blipFill>
        <p:spPr>
          <a:xfrm>
            <a:off x="6916262" y="4193059"/>
            <a:ext cx="1283577" cy="903056"/>
          </a:xfrm>
          <a:prstGeom prst="rect">
            <a:avLst/>
          </a:prstGeom>
        </p:spPr>
      </p:pic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1041800"/>
            <a:chOff x="1643791" y="5893795"/>
            <a:chExt cx="4552430" cy="1041800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Kernel, Kernel-Dimensionen, Anzahl Kernel</a:t>
              </a: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830951"/>
            <a:chOff x="1427889" y="5893795"/>
            <a:chExt cx="5330880" cy="830951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-</a:t>
              </a:r>
              <a:endParaRPr lang="de-DE" sz="1400" dirty="0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923292" cy="1045954"/>
            <a:chOff x="1643793" y="5893795"/>
            <a:chExt cx="5193595" cy="1045954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3756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>
                  <a:sym typeface="Wingdings" panose="05000000000000000000" pitchFamily="2" charset="2"/>
                </a:rPr>
                <a:t>    Kernel-Dimensionen</a:t>
              </a:r>
              <a:endParaRPr lang="de-DE" sz="1400" dirty="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∗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989541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  <m:r>
                        <a:rPr lang="de-DE" sz="1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1781193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C85426-2191-421E-BBE1-7B6FFEC27103}"/>
              </a:ext>
            </a:extLst>
          </p:cNvPr>
          <p:cNvGrpSpPr/>
          <p:nvPr/>
        </p:nvGrpSpPr>
        <p:grpSpPr>
          <a:xfrm>
            <a:off x="1161152" y="5103347"/>
            <a:ext cx="357634" cy="1498732"/>
            <a:chOff x="3108960" y="4843620"/>
            <a:chExt cx="357634" cy="149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/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/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/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/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D875B5-4C02-40C0-A00C-1CA655A1FC8B}"/>
              </a:ext>
            </a:extLst>
          </p:cNvPr>
          <p:cNvGrpSpPr/>
          <p:nvPr/>
        </p:nvGrpSpPr>
        <p:grpSpPr>
          <a:xfrm>
            <a:off x="1774691" y="5477997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063B81-51A9-4C17-897E-C2EFFC8FB9C5}"/>
              </a:ext>
            </a:extLst>
          </p:cNvPr>
          <p:cNvGrpSpPr/>
          <p:nvPr/>
        </p:nvGrpSpPr>
        <p:grpSpPr>
          <a:xfrm>
            <a:off x="2688059" y="5109992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6FE6C3B-349F-42DF-9419-76F5F2279438}"/>
              </a:ext>
            </a:extLst>
          </p:cNvPr>
          <p:cNvGrpSpPr/>
          <p:nvPr/>
        </p:nvGrpSpPr>
        <p:grpSpPr>
          <a:xfrm>
            <a:off x="9314204" y="3883657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3BA2FA3-F54E-4A5D-9601-A9D83AF5495F}"/>
              </a:ext>
            </a:extLst>
          </p:cNvPr>
          <p:cNvGrpSpPr/>
          <p:nvPr/>
        </p:nvGrpSpPr>
        <p:grpSpPr>
          <a:xfrm>
            <a:off x="3985732" y="3499721"/>
            <a:ext cx="1436859" cy="1492998"/>
            <a:chOff x="6512060" y="4608216"/>
            <a:chExt cx="1436859" cy="1492998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6E369BF-B561-450C-B18E-44FD25D6FA30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EF95A58D-F625-4E6D-BAE2-544245A596C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97119A-31F5-49DD-9939-C09E6F27FBCF}"/>
              </a:ext>
            </a:extLst>
          </p:cNvPr>
          <p:cNvGrpSpPr/>
          <p:nvPr/>
        </p:nvGrpSpPr>
        <p:grpSpPr>
          <a:xfrm rot="10800000">
            <a:off x="8241302" y="4608216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8BF2E71-318C-4797-BCB9-E4D732757211}"/>
              </a:ext>
            </a:extLst>
          </p:cNvPr>
          <p:cNvSpPr txBox="1"/>
          <p:nvPr/>
        </p:nvSpPr>
        <p:spPr>
          <a:xfrm>
            <a:off x="6673041" y="5941712"/>
            <a:ext cx="167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Summe für 1 w: 3x3 </a:t>
            </a:r>
            <a:r>
              <a:rPr lang="de-DE" dirty="0" err="1"/>
              <a:t>gradient</a:t>
            </a:r>
            <a:endParaRPr lang="de-DE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48F48AA-8E9B-40F4-804E-608B9333A2A2}"/>
              </a:ext>
            </a:extLst>
          </p:cNvPr>
          <p:cNvGrpSpPr/>
          <p:nvPr/>
        </p:nvGrpSpPr>
        <p:grpSpPr>
          <a:xfrm rot="10800000">
            <a:off x="8250143" y="5567761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C2C48078-0BDD-48D9-B01F-86F3DE86BF1B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30D8CC95-3918-4458-95EC-F17B99133BDA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2E2A43FC-7BDB-49B2-A06C-568487376B6D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F3A8CA3A-3460-4A1F-8630-BE43AB57B439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AC4A9D4-20A1-4421-A058-1117612EAB8C}"/>
              </a:ext>
            </a:extLst>
          </p:cNvPr>
          <p:cNvGrpSpPr/>
          <p:nvPr/>
        </p:nvGrpSpPr>
        <p:grpSpPr>
          <a:xfrm>
            <a:off x="9393719" y="5156094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0DA59833-D30B-4DAD-9E2D-B73E0273A203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303CE1E2-2798-4929-A799-FEED956EC313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0DDC984C-4E1F-46BE-8FC8-9A45199B04F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F03EF873-D14E-42EE-8B9D-7BC075F5793D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B8A16855-9074-4B73-ABF0-D3F874C4DF55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BEC2E1DC-4445-4627-A64C-2422D3C49744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19283FB3-773C-412C-A59C-632690B45432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C85F5834-403A-4C46-A6B0-8604FEDAD6D7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08743353-BE66-4E96-B2C1-B630C9FB07A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F9405ED-ECB3-4D7C-BF84-1999EC7C4435}"/>
              </a:ext>
            </a:extLst>
          </p:cNvPr>
          <p:cNvGrpSpPr/>
          <p:nvPr/>
        </p:nvGrpSpPr>
        <p:grpSpPr>
          <a:xfrm>
            <a:off x="4855496" y="5228219"/>
            <a:ext cx="1436859" cy="1492998"/>
            <a:chOff x="6512060" y="4608216"/>
            <a:chExt cx="1436859" cy="1492998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DE961967-88BB-42BC-842E-9618A52DBA07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7A2B9715-2F10-4419-8453-DCC4DA61DCD6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hteck 99">
                      <a:extLst>
                        <a:ext uri="{FF2B5EF4-FFF2-40B4-BE49-F238E27FC236}">
                          <a16:creationId xmlns:a16="http://schemas.microsoft.com/office/drawing/2014/main" id="{65FE0825-9A65-4193-8B4E-096576D4C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hteck 100">
                      <a:extLst>
                        <a:ext uri="{FF2B5EF4-FFF2-40B4-BE49-F238E27FC236}">
                          <a16:creationId xmlns:a16="http://schemas.microsoft.com/office/drawing/2014/main" id="{2C175A3D-9C4B-4C7B-BDA8-413A4E7B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hteck 101">
                      <a:extLst>
                        <a:ext uri="{FF2B5EF4-FFF2-40B4-BE49-F238E27FC236}">
                          <a16:creationId xmlns:a16="http://schemas.microsoft.com/office/drawing/2014/main" id="{8ED50BFC-CFA3-4A90-8833-F5E6D25FB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hteck 102">
                      <a:extLst>
                        <a:ext uri="{FF2B5EF4-FFF2-40B4-BE49-F238E27FC236}">
                          <a16:creationId xmlns:a16="http://schemas.microsoft.com/office/drawing/2014/main" id="{3E476BF1-2F7D-412B-9F08-3666EDFE8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hteck 103">
                      <a:extLst>
                        <a:ext uri="{FF2B5EF4-FFF2-40B4-BE49-F238E27FC236}">
                          <a16:creationId xmlns:a16="http://schemas.microsoft.com/office/drawing/2014/main" id="{1FB761D2-2F90-4709-9DAA-36EF5C189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hteck 104">
                      <a:extLst>
                        <a:ext uri="{FF2B5EF4-FFF2-40B4-BE49-F238E27FC236}">
                          <a16:creationId xmlns:a16="http://schemas.microsoft.com/office/drawing/2014/main" id="{09ACCB7A-929D-477C-96B9-F98015742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hteck 105">
                      <a:extLst>
                        <a:ext uri="{FF2B5EF4-FFF2-40B4-BE49-F238E27FC236}">
                          <a16:creationId xmlns:a16="http://schemas.microsoft.com/office/drawing/2014/main" id="{5375E125-1DBF-4B99-B418-597A312D1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hteck 106">
                      <a:extLst>
                        <a:ext uri="{FF2B5EF4-FFF2-40B4-BE49-F238E27FC236}">
                          <a16:creationId xmlns:a16="http://schemas.microsoft.com/office/drawing/2014/main" id="{FEB0CC6F-41D6-4F7A-A4E2-7A8289150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19F7B07B-F54B-4676-B222-96BF9753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hteck 96">
                    <a:extLst>
                      <a:ext uri="{FF2B5EF4-FFF2-40B4-BE49-F238E27FC236}">
                        <a16:creationId xmlns:a16="http://schemas.microsoft.com/office/drawing/2014/main" id="{1A3CDA5C-ABD5-427B-ACB3-97994EA9D4D6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hteck 97">
                    <a:extLst>
                      <a:ext uri="{FF2B5EF4-FFF2-40B4-BE49-F238E27FC236}">
                        <a16:creationId xmlns:a16="http://schemas.microsoft.com/office/drawing/2014/main" id="{E8E4647C-91F6-4734-899D-C0E84A03FBFB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hteck 98">
                    <a:extLst>
                      <a:ext uri="{FF2B5EF4-FFF2-40B4-BE49-F238E27FC236}">
                        <a16:creationId xmlns:a16="http://schemas.microsoft.com/office/drawing/2014/main" id="{E828C946-852A-4FC6-99C9-5BAECD56B070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F19C57DC-2977-4077-98E1-0FAF2630BCEF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hteck 92">
                  <a:extLst>
                    <a:ext uri="{FF2B5EF4-FFF2-40B4-BE49-F238E27FC236}">
                      <a16:creationId xmlns:a16="http://schemas.microsoft.com/office/drawing/2014/main" id="{ADE1B595-C328-468F-A24C-89DA1D39558F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E354AABD-8E64-42DD-AA5B-73C7E90D93DE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1211E59C-57A3-4216-A9EC-DC36D9E04FB4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09D8DE57-C677-4012-B670-E6D855152AB8}"/>
              </a:ext>
            </a:extLst>
          </p:cNvPr>
          <p:cNvGrpSpPr/>
          <p:nvPr/>
        </p:nvGrpSpPr>
        <p:grpSpPr>
          <a:xfrm>
            <a:off x="5749125" y="3537153"/>
            <a:ext cx="1436859" cy="1492998"/>
            <a:chOff x="6512060" y="4608216"/>
            <a:chExt cx="1436859" cy="149299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DF9E4913-F312-444F-A1F9-DA8003E8F852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4D396E57-C31E-4E45-9748-E76BC2F03C2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53A4AC8-2DD0-4496-BEEA-EEA2EF8F9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FCEBBE2C-E66F-41EC-8463-BBE8366DD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hteck 123">
                      <a:extLst>
                        <a:ext uri="{FF2B5EF4-FFF2-40B4-BE49-F238E27FC236}">
                          <a16:creationId xmlns:a16="http://schemas.microsoft.com/office/drawing/2014/main" id="{AFAA6D25-0B6F-48B6-AC9B-EF5C1476D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hteck 124">
                      <a:extLst>
                        <a:ext uri="{FF2B5EF4-FFF2-40B4-BE49-F238E27FC236}">
                          <a16:creationId xmlns:a16="http://schemas.microsoft.com/office/drawing/2014/main" id="{65B90543-E2E6-47A7-88D5-BFEC44026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hteck 125">
                      <a:extLst>
                        <a:ext uri="{FF2B5EF4-FFF2-40B4-BE49-F238E27FC236}">
                          <a16:creationId xmlns:a16="http://schemas.microsoft.com/office/drawing/2014/main" id="{E29F03A1-15FB-40D3-9FDF-B75E18C08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hteck 126">
                      <a:extLst>
                        <a:ext uri="{FF2B5EF4-FFF2-40B4-BE49-F238E27FC236}">
                          <a16:creationId xmlns:a16="http://schemas.microsoft.com/office/drawing/2014/main" id="{1027ECAD-C963-44BE-BA00-29C5E62A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hteck 127">
                      <a:extLst>
                        <a:ext uri="{FF2B5EF4-FFF2-40B4-BE49-F238E27FC236}">
                          <a16:creationId xmlns:a16="http://schemas.microsoft.com/office/drawing/2014/main" id="{BFD24C41-85B0-4A41-9F62-FE37EF349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hteck 128">
                      <a:extLst>
                        <a:ext uri="{FF2B5EF4-FFF2-40B4-BE49-F238E27FC236}">
                          <a16:creationId xmlns:a16="http://schemas.microsoft.com/office/drawing/2014/main" id="{D2946E7C-4BC5-4E0D-9B18-345F61832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hteck 129">
                      <a:extLst>
                        <a:ext uri="{FF2B5EF4-FFF2-40B4-BE49-F238E27FC236}">
                          <a16:creationId xmlns:a16="http://schemas.microsoft.com/office/drawing/2014/main" id="{BE5EADC5-9F2F-4FB8-90C0-EED533889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8C98DAEA-0AC3-4A1E-9855-007CC01D6ECC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2DAF4467-8A04-4666-970B-03BEA3400E5C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60895B6C-9267-40CA-A349-94848C30C015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87E43AE2-1607-4015-A7BA-07B2ACB64C36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3B8F4C8F-90C0-4D8D-AB17-7379CCA98908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9E0C82B3-ED7F-44BE-A23D-DD9E81F35307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E75067CD-1C60-4B3B-AEF6-EA1850101673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0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C34B-E20B-4AB5-85CC-B187826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6D752-DD86-4D7E-B17A-4A0297B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6170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mit striktem Ansatz (z.B. lineare Funktion f(x)=</a:t>
            </a:r>
            <a:r>
              <a:rPr lang="de-DE" sz="2000" dirty="0" err="1"/>
              <a:t>ax</a:t>
            </a:r>
            <a:r>
              <a:rPr lang="de-DE" sz="2000" dirty="0"/>
              <a:t> + b) Modellierung sehr eingeschränkt</a:t>
            </a:r>
          </a:p>
          <a:p>
            <a:r>
              <a:rPr lang="de-DE" sz="2000" dirty="0"/>
              <a:t>Neuronale Netze: komplexe Funktion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verschachtelte Funktionen mit einer Vielzahl an Parametern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 jede Funktion annähernd darstellbar</a:t>
            </a:r>
            <a:endParaRPr lang="de-DE" sz="20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E80932-B6CA-415E-8D71-A2E23BEDC4F8}"/>
              </a:ext>
            </a:extLst>
          </p:cNvPr>
          <p:cNvGrpSpPr/>
          <p:nvPr/>
        </p:nvGrpSpPr>
        <p:grpSpPr>
          <a:xfrm>
            <a:off x="1465942" y="1571290"/>
            <a:ext cx="3555537" cy="2776797"/>
            <a:chOff x="7242501" y="1593878"/>
            <a:chExt cx="3555537" cy="277679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BE579D7-3815-4B8D-BC82-AF570B331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33" t="-2721" r="-3733" b="2721"/>
            <a:stretch/>
          </p:blipFill>
          <p:spPr bwMode="auto">
            <a:xfrm>
              <a:off x="7242501" y="1593878"/>
              <a:ext cx="3555537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133BC12-02D5-4C0A-AAB5-10CA12F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958" y="1690688"/>
              <a:ext cx="2772356" cy="2000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FABC39-06B4-4C78-8E09-864B4BC32823}"/>
                </a:ext>
              </a:extLst>
            </p:cNvPr>
            <p:cNvSpPr txBox="1"/>
            <p:nvPr/>
          </p:nvSpPr>
          <p:spPr>
            <a:xfrm>
              <a:off x="8377212" y="400134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15971F-8683-4989-A228-402D72F7000A}"/>
              </a:ext>
            </a:extLst>
          </p:cNvPr>
          <p:cNvGrpSpPr/>
          <p:nvPr/>
        </p:nvGrpSpPr>
        <p:grpSpPr>
          <a:xfrm>
            <a:off x="6563452" y="1693031"/>
            <a:ext cx="3438704" cy="2713932"/>
            <a:chOff x="7223853" y="1656743"/>
            <a:chExt cx="3438704" cy="271393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1335F58-9C97-40DC-B2D3-839179C9C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" b="9217"/>
            <a:stretch/>
          </p:blipFill>
          <p:spPr bwMode="auto">
            <a:xfrm>
              <a:off x="7223853" y="1656743"/>
              <a:ext cx="3438704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97B244-E2F6-4E3A-9310-87C527B4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9" y="1690688"/>
              <a:ext cx="2547255" cy="2117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7301F95-36D8-4F81-9D27-2871CC325F96}"/>
                </a:ext>
              </a:extLst>
            </p:cNvPr>
            <p:cNvSpPr txBox="1"/>
            <p:nvPr/>
          </p:nvSpPr>
          <p:spPr>
            <a:xfrm>
              <a:off x="8377212" y="4001343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Klassifizierung</a:t>
              </a:r>
            </a:p>
          </p:txBody>
        </p:sp>
      </p:grp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4547C7E7-BBE5-426A-AD1F-6A1EB22494AE}"/>
              </a:ext>
            </a:extLst>
          </p:cNvPr>
          <p:cNvSpPr/>
          <p:nvPr/>
        </p:nvSpPr>
        <p:spPr>
          <a:xfrm rot="5400000">
            <a:off x="7177276" y="1643423"/>
            <a:ext cx="1922115" cy="2426409"/>
          </a:xfrm>
          <a:prstGeom prst="rtTriangle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3816DD42-F87C-4FF4-80E3-9340331FBC47}"/>
              </a:ext>
            </a:extLst>
          </p:cNvPr>
          <p:cNvSpPr/>
          <p:nvPr/>
        </p:nvSpPr>
        <p:spPr>
          <a:xfrm rot="16200000">
            <a:off x="7665328" y="1619169"/>
            <a:ext cx="1922114" cy="2312486"/>
          </a:xfrm>
          <a:prstGeom prst="rtTriangle">
            <a:avLst/>
          </a:prstGeom>
          <a:solidFill>
            <a:srgbClr val="814DFF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FD9DF-59EE-4792-82E0-986E061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Training eines neuronalen Netzes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08A35D-7010-4B29-A7C2-4DBF67F63998}"/>
              </a:ext>
            </a:extLst>
          </p:cNvPr>
          <p:cNvGrpSpPr/>
          <p:nvPr/>
        </p:nvGrpSpPr>
        <p:grpSpPr>
          <a:xfrm>
            <a:off x="1140208" y="1371375"/>
            <a:ext cx="4339663" cy="3000983"/>
            <a:chOff x="7830114" y="1722439"/>
            <a:chExt cx="4339663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49D97A-A738-4DCC-B488-B8F7AE120C5A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A81F3FD-85EB-4546-9094-597204DFC715}"/>
              </a:ext>
            </a:extLst>
          </p:cNvPr>
          <p:cNvSpPr txBox="1"/>
          <p:nvPr/>
        </p:nvSpPr>
        <p:spPr>
          <a:xfrm>
            <a:off x="6285476" y="1431921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</p:spTree>
    <p:extLst>
      <p:ext uri="{BB962C8B-B14F-4D97-AF65-F5344CB8AC3E}">
        <p14:creationId xmlns:p14="http://schemas.microsoft.com/office/powerpoint/2010/main" val="525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73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7012925" y="3157401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4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5"/>
                  <a:stretch>
                    <a:fillRect l="-4020" t="-124000" b="-178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6"/>
                  <a:stretch>
                    <a:fillRect l="-3896" b="-22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7"/>
                  <a:stretch>
                    <a:fillRect l="-2703" b="-60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042" t="-146875" r="-210" b="-2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blipFill>
                  <a:blip r:embed="rId9"/>
                  <a:stretch>
                    <a:fillRect l="-5581" t="-148438" r="-465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11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838200" y="2469634"/>
            <a:ext cx="5356461" cy="4127368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311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3710641" y="40210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/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/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/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blipFill>
                <a:blip r:embed="rId5"/>
                <a:stretch>
                  <a:fillRect l="-1883" t="-110769" b="-18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/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blipFill>
                <a:blip r:embed="rId6"/>
                <a:stretch>
                  <a:fillRect l="-1718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7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88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1351</Words>
  <Application>Microsoft Office PowerPoint</Application>
  <PresentationFormat>Breitbild</PresentationFormat>
  <Paragraphs>409</Paragraphs>
  <Slides>23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Ein künstliches neuronales Netz</vt:lpstr>
      <vt:lpstr>Ein künstliches neuronales Netz</vt:lpstr>
      <vt:lpstr>Training eines neuronalen Netzes</vt:lpstr>
      <vt:lpstr>Das Gradientenverfahren</vt:lpstr>
      <vt:lpstr>Das Gradientenverfahren</vt:lpstr>
      <vt:lpstr>Das Multilayer Perceptron</vt:lpstr>
      <vt:lpstr>Das Multilayer Perceptron</vt:lpstr>
      <vt:lpstr>Das Multilayer Perceptron</vt:lpstr>
      <vt:lpstr>Das Multilayer Perceptron</vt:lpstr>
      <vt:lpstr>Die faltende Schicht</vt:lpstr>
      <vt:lpstr>Das Multilayer Perceptron</vt:lpstr>
      <vt:lpstr>Das Multilayer Perceptron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205</cp:revision>
  <dcterms:created xsi:type="dcterms:W3CDTF">2022-03-13T11:23:14Z</dcterms:created>
  <dcterms:modified xsi:type="dcterms:W3CDTF">2022-03-29T22:04:29Z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